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Anton"/>
      <p:regular r:id="rId52"/>
    </p:embeddedFont>
    <p:embeddedFont>
      <p:font typeface="Lato"/>
      <p:regular r:id="rId53"/>
      <p:bold r:id="rId54"/>
      <p:italic r:id="rId55"/>
      <p:boldItalic r:id="rId56"/>
    </p:embeddedFont>
    <p:embeddedFont>
      <p:font typeface="Didact Gothic"/>
      <p:regular r:id="rId57"/>
    </p:embeddedFont>
    <p:embeddedFont>
      <p:font typeface="Helvetica Neue"/>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67C112-CBFD-4FB8-A106-3B3768215F6F}">
  <a:tblStyle styleId="{FD67C112-CBFD-4FB8-A106-3B3768215F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HelveticaNeue-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HelveticaNeue-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Lato-regular.fntdata"/><Relationship Id="rId52" Type="http://schemas.openxmlformats.org/officeDocument/2006/relationships/font" Target="fonts/Anton-regular.fntdata"/><Relationship Id="rId11" Type="http://schemas.openxmlformats.org/officeDocument/2006/relationships/slide" Target="slides/slide6.xml"/><Relationship Id="rId55" Type="http://schemas.openxmlformats.org/officeDocument/2006/relationships/font" Target="fonts/Lato-italic.fntdata"/><Relationship Id="rId10" Type="http://schemas.openxmlformats.org/officeDocument/2006/relationships/slide" Target="slides/slide5.xml"/><Relationship Id="rId54" Type="http://schemas.openxmlformats.org/officeDocument/2006/relationships/font" Target="fonts/Lato-bold.fntdata"/><Relationship Id="rId13" Type="http://schemas.openxmlformats.org/officeDocument/2006/relationships/slide" Target="slides/slide8.xml"/><Relationship Id="rId57" Type="http://schemas.openxmlformats.org/officeDocument/2006/relationships/font" Target="fonts/DidactGothic-regular.fntdata"/><Relationship Id="rId12" Type="http://schemas.openxmlformats.org/officeDocument/2006/relationships/slide" Target="slides/slide7.xml"/><Relationship Id="rId56" Type="http://schemas.openxmlformats.org/officeDocument/2006/relationships/font" Target="fonts/Lato-boldItalic.fntdata"/><Relationship Id="rId15" Type="http://schemas.openxmlformats.org/officeDocument/2006/relationships/slide" Target="slides/slide10.xml"/><Relationship Id="rId59" Type="http://schemas.openxmlformats.org/officeDocument/2006/relationships/font" Target="fonts/HelveticaNeue-bold.fntdata"/><Relationship Id="rId14" Type="http://schemas.openxmlformats.org/officeDocument/2006/relationships/slide" Target="slides/slide9.xml"/><Relationship Id="rId58" Type="http://schemas.openxmlformats.org/officeDocument/2006/relationships/font" Target="fonts/HelveticaNeu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7edb21d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7edb21d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f73ff1756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cf73ff175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73ff175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73ff175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f73ff175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f73ff175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c4312e8a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c4312e8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a239cebc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a239cebc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a239cebc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a239cebc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a239cebc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a239cebc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8044c919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8044c919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a239cebc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a239cebc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a239cebc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a239cebc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f27a6452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f27a6452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a239cebc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a239cebc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a239cebc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a239cebc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a239cebc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a239cebc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a239cebc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a239cebc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a239cebc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a239cebc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a239cebc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a239cebc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bd462603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bd462603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a239cebc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a239cebc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7a239cebc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a239cebc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7a239cebc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a239cebc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27a6452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27a6452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7a239cebc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a239cebc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a239cebc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a239cebc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a239cebc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a239cebc3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a239cebc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a239cebc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cf7195d32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cf7195d32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f73ff1756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cf73ff1756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09e6bdc2c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09e6bdc2c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d09e6bdc2c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d09e6bdc2c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bd462603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cbd462603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cbd462603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cbd462603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a24f9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a24f9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cf73ff175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cf73ff175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cf73ff175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cf73ff175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cf73ff175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cf73ff175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81579fa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81579fa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717ac018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717ac01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81579fa7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81579fa7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9a49073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9a49073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a24f9a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a24f9a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a239ceb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a239ceb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a239cebc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a239ceb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a239ceb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a239ceb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a239ceb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a239ceb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24.png"/><Relationship Id="rId6" Type="http://schemas.openxmlformats.org/officeDocument/2006/relationships/image" Target="../media/image27.png"/><Relationship Id="rId7"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8.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28.png"/><Relationship Id="rId5" Type="http://schemas.openxmlformats.org/officeDocument/2006/relationships/image" Target="../media/image25.png"/><Relationship Id="rId6"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37.png"/><Relationship Id="rId5" Type="http://schemas.openxmlformats.org/officeDocument/2006/relationships/image" Target="../media/image30.png"/><Relationship Id="rId6" Type="http://schemas.openxmlformats.org/officeDocument/2006/relationships/image" Target="../media/image34.png"/><Relationship Id="rId7"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7.png"/><Relationship Id="rId6"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8.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3.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2.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png"/><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0.png"/><Relationship Id="rId4" Type="http://schemas.openxmlformats.org/officeDocument/2006/relationships/image" Target="../media/image55.png"/><Relationship Id="rId5"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6.png"/><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4.png"/><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Autorización y Autenticación </a:t>
            </a:r>
            <a:endParaRPr i="1" sz="3600">
              <a:solidFill>
                <a:srgbClr val="121212"/>
              </a:solidFill>
              <a:latin typeface="Anton"/>
              <a:ea typeface="Anton"/>
              <a:cs typeface="Anton"/>
              <a:sym typeface="Anton"/>
            </a:endParaRPr>
          </a:p>
          <a:p>
            <a:pPr indent="0" lvl="0" marL="0" rtl="0" algn="ctr">
              <a:spcBef>
                <a:spcPts val="0"/>
              </a:spcBef>
              <a:spcAft>
                <a:spcPts val="0"/>
              </a:spcAft>
              <a:buNone/>
            </a:pPr>
            <a:r>
              <a:rPr i="1" lang="en-GB" sz="3600">
                <a:solidFill>
                  <a:srgbClr val="121212"/>
                </a:solidFill>
                <a:latin typeface="Anton"/>
                <a:ea typeface="Anton"/>
                <a:cs typeface="Anton"/>
                <a:sym typeface="Anton"/>
              </a:rPr>
              <a:t>(Parte 1)</a:t>
            </a:r>
            <a:endParaRPr i="1" sz="3600">
              <a:solidFill>
                <a:srgbClr val="121212"/>
              </a:solidFill>
              <a:latin typeface="Anton"/>
              <a:ea typeface="Anton"/>
              <a:cs typeface="Anton"/>
              <a:sym typeface="Anton"/>
            </a:endParaRPr>
          </a:p>
        </p:txBody>
      </p:sp>
      <p:sp>
        <p:nvSpPr>
          <p:cNvPr id="55" name="Google Shape;55;p13"/>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GB" sz="2000">
                <a:solidFill>
                  <a:srgbClr val="121212"/>
                </a:solidFill>
                <a:latin typeface="Helvetica Neue"/>
                <a:ea typeface="Helvetica Neue"/>
                <a:cs typeface="Helvetica Neue"/>
                <a:sym typeface="Helvetica Neue"/>
              </a:rPr>
              <a:t>     Clase 26. </a:t>
            </a:r>
            <a:r>
              <a:rPr lang="en-GB" sz="2000">
                <a:solidFill>
                  <a:srgbClr val="121212"/>
                </a:solidFill>
                <a:latin typeface="Helvetica Neue"/>
                <a:ea typeface="Helvetica Neue"/>
                <a:cs typeface="Helvetica Neue"/>
                <a:sym typeface="Helvetica Neue"/>
              </a:rPr>
              <a:t> Programación Backend</a:t>
            </a:r>
            <a:endParaRPr>
              <a:solidFill>
                <a:srgbClr val="121212"/>
              </a:solidFill>
              <a:latin typeface="Helvetica Neue"/>
              <a:ea typeface="Helvetica Neue"/>
              <a:cs typeface="Helvetica Neue"/>
              <a:sym typeface="Helvetica Neue"/>
            </a:endParaRPr>
          </a:p>
        </p:txBody>
      </p:sp>
      <p:sp>
        <p:nvSpPr>
          <p:cNvPr id="56" name="Google Shape;56;p13"/>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INICIO DE SESIÓN CON USERNAME Y PASSWORD </a:t>
            </a:r>
            <a:endParaRPr sz="2000">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a:ea typeface="Helvetica Neue"/>
                <a:cs typeface="Helvetica Neue"/>
                <a:sym typeface="Helvetica Neue"/>
              </a:rPr>
              <a:t>Tiempo: 15 minutos</a:t>
            </a:r>
            <a:endParaRPr i="1" sz="1600">
              <a:latin typeface="Helvetica Neue"/>
              <a:ea typeface="Helvetica Neue"/>
              <a:cs typeface="Helvetica Neue"/>
              <a:sym typeface="Helvetica Neue"/>
            </a:endParaRPr>
          </a:p>
        </p:txBody>
      </p:sp>
      <p:pic>
        <p:nvPicPr>
          <p:cNvPr id="170" name="Google Shape;170;p2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71" name="Google Shape;171;p2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7" name="Google Shape;177;p23"/>
          <p:cNvSpPr txBox="1"/>
          <p:nvPr/>
        </p:nvSpPr>
        <p:spPr>
          <a:xfrm>
            <a:off x="290100" y="1475915"/>
            <a:ext cx="8853900" cy="35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a:ea typeface="Helvetica Neue"/>
                <a:cs typeface="Helvetica Neue"/>
                <a:sym typeface="Helvetica Neue"/>
              </a:rPr>
              <a:t>Basado en un proyecto express que almacene sesiones de usuario, realizar un sistema que:</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a:ea typeface="Helvetica Neue"/>
                <a:cs typeface="Helvetica Neue"/>
                <a:sym typeface="Helvetica Neue"/>
              </a:rPr>
              <a:t>1) Tenga una vista de registro de usuario (nombre, password y dirección) que almacene dicha información en un </a:t>
            </a:r>
            <a:r>
              <a:rPr i="1" lang="en-GB" sz="1700">
                <a:solidFill>
                  <a:schemeClr val="dk1"/>
                </a:solidFill>
                <a:highlight>
                  <a:schemeClr val="lt1"/>
                </a:highlight>
                <a:latin typeface="Helvetica Neue"/>
                <a:ea typeface="Helvetica Neue"/>
                <a:cs typeface="Helvetica Neue"/>
                <a:sym typeface="Helvetica Neue"/>
              </a:rPr>
              <a:t>array </a:t>
            </a:r>
            <a:r>
              <a:rPr lang="en-GB" sz="1700">
                <a:solidFill>
                  <a:schemeClr val="dk1"/>
                </a:solidFill>
                <a:highlight>
                  <a:schemeClr val="lt1"/>
                </a:highlight>
                <a:latin typeface="Helvetica Neue"/>
                <a:ea typeface="Helvetica Neue"/>
                <a:cs typeface="Helvetica Neue"/>
                <a:sym typeface="Helvetica Neue"/>
              </a:rPr>
              <a:t>en memoria.</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a:ea typeface="Helvetica Neue"/>
                <a:cs typeface="Helvetica Neue"/>
                <a:sym typeface="Helvetica Neue"/>
              </a:rPr>
              <a:t>2) Posea un formulario de </a:t>
            </a:r>
            <a:r>
              <a:rPr i="1" lang="en-GB" sz="1700">
                <a:solidFill>
                  <a:schemeClr val="dk1"/>
                </a:solidFill>
                <a:highlight>
                  <a:schemeClr val="lt1"/>
                </a:highlight>
                <a:latin typeface="Helvetica Neue"/>
                <a:ea typeface="Helvetica Neue"/>
                <a:cs typeface="Helvetica Neue"/>
                <a:sym typeface="Helvetica Neue"/>
              </a:rPr>
              <a:t>login </a:t>
            </a:r>
            <a:r>
              <a:rPr lang="en-GB" sz="1700">
                <a:solidFill>
                  <a:schemeClr val="dk1"/>
                </a:solidFill>
                <a:highlight>
                  <a:schemeClr val="lt1"/>
                </a:highlight>
                <a:latin typeface="Helvetica Neue"/>
                <a:ea typeface="Helvetica Neue"/>
                <a:cs typeface="Helvetica Neue"/>
                <a:sym typeface="Helvetica Neue"/>
              </a:rPr>
              <a:t>(nombre y password) para permitir a los usuarios registrados a acceder a su información.</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a:ea typeface="Helvetica Neue"/>
                <a:cs typeface="Helvetica Neue"/>
                <a:sym typeface="Helvetica Neue"/>
              </a:rPr>
              <a:t>3) Si accede un usuario no registrado o las credenciales son incorrectas, el servidor enviará un error (puede ser a través de un objeto plano o de una plantilla).</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1000"/>
              </a:spcAft>
              <a:buNone/>
            </a:pPr>
            <a:r>
              <a:rPr lang="en-GB" sz="1700">
                <a:solidFill>
                  <a:schemeClr val="dk1"/>
                </a:solidFill>
                <a:highlight>
                  <a:schemeClr val="lt1"/>
                </a:highlight>
                <a:latin typeface="Helvetica Neue"/>
                <a:ea typeface="Helvetica Neue"/>
                <a:cs typeface="Helvetica Neue"/>
                <a:sym typeface="Helvetica Neue"/>
              </a:rPr>
              <a:t>4) Si se quiere registrar un usuario que ya está registrado, el servidor enviará un error (puede ser a través de un objeto plano o de una plantilla).</a:t>
            </a:r>
            <a:endParaRPr sz="1700">
              <a:solidFill>
                <a:schemeClr val="dk1"/>
              </a:solidFill>
              <a:highlight>
                <a:schemeClr val="lt1"/>
              </a:highlight>
              <a:latin typeface="Helvetica Neue"/>
              <a:ea typeface="Helvetica Neue"/>
              <a:cs typeface="Helvetica Neue"/>
              <a:sym typeface="Helvetica Neue"/>
            </a:endParaRPr>
          </a:p>
        </p:txBody>
      </p:sp>
      <p:pic>
        <p:nvPicPr>
          <p:cNvPr id="178" name="Google Shape;178;p2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179" name="Google Shape;179;p23"/>
          <p:cNvSpPr txBox="1"/>
          <p:nvPr/>
        </p:nvSpPr>
        <p:spPr>
          <a:xfrm>
            <a:off x="290100" y="762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Inicio de Sesión con Username y Password </a:t>
            </a:r>
            <a:endParaRPr i="1" sz="160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85" name="Google Shape;185;p24"/>
          <p:cNvSpPr txBox="1"/>
          <p:nvPr/>
        </p:nvSpPr>
        <p:spPr>
          <a:xfrm>
            <a:off x="290100" y="1478050"/>
            <a:ext cx="8259000" cy="337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a:solidFill>
                  <a:schemeClr val="dk1"/>
                </a:solidFill>
                <a:highlight>
                  <a:schemeClr val="lt1"/>
                </a:highlight>
                <a:latin typeface="Helvetica Neue"/>
                <a:ea typeface="Helvetica Neue"/>
                <a:cs typeface="Helvetica Neue"/>
                <a:sym typeface="Helvetica Neue"/>
              </a:rPr>
              <a:t>5) En el caso de que sea válido el </a:t>
            </a:r>
            <a:r>
              <a:rPr i="1" lang="en-GB" sz="1700">
                <a:solidFill>
                  <a:schemeClr val="dk1"/>
                </a:solidFill>
                <a:highlight>
                  <a:schemeClr val="lt1"/>
                </a:highlight>
                <a:latin typeface="Helvetica Neue"/>
                <a:ea typeface="Helvetica Neue"/>
                <a:cs typeface="Helvetica Neue"/>
                <a:sym typeface="Helvetica Neue"/>
              </a:rPr>
              <a:t>login</a:t>
            </a:r>
            <a:r>
              <a:rPr lang="en-GB" sz="1700">
                <a:solidFill>
                  <a:schemeClr val="dk1"/>
                </a:solidFill>
                <a:highlight>
                  <a:schemeClr val="lt1"/>
                </a:highlight>
                <a:latin typeface="Helvetica Neue"/>
                <a:ea typeface="Helvetica Neue"/>
                <a:cs typeface="Helvetica Neue"/>
                <a:sym typeface="Helvetica Neue"/>
              </a:rPr>
              <a:t>, se iniciará una sesión de usuario y se mostrarán los datos completos del usuario en una ruta específica (/datos).</a:t>
            </a:r>
            <a:br>
              <a:rPr lang="en-GB" sz="1700">
                <a:solidFill>
                  <a:schemeClr val="dk1"/>
                </a:solidFill>
                <a:highlight>
                  <a:schemeClr val="lt1"/>
                </a:highlight>
                <a:latin typeface="Helvetica Neue"/>
                <a:ea typeface="Helvetica Neue"/>
                <a:cs typeface="Helvetica Neue"/>
                <a:sym typeface="Helvetica Neue"/>
              </a:rPr>
            </a:br>
            <a:r>
              <a:rPr lang="en-GB" sz="1600">
                <a:solidFill>
                  <a:schemeClr val="dk1"/>
                </a:solidFill>
                <a:highlight>
                  <a:schemeClr val="lt1"/>
                </a:highlight>
                <a:latin typeface="Helvetica Neue"/>
                <a:ea typeface="Helvetica Neue"/>
                <a:cs typeface="Helvetica Neue"/>
                <a:sym typeface="Helvetica Neue"/>
              </a:rPr>
              <a:t>👉 </a:t>
            </a:r>
            <a:r>
              <a:rPr i="1" lang="en-GB" sz="1600">
                <a:solidFill>
                  <a:schemeClr val="dk1"/>
                </a:solidFill>
                <a:highlight>
                  <a:schemeClr val="lt1"/>
                </a:highlight>
                <a:latin typeface="Helvetica Neue"/>
                <a:ea typeface="Helvetica Neue"/>
                <a:cs typeface="Helvetica Neue"/>
                <a:sym typeface="Helvetica Neue"/>
              </a:rPr>
              <a:t>Se puede mostrar la información a través de un objeto plano o de una plantilla.</a:t>
            </a:r>
            <a:endParaRPr i="1" sz="16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a:ea typeface="Helvetica Neue"/>
                <a:cs typeface="Helvetica Neue"/>
                <a:sym typeface="Helvetica Neue"/>
              </a:rPr>
              <a:t>6) Implementar el cierre de sesión en una ruta '/logout' que puede llamar desde la barra de dirección del browser, o desde un botón en la misma plantilla de datos.</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a:ea typeface="Helvetica Neue"/>
                <a:cs typeface="Helvetica Neue"/>
                <a:sym typeface="Helvetica Neue"/>
              </a:rPr>
              <a:t>7) Esa ruta '/datos' sólo estará disponible en caso de estar en una sesión de usuario activa. caso contrario, se redireccionará a la vista de login.</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0"/>
              </a:spcAft>
              <a:buNone/>
            </a:pPr>
            <a:r>
              <a:rPr lang="en-GB" sz="1700">
                <a:solidFill>
                  <a:schemeClr val="dk1"/>
                </a:solidFill>
                <a:highlight>
                  <a:schemeClr val="lt1"/>
                </a:highlight>
                <a:latin typeface="Helvetica Neue"/>
                <a:ea typeface="Helvetica Neue"/>
                <a:cs typeface="Helvetica Neue"/>
                <a:sym typeface="Helvetica Neue"/>
              </a:rPr>
              <a:t>8) Como extra podemos implementar un contador de visitas, que se muestre sobre la vista de datos.</a:t>
            </a:r>
            <a:endParaRPr sz="17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1000"/>
              </a:spcAft>
              <a:buNone/>
            </a:pPr>
            <a:r>
              <a:t/>
            </a:r>
            <a:endParaRPr sz="1800">
              <a:solidFill>
                <a:schemeClr val="dk1"/>
              </a:solidFill>
              <a:highlight>
                <a:schemeClr val="lt1"/>
              </a:highlight>
              <a:latin typeface="Helvetica Neue"/>
              <a:ea typeface="Helvetica Neue"/>
              <a:cs typeface="Helvetica Neue"/>
              <a:sym typeface="Helvetica Neue"/>
            </a:endParaRPr>
          </a:p>
        </p:txBody>
      </p:sp>
      <p:pic>
        <p:nvPicPr>
          <p:cNvPr id="186" name="Google Shape;186;p2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187" name="Google Shape;187;p24"/>
          <p:cNvSpPr txBox="1"/>
          <p:nvPr/>
        </p:nvSpPr>
        <p:spPr>
          <a:xfrm>
            <a:off x="290100" y="76200"/>
            <a:ext cx="7524900" cy="13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Inicio de Sesión con Username y Password </a:t>
            </a:r>
            <a:endParaRPr i="1" sz="1600">
              <a:latin typeface="Helvetica Neue"/>
              <a:ea typeface="Helvetica Neue"/>
              <a:cs typeface="Helvetica Neue"/>
              <a:sym typeface="Helvetica Neue"/>
            </a:endParaRPr>
          </a:p>
        </p:txBody>
      </p:sp>
      <p:sp>
        <p:nvSpPr>
          <p:cNvPr id="188" name="Google Shape;188;p24"/>
          <p:cNvSpPr txBox="1"/>
          <p:nvPr/>
        </p:nvSpPr>
        <p:spPr>
          <a:xfrm>
            <a:off x="4349525" y="4594113"/>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GB" sz="1800">
                <a:solidFill>
                  <a:schemeClr val="dk1"/>
                </a:solidFill>
                <a:highlight>
                  <a:schemeClr val="lt1"/>
                </a:highlight>
                <a:latin typeface="Helvetica Neue"/>
                <a:ea typeface="Helvetica Neue"/>
                <a:cs typeface="Helvetica Neue"/>
                <a:sym typeface="Helvetica Neue"/>
              </a:rPr>
              <a:t>NOTA:</a:t>
            </a:r>
            <a:r>
              <a:rPr lang="en-GB" sz="1800">
                <a:solidFill>
                  <a:schemeClr val="dk1"/>
                </a:solidFill>
                <a:highlight>
                  <a:schemeClr val="lt1"/>
                </a:highlight>
                <a:latin typeface="Helvetica Neue"/>
                <a:ea typeface="Helvetica Neue"/>
                <a:cs typeface="Helvetica Neue"/>
                <a:sym typeface="Helvetica Neue"/>
              </a:rPr>
              <a:t> no utilizar passport.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25"/>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PASSPORT</a:t>
            </a:r>
            <a:endParaRPr i="1" sz="3600">
              <a:solidFill>
                <a:srgbClr val="E0FF00"/>
              </a:solidFill>
              <a:latin typeface="Anton"/>
              <a:ea typeface="Anton"/>
              <a:cs typeface="Anton"/>
              <a:sym typeface="Anto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nvSpPr>
        <p:spPr>
          <a:xfrm>
            <a:off x="379800" y="1286975"/>
            <a:ext cx="8232000" cy="374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Passport es un </a:t>
            </a:r>
            <a:r>
              <a:rPr i="1" lang="en-GB" sz="1800">
                <a:solidFill>
                  <a:schemeClr val="dk1"/>
                </a:solidFill>
                <a:highlight>
                  <a:schemeClr val="lt1"/>
                </a:highlight>
                <a:latin typeface="Helvetica Neue"/>
                <a:ea typeface="Helvetica Neue"/>
                <a:cs typeface="Helvetica Neue"/>
                <a:sym typeface="Helvetica Neue"/>
              </a:rPr>
              <a:t>middleware </a:t>
            </a:r>
            <a:r>
              <a:rPr lang="en-GB" sz="1800">
                <a:solidFill>
                  <a:schemeClr val="dk1"/>
                </a:solidFill>
                <a:highlight>
                  <a:schemeClr val="lt1"/>
                </a:highlight>
                <a:latin typeface="Helvetica Neue"/>
                <a:ea typeface="Helvetica Neue"/>
                <a:cs typeface="Helvetica Neue"/>
                <a:sym typeface="Helvetica Neue"/>
              </a:rPr>
              <a:t>de autenticación de NodeJS.</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Cumple únicamente la función de autenticar solicitudes, por lo que delega todas las demás funciones a la aplicación. </a:t>
            </a:r>
            <a:r>
              <a:rPr i="1" lang="en-GB" sz="1800">
                <a:solidFill>
                  <a:schemeClr val="dk1"/>
                </a:solidFill>
                <a:highlight>
                  <a:schemeClr val="lt1"/>
                </a:highlight>
                <a:latin typeface="Helvetica Neue"/>
                <a:ea typeface="Helvetica Neue"/>
                <a:cs typeface="Helvetica Neue"/>
                <a:sym typeface="Helvetica Neue"/>
              </a:rPr>
              <a:t>Esto mantiene el código limpio y fácil de mantener.</a:t>
            </a:r>
            <a:endParaRPr i="1"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Passport reconoce los distintos métodos de login utilizados actualmente, por lo que sus mecanismos de autenticación se empaquetan como módulos individuales. Entonces, no es necesario crear dependencias que no se vayan a utilizar.</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100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Cada uno de estos mecanismos se llaman </a:t>
            </a:r>
            <a:r>
              <a:rPr b="1" i="1" lang="en-GB" sz="1800">
                <a:solidFill>
                  <a:schemeClr val="dk1"/>
                </a:solidFill>
                <a:highlight>
                  <a:schemeClr val="lt1"/>
                </a:highlight>
                <a:latin typeface="Helvetica Neue"/>
                <a:ea typeface="Helvetica Neue"/>
                <a:cs typeface="Helvetica Neue"/>
                <a:sym typeface="Helvetica Neue"/>
              </a:rPr>
              <a:t>strategies</a:t>
            </a:r>
            <a:r>
              <a:rPr lang="en-GB"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p:txBody>
      </p:sp>
      <p:sp>
        <p:nvSpPr>
          <p:cNvPr id="199" name="Google Shape;199;p26"/>
          <p:cNvSpPr txBox="1"/>
          <p:nvPr/>
        </p:nvSpPr>
        <p:spPr>
          <a:xfrm>
            <a:off x="784550" y="3634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 qué se trata?</a:t>
            </a:r>
            <a:endParaRPr i="1" sz="3600">
              <a:latin typeface="Anton"/>
              <a:ea typeface="Anton"/>
              <a:cs typeface="Anton"/>
              <a:sym typeface="Anton"/>
            </a:endParaRPr>
          </a:p>
        </p:txBody>
      </p:sp>
      <p:pic>
        <p:nvPicPr>
          <p:cNvPr id="200" name="Google Shape;200;p2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01" name="Google Shape;201;p2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02" name="Google Shape;202;p26"/>
          <p:cNvPicPr preferRelativeResize="0"/>
          <p:nvPr/>
        </p:nvPicPr>
        <p:blipFill rotWithShape="1">
          <a:blip r:embed="rId5">
            <a:alphaModFix/>
          </a:blip>
          <a:srcRect b="18900" l="28953" r="18192" t="19855"/>
          <a:stretch/>
        </p:blipFill>
        <p:spPr>
          <a:xfrm>
            <a:off x="155350" y="102358"/>
            <a:ext cx="699025" cy="809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nvSpPr>
        <p:spPr>
          <a:xfrm>
            <a:off x="379800" y="1210775"/>
            <a:ext cx="8232000" cy="3281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Cada </a:t>
            </a:r>
            <a:r>
              <a:rPr i="1" lang="en-GB" sz="2000">
                <a:solidFill>
                  <a:schemeClr val="dk1"/>
                </a:solidFill>
                <a:highlight>
                  <a:schemeClr val="lt1"/>
                </a:highlight>
                <a:latin typeface="Helvetica Neue"/>
                <a:ea typeface="Helvetica Neue"/>
                <a:cs typeface="Helvetica Neue"/>
                <a:sym typeface="Helvetica Neue"/>
              </a:rPr>
              <a:t>strategy </a:t>
            </a:r>
            <a:r>
              <a:rPr lang="en-GB" sz="2000">
                <a:solidFill>
                  <a:schemeClr val="dk1"/>
                </a:solidFill>
                <a:highlight>
                  <a:schemeClr val="lt1"/>
                </a:highlight>
                <a:latin typeface="Helvetica Neue"/>
                <a:ea typeface="Helvetica Neue"/>
                <a:cs typeface="Helvetica Neue"/>
                <a:sym typeface="Helvetica Neue"/>
              </a:rPr>
              <a:t>tiene un módulo distinto de NodeJS para instalar.</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Las </a:t>
            </a:r>
            <a:r>
              <a:rPr i="1" lang="en-GB" sz="2000">
                <a:solidFill>
                  <a:schemeClr val="dk1"/>
                </a:solidFill>
                <a:highlight>
                  <a:schemeClr val="lt1"/>
                </a:highlight>
                <a:latin typeface="Helvetica Neue"/>
                <a:ea typeface="Helvetica Neue"/>
                <a:cs typeface="Helvetica Neue"/>
                <a:sym typeface="Helvetica Neue"/>
              </a:rPr>
              <a:t>strategy </a:t>
            </a:r>
            <a:r>
              <a:rPr lang="en-GB" sz="2000">
                <a:solidFill>
                  <a:schemeClr val="dk1"/>
                </a:solidFill>
                <a:highlight>
                  <a:schemeClr val="lt1"/>
                </a:highlight>
                <a:latin typeface="Helvetica Neue"/>
                <a:ea typeface="Helvetica Neue"/>
                <a:cs typeface="Helvetica Neue"/>
                <a:sym typeface="Helvetica Neue"/>
              </a:rPr>
              <a:t>disponibles son:</a:t>
            </a:r>
            <a:endParaRPr sz="2000">
              <a:solidFill>
                <a:schemeClr val="dk1"/>
              </a:solidFill>
              <a:highlight>
                <a:schemeClr val="lt1"/>
              </a:highlight>
              <a:latin typeface="Helvetica Neue"/>
              <a:ea typeface="Helvetica Neue"/>
              <a:cs typeface="Helvetica Neue"/>
              <a:sym typeface="Helvetica Neue"/>
            </a:endParaRPr>
          </a:p>
          <a:p>
            <a:pPr indent="-342900" lvl="1" marL="914400" rtl="0" algn="l">
              <a:lnSpc>
                <a:spcPct val="115000"/>
              </a:lnSpc>
              <a:spcBef>
                <a:spcPts val="1000"/>
              </a:spcBef>
              <a:spcAft>
                <a:spcPts val="0"/>
              </a:spcAft>
              <a:buClr>
                <a:srgbClr val="3CEFAB"/>
              </a:buClr>
              <a:buSzPts val="1800"/>
              <a:buFont typeface="Helvetica Neue"/>
              <a:buChar char="○"/>
            </a:pPr>
            <a:r>
              <a:rPr b="1" i="1" lang="en-GB" sz="1800">
                <a:solidFill>
                  <a:schemeClr val="dk1"/>
                </a:solidFill>
                <a:highlight>
                  <a:schemeClr val="lt1"/>
                </a:highlight>
                <a:latin typeface="Helvetica Neue"/>
                <a:ea typeface="Helvetica Neue"/>
                <a:cs typeface="Helvetica Neue"/>
                <a:sym typeface="Helvetica Neue"/>
              </a:rPr>
              <a:t>passport-local </a:t>
            </a:r>
            <a:r>
              <a:rPr lang="en-GB" sz="1800">
                <a:solidFill>
                  <a:schemeClr val="dk1"/>
                </a:solidFill>
                <a:highlight>
                  <a:schemeClr val="lt1"/>
                </a:highlight>
                <a:latin typeface="Helvetica Neue"/>
                <a:ea typeface="Helvetica Neue"/>
                <a:cs typeface="Helvetica Neue"/>
                <a:sym typeface="Helvetica Neue"/>
              </a:rPr>
              <a:t>para autenticación de usuarios mediante nombre de usuario y contraseña.</a:t>
            </a:r>
            <a:endParaRPr sz="1800">
              <a:solidFill>
                <a:schemeClr val="dk1"/>
              </a:solidFill>
              <a:highlight>
                <a:schemeClr val="lt1"/>
              </a:highlight>
              <a:latin typeface="Helvetica Neue"/>
              <a:ea typeface="Helvetica Neue"/>
              <a:cs typeface="Helvetica Neue"/>
              <a:sym typeface="Helvetica Neue"/>
            </a:endParaRPr>
          </a:p>
          <a:p>
            <a:pPr indent="-342900" lvl="1" marL="914400" rtl="0" algn="l">
              <a:lnSpc>
                <a:spcPct val="115000"/>
              </a:lnSpc>
              <a:spcBef>
                <a:spcPts val="1000"/>
              </a:spcBef>
              <a:spcAft>
                <a:spcPts val="0"/>
              </a:spcAft>
              <a:buClr>
                <a:srgbClr val="3CEFAB"/>
              </a:buClr>
              <a:buSzPts val="1800"/>
              <a:buFont typeface="Helvetica Neue"/>
              <a:buChar char="○"/>
            </a:pPr>
            <a:r>
              <a:rPr b="1" i="1" lang="en-GB" sz="1800">
                <a:solidFill>
                  <a:schemeClr val="dk1"/>
                </a:solidFill>
                <a:highlight>
                  <a:schemeClr val="lt1"/>
                </a:highlight>
                <a:latin typeface="Helvetica Neue"/>
                <a:ea typeface="Helvetica Neue"/>
                <a:cs typeface="Helvetica Neue"/>
                <a:sym typeface="Helvetica Neue"/>
              </a:rPr>
              <a:t>passport-openid </a:t>
            </a:r>
            <a:r>
              <a:rPr lang="en-GB" sz="1800">
                <a:solidFill>
                  <a:schemeClr val="dk1"/>
                </a:solidFill>
                <a:highlight>
                  <a:schemeClr val="lt1"/>
                </a:highlight>
                <a:latin typeface="Helvetica Neue"/>
                <a:ea typeface="Helvetica Neue"/>
                <a:cs typeface="Helvetica Neue"/>
                <a:sym typeface="Helvetica Neue"/>
              </a:rPr>
              <a:t>para autenticación mediant</a:t>
            </a:r>
            <a:r>
              <a:rPr lang="en-GB" sz="1800">
                <a:solidFill>
                  <a:schemeClr val="dk1"/>
                </a:solidFill>
                <a:highlight>
                  <a:schemeClr val="lt1"/>
                </a:highlight>
                <a:latin typeface="Helvetica Neue"/>
                <a:ea typeface="Helvetica Neue"/>
                <a:cs typeface="Helvetica Neue"/>
                <a:sym typeface="Helvetica Neue"/>
              </a:rPr>
              <a:t>e OpenId (estándar abierto para la autenticación federada).</a:t>
            </a:r>
            <a:endParaRPr sz="1800">
              <a:solidFill>
                <a:schemeClr val="dk1"/>
              </a:solidFill>
              <a:highlight>
                <a:schemeClr val="lt1"/>
              </a:highlight>
              <a:latin typeface="Helvetica Neue"/>
              <a:ea typeface="Helvetica Neue"/>
              <a:cs typeface="Helvetica Neue"/>
              <a:sym typeface="Helvetica Neue"/>
            </a:endParaRPr>
          </a:p>
          <a:p>
            <a:pPr indent="-342900" lvl="1" marL="914400" rtl="0" algn="l">
              <a:lnSpc>
                <a:spcPct val="115000"/>
              </a:lnSpc>
              <a:spcBef>
                <a:spcPts val="1000"/>
              </a:spcBef>
              <a:spcAft>
                <a:spcPts val="1000"/>
              </a:spcAft>
              <a:buClr>
                <a:srgbClr val="3CEFAB"/>
              </a:buClr>
              <a:buSzPts val="1800"/>
              <a:buFont typeface="Helvetica Neue"/>
              <a:buChar char="○"/>
            </a:pPr>
            <a:r>
              <a:rPr b="1" i="1" lang="en-GB" sz="1800">
                <a:solidFill>
                  <a:schemeClr val="dk1"/>
                </a:solidFill>
                <a:highlight>
                  <a:schemeClr val="lt1"/>
                </a:highlight>
                <a:latin typeface="Helvetica Neue"/>
                <a:ea typeface="Helvetica Neue"/>
                <a:cs typeface="Helvetica Neue"/>
                <a:sym typeface="Helvetica Neue"/>
              </a:rPr>
              <a:t>passport-oauth </a:t>
            </a:r>
            <a:r>
              <a:rPr lang="en-GB" sz="1800">
                <a:solidFill>
                  <a:schemeClr val="dk1"/>
                </a:solidFill>
                <a:highlight>
                  <a:schemeClr val="lt1"/>
                </a:highlight>
                <a:latin typeface="Helvetica Neue"/>
                <a:ea typeface="Helvetica Neue"/>
                <a:cs typeface="Helvetica Neue"/>
                <a:sym typeface="Helvetica Neue"/>
              </a:rPr>
              <a:t>para autenticación mediante API de otros proveedores como de redes sociales.</a:t>
            </a:r>
            <a:endParaRPr sz="1800">
              <a:solidFill>
                <a:schemeClr val="dk1"/>
              </a:solidFill>
              <a:highlight>
                <a:schemeClr val="lt1"/>
              </a:highlight>
              <a:latin typeface="Helvetica Neue"/>
              <a:ea typeface="Helvetica Neue"/>
              <a:cs typeface="Helvetica Neue"/>
              <a:sym typeface="Helvetica Neue"/>
            </a:endParaRPr>
          </a:p>
        </p:txBody>
      </p:sp>
      <p:sp>
        <p:nvSpPr>
          <p:cNvPr id="208" name="Google Shape;208;p27"/>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Strategies</a:t>
            </a:r>
            <a:endParaRPr i="1" sz="3600">
              <a:latin typeface="Anton"/>
              <a:ea typeface="Anton"/>
              <a:cs typeface="Anton"/>
              <a:sym typeface="Anton"/>
            </a:endParaRPr>
          </a:p>
        </p:txBody>
      </p:sp>
      <p:pic>
        <p:nvPicPr>
          <p:cNvPr id="209" name="Google Shape;209;p2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0" name="Google Shape;210;p27"/>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8"/>
          <p:cNvSpPr txBox="1"/>
          <p:nvPr/>
        </p:nvSpPr>
        <p:spPr>
          <a:xfrm>
            <a:off x="0" y="1857950"/>
            <a:ext cx="91440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PASSPORT LOCAL</a:t>
            </a:r>
            <a:endParaRPr i="1" sz="3600">
              <a:solidFill>
                <a:srgbClr val="E0FF00"/>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19" name="Shape 219"/>
        <p:cNvGrpSpPr/>
        <p:nvPr/>
      </p:nvGrpSpPr>
      <p:grpSpPr>
        <a:xfrm>
          <a:off x="0" y="0"/>
          <a:ext cx="0" cy="0"/>
          <a:chOff x="0" y="0"/>
          <a:chExt cx="0" cy="0"/>
        </a:xfrm>
      </p:grpSpPr>
      <p:sp>
        <p:nvSpPr>
          <p:cNvPr id="220" name="Google Shape;220;p2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CONFIGURACIÓN INICIAL</a:t>
            </a:r>
            <a:endParaRPr i="1" sz="3600">
              <a:latin typeface="Anton"/>
              <a:ea typeface="Anton"/>
              <a:cs typeface="Anton"/>
              <a:sym typeface="Anton"/>
            </a:endParaRPr>
          </a:p>
        </p:txBody>
      </p:sp>
      <p:pic>
        <p:nvPicPr>
          <p:cNvPr id="221" name="Google Shape;221;p2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nvSpPr>
        <p:spPr>
          <a:xfrm>
            <a:off x="195900" y="1058375"/>
            <a:ext cx="8558700" cy="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2000">
                <a:solidFill>
                  <a:schemeClr val="dk1"/>
                </a:solidFill>
                <a:highlight>
                  <a:schemeClr val="lt1"/>
                </a:highlight>
                <a:latin typeface="Helvetica Neue"/>
                <a:ea typeface="Helvetica Neue"/>
                <a:cs typeface="Helvetica Neue"/>
                <a:sym typeface="Helvetica Neue"/>
              </a:rPr>
              <a:t>En primer lugar debemos instalar el módulo </a:t>
            </a:r>
            <a:r>
              <a:rPr i="1" lang="en-GB" sz="2000">
                <a:solidFill>
                  <a:schemeClr val="dk1"/>
                </a:solidFill>
                <a:highlight>
                  <a:schemeClr val="lt1"/>
                </a:highlight>
                <a:latin typeface="Helvetica Neue"/>
                <a:ea typeface="Helvetica Neue"/>
                <a:cs typeface="Helvetica Neue"/>
                <a:sym typeface="Helvetica Neue"/>
              </a:rPr>
              <a:t>passport </a:t>
            </a:r>
            <a:r>
              <a:rPr lang="en-GB" sz="2000">
                <a:solidFill>
                  <a:schemeClr val="dk1"/>
                </a:solidFill>
                <a:highlight>
                  <a:schemeClr val="lt1"/>
                </a:highlight>
                <a:latin typeface="Helvetica Neue"/>
                <a:ea typeface="Helvetica Neue"/>
                <a:cs typeface="Helvetica Neue"/>
                <a:sym typeface="Helvetica Neue"/>
              </a:rPr>
              <a:t>y el de  </a:t>
            </a:r>
            <a:r>
              <a:rPr i="1" lang="en-GB" sz="2000">
                <a:solidFill>
                  <a:schemeClr val="dk1"/>
                </a:solidFill>
                <a:highlight>
                  <a:schemeClr val="lt1"/>
                </a:highlight>
                <a:latin typeface="Helvetica Neue"/>
                <a:ea typeface="Helvetica Neue"/>
                <a:cs typeface="Helvetica Neue"/>
                <a:sym typeface="Helvetica Neue"/>
              </a:rPr>
              <a:t>passport-local</a:t>
            </a:r>
            <a:endParaRPr i="1" sz="2000">
              <a:solidFill>
                <a:schemeClr val="dk1"/>
              </a:solidFill>
              <a:highlight>
                <a:schemeClr val="lt1"/>
              </a:highlight>
              <a:latin typeface="Helvetica Neue"/>
              <a:ea typeface="Helvetica Neue"/>
              <a:cs typeface="Helvetica Neue"/>
              <a:sym typeface="Helvetica Neue"/>
            </a:endParaRPr>
          </a:p>
        </p:txBody>
      </p:sp>
      <p:sp>
        <p:nvSpPr>
          <p:cNvPr id="227" name="Google Shape;227;p30"/>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Empezar a utilizarlo</a:t>
            </a:r>
            <a:endParaRPr i="1" sz="3600">
              <a:latin typeface="Anton"/>
              <a:ea typeface="Anton"/>
              <a:cs typeface="Anton"/>
              <a:sym typeface="Anton"/>
            </a:endParaRPr>
          </a:p>
        </p:txBody>
      </p:sp>
      <p:pic>
        <p:nvPicPr>
          <p:cNvPr id="228" name="Google Shape;228;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9" name="Google Shape;229;p30"/>
          <p:cNvPicPr preferRelativeResize="0"/>
          <p:nvPr/>
        </p:nvPicPr>
        <p:blipFill>
          <a:blip r:embed="rId4">
            <a:alphaModFix/>
          </a:blip>
          <a:stretch>
            <a:fillRect/>
          </a:stretch>
        </p:blipFill>
        <p:spPr>
          <a:xfrm>
            <a:off x="4397625" y="1709975"/>
            <a:ext cx="2266950" cy="333375"/>
          </a:xfrm>
          <a:prstGeom prst="rect">
            <a:avLst/>
          </a:prstGeom>
          <a:noFill/>
          <a:ln cap="flat" cmpd="sng" w="19050">
            <a:solidFill>
              <a:schemeClr val="dk2"/>
            </a:solidFill>
            <a:prstDash val="solid"/>
            <a:round/>
            <a:headEnd len="sm" w="sm" type="none"/>
            <a:tailEnd len="sm" w="sm" type="none"/>
          </a:ln>
        </p:spPr>
      </p:pic>
      <p:sp>
        <p:nvSpPr>
          <p:cNvPr id="230" name="Google Shape;230;p30"/>
          <p:cNvSpPr txBox="1"/>
          <p:nvPr/>
        </p:nvSpPr>
        <p:spPr>
          <a:xfrm>
            <a:off x="424500" y="2779425"/>
            <a:ext cx="3582600" cy="126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2000">
                <a:solidFill>
                  <a:schemeClr val="dk1"/>
                </a:solidFill>
                <a:highlight>
                  <a:schemeClr val="lt1"/>
                </a:highlight>
                <a:latin typeface="Helvetica Neue"/>
                <a:ea typeface="Helvetica Neue"/>
                <a:cs typeface="Helvetica Neue"/>
                <a:sym typeface="Helvetica Neue"/>
              </a:rPr>
              <a:t>Además, debemos instalar todas las otras dependencias que se muestran a continuación.</a:t>
            </a:r>
            <a:endParaRPr sz="2000">
              <a:solidFill>
                <a:schemeClr val="dk1"/>
              </a:solidFill>
              <a:highlight>
                <a:schemeClr val="lt1"/>
              </a:highlight>
              <a:latin typeface="Helvetica Neue"/>
              <a:ea typeface="Helvetica Neue"/>
              <a:cs typeface="Helvetica Neue"/>
              <a:sym typeface="Helvetica Neue"/>
            </a:endParaRPr>
          </a:p>
        </p:txBody>
      </p:sp>
      <p:pic>
        <p:nvPicPr>
          <p:cNvPr id="231" name="Google Shape;231;p30"/>
          <p:cNvPicPr preferRelativeResize="0"/>
          <p:nvPr/>
        </p:nvPicPr>
        <p:blipFill>
          <a:blip r:embed="rId5">
            <a:alphaModFix/>
          </a:blip>
          <a:stretch>
            <a:fillRect/>
          </a:stretch>
        </p:blipFill>
        <p:spPr>
          <a:xfrm>
            <a:off x="4159500" y="2422430"/>
            <a:ext cx="3066575" cy="2412675"/>
          </a:xfrm>
          <a:prstGeom prst="rect">
            <a:avLst/>
          </a:prstGeom>
          <a:noFill/>
          <a:ln cap="flat" cmpd="sng" w="19050">
            <a:solidFill>
              <a:schemeClr val="dk2"/>
            </a:solidFill>
            <a:prstDash val="solid"/>
            <a:round/>
            <a:headEnd len="sm" w="sm" type="none"/>
            <a:tailEnd len="sm" w="sm" type="none"/>
          </a:ln>
        </p:spPr>
      </p:pic>
      <p:pic>
        <p:nvPicPr>
          <p:cNvPr id="232" name="Google Shape;232;p30"/>
          <p:cNvPicPr preferRelativeResize="0"/>
          <p:nvPr/>
        </p:nvPicPr>
        <p:blipFill>
          <a:blip r:embed="rId6">
            <a:alphaModFix/>
          </a:blip>
          <a:stretch>
            <a:fillRect/>
          </a:stretch>
        </p:blipFill>
        <p:spPr>
          <a:xfrm>
            <a:off x="1890275" y="1709963"/>
            <a:ext cx="2247194" cy="333375"/>
          </a:xfrm>
          <a:prstGeom prst="rect">
            <a:avLst/>
          </a:prstGeom>
          <a:noFill/>
          <a:ln cap="flat" cmpd="sng" w="19050">
            <a:solidFill>
              <a:schemeClr val="dk2"/>
            </a:solidFill>
            <a:prstDash val="solid"/>
            <a:round/>
            <a:headEnd len="sm" w="sm" type="none"/>
            <a:tailEnd len="sm" w="sm" type="none"/>
          </a:ln>
        </p:spPr>
      </p:pic>
      <p:pic>
        <p:nvPicPr>
          <p:cNvPr id="233" name="Google Shape;233;p30"/>
          <p:cNvPicPr preferRelativeResize="0"/>
          <p:nvPr/>
        </p:nvPicPr>
        <p:blipFill rotWithShape="1">
          <a:blip r:embed="rId7">
            <a:alphaModFix/>
          </a:blip>
          <a:srcRect b="0" l="0" r="0" t="0"/>
          <a:stretch/>
        </p:blipFill>
        <p:spPr>
          <a:xfrm>
            <a:off x="7436275" y="75293"/>
            <a:ext cx="1634174" cy="639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nvSpPr>
        <p:spPr>
          <a:xfrm>
            <a:off x="784550" y="2872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Requerir los módulos</a:t>
            </a:r>
            <a:endParaRPr i="1" sz="3600">
              <a:latin typeface="Anton"/>
              <a:ea typeface="Anton"/>
              <a:cs typeface="Anton"/>
              <a:sym typeface="Anton"/>
            </a:endParaRPr>
          </a:p>
        </p:txBody>
      </p:sp>
      <p:pic>
        <p:nvPicPr>
          <p:cNvPr id="239" name="Google Shape;239;p3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0" name="Google Shape;240;p31"/>
          <p:cNvSpPr txBox="1"/>
          <p:nvPr/>
        </p:nvSpPr>
        <p:spPr>
          <a:xfrm>
            <a:off x="4750725" y="1787118"/>
            <a:ext cx="4355400" cy="190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Se requieren los módulos de </a:t>
            </a:r>
            <a:r>
              <a:rPr i="1" lang="en-GB" sz="1800">
                <a:solidFill>
                  <a:schemeClr val="dk1"/>
                </a:solidFill>
                <a:highlight>
                  <a:schemeClr val="lt1"/>
                </a:highlight>
                <a:latin typeface="Helvetica Neue"/>
                <a:ea typeface="Helvetica Neue"/>
                <a:cs typeface="Helvetica Neue"/>
                <a:sym typeface="Helvetica Neue"/>
              </a:rPr>
              <a:t>passport</a:t>
            </a:r>
            <a:r>
              <a:rPr lang="en-GB" sz="1800">
                <a:solidFill>
                  <a:schemeClr val="dk1"/>
                </a:solidFill>
                <a:highlight>
                  <a:schemeClr val="lt1"/>
                </a:highlight>
                <a:latin typeface="Helvetica Neue"/>
                <a:ea typeface="Helvetica Neue"/>
                <a:cs typeface="Helvetica Neue"/>
                <a:sym typeface="Helvetica Neue"/>
              </a:rPr>
              <a:t>, como hacemos siempre.</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1000"/>
              </a:spcAft>
              <a:buClr>
                <a:srgbClr val="3CEFAB"/>
              </a:buClr>
              <a:buSzPts val="1800"/>
              <a:buChar char="●"/>
            </a:pPr>
            <a:r>
              <a:rPr lang="en-GB" sz="1800">
                <a:solidFill>
                  <a:schemeClr val="dk1"/>
                </a:solidFill>
                <a:highlight>
                  <a:schemeClr val="lt1"/>
                </a:highlight>
                <a:latin typeface="Helvetica Neue"/>
                <a:ea typeface="Helvetica Neue"/>
                <a:cs typeface="Helvetica Neue"/>
                <a:sym typeface="Helvetica Neue"/>
              </a:rPr>
              <a:t>El módulo de </a:t>
            </a:r>
            <a:r>
              <a:rPr i="1" lang="en-GB" sz="1800">
                <a:solidFill>
                  <a:schemeClr val="dk1"/>
                </a:solidFill>
                <a:highlight>
                  <a:schemeClr val="lt1"/>
                </a:highlight>
                <a:latin typeface="Helvetica Neue"/>
                <a:ea typeface="Helvetica Neue"/>
                <a:cs typeface="Helvetica Neue"/>
                <a:sym typeface="Helvetica Neue"/>
              </a:rPr>
              <a:t>passport-local </a:t>
            </a:r>
            <a:r>
              <a:rPr lang="en-GB" sz="1800">
                <a:solidFill>
                  <a:schemeClr val="dk1"/>
                </a:solidFill>
                <a:highlight>
                  <a:schemeClr val="lt1"/>
                </a:highlight>
                <a:latin typeface="Helvetica Neue"/>
                <a:ea typeface="Helvetica Neue"/>
                <a:cs typeface="Helvetica Neue"/>
                <a:sym typeface="Helvetica Neue"/>
              </a:rPr>
              <a:t>se requiere especificando la strategy a utilizar, en este caso, </a:t>
            </a:r>
            <a:r>
              <a:rPr b="1" i="1" lang="en-GB" sz="1800">
                <a:solidFill>
                  <a:schemeClr val="dk1"/>
                </a:solidFill>
                <a:highlight>
                  <a:schemeClr val="lt1"/>
                </a:highlight>
                <a:latin typeface="Helvetica Neue"/>
                <a:ea typeface="Helvetica Neue"/>
                <a:cs typeface="Helvetica Neue"/>
                <a:sym typeface="Helvetica Neue"/>
              </a:rPr>
              <a:t>L</a:t>
            </a:r>
            <a:r>
              <a:rPr b="1" i="1" lang="en-GB" sz="1800">
                <a:solidFill>
                  <a:schemeClr val="dk1"/>
                </a:solidFill>
                <a:highlight>
                  <a:schemeClr val="lt1"/>
                </a:highlight>
                <a:latin typeface="Helvetica Neue"/>
                <a:ea typeface="Helvetica Neue"/>
                <a:cs typeface="Helvetica Neue"/>
                <a:sym typeface="Helvetica Neue"/>
              </a:rPr>
              <a:t>ocalStrategy</a:t>
            </a:r>
            <a:r>
              <a:rPr lang="en-GB"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p:txBody>
      </p:sp>
      <p:pic>
        <p:nvPicPr>
          <p:cNvPr id="241" name="Google Shape;241;p31"/>
          <p:cNvPicPr preferRelativeResize="0"/>
          <p:nvPr/>
        </p:nvPicPr>
        <p:blipFill>
          <a:blip r:embed="rId4">
            <a:alphaModFix/>
          </a:blip>
          <a:stretch>
            <a:fillRect/>
          </a:stretch>
        </p:blipFill>
        <p:spPr>
          <a:xfrm>
            <a:off x="174950" y="1753930"/>
            <a:ext cx="4467225" cy="1971675"/>
          </a:xfrm>
          <a:prstGeom prst="rect">
            <a:avLst/>
          </a:prstGeom>
          <a:noFill/>
          <a:ln cap="flat" cmpd="sng" w="19050">
            <a:solidFill>
              <a:schemeClr val="dk2"/>
            </a:solidFill>
            <a:prstDash val="solid"/>
            <a:round/>
            <a:headEnd len="sm" w="sm" type="none"/>
            <a:tailEnd len="sm" w="sm" type="none"/>
          </a:ln>
        </p:spPr>
      </p:pic>
      <p:pic>
        <p:nvPicPr>
          <p:cNvPr id="242" name="Google Shape;242;p31"/>
          <p:cNvPicPr preferRelativeResize="0"/>
          <p:nvPr/>
        </p:nvPicPr>
        <p:blipFill rotWithShape="1">
          <a:blip r:embed="rId5">
            <a:alphaModFix/>
          </a:blip>
          <a:srcRect b="0" l="0" r="0" t="0"/>
          <a:stretch/>
        </p:blipFill>
        <p:spPr>
          <a:xfrm>
            <a:off x="7436275" y="75293"/>
            <a:ext cx="1634174" cy="63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0" name="Shape 60"/>
        <p:cNvGrpSpPr/>
        <p:nvPr/>
      </p:nvGrpSpPr>
      <p:grpSpPr>
        <a:xfrm>
          <a:off x="0" y="0"/>
          <a:ext cx="0" cy="0"/>
          <a:chOff x="0" y="0"/>
          <a:chExt cx="0" cy="0"/>
        </a:xfrm>
      </p:grpSpPr>
      <p:sp>
        <p:nvSpPr>
          <p:cNvPr id="61" name="Google Shape;61;p14"/>
          <p:cNvSpPr txBox="1"/>
          <p:nvPr/>
        </p:nvSpPr>
        <p:spPr>
          <a:xfrm>
            <a:off x="4082750" y="1485600"/>
            <a:ext cx="4581600" cy="217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GB" sz="1800">
                <a:solidFill>
                  <a:schemeClr val="dk1"/>
                </a:solidFill>
                <a:latin typeface="Helvetica Neue"/>
                <a:ea typeface="Helvetica Neue"/>
                <a:cs typeface="Helvetica Neue"/>
                <a:sym typeface="Helvetica Neue"/>
              </a:rPr>
              <a:t>Incorporar los conceptos de autenticación y autorización y sus métodos más usados.</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1000"/>
              </a:spcBef>
              <a:spcAft>
                <a:spcPts val="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Comprender las diferencias entre ambos conceptos.</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1000"/>
              </a:spcBef>
              <a:spcAft>
                <a:spcPts val="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Conocer el módulo Passport de Node y sus mecanismos.</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1000"/>
              </a:spcBef>
              <a:spcAft>
                <a:spcPts val="1000"/>
              </a:spcAft>
              <a:buClr>
                <a:schemeClr val="dk1"/>
              </a:buClr>
              <a:buSzPts val="1800"/>
              <a:buFont typeface="Helvetica Neue"/>
              <a:buChar char="●"/>
            </a:pPr>
            <a:r>
              <a:rPr lang="en-GB" sz="1800">
                <a:solidFill>
                  <a:schemeClr val="dk1"/>
                </a:solidFill>
                <a:latin typeface="Helvetica Neue"/>
                <a:ea typeface="Helvetica Neue"/>
                <a:cs typeface="Helvetica Neue"/>
                <a:sym typeface="Helvetica Neue"/>
              </a:rPr>
              <a:t>Comprender en detalle el módulo passport-local.</a:t>
            </a:r>
            <a:endParaRPr sz="1800">
              <a:solidFill>
                <a:schemeClr val="dk1"/>
              </a:solidFill>
              <a:latin typeface="Helvetica Neue"/>
              <a:ea typeface="Helvetica Neue"/>
              <a:cs typeface="Helvetica Neue"/>
              <a:sym typeface="Helvetica Neue"/>
            </a:endParaRPr>
          </a:p>
        </p:txBody>
      </p:sp>
      <p:pic>
        <p:nvPicPr>
          <p:cNvPr id="62" name="Google Shape;62;p1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3" name="Google Shape;63;p14"/>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3000">
                <a:solidFill>
                  <a:srgbClr val="000000"/>
                </a:solidFill>
                <a:latin typeface="Anton"/>
                <a:ea typeface="Anton"/>
                <a:cs typeface="Anton"/>
                <a:sym typeface="Anton"/>
              </a:rPr>
              <a:t>OBJETIVOS </a:t>
            </a:r>
            <a:r>
              <a:rPr i="1" lang="en-GB" sz="3000">
                <a:latin typeface="Anton"/>
                <a:ea typeface="Anton"/>
                <a:cs typeface="Anton"/>
                <a:sym typeface="Anton"/>
              </a:rPr>
              <a:t>DE LA CLASE</a:t>
            </a:r>
            <a:endParaRPr i="1" sz="3000">
              <a:latin typeface="Anton"/>
              <a:ea typeface="Anton"/>
              <a:cs typeface="Anton"/>
              <a:sym typeface="Anton"/>
            </a:endParaRPr>
          </a:p>
        </p:txBody>
      </p:sp>
      <p:pic>
        <p:nvPicPr>
          <p:cNvPr id="64" name="Google Shape;64;p14"/>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nvSpPr>
        <p:spPr>
          <a:xfrm>
            <a:off x="784550" y="2110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Configurar LocalStrategy de login</a:t>
            </a:r>
            <a:endParaRPr i="1" sz="3600">
              <a:latin typeface="Anton"/>
              <a:ea typeface="Anton"/>
              <a:cs typeface="Anton"/>
              <a:sym typeface="Anton"/>
            </a:endParaRPr>
          </a:p>
        </p:txBody>
      </p:sp>
      <p:pic>
        <p:nvPicPr>
          <p:cNvPr id="248" name="Google Shape;248;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9" name="Google Shape;249;p32"/>
          <p:cNvSpPr txBox="1"/>
          <p:nvPr/>
        </p:nvSpPr>
        <p:spPr>
          <a:xfrm>
            <a:off x="3521425" y="1116750"/>
            <a:ext cx="5479200" cy="3638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Char char="➔"/>
            </a:pPr>
            <a:r>
              <a:rPr lang="en-GB" sz="1800">
                <a:solidFill>
                  <a:schemeClr val="dk1"/>
                </a:solidFill>
                <a:highlight>
                  <a:schemeClr val="lt1"/>
                </a:highlight>
                <a:latin typeface="Helvetica Neue"/>
                <a:ea typeface="Helvetica Neue"/>
                <a:cs typeface="Helvetica Neue"/>
                <a:sym typeface="Helvetica Neue"/>
              </a:rPr>
              <a:t>Se define una nueva instancia de LocalStrategy mediante el uso de la función </a:t>
            </a:r>
            <a:r>
              <a:rPr lang="en-GB" sz="1800">
                <a:solidFill>
                  <a:schemeClr val="lt1"/>
                </a:solidFill>
                <a:highlight>
                  <a:schemeClr val="dk1"/>
                </a:highlight>
                <a:latin typeface="Helvetica Neue"/>
                <a:ea typeface="Helvetica Neue"/>
                <a:cs typeface="Helvetica Neue"/>
                <a:sym typeface="Helvetica Neue"/>
              </a:rPr>
              <a:t>passport.use( )</a:t>
            </a:r>
            <a:r>
              <a:rPr lang="en-GB" sz="1800">
                <a:solidFill>
                  <a:schemeClr val="dk1"/>
                </a:solidFill>
                <a:highlight>
                  <a:schemeClr val="lt1"/>
                </a:highlight>
                <a:latin typeface="Helvetica Neue"/>
                <a:ea typeface="Helvetica Neue"/>
                <a:cs typeface="Helvetica Neue"/>
                <a:sym typeface="Helvetica Neue"/>
              </a:rPr>
              <a:t>.</a:t>
            </a:r>
            <a:endParaRPr sz="1800">
              <a:solidFill>
                <a:schemeClr val="lt1"/>
              </a:solidFill>
              <a:highlight>
                <a:schemeClr val="dk1"/>
              </a:highlight>
              <a:latin typeface="Helvetica Neue"/>
              <a:ea typeface="Helvetica Neue"/>
              <a:cs typeface="Helvetica Neue"/>
              <a:sym typeface="Helvetica Neue"/>
            </a:endParaRPr>
          </a:p>
          <a:p>
            <a:pPr indent="-342900" lvl="0" marL="457200" rtl="0" algn="l">
              <a:lnSpc>
                <a:spcPct val="115000"/>
              </a:lnSpc>
              <a:spcBef>
                <a:spcPts val="1000"/>
              </a:spcBef>
              <a:spcAft>
                <a:spcPts val="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El primer parámetro es el nombre de la strategy (“login” en este caso) y el segundo es el tipo de strategy que se desea crear (LocalStrategy en este caso)</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100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LocalStrategy espera encontrar por defecto las credenciales de usuario en los parámetros nombre de usuario </a:t>
            </a:r>
            <a:r>
              <a:rPr i="1" lang="en-GB" sz="1800">
                <a:solidFill>
                  <a:schemeClr val="dk1"/>
                </a:solidFill>
                <a:highlight>
                  <a:schemeClr val="lt1"/>
                </a:highlight>
                <a:latin typeface="Helvetica Neue"/>
                <a:ea typeface="Helvetica Neue"/>
                <a:cs typeface="Helvetica Neue"/>
                <a:sym typeface="Helvetica Neue"/>
              </a:rPr>
              <a:t>username </a:t>
            </a:r>
            <a:r>
              <a:rPr lang="en-GB" sz="1800">
                <a:solidFill>
                  <a:schemeClr val="dk1"/>
                </a:solidFill>
                <a:highlight>
                  <a:schemeClr val="lt1"/>
                </a:highlight>
                <a:latin typeface="Helvetica Neue"/>
                <a:ea typeface="Helvetica Neue"/>
                <a:cs typeface="Helvetica Neue"/>
                <a:sym typeface="Helvetica Neue"/>
              </a:rPr>
              <a:t>y contraseña </a:t>
            </a:r>
            <a:r>
              <a:rPr i="1" lang="en-GB" sz="1800">
                <a:solidFill>
                  <a:schemeClr val="dk1"/>
                </a:solidFill>
                <a:highlight>
                  <a:schemeClr val="lt1"/>
                </a:highlight>
                <a:latin typeface="Helvetica Neue"/>
                <a:ea typeface="Helvetica Neue"/>
                <a:cs typeface="Helvetica Neue"/>
                <a:sym typeface="Helvetica Neue"/>
              </a:rPr>
              <a:t>password.</a:t>
            </a:r>
            <a:endParaRPr i="1" sz="1800">
              <a:solidFill>
                <a:schemeClr val="dk1"/>
              </a:solidFill>
              <a:highlight>
                <a:schemeClr val="lt1"/>
              </a:highlight>
              <a:latin typeface="Helvetica Neue"/>
              <a:ea typeface="Helvetica Neue"/>
              <a:cs typeface="Helvetica Neue"/>
              <a:sym typeface="Helvetica Neue"/>
            </a:endParaRPr>
          </a:p>
        </p:txBody>
      </p:sp>
      <p:pic>
        <p:nvPicPr>
          <p:cNvPr id="250" name="Google Shape;250;p32"/>
          <p:cNvPicPr preferRelativeResize="0"/>
          <p:nvPr/>
        </p:nvPicPr>
        <p:blipFill>
          <a:blip r:embed="rId4">
            <a:alphaModFix/>
          </a:blip>
          <a:stretch>
            <a:fillRect/>
          </a:stretch>
        </p:blipFill>
        <p:spPr>
          <a:xfrm>
            <a:off x="228600" y="1050100"/>
            <a:ext cx="3291107" cy="3788600"/>
          </a:xfrm>
          <a:prstGeom prst="rect">
            <a:avLst/>
          </a:prstGeom>
          <a:noFill/>
          <a:ln cap="flat" cmpd="sng" w="19050">
            <a:solidFill>
              <a:schemeClr val="dk2"/>
            </a:solidFill>
            <a:prstDash val="solid"/>
            <a:round/>
            <a:headEnd len="sm" w="sm" type="none"/>
            <a:tailEnd len="sm" w="sm" type="none"/>
          </a:ln>
        </p:spPr>
      </p:pic>
      <p:sp>
        <p:nvSpPr>
          <p:cNvPr id="251" name="Google Shape;251;p32"/>
          <p:cNvSpPr/>
          <p:nvPr/>
        </p:nvSpPr>
        <p:spPr>
          <a:xfrm>
            <a:off x="238925" y="1049475"/>
            <a:ext cx="3291000" cy="495000"/>
          </a:xfrm>
          <a:prstGeom prst="rect">
            <a:avLst/>
          </a:prstGeom>
          <a:solidFill>
            <a:srgbClr val="3CEFAB">
              <a:alpha val="8480"/>
            </a:srgbClr>
          </a:solidFill>
          <a:ln cap="flat" cmpd="sng" w="1905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32"/>
          <p:cNvPicPr preferRelativeResize="0"/>
          <p:nvPr/>
        </p:nvPicPr>
        <p:blipFill rotWithShape="1">
          <a:blip r:embed="rId5">
            <a:alphaModFix/>
          </a:blip>
          <a:srcRect b="0" l="0" r="0" t="0"/>
          <a:stretch/>
        </p:blipFill>
        <p:spPr>
          <a:xfrm>
            <a:off x="7436275" y="75293"/>
            <a:ext cx="1634174" cy="639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nvSpPr>
        <p:spPr>
          <a:xfrm>
            <a:off x="784550" y="2110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Configurar LocalStrategy de login</a:t>
            </a:r>
            <a:endParaRPr i="1" sz="3600">
              <a:latin typeface="Anton"/>
              <a:ea typeface="Anton"/>
              <a:cs typeface="Anton"/>
              <a:sym typeface="Anton"/>
            </a:endParaRPr>
          </a:p>
        </p:txBody>
      </p:sp>
      <p:pic>
        <p:nvPicPr>
          <p:cNvPr id="258" name="Google Shape;258;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9" name="Google Shape;259;p33"/>
          <p:cNvSpPr txBox="1"/>
          <p:nvPr/>
        </p:nvSpPr>
        <p:spPr>
          <a:xfrm>
            <a:off x="3518825" y="972975"/>
            <a:ext cx="5481900" cy="331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Char char="➔"/>
            </a:pPr>
            <a:r>
              <a:rPr lang="en-GB" sz="1800">
                <a:solidFill>
                  <a:schemeClr val="dk1"/>
                </a:solidFill>
                <a:highlight>
                  <a:schemeClr val="lt1"/>
                </a:highlight>
                <a:latin typeface="Helvetica Neue"/>
                <a:ea typeface="Helvetica Neue"/>
                <a:cs typeface="Helvetica Neue"/>
                <a:sym typeface="Helvetica Neue"/>
              </a:rPr>
              <a:t>Buscamos el usuario por su </a:t>
            </a:r>
            <a:r>
              <a:rPr i="1" lang="en-GB" sz="1800">
                <a:solidFill>
                  <a:schemeClr val="dk1"/>
                </a:solidFill>
                <a:highlight>
                  <a:schemeClr val="lt1"/>
                </a:highlight>
                <a:latin typeface="Helvetica Neue"/>
                <a:ea typeface="Helvetica Neue"/>
                <a:cs typeface="Helvetica Neue"/>
                <a:sym typeface="Helvetica Neue"/>
              </a:rPr>
              <a:t>username </a:t>
            </a:r>
            <a:r>
              <a:rPr lang="en-GB" sz="1800">
                <a:solidFill>
                  <a:schemeClr val="dk1"/>
                </a:solidFill>
                <a:highlight>
                  <a:schemeClr val="lt1"/>
                </a:highlight>
                <a:latin typeface="Helvetica Neue"/>
                <a:ea typeface="Helvetica Neue"/>
                <a:cs typeface="Helvetica Neue"/>
                <a:sym typeface="Helvetica Neue"/>
              </a:rPr>
              <a:t>en la base de datos mediante </a:t>
            </a:r>
            <a:r>
              <a:rPr lang="en-GB" sz="1800">
                <a:solidFill>
                  <a:schemeClr val="lt1"/>
                </a:solidFill>
                <a:highlight>
                  <a:schemeClr val="dk1"/>
                </a:highlight>
                <a:latin typeface="Helvetica Neue"/>
                <a:ea typeface="Helvetica Neue"/>
                <a:cs typeface="Helvetica Neue"/>
                <a:sym typeface="Helvetica Neue"/>
              </a:rPr>
              <a:t>User.findOne( )</a:t>
            </a:r>
            <a:r>
              <a:rPr lang="en-GB" sz="1800">
                <a:solidFill>
                  <a:schemeClr val="dk1"/>
                </a:solidFill>
                <a:highlight>
                  <a:schemeClr val="lt1"/>
                </a:highlight>
                <a:latin typeface="Helvetica Neue"/>
                <a:ea typeface="Helvetica Neue"/>
                <a:cs typeface="Helvetica Neue"/>
                <a:sym typeface="Helvetica Neue"/>
              </a:rPr>
              <a:t>.</a:t>
            </a:r>
            <a:endParaRPr sz="1800">
              <a:solidFill>
                <a:schemeClr val="lt1"/>
              </a:solidFill>
              <a:highlight>
                <a:schemeClr val="dk1"/>
              </a:highlight>
              <a:latin typeface="Helvetica Neue"/>
              <a:ea typeface="Helvetica Neue"/>
              <a:cs typeface="Helvetica Neue"/>
              <a:sym typeface="Helvetica Neue"/>
            </a:endParaRPr>
          </a:p>
          <a:p>
            <a:pPr indent="-342900" lvl="0" marL="457200" rtl="0" algn="l">
              <a:lnSpc>
                <a:spcPct val="115000"/>
              </a:lnSpc>
              <a:spcBef>
                <a:spcPts val="1000"/>
              </a:spcBef>
              <a:spcAft>
                <a:spcPts val="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Utilizamos el </a:t>
            </a:r>
            <a:r>
              <a:rPr i="1" lang="en-GB" sz="1800">
                <a:solidFill>
                  <a:schemeClr val="dk1"/>
                </a:solidFill>
                <a:highlight>
                  <a:schemeClr val="lt1"/>
                </a:highlight>
                <a:latin typeface="Helvetica Neue"/>
                <a:ea typeface="Helvetica Neue"/>
                <a:cs typeface="Helvetica Neue"/>
                <a:sym typeface="Helvetica Neue"/>
              </a:rPr>
              <a:t>callback </a:t>
            </a:r>
            <a:r>
              <a:rPr lang="en-GB" sz="1800">
                <a:solidFill>
                  <a:schemeClr val="dk1"/>
                </a:solidFill>
                <a:highlight>
                  <a:schemeClr val="lt1"/>
                </a:highlight>
                <a:latin typeface="Helvetica Neue"/>
                <a:ea typeface="Helvetica Neue"/>
                <a:cs typeface="Helvetica Neue"/>
                <a:sym typeface="Helvetica Neue"/>
              </a:rPr>
              <a:t>de verificación </a:t>
            </a:r>
            <a:r>
              <a:rPr i="1" lang="en-GB" sz="1800">
                <a:solidFill>
                  <a:schemeClr val="lt1"/>
                </a:solidFill>
                <a:highlight>
                  <a:srgbClr val="121212"/>
                </a:highlight>
                <a:latin typeface="Helvetica Neue"/>
                <a:ea typeface="Helvetica Neue"/>
                <a:cs typeface="Helvetica Neue"/>
                <a:sym typeface="Helvetica Neue"/>
              </a:rPr>
              <a:t>done</a:t>
            </a:r>
            <a:r>
              <a:rPr i="1" lang="en-GB" sz="1800">
                <a:solidFill>
                  <a:schemeClr val="lt1"/>
                </a:solidFill>
                <a:latin typeface="Helvetica Neue"/>
                <a:ea typeface="Helvetica Neue"/>
                <a:cs typeface="Helvetica Neue"/>
                <a:sym typeface="Helvetica Neue"/>
              </a:rPr>
              <a:t> </a:t>
            </a:r>
            <a:r>
              <a:rPr lang="en-GB" sz="1800">
                <a:solidFill>
                  <a:schemeClr val="dk1"/>
                </a:solidFill>
                <a:highlight>
                  <a:schemeClr val="lt1"/>
                </a:highlight>
                <a:latin typeface="Helvetica Neue"/>
                <a:ea typeface="Helvetica Neue"/>
                <a:cs typeface="Helvetica Neue"/>
                <a:sym typeface="Helvetica Neue"/>
              </a:rPr>
              <a:t>en el </a:t>
            </a:r>
            <a:r>
              <a:rPr i="1" lang="en-GB" sz="1800">
                <a:solidFill>
                  <a:schemeClr val="dk1"/>
                </a:solidFill>
                <a:highlight>
                  <a:schemeClr val="lt1"/>
                </a:highlight>
                <a:latin typeface="Helvetica Neue"/>
                <a:ea typeface="Helvetica Neue"/>
                <a:cs typeface="Helvetica Neue"/>
                <a:sym typeface="Helvetica Neue"/>
              </a:rPr>
              <a:t>return </a:t>
            </a:r>
            <a:r>
              <a:rPr lang="en-GB" sz="1800">
                <a:solidFill>
                  <a:schemeClr val="dk1"/>
                </a:solidFill>
                <a:highlight>
                  <a:schemeClr val="lt1"/>
                </a:highlight>
                <a:latin typeface="Helvetica Neue"/>
                <a:ea typeface="Helvetica Neue"/>
                <a:cs typeface="Helvetica Neue"/>
                <a:sym typeface="Helvetica Neue"/>
              </a:rPr>
              <a:t>para devolver lo que corresponda.</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Si el usuario se encuentra en la base de datos y es válido se devuelve en el </a:t>
            </a:r>
            <a:r>
              <a:rPr i="1" lang="en-GB" sz="1800">
                <a:solidFill>
                  <a:schemeClr val="lt1"/>
                </a:solidFill>
                <a:highlight>
                  <a:srgbClr val="121212"/>
                </a:highlight>
                <a:latin typeface="Helvetica Neue"/>
                <a:ea typeface="Helvetica Neue"/>
                <a:cs typeface="Helvetica Neue"/>
                <a:sym typeface="Helvetica Neue"/>
              </a:rPr>
              <a:t>done </a:t>
            </a:r>
            <a:r>
              <a:rPr lang="en-GB" sz="1800">
                <a:solidFill>
                  <a:schemeClr val="dk1"/>
                </a:solidFill>
                <a:highlight>
                  <a:schemeClr val="lt1"/>
                </a:highlight>
                <a:latin typeface="Helvetica Neue"/>
                <a:ea typeface="Helvetica Neue"/>
                <a:cs typeface="Helvetica Neue"/>
                <a:sym typeface="Helvetica Neue"/>
              </a:rPr>
              <a:t>, </a:t>
            </a:r>
            <a:r>
              <a:rPr i="1" lang="en-GB" sz="1800">
                <a:solidFill>
                  <a:schemeClr val="dk1"/>
                </a:solidFill>
                <a:highlight>
                  <a:schemeClr val="lt1"/>
                </a:highlight>
                <a:latin typeface="Helvetica Neue"/>
                <a:ea typeface="Helvetica Neue"/>
                <a:cs typeface="Helvetica Neue"/>
                <a:sym typeface="Helvetica Neue"/>
              </a:rPr>
              <a:t>null </a:t>
            </a:r>
            <a:r>
              <a:rPr lang="en-GB" sz="1800">
                <a:solidFill>
                  <a:schemeClr val="dk1"/>
                </a:solidFill>
                <a:highlight>
                  <a:schemeClr val="lt1"/>
                </a:highlight>
                <a:latin typeface="Helvetica Neue"/>
                <a:ea typeface="Helvetica Neue"/>
                <a:cs typeface="Helvetica Neue"/>
                <a:sym typeface="Helvetica Neue"/>
              </a:rPr>
              <a:t>(es caso de éxito)</a:t>
            </a:r>
            <a:r>
              <a:rPr i="1" lang="en-GB" sz="1800">
                <a:solidFill>
                  <a:schemeClr val="dk1"/>
                </a:solidFill>
                <a:highlight>
                  <a:schemeClr val="lt1"/>
                </a:highlight>
                <a:latin typeface="Helvetica Neue"/>
                <a:ea typeface="Helvetica Neue"/>
                <a:cs typeface="Helvetica Neue"/>
                <a:sym typeface="Helvetica Neue"/>
              </a:rPr>
              <a:t> </a:t>
            </a:r>
            <a:r>
              <a:rPr lang="en-GB" sz="1800">
                <a:solidFill>
                  <a:schemeClr val="dk1"/>
                </a:solidFill>
                <a:highlight>
                  <a:schemeClr val="lt1"/>
                </a:highlight>
                <a:latin typeface="Helvetica Neue"/>
                <a:ea typeface="Helvetica Neue"/>
                <a:cs typeface="Helvetica Neue"/>
                <a:sym typeface="Helvetica Neue"/>
              </a:rPr>
              <a:t>y el usuario encontrado </a:t>
            </a:r>
            <a:r>
              <a:rPr i="1" lang="en-GB" sz="1800">
                <a:solidFill>
                  <a:schemeClr val="dk1"/>
                </a:solidFill>
                <a:highlight>
                  <a:schemeClr val="lt1"/>
                </a:highlight>
                <a:latin typeface="Helvetica Neue"/>
                <a:ea typeface="Helvetica Neue"/>
                <a:cs typeface="Helvetica Neue"/>
                <a:sym typeface="Helvetica Neue"/>
              </a:rPr>
              <a:t>user</a:t>
            </a:r>
            <a:r>
              <a:rPr lang="en-GB" sz="1800">
                <a:solidFill>
                  <a:schemeClr val="dk1"/>
                </a:solidFill>
                <a:highlight>
                  <a:schemeClr val="lt1"/>
                </a:highlight>
                <a:latin typeface="Helvetica Neue"/>
                <a:ea typeface="Helvetica Neue"/>
                <a:cs typeface="Helvetica Neue"/>
                <a:sym typeface="Helvetica Neue"/>
              </a:rPr>
              <a:t>.</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1000"/>
              </a:spcAft>
              <a:buClr>
                <a:srgbClr val="3CEFAB"/>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La función </a:t>
            </a:r>
            <a:r>
              <a:rPr i="1" lang="en-GB" sz="1800">
                <a:solidFill>
                  <a:schemeClr val="dk1"/>
                </a:solidFill>
                <a:highlight>
                  <a:schemeClr val="lt1"/>
                </a:highlight>
                <a:latin typeface="Helvetica Neue"/>
                <a:ea typeface="Helvetica Neue"/>
                <a:cs typeface="Helvetica Neue"/>
                <a:sym typeface="Helvetica Neue"/>
              </a:rPr>
              <a:t>isValidPassword</a:t>
            </a:r>
            <a:r>
              <a:rPr lang="en-GB" sz="1800">
                <a:solidFill>
                  <a:schemeClr val="dk1"/>
                </a:solidFill>
                <a:highlight>
                  <a:schemeClr val="lt1"/>
                </a:highlight>
                <a:latin typeface="Helvetica Neue"/>
                <a:ea typeface="Helvetica Neue"/>
                <a:cs typeface="Helvetica Neue"/>
                <a:sym typeface="Helvetica Neue"/>
              </a:rPr>
              <a:t> es:</a:t>
            </a:r>
            <a:endParaRPr sz="1800">
              <a:solidFill>
                <a:schemeClr val="dk1"/>
              </a:solidFill>
              <a:highlight>
                <a:schemeClr val="lt1"/>
              </a:highlight>
              <a:latin typeface="Helvetica Neue"/>
              <a:ea typeface="Helvetica Neue"/>
              <a:cs typeface="Helvetica Neue"/>
              <a:sym typeface="Helvetica Neue"/>
            </a:endParaRPr>
          </a:p>
        </p:txBody>
      </p:sp>
      <p:pic>
        <p:nvPicPr>
          <p:cNvPr id="260" name="Google Shape;260;p33"/>
          <p:cNvPicPr preferRelativeResize="0"/>
          <p:nvPr/>
        </p:nvPicPr>
        <p:blipFill>
          <a:blip r:embed="rId4">
            <a:alphaModFix/>
          </a:blip>
          <a:stretch>
            <a:fillRect/>
          </a:stretch>
        </p:blipFill>
        <p:spPr>
          <a:xfrm>
            <a:off x="228600" y="1050100"/>
            <a:ext cx="3291107" cy="3788600"/>
          </a:xfrm>
          <a:prstGeom prst="rect">
            <a:avLst/>
          </a:prstGeom>
          <a:noFill/>
          <a:ln cap="flat" cmpd="sng" w="19050">
            <a:solidFill>
              <a:schemeClr val="dk2"/>
            </a:solidFill>
            <a:prstDash val="solid"/>
            <a:round/>
            <a:headEnd len="sm" w="sm" type="none"/>
            <a:tailEnd len="sm" w="sm" type="none"/>
          </a:ln>
        </p:spPr>
      </p:pic>
      <p:pic>
        <p:nvPicPr>
          <p:cNvPr id="261" name="Google Shape;261;p33"/>
          <p:cNvPicPr preferRelativeResize="0"/>
          <p:nvPr/>
        </p:nvPicPr>
        <p:blipFill>
          <a:blip r:embed="rId5">
            <a:alphaModFix/>
          </a:blip>
          <a:stretch>
            <a:fillRect/>
          </a:stretch>
        </p:blipFill>
        <p:spPr>
          <a:xfrm>
            <a:off x="4662707" y="4051050"/>
            <a:ext cx="3743417" cy="576593"/>
          </a:xfrm>
          <a:prstGeom prst="rect">
            <a:avLst/>
          </a:prstGeom>
          <a:noFill/>
          <a:ln cap="flat" cmpd="sng" w="19050">
            <a:solidFill>
              <a:schemeClr val="dk2"/>
            </a:solidFill>
            <a:prstDash val="solid"/>
            <a:round/>
            <a:headEnd len="sm" w="sm" type="none"/>
            <a:tailEnd len="sm" w="sm" type="none"/>
          </a:ln>
        </p:spPr>
      </p:pic>
      <p:sp>
        <p:nvSpPr>
          <p:cNvPr id="262" name="Google Shape;262;p33"/>
          <p:cNvSpPr/>
          <p:nvPr/>
        </p:nvSpPr>
        <p:spPr>
          <a:xfrm>
            <a:off x="219125" y="1640025"/>
            <a:ext cx="3291000" cy="2712900"/>
          </a:xfrm>
          <a:prstGeom prst="rect">
            <a:avLst/>
          </a:prstGeom>
          <a:solidFill>
            <a:srgbClr val="3CEFAB">
              <a:alpha val="1606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3"/>
          <p:cNvPicPr preferRelativeResize="0"/>
          <p:nvPr/>
        </p:nvPicPr>
        <p:blipFill rotWithShape="1">
          <a:blip r:embed="rId6">
            <a:alphaModFix/>
          </a:blip>
          <a:srcRect b="0" l="0" r="0" t="0"/>
          <a:stretch/>
        </p:blipFill>
        <p:spPr>
          <a:xfrm>
            <a:off x="7436275" y="75293"/>
            <a:ext cx="1634174" cy="639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9" name="Google Shape;269;p34"/>
          <p:cNvSpPr txBox="1"/>
          <p:nvPr/>
        </p:nvSpPr>
        <p:spPr>
          <a:xfrm>
            <a:off x="714450" y="1708038"/>
            <a:ext cx="8040000" cy="188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solidFill>
                  <a:schemeClr val="dk1"/>
                </a:solidFill>
                <a:highlight>
                  <a:schemeClr val="lt1"/>
                </a:highlight>
                <a:latin typeface="Helvetica Neue"/>
                <a:ea typeface="Helvetica Neue"/>
                <a:cs typeface="Helvetica Neue"/>
                <a:sym typeface="Helvetica Neue"/>
              </a:rPr>
              <a:t>Para crear la instancia de </a:t>
            </a:r>
            <a:r>
              <a:rPr i="1" lang="en-GB" sz="2000">
                <a:solidFill>
                  <a:schemeClr val="dk1"/>
                </a:solidFill>
                <a:highlight>
                  <a:schemeClr val="lt1"/>
                </a:highlight>
                <a:latin typeface="Helvetica Neue"/>
                <a:ea typeface="Helvetica Neue"/>
                <a:cs typeface="Helvetica Neue"/>
                <a:sym typeface="Helvetica Neue"/>
              </a:rPr>
              <a:t>strategy </a:t>
            </a:r>
            <a:r>
              <a:rPr lang="en-GB" sz="2000">
                <a:solidFill>
                  <a:schemeClr val="dk1"/>
                </a:solidFill>
                <a:highlight>
                  <a:schemeClr val="lt1"/>
                </a:highlight>
                <a:latin typeface="Helvetica Neue"/>
                <a:ea typeface="Helvetica Neue"/>
                <a:cs typeface="Helvetica Neue"/>
                <a:sym typeface="Helvetica Neue"/>
              </a:rPr>
              <a:t>para el registro de nuevo usuario, es similar al de login. La diferencia es que primero chequeamos si ya existe o no ese usuario.</a:t>
            </a:r>
            <a:endParaRPr sz="20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0"/>
              </a:spcAft>
              <a:buClr>
                <a:schemeClr val="dk1"/>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Si no existe, creamos un usuario nuevo y lo guardamos en la base de datos.</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a:solidFill>
                  <a:schemeClr val="dk1"/>
                </a:solidFill>
                <a:highlight>
                  <a:schemeClr val="lt1"/>
                </a:highlight>
                <a:latin typeface="Helvetica Neue"/>
                <a:ea typeface="Helvetica Neue"/>
                <a:cs typeface="Helvetica Neue"/>
                <a:sym typeface="Helvetica Neue"/>
              </a:rPr>
              <a:t>Si ya existe, devolvemos un mensaje que lo informe, dando error al registrar.</a:t>
            </a:r>
            <a:endParaRPr sz="1800">
              <a:solidFill>
                <a:schemeClr val="dk1"/>
              </a:solidFill>
              <a:highlight>
                <a:schemeClr val="lt1"/>
              </a:highlight>
              <a:latin typeface="Helvetica Neue"/>
              <a:ea typeface="Helvetica Neue"/>
              <a:cs typeface="Helvetica Neue"/>
              <a:sym typeface="Helvetica Neue"/>
            </a:endParaRPr>
          </a:p>
        </p:txBody>
      </p:sp>
      <p:pic>
        <p:nvPicPr>
          <p:cNvPr id="270" name="Google Shape;270;p34"/>
          <p:cNvPicPr preferRelativeResize="0"/>
          <p:nvPr/>
        </p:nvPicPr>
        <p:blipFill rotWithShape="1">
          <a:blip r:embed="rId4">
            <a:alphaModFix/>
          </a:blip>
          <a:srcRect b="0" l="0" r="0" t="0"/>
          <a:stretch/>
        </p:blipFill>
        <p:spPr>
          <a:xfrm>
            <a:off x="7436275" y="75293"/>
            <a:ext cx="1634174" cy="639850"/>
          </a:xfrm>
          <a:prstGeom prst="rect">
            <a:avLst/>
          </a:prstGeom>
          <a:noFill/>
          <a:ln>
            <a:noFill/>
          </a:ln>
        </p:spPr>
      </p:pic>
      <p:sp>
        <p:nvSpPr>
          <p:cNvPr id="271" name="Google Shape;271;p34"/>
          <p:cNvSpPr txBox="1"/>
          <p:nvPr/>
        </p:nvSpPr>
        <p:spPr>
          <a:xfrm>
            <a:off x="260675" y="744400"/>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600">
                <a:latin typeface="Anton"/>
                <a:ea typeface="Anton"/>
                <a:cs typeface="Anton"/>
                <a:sym typeface="Anton"/>
              </a:rPr>
              <a:t>Configurar LocalStrategy de signup</a:t>
            </a:r>
            <a:endParaRPr i="1" sz="3600">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nvSpPr>
        <p:spPr>
          <a:xfrm>
            <a:off x="260675" y="211000"/>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600">
                <a:latin typeface="Anton"/>
                <a:ea typeface="Anton"/>
                <a:cs typeface="Anton"/>
                <a:sym typeface="Anton"/>
              </a:rPr>
              <a:t>Configurar LocalStrategy de signup</a:t>
            </a:r>
            <a:endParaRPr i="1" sz="3600">
              <a:latin typeface="Anton"/>
              <a:ea typeface="Anton"/>
              <a:cs typeface="Anton"/>
              <a:sym typeface="Anton"/>
            </a:endParaRPr>
          </a:p>
        </p:txBody>
      </p:sp>
      <p:pic>
        <p:nvPicPr>
          <p:cNvPr id="277" name="Google Shape;277;p3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8" name="Google Shape;278;p35"/>
          <p:cNvPicPr preferRelativeResize="0"/>
          <p:nvPr/>
        </p:nvPicPr>
        <p:blipFill>
          <a:blip r:embed="rId4">
            <a:alphaModFix/>
          </a:blip>
          <a:stretch>
            <a:fillRect/>
          </a:stretch>
        </p:blipFill>
        <p:spPr>
          <a:xfrm>
            <a:off x="685800" y="973900"/>
            <a:ext cx="3558183" cy="3864800"/>
          </a:xfrm>
          <a:prstGeom prst="rect">
            <a:avLst/>
          </a:prstGeom>
          <a:noFill/>
          <a:ln cap="flat" cmpd="sng" w="19050">
            <a:solidFill>
              <a:schemeClr val="dk2"/>
            </a:solidFill>
            <a:prstDash val="solid"/>
            <a:round/>
            <a:headEnd len="sm" w="sm" type="none"/>
            <a:tailEnd len="sm" w="sm" type="none"/>
          </a:ln>
        </p:spPr>
      </p:pic>
      <p:pic>
        <p:nvPicPr>
          <p:cNvPr id="279" name="Google Shape;279;p35"/>
          <p:cNvPicPr preferRelativeResize="0"/>
          <p:nvPr/>
        </p:nvPicPr>
        <p:blipFill rotWithShape="1">
          <a:blip r:embed="rId5">
            <a:alphaModFix/>
          </a:blip>
          <a:srcRect b="21079" l="0" r="0" t="0"/>
          <a:stretch/>
        </p:blipFill>
        <p:spPr>
          <a:xfrm>
            <a:off x="4681950" y="973900"/>
            <a:ext cx="3896325" cy="2517550"/>
          </a:xfrm>
          <a:prstGeom prst="rect">
            <a:avLst/>
          </a:prstGeom>
          <a:noFill/>
          <a:ln cap="flat" cmpd="sng" w="19050">
            <a:solidFill>
              <a:schemeClr val="dk2"/>
            </a:solidFill>
            <a:prstDash val="solid"/>
            <a:round/>
            <a:headEnd len="sm" w="sm" type="none"/>
            <a:tailEnd len="sm" w="sm" type="none"/>
          </a:ln>
        </p:spPr>
      </p:pic>
      <p:pic>
        <p:nvPicPr>
          <p:cNvPr id="280" name="Google Shape;280;p35"/>
          <p:cNvPicPr preferRelativeResize="0"/>
          <p:nvPr/>
        </p:nvPicPr>
        <p:blipFill rotWithShape="1">
          <a:blip r:embed="rId6">
            <a:alphaModFix/>
          </a:blip>
          <a:srcRect b="0" l="0" r="0" t="79037"/>
          <a:stretch/>
        </p:blipFill>
        <p:spPr>
          <a:xfrm>
            <a:off x="4681950" y="3793300"/>
            <a:ext cx="3896325" cy="668695"/>
          </a:xfrm>
          <a:prstGeom prst="rect">
            <a:avLst/>
          </a:prstGeom>
          <a:noFill/>
          <a:ln cap="flat" cmpd="sng" w="19050">
            <a:solidFill>
              <a:schemeClr val="dk2"/>
            </a:solidFill>
            <a:prstDash val="solid"/>
            <a:round/>
            <a:headEnd len="sm" w="sm" type="none"/>
            <a:tailEnd len="sm" w="sm" type="none"/>
          </a:ln>
        </p:spPr>
      </p:pic>
      <p:pic>
        <p:nvPicPr>
          <p:cNvPr id="281" name="Google Shape;281;p35"/>
          <p:cNvPicPr preferRelativeResize="0"/>
          <p:nvPr/>
        </p:nvPicPr>
        <p:blipFill rotWithShape="1">
          <a:blip r:embed="rId7">
            <a:alphaModFix/>
          </a:blip>
          <a:srcRect b="0" l="0" r="0" t="0"/>
          <a:stretch/>
        </p:blipFill>
        <p:spPr>
          <a:xfrm>
            <a:off x="7436275" y="75293"/>
            <a:ext cx="1634174" cy="639850"/>
          </a:xfrm>
          <a:prstGeom prst="rect">
            <a:avLst/>
          </a:prstGeom>
          <a:noFill/>
          <a:ln>
            <a:noFill/>
          </a:ln>
        </p:spPr>
      </p:pic>
      <p:sp>
        <p:nvSpPr>
          <p:cNvPr id="282" name="Google Shape;282;p35"/>
          <p:cNvSpPr txBox="1"/>
          <p:nvPr/>
        </p:nvSpPr>
        <p:spPr>
          <a:xfrm>
            <a:off x="0" y="4758000"/>
            <a:ext cx="231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GB" sz="1800">
                <a:solidFill>
                  <a:schemeClr val="dk1"/>
                </a:solidFill>
                <a:highlight>
                  <a:schemeClr val="lt1"/>
                </a:highlight>
                <a:latin typeface="Helvetica Neue"/>
                <a:ea typeface="Helvetica Neue"/>
                <a:cs typeface="Helvetica Neue"/>
                <a:sym typeface="Helvetica Neue"/>
              </a:rPr>
              <a:t>C</a:t>
            </a:r>
            <a:r>
              <a:rPr lang="en-GB" sz="1800">
                <a:solidFill>
                  <a:schemeClr val="dk1"/>
                </a:solidFill>
                <a:highlight>
                  <a:schemeClr val="lt1"/>
                </a:highlight>
                <a:latin typeface="Helvetica Neue"/>
                <a:ea typeface="Helvetica Neue"/>
                <a:cs typeface="Helvetica Neue"/>
                <a:sym typeface="Helvetica Neue"/>
              </a:rPr>
              <a:t>ódigo de ejemplo</a:t>
            </a:r>
            <a:endParaRPr sz="1800">
              <a:solidFill>
                <a:schemeClr val="dk1"/>
              </a:solidFill>
              <a:highlight>
                <a:schemeClr val="lt1"/>
              </a:highlight>
              <a:latin typeface="Helvetica Neue"/>
              <a:ea typeface="Helvetica Neue"/>
              <a:cs typeface="Helvetica Neue"/>
              <a:sym typeface="Helvetica Neue"/>
            </a:endParaRPr>
          </a:p>
        </p:txBody>
      </p:sp>
      <p:sp>
        <p:nvSpPr>
          <p:cNvPr id="283" name="Google Shape;283;p35"/>
          <p:cNvSpPr/>
          <p:nvPr/>
        </p:nvSpPr>
        <p:spPr>
          <a:xfrm>
            <a:off x="752525" y="1517525"/>
            <a:ext cx="3429000" cy="3267000"/>
          </a:xfrm>
          <a:prstGeom prst="rect">
            <a:avLst/>
          </a:prstGeom>
          <a:solidFill>
            <a:srgbClr val="3CEFAB">
              <a:alpha val="1606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5"/>
          <p:cNvSpPr/>
          <p:nvPr/>
        </p:nvSpPr>
        <p:spPr>
          <a:xfrm>
            <a:off x="4681950" y="973900"/>
            <a:ext cx="3896400" cy="1429500"/>
          </a:xfrm>
          <a:prstGeom prst="rect">
            <a:avLst/>
          </a:prstGeom>
          <a:solidFill>
            <a:srgbClr val="3CEFAB">
              <a:alpha val="1606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nvSpPr>
        <p:spPr>
          <a:xfrm>
            <a:off x="1332900" y="2776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Serializar y deserializar</a:t>
            </a:r>
            <a:endParaRPr i="1" sz="3600">
              <a:latin typeface="Anton"/>
              <a:ea typeface="Anton"/>
              <a:cs typeface="Anton"/>
              <a:sym typeface="Anton"/>
            </a:endParaRPr>
          </a:p>
        </p:txBody>
      </p:sp>
      <p:pic>
        <p:nvPicPr>
          <p:cNvPr id="290" name="Google Shape;290;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91" name="Google Shape;291;p3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92" name="Google Shape;292;p36"/>
          <p:cNvSpPr txBox="1"/>
          <p:nvPr/>
        </p:nvSpPr>
        <p:spPr>
          <a:xfrm>
            <a:off x="389450" y="1040550"/>
            <a:ext cx="8611200" cy="3202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Para restaurar el estado de autenticación a través de solicitudes HTTP, Passport necesita serializar usuarios y deserializarlos fuera de la sesión.</a:t>
            </a:r>
            <a:br>
              <a:rPr lang="en-GB" sz="2000">
                <a:solidFill>
                  <a:schemeClr val="dk1"/>
                </a:solidFill>
                <a:highlight>
                  <a:schemeClr val="lt1"/>
                </a:highlight>
                <a:latin typeface="Helvetica Neue"/>
                <a:ea typeface="Helvetica Neue"/>
                <a:cs typeface="Helvetica Neue"/>
                <a:sym typeface="Helvetica Neue"/>
              </a:rPr>
            </a:br>
            <a:r>
              <a:rPr lang="en-GB" sz="2000">
                <a:solidFill>
                  <a:schemeClr val="dk1"/>
                </a:solidFill>
                <a:highlight>
                  <a:schemeClr val="lt1"/>
                </a:highlight>
                <a:latin typeface="Helvetica Neue"/>
                <a:ea typeface="Helvetica Neue"/>
                <a:cs typeface="Helvetica Neue"/>
                <a:sym typeface="Helvetica Neue"/>
              </a:rPr>
              <a:t>Esto se hace de modo que cada solicitud subsiguiente no contenga las credenciales del usuario anterior.</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Se suele implementar proporcionando el ID de usuario al serializar y consultando el registro de usuario por ID de la base de datos al deserializar.</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100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Los métodos que proporciona Passport para esto son </a:t>
            </a:r>
            <a:r>
              <a:rPr i="1" lang="en-GB" sz="2000">
                <a:solidFill>
                  <a:schemeClr val="dk1"/>
                </a:solidFill>
                <a:highlight>
                  <a:schemeClr val="lt1"/>
                </a:highlight>
                <a:latin typeface="Helvetica Neue"/>
                <a:ea typeface="Helvetica Neue"/>
                <a:cs typeface="Helvetica Neue"/>
                <a:sym typeface="Helvetica Neue"/>
              </a:rPr>
              <a:t>serializeUser </a:t>
            </a:r>
            <a:r>
              <a:rPr lang="en-GB" sz="2000">
                <a:solidFill>
                  <a:schemeClr val="dk1"/>
                </a:solidFill>
                <a:highlight>
                  <a:schemeClr val="lt1"/>
                </a:highlight>
                <a:latin typeface="Helvetica Neue"/>
                <a:ea typeface="Helvetica Neue"/>
                <a:cs typeface="Helvetica Neue"/>
                <a:sym typeface="Helvetica Neue"/>
              </a:rPr>
              <a:t>y </a:t>
            </a:r>
            <a:r>
              <a:rPr i="1" lang="en-GB" sz="2000">
                <a:solidFill>
                  <a:schemeClr val="dk1"/>
                </a:solidFill>
                <a:highlight>
                  <a:schemeClr val="lt1"/>
                </a:highlight>
                <a:latin typeface="Helvetica Neue"/>
                <a:ea typeface="Helvetica Neue"/>
                <a:cs typeface="Helvetica Neue"/>
                <a:sym typeface="Helvetica Neue"/>
              </a:rPr>
              <a:t>deserializeUser</a:t>
            </a:r>
            <a:r>
              <a:rPr lang="en-GB" sz="2000">
                <a:solidFill>
                  <a:schemeClr val="dk1"/>
                </a:solidFill>
                <a:highlight>
                  <a:schemeClr val="lt1"/>
                </a:highlight>
                <a:latin typeface="Helvetica Neue"/>
                <a:ea typeface="Helvetica Neue"/>
                <a:cs typeface="Helvetica Neue"/>
                <a:sym typeface="Helvetica Neue"/>
              </a:rPr>
              <a:t>.</a:t>
            </a:r>
            <a:endParaRPr sz="2000">
              <a:solidFill>
                <a:schemeClr val="dk1"/>
              </a:solidFill>
              <a:highlight>
                <a:schemeClr val="lt1"/>
              </a:highlight>
              <a:latin typeface="Helvetica Neue"/>
              <a:ea typeface="Helvetica Neue"/>
              <a:cs typeface="Helvetica Neue"/>
              <a:sym typeface="Helvetica Neue"/>
            </a:endParaRPr>
          </a:p>
        </p:txBody>
      </p:sp>
      <p:pic>
        <p:nvPicPr>
          <p:cNvPr id="293" name="Google Shape;293;p36"/>
          <p:cNvPicPr preferRelativeResize="0"/>
          <p:nvPr/>
        </p:nvPicPr>
        <p:blipFill>
          <a:blip r:embed="rId5">
            <a:alphaModFix/>
          </a:blip>
          <a:stretch>
            <a:fillRect/>
          </a:stretch>
        </p:blipFill>
        <p:spPr>
          <a:xfrm>
            <a:off x="1581150" y="323850"/>
            <a:ext cx="581025" cy="581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nvSpPr>
        <p:spPr>
          <a:xfrm>
            <a:off x="1180488" y="2776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Serializar y deserializar</a:t>
            </a:r>
            <a:endParaRPr i="1" sz="3600">
              <a:latin typeface="Anton"/>
              <a:ea typeface="Anton"/>
              <a:cs typeface="Anton"/>
              <a:sym typeface="Anton"/>
            </a:endParaRPr>
          </a:p>
        </p:txBody>
      </p:sp>
      <p:pic>
        <p:nvPicPr>
          <p:cNvPr id="299" name="Google Shape;299;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0" name="Google Shape;300;p3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01" name="Google Shape;301;p37"/>
          <p:cNvSpPr txBox="1"/>
          <p:nvPr/>
        </p:nvSpPr>
        <p:spPr>
          <a:xfrm>
            <a:off x="389450" y="1040550"/>
            <a:ext cx="8611200" cy="1336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El código ejemplo de ambos métodos se muestra a continuación.</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100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Se puede ver que el método </a:t>
            </a:r>
            <a:r>
              <a:rPr i="1" lang="en-GB" sz="2000">
                <a:solidFill>
                  <a:schemeClr val="dk1"/>
                </a:solidFill>
                <a:highlight>
                  <a:schemeClr val="lt1"/>
                </a:highlight>
                <a:latin typeface="Helvetica Neue"/>
                <a:ea typeface="Helvetica Neue"/>
                <a:cs typeface="Helvetica Neue"/>
                <a:sym typeface="Helvetica Neue"/>
              </a:rPr>
              <a:t>serializeUser </a:t>
            </a:r>
            <a:r>
              <a:rPr lang="en-GB" sz="2000">
                <a:solidFill>
                  <a:schemeClr val="dk1"/>
                </a:solidFill>
                <a:highlight>
                  <a:schemeClr val="lt1"/>
                </a:highlight>
                <a:latin typeface="Helvetica Neue"/>
                <a:ea typeface="Helvetica Neue"/>
                <a:cs typeface="Helvetica Neue"/>
                <a:sym typeface="Helvetica Neue"/>
              </a:rPr>
              <a:t>utiliza el id del usuario y el </a:t>
            </a:r>
            <a:r>
              <a:rPr i="1" lang="en-GB" sz="2000">
                <a:solidFill>
                  <a:schemeClr val="dk1"/>
                </a:solidFill>
                <a:highlight>
                  <a:schemeClr val="lt1"/>
                </a:highlight>
                <a:latin typeface="Helvetica Neue"/>
                <a:ea typeface="Helvetica Neue"/>
                <a:cs typeface="Helvetica Neue"/>
                <a:sym typeface="Helvetica Neue"/>
              </a:rPr>
              <a:t>deserializeUser </a:t>
            </a:r>
            <a:r>
              <a:rPr lang="en-GB" sz="2000">
                <a:solidFill>
                  <a:schemeClr val="dk1"/>
                </a:solidFill>
                <a:highlight>
                  <a:schemeClr val="lt1"/>
                </a:highlight>
                <a:latin typeface="Helvetica Neue"/>
                <a:ea typeface="Helvetica Neue"/>
                <a:cs typeface="Helvetica Neue"/>
                <a:sym typeface="Helvetica Neue"/>
              </a:rPr>
              <a:t>utiliza el objeto de usuario, como lo mencionamos antes.</a:t>
            </a:r>
            <a:endParaRPr sz="2000">
              <a:solidFill>
                <a:schemeClr val="dk1"/>
              </a:solidFill>
              <a:highlight>
                <a:schemeClr val="lt1"/>
              </a:highlight>
              <a:latin typeface="Helvetica Neue"/>
              <a:ea typeface="Helvetica Neue"/>
              <a:cs typeface="Helvetica Neue"/>
              <a:sym typeface="Helvetica Neue"/>
            </a:endParaRPr>
          </a:p>
        </p:txBody>
      </p:sp>
      <p:pic>
        <p:nvPicPr>
          <p:cNvPr id="302" name="Google Shape;302;p37"/>
          <p:cNvPicPr preferRelativeResize="0"/>
          <p:nvPr/>
        </p:nvPicPr>
        <p:blipFill>
          <a:blip r:embed="rId5">
            <a:alphaModFix/>
          </a:blip>
          <a:stretch>
            <a:fillRect/>
          </a:stretch>
        </p:blipFill>
        <p:spPr>
          <a:xfrm>
            <a:off x="2471701" y="2659050"/>
            <a:ext cx="3952925" cy="19075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3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rgbClr val="E8E7E3"/>
                </a:solidFill>
              </a:rPr>
              <a:t>☕ </a:t>
            </a:r>
            <a:endParaRPr sz="6000">
              <a:solidFill>
                <a:srgbClr val="E8E7E3"/>
              </a:solidFill>
            </a:endParaRPr>
          </a:p>
          <a:p>
            <a:pPr indent="0" lvl="0" marL="0" rtl="0" algn="ctr">
              <a:spcBef>
                <a:spcPts val="0"/>
              </a:spcBef>
              <a:spcAft>
                <a:spcPts val="0"/>
              </a:spcAft>
              <a:buNone/>
            </a:pPr>
            <a:r>
              <a:rPr i="1" lang="en-GB" sz="6000">
                <a:solidFill>
                  <a:srgbClr val="E0FF00"/>
                </a:solidFill>
                <a:latin typeface="Anton"/>
                <a:ea typeface="Anton"/>
                <a:cs typeface="Anton"/>
                <a:sym typeface="Anton"/>
              </a:rPr>
              <a:t>BREAK</a:t>
            </a:r>
            <a:endParaRPr i="1" sz="6000">
              <a:solidFill>
                <a:srgbClr val="E0FF00"/>
              </a:solidFill>
              <a:latin typeface="Anton"/>
              <a:ea typeface="Anton"/>
              <a:cs typeface="Anton"/>
              <a:sym typeface="Anton"/>
            </a:endParaRPr>
          </a:p>
          <a:p>
            <a:pPr indent="0" lvl="0" marL="0" rtl="0" algn="ctr">
              <a:spcBef>
                <a:spcPts val="0"/>
              </a:spcBef>
              <a:spcAft>
                <a:spcPts val="0"/>
              </a:spcAft>
              <a:buNone/>
            </a:pPr>
            <a:r>
              <a:t/>
            </a:r>
            <a:endParaRPr sz="2100">
              <a:solidFill>
                <a:schemeClr val="lt1"/>
              </a:solidFill>
              <a:latin typeface="Anton"/>
              <a:ea typeface="Anton"/>
              <a:cs typeface="Anton"/>
              <a:sym typeface="Anton"/>
            </a:endParaRPr>
          </a:p>
          <a:p>
            <a:pPr indent="0" lvl="0" marL="0" rtl="0" algn="ctr">
              <a:spcBef>
                <a:spcPts val="0"/>
              </a:spcBef>
              <a:spcAft>
                <a:spcPts val="0"/>
              </a:spcAft>
              <a:buNone/>
            </a:pPr>
            <a:r>
              <a:rPr lang="en-GB" sz="2100">
                <a:solidFill>
                  <a:schemeClr val="lt1"/>
                </a:solidFill>
                <a:latin typeface="Anton"/>
                <a:ea typeface="Anton"/>
                <a:cs typeface="Anton"/>
                <a:sym typeface="Anton"/>
              </a:rPr>
              <a:t>¡5/10 MINUTOS Y VOLVEMOS!</a:t>
            </a:r>
            <a:endParaRPr sz="2100">
              <a:solidFill>
                <a:schemeClr val="lt1"/>
              </a:solidFill>
              <a:latin typeface="Anton"/>
              <a:ea typeface="Anton"/>
              <a:cs typeface="Anton"/>
              <a:sym typeface="Anton"/>
            </a:endParaRPr>
          </a:p>
          <a:p>
            <a:pPr indent="0" lvl="0" marL="0" rtl="0" algn="l">
              <a:spcBef>
                <a:spcPts val="0"/>
              </a:spcBef>
              <a:spcAft>
                <a:spcPts val="0"/>
              </a:spcAft>
              <a:buNone/>
            </a:pPr>
            <a:r>
              <a:t/>
            </a:r>
            <a:endParaRPr i="1" sz="4000">
              <a:solidFill>
                <a:srgbClr val="E0FF00"/>
              </a:solidFill>
              <a:latin typeface="Anton"/>
              <a:ea typeface="Anton"/>
              <a:cs typeface="Anton"/>
              <a:sym typeface="Anto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11" name="Shape 311"/>
        <p:cNvGrpSpPr/>
        <p:nvPr/>
      </p:nvGrpSpPr>
      <p:grpSpPr>
        <a:xfrm>
          <a:off x="0" y="0"/>
          <a:ext cx="0" cy="0"/>
          <a:chOff x="0" y="0"/>
          <a:chExt cx="0" cy="0"/>
        </a:xfrm>
      </p:grpSpPr>
      <p:sp>
        <p:nvSpPr>
          <p:cNvPr id="312" name="Google Shape;312;p3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INICIALIZACIÓN, RUTAS Y CONTROLLERS</a:t>
            </a:r>
            <a:endParaRPr i="1" sz="3600">
              <a:latin typeface="Anton"/>
              <a:ea typeface="Anton"/>
              <a:cs typeface="Anton"/>
              <a:sym typeface="Anton"/>
            </a:endParaRPr>
          </a:p>
        </p:txBody>
      </p:sp>
      <p:pic>
        <p:nvPicPr>
          <p:cNvPr id="313" name="Google Shape;313;p3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txBox="1"/>
          <p:nvPr/>
        </p:nvSpPr>
        <p:spPr>
          <a:xfrm>
            <a:off x="1180500" y="2491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Iniciar passport</a:t>
            </a:r>
            <a:endParaRPr i="1" sz="3600">
              <a:latin typeface="Anton"/>
              <a:ea typeface="Anton"/>
              <a:cs typeface="Anton"/>
              <a:sym typeface="Anton"/>
            </a:endParaRPr>
          </a:p>
        </p:txBody>
      </p:sp>
      <p:pic>
        <p:nvPicPr>
          <p:cNvPr id="319" name="Google Shape;319;p4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0" name="Google Shape;320;p40"/>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21" name="Google Shape;321;p40"/>
          <p:cNvSpPr txBox="1"/>
          <p:nvPr/>
        </p:nvSpPr>
        <p:spPr>
          <a:xfrm>
            <a:off x="4485450" y="1421550"/>
            <a:ext cx="4515300" cy="2746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Debemos inicializar con app.use( ) express, cookie-parse y express-session, como hacemos siempre.</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100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Además, debemos inicializar passport como se muestra en el código.</a:t>
            </a:r>
            <a:endParaRPr sz="2000">
              <a:solidFill>
                <a:schemeClr val="dk1"/>
              </a:solidFill>
              <a:highlight>
                <a:schemeClr val="lt1"/>
              </a:highlight>
              <a:latin typeface="Helvetica Neue"/>
              <a:ea typeface="Helvetica Neue"/>
              <a:cs typeface="Helvetica Neue"/>
              <a:sym typeface="Helvetica Neue"/>
            </a:endParaRPr>
          </a:p>
        </p:txBody>
      </p:sp>
      <p:pic>
        <p:nvPicPr>
          <p:cNvPr id="322" name="Google Shape;322;p40"/>
          <p:cNvPicPr preferRelativeResize="0"/>
          <p:nvPr/>
        </p:nvPicPr>
        <p:blipFill>
          <a:blip r:embed="rId5">
            <a:alphaModFix/>
          </a:blip>
          <a:stretch>
            <a:fillRect/>
          </a:stretch>
        </p:blipFill>
        <p:spPr>
          <a:xfrm>
            <a:off x="533400" y="1234050"/>
            <a:ext cx="3433275" cy="33472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nvSpPr>
        <p:spPr>
          <a:xfrm>
            <a:off x="1180500" y="22052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Definir las rutas</a:t>
            </a:r>
            <a:endParaRPr i="1" sz="3600">
              <a:latin typeface="Anton"/>
              <a:ea typeface="Anton"/>
              <a:cs typeface="Anton"/>
              <a:sym typeface="Anton"/>
            </a:endParaRPr>
          </a:p>
        </p:txBody>
      </p:sp>
      <p:pic>
        <p:nvPicPr>
          <p:cNvPr id="328" name="Google Shape;328;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29" name="Google Shape;329;p4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30" name="Google Shape;330;p41"/>
          <p:cNvSpPr txBox="1"/>
          <p:nvPr/>
        </p:nvSpPr>
        <p:spPr>
          <a:xfrm>
            <a:off x="228600" y="3678000"/>
            <a:ext cx="8848500" cy="13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1600">
                <a:solidFill>
                  <a:schemeClr val="dk1"/>
                </a:solidFill>
                <a:highlight>
                  <a:schemeClr val="lt1"/>
                </a:highlight>
                <a:latin typeface="Helvetica Neue"/>
                <a:ea typeface="Helvetica Neue"/>
                <a:cs typeface="Helvetica Neue"/>
                <a:sym typeface="Helvetica Neue"/>
              </a:rPr>
              <a:t>Definimos las rutas de </a:t>
            </a:r>
            <a:r>
              <a:rPr i="1" lang="en-GB" sz="1600">
                <a:solidFill>
                  <a:schemeClr val="dk1"/>
                </a:solidFill>
                <a:highlight>
                  <a:schemeClr val="lt1"/>
                </a:highlight>
                <a:latin typeface="Helvetica Neue"/>
                <a:ea typeface="Helvetica Neue"/>
                <a:cs typeface="Helvetica Neue"/>
                <a:sym typeface="Helvetica Neue"/>
              </a:rPr>
              <a:t>index</a:t>
            </a:r>
            <a:r>
              <a:rPr lang="en-GB" sz="1600">
                <a:solidFill>
                  <a:schemeClr val="dk1"/>
                </a:solidFill>
                <a:highlight>
                  <a:schemeClr val="lt1"/>
                </a:highlight>
                <a:latin typeface="Helvetica Neue"/>
                <a:ea typeface="Helvetica Neue"/>
                <a:cs typeface="Helvetica Neue"/>
                <a:sym typeface="Helvetica Neue"/>
              </a:rPr>
              <a:t>, </a:t>
            </a:r>
            <a:r>
              <a:rPr i="1" lang="en-GB" sz="1600">
                <a:solidFill>
                  <a:schemeClr val="dk1"/>
                </a:solidFill>
                <a:highlight>
                  <a:schemeClr val="lt1"/>
                </a:highlight>
                <a:latin typeface="Helvetica Neue"/>
                <a:ea typeface="Helvetica Neue"/>
                <a:cs typeface="Helvetica Neue"/>
                <a:sym typeface="Helvetica Neue"/>
              </a:rPr>
              <a:t>login</a:t>
            </a:r>
            <a:r>
              <a:rPr lang="en-GB" sz="1600">
                <a:solidFill>
                  <a:schemeClr val="dk1"/>
                </a:solidFill>
                <a:highlight>
                  <a:schemeClr val="lt1"/>
                </a:highlight>
                <a:latin typeface="Helvetica Neue"/>
                <a:ea typeface="Helvetica Neue"/>
                <a:cs typeface="Helvetica Neue"/>
                <a:sym typeface="Helvetica Neue"/>
              </a:rPr>
              <a:t>, </a:t>
            </a:r>
            <a:r>
              <a:rPr i="1" lang="en-GB" sz="1600">
                <a:solidFill>
                  <a:schemeClr val="dk1"/>
                </a:solidFill>
                <a:highlight>
                  <a:schemeClr val="lt1"/>
                </a:highlight>
                <a:latin typeface="Helvetica Neue"/>
                <a:ea typeface="Helvetica Neue"/>
                <a:cs typeface="Helvetica Neue"/>
                <a:sym typeface="Helvetica Neue"/>
              </a:rPr>
              <a:t>singup</a:t>
            </a:r>
            <a:r>
              <a:rPr lang="en-GB" sz="1600">
                <a:solidFill>
                  <a:schemeClr val="dk1"/>
                </a:solidFill>
                <a:highlight>
                  <a:schemeClr val="lt1"/>
                </a:highlight>
                <a:latin typeface="Helvetica Neue"/>
                <a:ea typeface="Helvetica Neue"/>
                <a:cs typeface="Helvetica Neue"/>
                <a:sym typeface="Helvetica Neue"/>
              </a:rPr>
              <a:t>, </a:t>
            </a:r>
            <a:r>
              <a:rPr i="1" lang="en-GB" sz="1600">
                <a:solidFill>
                  <a:schemeClr val="dk1"/>
                </a:solidFill>
                <a:highlight>
                  <a:schemeClr val="lt1"/>
                </a:highlight>
                <a:latin typeface="Helvetica Neue"/>
                <a:ea typeface="Helvetica Neue"/>
                <a:cs typeface="Helvetica Neue"/>
                <a:sym typeface="Helvetica Neue"/>
              </a:rPr>
              <a:t>logout </a:t>
            </a:r>
            <a:r>
              <a:rPr lang="en-GB" sz="1600">
                <a:solidFill>
                  <a:schemeClr val="dk1"/>
                </a:solidFill>
                <a:highlight>
                  <a:schemeClr val="lt1"/>
                </a:highlight>
                <a:latin typeface="Helvetica Neue"/>
                <a:ea typeface="Helvetica Neue"/>
                <a:cs typeface="Helvetica Neue"/>
                <a:sym typeface="Helvetica Neue"/>
              </a:rPr>
              <a:t>y </a:t>
            </a:r>
            <a:r>
              <a:rPr i="1" lang="en-GB" sz="1600">
                <a:solidFill>
                  <a:schemeClr val="dk1"/>
                </a:solidFill>
                <a:highlight>
                  <a:schemeClr val="lt1"/>
                </a:highlight>
                <a:latin typeface="Helvetica Neue"/>
                <a:ea typeface="Helvetica Neue"/>
                <a:cs typeface="Helvetica Neue"/>
                <a:sym typeface="Helvetica Neue"/>
              </a:rPr>
              <a:t>fail route</a:t>
            </a:r>
            <a:r>
              <a:rPr lang="en-GB" sz="1600">
                <a:solidFill>
                  <a:schemeClr val="dk1"/>
                </a:solidFill>
                <a:highlight>
                  <a:schemeClr val="lt1"/>
                </a:highlight>
                <a:latin typeface="Helvetica Neue"/>
                <a:ea typeface="Helvetica Neue"/>
                <a:cs typeface="Helvetica Neue"/>
                <a:sym typeface="Helvetica Neue"/>
              </a:rPr>
              <a:t>. </a:t>
            </a:r>
            <a:r>
              <a:rPr lang="en-GB" sz="1600">
                <a:solidFill>
                  <a:schemeClr val="dk1"/>
                </a:solidFill>
                <a:highlight>
                  <a:schemeClr val="lt1"/>
                </a:highlight>
                <a:latin typeface="Helvetica Neue"/>
                <a:ea typeface="Helvetica Neue"/>
                <a:cs typeface="Helvetica Neue"/>
                <a:sym typeface="Helvetica Neue"/>
              </a:rPr>
              <a:t>En las rutas por </a:t>
            </a:r>
            <a:r>
              <a:rPr i="1" lang="en-GB" sz="1600">
                <a:solidFill>
                  <a:schemeClr val="dk1"/>
                </a:solidFill>
                <a:highlight>
                  <a:schemeClr val="lt1"/>
                </a:highlight>
                <a:latin typeface="Helvetica Neue"/>
                <a:ea typeface="Helvetica Neue"/>
                <a:cs typeface="Helvetica Neue"/>
                <a:sym typeface="Helvetica Neue"/>
              </a:rPr>
              <a:t>post </a:t>
            </a:r>
            <a:r>
              <a:rPr lang="en-GB" sz="1600">
                <a:solidFill>
                  <a:schemeClr val="dk1"/>
                </a:solidFill>
                <a:highlight>
                  <a:schemeClr val="lt1"/>
                </a:highlight>
                <a:latin typeface="Helvetica Neue"/>
                <a:ea typeface="Helvetica Neue"/>
                <a:cs typeface="Helvetica Neue"/>
                <a:sym typeface="Helvetica Neue"/>
              </a:rPr>
              <a:t>de </a:t>
            </a:r>
            <a:r>
              <a:rPr i="1" lang="en-GB" sz="1600">
                <a:solidFill>
                  <a:schemeClr val="dk1"/>
                </a:solidFill>
                <a:highlight>
                  <a:schemeClr val="lt1"/>
                </a:highlight>
                <a:latin typeface="Helvetica Neue"/>
                <a:ea typeface="Helvetica Neue"/>
                <a:cs typeface="Helvetica Neue"/>
                <a:sym typeface="Helvetica Neue"/>
              </a:rPr>
              <a:t>login </a:t>
            </a:r>
            <a:r>
              <a:rPr lang="en-GB" sz="1600">
                <a:solidFill>
                  <a:schemeClr val="dk1"/>
                </a:solidFill>
                <a:highlight>
                  <a:schemeClr val="lt1"/>
                </a:highlight>
                <a:latin typeface="Helvetica Neue"/>
                <a:ea typeface="Helvetica Neue"/>
                <a:cs typeface="Helvetica Neue"/>
                <a:sym typeface="Helvetica Neue"/>
              </a:rPr>
              <a:t>y </a:t>
            </a:r>
            <a:r>
              <a:rPr i="1" lang="en-GB" sz="1600">
                <a:solidFill>
                  <a:schemeClr val="dk1"/>
                </a:solidFill>
                <a:highlight>
                  <a:schemeClr val="lt1"/>
                </a:highlight>
                <a:latin typeface="Helvetica Neue"/>
                <a:ea typeface="Helvetica Neue"/>
                <a:cs typeface="Helvetica Neue"/>
                <a:sym typeface="Helvetica Neue"/>
              </a:rPr>
              <a:t>signup</a:t>
            </a:r>
            <a:r>
              <a:rPr lang="en-GB" sz="1600">
                <a:solidFill>
                  <a:schemeClr val="dk1"/>
                </a:solidFill>
                <a:highlight>
                  <a:schemeClr val="lt1"/>
                </a:highlight>
                <a:latin typeface="Helvetica Neue"/>
                <a:ea typeface="Helvetica Neue"/>
                <a:cs typeface="Helvetica Neue"/>
                <a:sym typeface="Helvetica Neue"/>
              </a:rPr>
              <a:t>, en las que se procesan los datos ingresados en los formularios, utilizamos como middleware el método </a:t>
            </a:r>
            <a:r>
              <a:rPr i="1" lang="en-GB" sz="1600">
                <a:solidFill>
                  <a:schemeClr val="dk1"/>
                </a:solidFill>
                <a:highlight>
                  <a:schemeClr val="lt1"/>
                </a:highlight>
                <a:latin typeface="Helvetica Neue"/>
                <a:ea typeface="Helvetica Neue"/>
                <a:cs typeface="Helvetica Neue"/>
                <a:sym typeface="Helvetica Neue"/>
              </a:rPr>
              <a:t>authenticate </a:t>
            </a:r>
            <a:r>
              <a:rPr lang="en-GB" sz="1600">
                <a:solidFill>
                  <a:schemeClr val="dk1"/>
                </a:solidFill>
                <a:highlight>
                  <a:schemeClr val="lt1"/>
                </a:highlight>
                <a:latin typeface="Helvetica Neue"/>
                <a:ea typeface="Helvetica Neue"/>
                <a:cs typeface="Helvetica Neue"/>
                <a:sym typeface="Helvetica Neue"/>
              </a:rPr>
              <a:t>de </a:t>
            </a:r>
            <a:r>
              <a:rPr i="1" lang="en-GB" sz="1600">
                <a:solidFill>
                  <a:schemeClr val="dk1"/>
                </a:solidFill>
                <a:highlight>
                  <a:schemeClr val="lt1"/>
                </a:highlight>
                <a:latin typeface="Helvetica Neue"/>
                <a:ea typeface="Helvetica Neue"/>
                <a:cs typeface="Helvetica Neue"/>
                <a:sym typeface="Helvetica Neue"/>
              </a:rPr>
              <a:t>passport</a:t>
            </a:r>
            <a:r>
              <a:rPr lang="en-GB" sz="1600">
                <a:solidFill>
                  <a:schemeClr val="dk1"/>
                </a:solidFill>
                <a:highlight>
                  <a:schemeClr val="lt1"/>
                </a:highlight>
                <a:latin typeface="Helvetica Neue"/>
                <a:ea typeface="Helvetica Neue"/>
                <a:cs typeface="Helvetica Neue"/>
                <a:sym typeface="Helvetica Neue"/>
              </a:rPr>
              <a:t>, con el nombre de la LocalStrategy configurada como primer parámetro, y a dónde redirigir en caso de falla como segundo.</a:t>
            </a:r>
            <a:endParaRPr sz="1600">
              <a:solidFill>
                <a:schemeClr val="dk1"/>
              </a:solidFill>
              <a:highlight>
                <a:schemeClr val="lt1"/>
              </a:highlight>
              <a:latin typeface="Helvetica Neue"/>
              <a:ea typeface="Helvetica Neue"/>
              <a:cs typeface="Helvetica Neue"/>
              <a:sym typeface="Helvetica Neue"/>
            </a:endParaRPr>
          </a:p>
        </p:txBody>
      </p:sp>
      <p:pic>
        <p:nvPicPr>
          <p:cNvPr id="331" name="Google Shape;331;p41"/>
          <p:cNvPicPr preferRelativeResize="0"/>
          <p:nvPr/>
        </p:nvPicPr>
        <p:blipFill rotWithShape="1">
          <a:blip r:embed="rId5">
            <a:alphaModFix/>
          </a:blip>
          <a:srcRect b="0" l="0" r="0" t="9115"/>
          <a:stretch/>
        </p:blipFill>
        <p:spPr>
          <a:xfrm>
            <a:off x="1581500" y="983425"/>
            <a:ext cx="5980999" cy="2596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12290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0" name="Google Shape;70;p15"/>
          <p:cNvSpPr/>
          <p:nvPr/>
        </p:nvSpPr>
        <p:spPr>
          <a:xfrm>
            <a:off x="3609625"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2" name="Google Shape;72;p1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26</a:t>
            </a:r>
            <a:endParaRPr>
              <a:latin typeface="Helvetica Neue"/>
              <a:ea typeface="Helvetica Neue"/>
              <a:cs typeface="Helvetica Neue"/>
              <a:sym typeface="Helvetica Neue"/>
            </a:endParaRPr>
          </a:p>
        </p:txBody>
      </p:sp>
      <p:sp>
        <p:nvSpPr>
          <p:cNvPr id="74" name="Google Shape;74;p15"/>
          <p:cNvSpPr txBox="1"/>
          <p:nvPr/>
        </p:nvSpPr>
        <p:spPr>
          <a:xfrm>
            <a:off x="3695075" y="1758000"/>
            <a:ext cx="20133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Autorización y Autenticación (parte 1)</a:t>
            </a:r>
            <a:endParaRPr b="1" sz="1200">
              <a:solidFill>
                <a:schemeClr val="dk1"/>
              </a:solidFill>
              <a:highlight>
                <a:schemeClr val="lt1"/>
              </a:highlight>
            </a:endParaRPr>
          </a:p>
        </p:txBody>
      </p:sp>
      <p:pic>
        <p:nvPicPr>
          <p:cNvPr id="75" name="Google Shape;75;p15"/>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76" name="Google Shape;76;p1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25</a:t>
            </a:r>
            <a:endParaRPr>
              <a:latin typeface="Helvetica Neue"/>
              <a:ea typeface="Helvetica Neue"/>
              <a:cs typeface="Helvetica Neue"/>
              <a:sym typeface="Helvetica Neue"/>
            </a:endParaRPr>
          </a:p>
        </p:txBody>
      </p:sp>
      <p:sp>
        <p:nvSpPr>
          <p:cNvPr id="78" name="Google Shape;78;p15"/>
          <p:cNvSpPr txBox="1"/>
          <p:nvPr/>
        </p:nvSpPr>
        <p:spPr>
          <a:xfrm>
            <a:off x="1320525" y="1758000"/>
            <a:ext cx="20622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Cookies, Sesiones, storages (Parte 2)</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cxnSp>
        <p:nvCxnSpPr>
          <p:cNvPr id="79" name="Google Shape;79;p15"/>
          <p:cNvCxnSpPr/>
          <p:nvPr/>
        </p:nvCxnSpPr>
        <p:spPr>
          <a:xfrm>
            <a:off x="1377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0" name="Google Shape;80;p15"/>
          <p:cNvCxnSpPr/>
          <p:nvPr/>
        </p:nvCxnSpPr>
        <p:spPr>
          <a:xfrm>
            <a:off x="1377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1" name="Google Shape;81;p15"/>
          <p:cNvCxnSpPr/>
          <p:nvPr/>
        </p:nvCxnSpPr>
        <p:spPr>
          <a:xfrm>
            <a:off x="1377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2" name="Google Shape;82;p15"/>
          <p:cNvCxnSpPr/>
          <p:nvPr/>
        </p:nvCxnSpPr>
        <p:spPr>
          <a:xfrm>
            <a:off x="1377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83" name="Google Shape;83;p15"/>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84" name="Google Shape;84;p1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5" name="Google Shape;85;p1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Helvetica Neue"/>
                <a:ea typeface="Helvetica Neue"/>
                <a:cs typeface="Helvetica Neue"/>
                <a:sym typeface="Helvetica Neue"/>
              </a:rPr>
              <a:t>Clase 27</a:t>
            </a:r>
            <a:endParaRPr>
              <a:latin typeface="Helvetica Neue"/>
              <a:ea typeface="Helvetica Neue"/>
              <a:cs typeface="Helvetica Neue"/>
              <a:sym typeface="Helvetica Neue"/>
            </a:endParaRPr>
          </a:p>
        </p:txBody>
      </p:sp>
      <p:sp>
        <p:nvSpPr>
          <p:cNvPr id="87" name="Google Shape;87;p15"/>
          <p:cNvSpPr txBox="1"/>
          <p:nvPr/>
        </p:nvSpPr>
        <p:spPr>
          <a:xfrm>
            <a:off x="6070550" y="1758000"/>
            <a:ext cx="2157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highlight>
                  <a:schemeClr val="lt1"/>
                </a:highlight>
              </a:rPr>
              <a:t>Autorización y Autenticación (parte 2)</a:t>
            </a:r>
            <a:endParaRPr b="1" sz="1200">
              <a:latin typeface="Helvetica Neue"/>
              <a:ea typeface="Helvetica Neue"/>
              <a:cs typeface="Helvetica Neue"/>
              <a:sym typeface="Helvetica Neue"/>
            </a:endParaRPr>
          </a:p>
        </p:txBody>
      </p:sp>
      <p:cxnSp>
        <p:nvCxnSpPr>
          <p:cNvPr id="88" name="Google Shape;88;p15"/>
          <p:cNvCxnSpPr/>
          <p:nvPr/>
        </p:nvCxnSpPr>
        <p:spPr>
          <a:xfrm>
            <a:off x="61446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89" name="Google Shape;89;p15"/>
          <p:cNvCxnSpPr/>
          <p:nvPr/>
        </p:nvCxnSpPr>
        <p:spPr>
          <a:xfrm>
            <a:off x="61446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0" name="Google Shape;90;p15"/>
          <p:cNvCxnSpPr/>
          <p:nvPr/>
        </p:nvCxnSpPr>
        <p:spPr>
          <a:xfrm>
            <a:off x="61446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1" name="Google Shape;91;p15"/>
          <p:cNvCxnSpPr/>
          <p:nvPr/>
        </p:nvCxnSpPr>
        <p:spPr>
          <a:xfrm>
            <a:off x="61446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2" name="Google Shape;92;p15"/>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93" name="Google Shape;93;p15"/>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cxnSp>
        <p:nvCxnSpPr>
          <p:cNvPr id="94" name="Google Shape;94;p15"/>
          <p:cNvCxnSpPr/>
          <p:nvPr/>
        </p:nvCxnSpPr>
        <p:spPr>
          <a:xfrm>
            <a:off x="3763100" y="2446275"/>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5" name="Google Shape;95;p15"/>
          <p:cNvCxnSpPr/>
          <p:nvPr/>
        </p:nvCxnSpPr>
        <p:spPr>
          <a:xfrm>
            <a:off x="3763100" y="2928356"/>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6" name="Google Shape;96;p15"/>
          <p:cNvCxnSpPr/>
          <p:nvPr/>
        </p:nvCxnSpPr>
        <p:spPr>
          <a:xfrm>
            <a:off x="3763100" y="3843832"/>
            <a:ext cx="1854900" cy="0"/>
          </a:xfrm>
          <a:prstGeom prst="straightConnector1">
            <a:avLst/>
          </a:prstGeom>
          <a:noFill/>
          <a:ln cap="flat" cmpd="sng" w="9525">
            <a:solidFill>
              <a:srgbClr val="EFEFEF"/>
            </a:solidFill>
            <a:prstDash val="solid"/>
            <a:round/>
            <a:headEnd len="med" w="med" type="none"/>
            <a:tailEnd len="med" w="med" type="none"/>
          </a:ln>
        </p:spPr>
      </p:cxnSp>
      <p:cxnSp>
        <p:nvCxnSpPr>
          <p:cNvPr id="97" name="Google Shape;97;p15"/>
          <p:cNvCxnSpPr/>
          <p:nvPr/>
        </p:nvCxnSpPr>
        <p:spPr>
          <a:xfrm>
            <a:off x="3763100" y="3380081"/>
            <a:ext cx="1854900" cy="0"/>
          </a:xfrm>
          <a:prstGeom prst="straightConnector1">
            <a:avLst/>
          </a:prstGeom>
          <a:noFill/>
          <a:ln cap="flat" cmpd="sng" w="9525">
            <a:solidFill>
              <a:srgbClr val="EFEFEF"/>
            </a:solidFill>
            <a:prstDash val="solid"/>
            <a:round/>
            <a:headEnd len="med" w="med" type="none"/>
            <a:tailEnd len="med" w="med" type="none"/>
          </a:ln>
        </p:spPr>
      </p:cxnSp>
      <p:pic>
        <p:nvPicPr>
          <p:cNvPr id="98" name="Google Shape;98;p15"/>
          <p:cNvPicPr preferRelativeResize="0"/>
          <p:nvPr/>
        </p:nvPicPr>
        <p:blipFill rotWithShape="1">
          <a:blip r:embed="rId5">
            <a:alphaModFix/>
          </a:blip>
          <a:srcRect b="0" l="0" r="0" t="0"/>
          <a:stretch/>
        </p:blipFill>
        <p:spPr>
          <a:xfrm>
            <a:off x="1424950" y="2943803"/>
            <a:ext cx="365625" cy="365625"/>
          </a:xfrm>
          <a:prstGeom prst="rect">
            <a:avLst/>
          </a:prstGeom>
          <a:noFill/>
          <a:ln>
            <a:noFill/>
          </a:ln>
        </p:spPr>
      </p:pic>
      <p:pic>
        <p:nvPicPr>
          <p:cNvPr id="99" name="Google Shape;99;p15"/>
          <p:cNvPicPr preferRelativeResize="0"/>
          <p:nvPr/>
        </p:nvPicPr>
        <p:blipFill rotWithShape="1">
          <a:blip r:embed="rId6">
            <a:alphaModFix/>
          </a:blip>
          <a:srcRect b="0" l="0" r="0" t="0"/>
          <a:stretch/>
        </p:blipFill>
        <p:spPr>
          <a:xfrm>
            <a:off x="1579187" y="3035999"/>
            <a:ext cx="307150" cy="307150"/>
          </a:xfrm>
          <a:prstGeom prst="rect">
            <a:avLst/>
          </a:prstGeom>
          <a:noFill/>
          <a:ln>
            <a:noFill/>
          </a:ln>
        </p:spPr>
      </p:pic>
      <p:sp>
        <p:nvSpPr>
          <p:cNvPr id="100" name="Google Shape;100;p15"/>
          <p:cNvSpPr txBox="1"/>
          <p:nvPr/>
        </p:nvSpPr>
        <p:spPr>
          <a:xfrm>
            <a:off x="1877387" y="2514679"/>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GUARDAR DATOS EN FILE SYSTEM</a:t>
            </a:r>
            <a:endParaRPr sz="700">
              <a:latin typeface="Helvetica Neue"/>
              <a:ea typeface="Helvetica Neue"/>
              <a:cs typeface="Helvetica Neue"/>
              <a:sym typeface="Helvetica Neue"/>
            </a:endParaRPr>
          </a:p>
        </p:txBody>
      </p:sp>
      <p:sp>
        <p:nvSpPr>
          <p:cNvPr id="101" name="Google Shape;101;p15"/>
          <p:cNvSpPr txBox="1"/>
          <p:nvPr/>
        </p:nvSpPr>
        <p:spPr>
          <a:xfrm>
            <a:off x="1888700" y="2980420"/>
            <a:ext cx="13896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CONECTAR Y GUARDAR DATOS CON REDIS</a:t>
            </a:r>
            <a:endParaRPr sz="700">
              <a:latin typeface="Helvetica Neue"/>
              <a:ea typeface="Helvetica Neue"/>
              <a:cs typeface="Helvetica Neue"/>
              <a:sym typeface="Helvetica Neue"/>
            </a:endParaRPr>
          </a:p>
        </p:txBody>
      </p:sp>
      <p:sp>
        <p:nvSpPr>
          <p:cNvPr id="102" name="Google Shape;102;p15"/>
          <p:cNvSpPr txBox="1"/>
          <p:nvPr/>
        </p:nvSpPr>
        <p:spPr>
          <a:xfrm>
            <a:off x="1888414" y="3437565"/>
            <a:ext cx="13896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PERSISTIR DATOS DE SESSION</a:t>
            </a:r>
            <a:endParaRPr sz="700">
              <a:latin typeface="Helvetica Neue"/>
              <a:ea typeface="Helvetica Neue"/>
              <a:cs typeface="Helvetica Neue"/>
              <a:sym typeface="Helvetica Neue"/>
            </a:endParaRPr>
          </a:p>
        </p:txBody>
      </p:sp>
      <p:pic>
        <p:nvPicPr>
          <p:cNvPr id="103" name="Google Shape;103;p15"/>
          <p:cNvPicPr preferRelativeResize="0"/>
          <p:nvPr/>
        </p:nvPicPr>
        <p:blipFill rotWithShape="1">
          <a:blip r:embed="rId7">
            <a:alphaModFix/>
          </a:blip>
          <a:srcRect b="0" l="0" r="0" t="0"/>
          <a:stretch/>
        </p:blipFill>
        <p:spPr>
          <a:xfrm>
            <a:off x="1505688" y="3460487"/>
            <a:ext cx="307150" cy="307150"/>
          </a:xfrm>
          <a:prstGeom prst="rect">
            <a:avLst/>
          </a:prstGeom>
          <a:noFill/>
          <a:ln>
            <a:noFill/>
          </a:ln>
        </p:spPr>
      </p:pic>
      <p:pic>
        <p:nvPicPr>
          <p:cNvPr id="104" name="Google Shape;104;p15"/>
          <p:cNvPicPr preferRelativeResize="0"/>
          <p:nvPr/>
        </p:nvPicPr>
        <p:blipFill rotWithShape="1">
          <a:blip r:embed="rId5">
            <a:alphaModFix/>
          </a:blip>
          <a:srcRect b="0" l="0" r="0" t="0"/>
          <a:stretch/>
        </p:blipFill>
        <p:spPr>
          <a:xfrm>
            <a:off x="1424950" y="2486603"/>
            <a:ext cx="365625" cy="365625"/>
          </a:xfrm>
          <a:prstGeom prst="rect">
            <a:avLst/>
          </a:prstGeom>
          <a:noFill/>
          <a:ln>
            <a:noFill/>
          </a:ln>
        </p:spPr>
      </p:pic>
      <p:pic>
        <p:nvPicPr>
          <p:cNvPr id="105" name="Google Shape;105;p15"/>
          <p:cNvPicPr preferRelativeResize="0"/>
          <p:nvPr/>
        </p:nvPicPr>
        <p:blipFill rotWithShape="1">
          <a:blip r:embed="rId6">
            <a:alphaModFix/>
          </a:blip>
          <a:srcRect b="0" l="0" r="0" t="0"/>
          <a:stretch/>
        </p:blipFill>
        <p:spPr>
          <a:xfrm>
            <a:off x="1579187" y="2578799"/>
            <a:ext cx="307150" cy="307150"/>
          </a:xfrm>
          <a:prstGeom prst="rect">
            <a:avLst/>
          </a:prstGeom>
          <a:noFill/>
          <a:ln>
            <a:noFill/>
          </a:ln>
        </p:spPr>
      </p:pic>
      <p:pic>
        <p:nvPicPr>
          <p:cNvPr id="106" name="Google Shape;106;p15"/>
          <p:cNvPicPr preferRelativeResize="0"/>
          <p:nvPr/>
        </p:nvPicPr>
        <p:blipFill rotWithShape="1">
          <a:blip r:embed="rId6">
            <a:alphaModFix/>
          </a:blip>
          <a:srcRect b="0" l="0" r="0" t="0"/>
          <a:stretch/>
        </p:blipFill>
        <p:spPr>
          <a:xfrm>
            <a:off x="3807902" y="3000637"/>
            <a:ext cx="307150" cy="307150"/>
          </a:xfrm>
          <a:prstGeom prst="rect">
            <a:avLst/>
          </a:prstGeom>
          <a:noFill/>
          <a:ln>
            <a:noFill/>
          </a:ln>
        </p:spPr>
      </p:pic>
      <p:pic>
        <p:nvPicPr>
          <p:cNvPr id="107" name="Google Shape;107;p15"/>
          <p:cNvPicPr preferRelativeResize="0"/>
          <p:nvPr/>
        </p:nvPicPr>
        <p:blipFill rotWithShape="1">
          <a:blip r:embed="rId7">
            <a:alphaModFix/>
          </a:blip>
          <a:srcRect b="0" l="0" r="0" t="0"/>
          <a:stretch/>
        </p:blipFill>
        <p:spPr>
          <a:xfrm>
            <a:off x="3807878" y="3455567"/>
            <a:ext cx="307150" cy="307150"/>
          </a:xfrm>
          <a:prstGeom prst="rect">
            <a:avLst/>
          </a:prstGeom>
          <a:noFill/>
          <a:ln>
            <a:noFill/>
          </a:ln>
        </p:spPr>
      </p:pic>
      <p:pic>
        <p:nvPicPr>
          <p:cNvPr id="108" name="Google Shape;108;p15"/>
          <p:cNvPicPr preferRelativeResize="0"/>
          <p:nvPr/>
        </p:nvPicPr>
        <p:blipFill rotWithShape="1">
          <a:blip r:embed="rId6">
            <a:alphaModFix/>
          </a:blip>
          <a:srcRect b="0" l="0" r="0" t="0"/>
          <a:stretch/>
        </p:blipFill>
        <p:spPr>
          <a:xfrm>
            <a:off x="3807890" y="2533749"/>
            <a:ext cx="307150" cy="307150"/>
          </a:xfrm>
          <a:prstGeom prst="rect">
            <a:avLst/>
          </a:prstGeom>
          <a:noFill/>
          <a:ln>
            <a:noFill/>
          </a:ln>
        </p:spPr>
      </p:pic>
      <p:sp>
        <p:nvSpPr>
          <p:cNvPr id="109" name="Google Shape;109;p15"/>
          <p:cNvSpPr txBox="1"/>
          <p:nvPr/>
        </p:nvSpPr>
        <p:spPr>
          <a:xfrm>
            <a:off x="4121362" y="2503059"/>
            <a:ext cx="1389600" cy="28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INICIO DE SESIÓN CON USERNAME Y PASSWORD </a:t>
            </a:r>
            <a:endParaRPr sz="700">
              <a:latin typeface="Helvetica Neue"/>
              <a:ea typeface="Helvetica Neue"/>
              <a:cs typeface="Helvetica Neue"/>
              <a:sym typeface="Helvetica Neue"/>
            </a:endParaRPr>
          </a:p>
        </p:txBody>
      </p:sp>
      <p:sp>
        <p:nvSpPr>
          <p:cNvPr id="110" name="Google Shape;110;p15"/>
          <p:cNvSpPr txBox="1"/>
          <p:nvPr/>
        </p:nvSpPr>
        <p:spPr>
          <a:xfrm>
            <a:off x="4132675" y="2968800"/>
            <a:ext cx="13896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INICIO DE SESIÓN CON PASSPORT-LOCAL</a:t>
            </a:r>
            <a:endParaRPr sz="700">
              <a:latin typeface="Helvetica Neue"/>
              <a:ea typeface="Helvetica Neue"/>
              <a:cs typeface="Helvetica Neue"/>
              <a:sym typeface="Helvetica Neue"/>
            </a:endParaRPr>
          </a:p>
        </p:txBody>
      </p:sp>
      <p:sp>
        <p:nvSpPr>
          <p:cNvPr id="111" name="Google Shape;111;p15"/>
          <p:cNvSpPr txBox="1"/>
          <p:nvPr/>
        </p:nvSpPr>
        <p:spPr>
          <a:xfrm>
            <a:off x="4132389" y="3391425"/>
            <a:ext cx="1389600" cy="31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700">
                <a:latin typeface="Helvetica Neue"/>
                <a:ea typeface="Helvetica Neue"/>
                <a:cs typeface="Helvetica Neue"/>
                <a:sym typeface="Helvetica Neue"/>
              </a:rPr>
              <a:t>INICIO DE SESIÓN CON PASSPORT-LOCAL Y MONGO</a:t>
            </a:r>
            <a:endParaRPr sz="700">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2"/>
          <p:cNvSpPr txBox="1"/>
          <p:nvPr/>
        </p:nvSpPr>
        <p:spPr>
          <a:xfrm>
            <a:off x="784550" y="2110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Métodos definidos en las rutas</a:t>
            </a:r>
            <a:endParaRPr i="1" sz="3600">
              <a:latin typeface="Anton"/>
              <a:ea typeface="Anton"/>
              <a:cs typeface="Anton"/>
              <a:sym typeface="Anton"/>
            </a:endParaRPr>
          </a:p>
        </p:txBody>
      </p:sp>
      <p:pic>
        <p:nvPicPr>
          <p:cNvPr id="337" name="Google Shape;337;p4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8" name="Google Shape;338;p42"/>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39" name="Google Shape;339;p42"/>
          <p:cNvSpPr txBox="1"/>
          <p:nvPr/>
        </p:nvSpPr>
        <p:spPr>
          <a:xfrm>
            <a:off x="3433575" y="1192950"/>
            <a:ext cx="5643600" cy="117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2000">
                <a:solidFill>
                  <a:schemeClr val="dk1"/>
                </a:solidFill>
                <a:highlight>
                  <a:schemeClr val="lt1"/>
                </a:highlight>
                <a:latin typeface="Helvetica Neue"/>
                <a:ea typeface="Helvetica Neue"/>
                <a:cs typeface="Helvetica Neue"/>
                <a:sym typeface="Helvetica Neue"/>
              </a:rPr>
              <a:t>A continuación, está el código de ejemplo para el controller de los métodos de las rutas que definimos en la diapositiva anterior.</a:t>
            </a:r>
            <a:endParaRPr sz="2000">
              <a:solidFill>
                <a:schemeClr val="dk1"/>
              </a:solidFill>
              <a:highlight>
                <a:schemeClr val="lt1"/>
              </a:highlight>
              <a:latin typeface="Helvetica Neue"/>
              <a:ea typeface="Helvetica Neue"/>
              <a:cs typeface="Helvetica Neue"/>
              <a:sym typeface="Helvetica Neue"/>
            </a:endParaRPr>
          </a:p>
        </p:txBody>
      </p:sp>
      <p:pic>
        <p:nvPicPr>
          <p:cNvPr id="340" name="Google Shape;340;p42"/>
          <p:cNvPicPr preferRelativeResize="0"/>
          <p:nvPr/>
        </p:nvPicPr>
        <p:blipFill>
          <a:blip r:embed="rId5">
            <a:alphaModFix/>
          </a:blip>
          <a:stretch>
            <a:fillRect/>
          </a:stretch>
        </p:blipFill>
        <p:spPr>
          <a:xfrm>
            <a:off x="228600" y="1050100"/>
            <a:ext cx="3044994" cy="3864800"/>
          </a:xfrm>
          <a:prstGeom prst="rect">
            <a:avLst/>
          </a:prstGeom>
          <a:noFill/>
          <a:ln cap="flat" cmpd="sng" w="19050">
            <a:solidFill>
              <a:schemeClr val="dk2"/>
            </a:solidFill>
            <a:prstDash val="solid"/>
            <a:round/>
            <a:headEnd len="sm" w="sm" type="none"/>
            <a:tailEnd len="sm" w="sm" type="none"/>
          </a:ln>
        </p:spPr>
      </p:pic>
      <p:sp>
        <p:nvSpPr>
          <p:cNvPr id="341" name="Google Shape;341;p42"/>
          <p:cNvSpPr txBox="1"/>
          <p:nvPr/>
        </p:nvSpPr>
        <p:spPr>
          <a:xfrm>
            <a:off x="3357375" y="2412150"/>
            <a:ext cx="5643600" cy="2160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Observamos que las rutas por get muestran una vista o un mensaje.</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100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En </a:t>
            </a:r>
            <a:r>
              <a:rPr i="1" lang="en-GB" sz="2000">
                <a:solidFill>
                  <a:schemeClr val="dk1"/>
                </a:solidFill>
                <a:highlight>
                  <a:schemeClr val="lt1"/>
                </a:highlight>
                <a:latin typeface="Helvetica Neue"/>
                <a:ea typeface="Helvetica Neue"/>
                <a:cs typeface="Helvetica Neue"/>
                <a:sym typeface="Helvetica Neue"/>
              </a:rPr>
              <a:t>getLogin </a:t>
            </a:r>
            <a:r>
              <a:rPr lang="en-GB" sz="2000">
                <a:solidFill>
                  <a:schemeClr val="dk1"/>
                </a:solidFill>
                <a:highlight>
                  <a:schemeClr val="lt1"/>
                </a:highlight>
                <a:latin typeface="Helvetica Neue"/>
                <a:ea typeface="Helvetica Neue"/>
                <a:cs typeface="Helvetica Neue"/>
                <a:sym typeface="Helvetica Neue"/>
              </a:rPr>
              <a:t>primero verifica si ya está logueado, mediante el método </a:t>
            </a:r>
            <a:r>
              <a:rPr b="1" i="1" lang="en-GB" sz="2000">
                <a:solidFill>
                  <a:schemeClr val="dk1"/>
                </a:solidFill>
                <a:highlight>
                  <a:schemeClr val="lt1"/>
                </a:highlight>
                <a:latin typeface="Helvetica Neue"/>
                <a:ea typeface="Helvetica Neue"/>
                <a:cs typeface="Helvetica Neue"/>
                <a:sym typeface="Helvetica Neue"/>
              </a:rPr>
              <a:t>isAuthenticated </a:t>
            </a:r>
            <a:r>
              <a:rPr lang="en-GB" sz="2000">
                <a:solidFill>
                  <a:schemeClr val="dk1"/>
                </a:solidFill>
                <a:highlight>
                  <a:schemeClr val="lt1"/>
                </a:highlight>
                <a:latin typeface="Helvetica Neue"/>
                <a:ea typeface="Helvetica Neue"/>
                <a:cs typeface="Helvetica Neue"/>
                <a:sym typeface="Helvetica Neue"/>
              </a:rPr>
              <a:t>del </a:t>
            </a:r>
            <a:r>
              <a:rPr i="1" lang="en-GB" sz="2000">
                <a:solidFill>
                  <a:schemeClr val="dk1"/>
                </a:solidFill>
                <a:highlight>
                  <a:schemeClr val="lt1"/>
                </a:highlight>
                <a:latin typeface="Helvetica Neue"/>
                <a:ea typeface="Helvetica Neue"/>
                <a:cs typeface="Helvetica Neue"/>
                <a:sym typeface="Helvetica Neue"/>
              </a:rPr>
              <a:t>request </a:t>
            </a:r>
            <a:r>
              <a:rPr b="1" i="1" lang="en-GB" sz="2000">
                <a:solidFill>
                  <a:schemeClr val="dk1"/>
                </a:solidFill>
                <a:highlight>
                  <a:schemeClr val="lt1"/>
                </a:highlight>
                <a:latin typeface="Helvetica Neue"/>
                <a:ea typeface="Helvetica Neue"/>
                <a:cs typeface="Helvetica Neue"/>
                <a:sym typeface="Helvetica Neue"/>
              </a:rPr>
              <a:t>req </a:t>
            </a:r>
            <a:r>
              <a:rPr lang="en-GB" sz="2000">
                <a:solidFill>
                  <a:schemeClr val="dk1"/>
                </a:solidFill>
                <a:highlight>
                  <a:schemeClr val="lt1"/>
                </a:highlight>
                <a:latin typeface="Helvetica Neue"/>
                <a:ea typeface="Helvetica Neue"/>
                <a:cs typeface="Helvetica Neue"/>
                <a:sym typeface="Helvetica Neue"/>
              </a:rPr>
              <a:t>que nos da </a:t>
            </a:r>
            <a:r>
              <a:rPr i="1" lang="en-GB" sz="2000">
                <a:solidFill>
                  <a:schemeClr val="dk1"/>
                </a:solidFill>
                <a:highlight>
                  <a:schemeClr val="lt1"/>
                </a:highlight>
                <a:latin typeface="Helvetica Neue"/>
                <a:ea typeface="Helvetica Neue"/>
                <a:cs typeface="Helvetica Neue"/>
                <a:sym typeface="Helvetica Neue"/>
              </a:rPr>
              <a:t>passport</a:t>
            </a:r>
            <a:r>
              <a:rPr lang="en-GB" sz="2000">
                <a:solidFill>
                  <a:schemeClr val="dk1"/>
                </a:solidFill>
                <a:highlight>
                  <a:schemeClr val="lt1"/>
                </a:highlight>
                <a:latin typeface="Helvetica Neue"/>
                <a:ea typeface="Helvetica Neue"/>
                <a:cs typeface="Helvetica Neue"/>
                <a:sym typeface="Helvetica Neue"/>
              </a:rPr>
              <a:t>.</a:t>
            </a:r>
            <a:endParaRPr sz="2000">
              <a:solidFill>
                <a:schemeClr val="dk1"/>
              </a:solidFill>
              <a:highlight>
                <a:schemeClr val="lt1"/>
              </a:highlight>
              <a:latin typeface="Helvetica Neue"/>
              <a:ea typeface="Helvetica Neue"/>
              <a:cs typeface="Helvetica Neue"/>
              <a:sym typeface="Helvetica Neue"/>
            </a:endParaRPr>
          </a:p>
        </p:txBody>
      </p:sp>
      <p:sp>
        <p:nvSpPr>
          <p:cNvPr id="342" name="Google Shape;342;p42"/>
          <p:cNvSpPr txBox="1"/>
          <p:nvPr/>
        </p:nvSpPr>
        <p:spPr>
          <a:xfrm>
            <a:off x="4403772" y="4764750"/>
            <a:ext cx="31362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GB" sz="1500">
                <a:solidFill>
                  <a:schemeClr val="dk1"/>
                </a:solidFill>
                <a:highlight>
                  <a:schemeClr val="lt1"/>
                </a:highlight>
                <a:latin typeface="Helvetica Neue"/>
                <a:ea typeface="Helvetica Neue"/>
                <a:cs typeface="Helvetica Neue"/>
                <a:sym typeface="Helvetica Neue"/>
              </a:rPr>
              <a:t>Continúa en la siguiente diapositiva.</a:t>
            </a:r>
            <a:endParaRPr sz="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nvSpPr>
        <p:spPr>
          <a:xfrm>
            <a:off x="784550" y="2110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Métodos definidos en las rutas</a:t>
            </a:r>
            <a:endParaRPr i="1" sz="3600">
              <a:latin typeface="Anton"/>
              <a:ea typeface="Anton"/>
              <a:cs typeface="Anton"/>
              <a:sym typeface="Anton"/>
            </a:endParaRPr>
          </a:p>
        </p:txBody>
      </p:sp>
      <p:pic>
        <p:nvPicPr>
          <p:cNvPr id="348" name="Google Shape;348;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49" name="Google Shape;349;p43"/>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50" name="Google Shape;350;p43"/>
          <p:cNvSpPr txBox="1"/>
          <p:nvPr/>
        </p:nvSpPr>
        <p:spPr>
          <a:xfrm>
            <a:off x="2957400" y="2706800"/>
            <a:ext cx="6195600" cy="1914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Las rutas por </a:t>
            </a:r>
            <a:r>
              <a:rPr i="1" lang="en-GB" sz="2000">
                <a:solidFill>
                  <a:schemeClr val="dk1"/>
                </a:solidFill>
                <a:highlight>
                  <a:schemeClr val="lt1"/>
                </a:highlight>
                <a:latin typeface="Helvetica Neue"/>
                <a:ea typeface="Helvetica Neue"/>
                <a:cs typeface="Helvetica Neue"/>
                <a:sym typeface="Helvetica Neue"/>
              </a:rPr>
              <a:t>post </a:t>
            </a:r>
            <a:r>
              <a:rPr lang="en-GB" sz="2000">
                <a:solidFill>
                  <a:schemeClr val="dk1"/>
                </a:solidFill>
                <a:highlight>
                  <a:schemeClr val="lt1"/>
                </a:highlight>
                <a:latin typeface="Helvetica Neue"/>
                <a:ea typeface="Helvetica Neue"/>
                <a:cs typeface="Helvetica Neue"/>
                <a:sym typeface="Helvetica Neue"/>
              </a:rPr>
              <a:t>solo muestran una vista ya que el inicio de sesión en sí lo realiza directo </a:t>
            </a:r>
            <a:r>
              <a:rPr i="1" lang="en-GB" sz="2000">
                <a:solidFill>
                  <a:schemeClr val="dk1"/>
                </a:solidFill>
                <a:highlight>
                  <a:schemeClr val="lt1"/>
                </a:highlight>
                <a:latin typeface="Helvetica Neue"/>
                <a:ea typeface="Helvetica Neue"/>
                <a:cs typeface="Helvetica Neue"/>
                <a:sym typeface="Helvetica Neue"/>
              </a:rPr>
              <a:t>passport </a:t>
            </a:r>
            <a:r>
              <a:rPr lang="en-GB" sz="2000">
                <a:solidFill>
                  <a:schemeClr val="dk1"/>
                </a:solidFill>
                <a:highlight>
                  <a:schemeClr val="lt1"/>
                </a:highlight>
                <a:latin typeface="Helvetica Neue"/>
                <a:ea typeface="Helvetica Neue"/>
                <a:cs typeface="Helvetica Neue"/>
                <a:sym typeface="Helvetica Neue"/>
              </a:rPr>
              <a:t>con el middleware </a:t>
            </a:r>
            <a:r>
              <a:rPr i="1" lang="en-GB" sz="2000">
                <a:solidFill>
                  <a:schemeClr val="dk1"/>
                </a:solidFill>
                <a:highlight>
                  <a:schemeClr val="lt1"/>
                </a:highlight>
                <a:latin typeface="Helvetica Neue"/>
                <a:ea typeface="Helvetica Neue"/>
                <a:cs typeface="Helvetica Neue"/>
                <a:sym typeface="Helvetica Neue"/>
              </a:rPr>
              <a:t>passport.authenticate</a:t>
            </a:r>
            <a:r>
              <a:rPr lang="en-GB" sz="2000">
                <a:solidFill>
                  <a:schemeClr val="dk1"/>
                </a:solidFill>
                <a:highlight>
                  <a:schemeClr val="lt1"/>
                </a:highlight>
                <a:latin typeface="Helvetica Neue"/>
                <a:ea typeface="Helvetica Neue"/>
                <a:cs typeface="Helvetica Neue"/>
                <a:sym typeface="Helvetica Neue"/>
              </a:rPr>
              <a:t>.</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1000"/>
              </a:spcAft>
              <a:buClr>
                <a:srgbClr val="3CEFAB"/>
              </a:buClr>
              <a:buSzPts val="2000"/>
              <a:buChar char="●"/>
            </a:pPr>
            <a:r>
              <a:rPr lang="en-GB" sz="2000">
                <a:solidFill>
                  <a:schemeClr val="dk1"/>
                </a:solidFill>
                <a:highlight>
                  <a:schemeClr val="lt1"/>
                </a:highlight>
                <a:latin typeface="Helvetica Neue"/>
                <a:ea typeface="Helvetica Neue"/>
                <a:cs typeface="Helvetica Neue"/>
                <a:sym typeface="Helvetica Neue"/>
              </a:rPr>
              <a:t>Para el </a:t>
            </a:r>
            <a:r>
              <a:rPr i="1" lang="en-GB" sz="2000">
                <a:solidFill>
                  <a:schemeClr val="dk1"/>
                </a:solidFill>
                <a:highlight>
                  <a:schemeClr val="lt1"/>
                </a:highlight>
                <a:latin typeface="Helvetica Neue"/>
                <a:ea typeface="Helvetica Neue"/>
                <a:cs typeface="Helvetica Neue"/>
                <a:sym typeface="Helvetica Neue"/>
              </a:rPr>
              <a:t>getLogout </a:t>
            </a:r>
            <a:r>
              <a:rPr lang="en-GB" sz="2000">
                <a:solidFill>
                  <a:schemeClr val="dk1"/>
                </a:solidFill>
                <a:highlight>
                  <a:schemeClr val="lt1"/>
                </a:highlight>
                <a:latin typeface="Helvetica Neue"/>
                <a:ea typeface="Helvetica Neue"/>
                <a:cs typeface="Helvetica Neue"/>
                <a:sym typeface="Helvetica Neue"/>
              </a:rPr>
              <a:t>se utiliza el método </a:t>
            </a:r>
            <a:r>
              <a:rPr b="1" i="1" lang="en-GB" sz="2000">
                <a:solidFill>
                  <a:schemeClr val="dk1"/>
                </a:solidFill>
                <a:highlight>
                  <a:schemeClr val="lt1"/>
                </a:highlight>
                <a:latin typeface="Helvetica Neue"/>
                <a:ea typeface="Helvetica Neue"/>
                <a:cs typeface="Helvetica Neue"/>
                <a:sym typeface="Helvetica Neue"/>
              </a:rPr>
              <a:t>logout </a:t>
            </a:r>
            <a:r>
              <a:rPr lang="en-GB" sz="2000">
                <a:solidFill>
                  <a:schemeClr val="dk1"/>
                </a:solidFill>
                <a:highlight>
                  <a:schemeClr val="lt1"/>
                </a:highlight>
                <a:latin typeface="Helvetica Neue"/>
                <a:ea typeface="Helvetica Neue"/>
                <a:cs typeface="Helvetica Neue"/>
                <a:sym typeface="Helvetica Neue"/>
              </a:rPr>
              <a:t>del </a:t>
            </a:r>
            <a:r>
              <a:rPr i="1" lang="en-GB" sz="2000">
                <a:solidFill>
                  <a:schemeClr val="dk1"/>
                </a:solidFill>
                <a:highlight>
                  <a:schemeClr val="lt1"/>
                </a:highlight>
                <a:latin typeface="Helvetica Neue"/>
                <a:ea typeface="Helvetica Neue"/>
                <a:cs typeface="Helvetica Neue"/>
                <a:sym typeface="Helvetica Neue"/>
              </a:rPr>
              <a:t>request </a:t>
            </a:r>
            <a:r>
              <a:rPr b="1" i="1" lang="en-GB" sz="2000">
                <a:solidFill>
                  <a:schemeClr val="dk1"/>
                </a:solidFill>
                <a:highlight>
                  <a:schemeClr val="lt1"/>
                </a:highlight>
                <a:latin typeface="Helvetica Neue"/>
                <a:ea typeface="Helvetica Neue"/>
                <a:cs typeface="Helvetica Neue"/>
                <a:sym typeface="Helvetica Neue"/>
              </a:rPr>
              <a:t>req </a:t>
            </a:r>
            <a:r>
              <a:rPr lang="en-GB" sz="2000">
                <a:solidFill>
                  <a:schemeClr val="dk1"/>
                </a:solidFill>
                <a:highlight>
                  <a:schemeClr val="lt1"/>
                </a:highlight>
                <a:latin typeface="Helvetica Neue"/>
                <a:ea typeface="Helvetica Neue"/>
                <a:cs typeface="Helvetica Neue"/>
                <a:sym typeface="Helvetica Neue"/>
              </a:rPr>
              <a:t>que nos da </a:t>
            </a:r>
            <a:r>
              <a:rPr i="1" lang="en-GB" sz="2000">
                <a:solidFill>
                  <a:schemeClr val="dk1"/>
                </a:solidFill>
                <a:highlight>
                  <a:schemeClr val="lt1"/>
                </a:highlight>
                <a:latin typeface="Helvetica Neue"/>
                <a:ea typeface="Helvetica Neue"/>
                <a:cs typeface="Helvetica Neue"/>
                <a:sym typeface="Helvetica Neue"/>
              </a:rPr>
              <a:t>passport</a:t>
            </a:r>
            <a:r>
              <a:rPr lang="en-GB" sz="2000">
                <a:solidFill>
                  <a:schemeClr val="dk1"/>
                </a:solidFill>
                <a:highlight>
                  <a:schemeClr val="lt1"/>
                </a:highlight>
                <a:latin typeface="Helvetica Neue"/>
                <a:ea typeface="Helvetica Neue"/>
                <a:cs typeface="Helvetica Neue"/>
                <a:sym typeface="Helvetica Neue"/>
              </a:rPr>
              <a:t>.</a:t>
            </a:r>
            <a:endParaRPr sz="2000">
              <a:solidFill>
                <a:schemeClr val="dk1"/>
              </a:solidFill>
              <a:highlight>
                <a:schemeClr val="lt1"/>
              </a:highlight>
              <a:latin typeface="Helvetica Neue"/>
              <a:ea typeface="Helvetica Neue"/>
              <a:cs typeface="Helvetica Neue"/>
              <a:sym typeface="Helvetica Neue"/>
            </a:endParaRPr>
          </a:p>
        </p:txBody>
      </p:sp>
      <p:pic>
        <p:nvPicPr>
          <p:cNvPr id="351" name="Google Shape;351;p43"/>
          <p:cNvPicPr preferRelativeResize="0"/>
          <p:nvPr/>
        </p:nvPicPr>
        <p:blipFill>
          <a:blip r:embed="rId5">
            <a:alphaModFix/>
          </a:blip>
          <a:stretch>
            <a:fillRect/>
          </a:stretch>
        </p:blipFill>
        <p:spPr>
          <a:xfrm>
            <a:off x="227600" y="973900"/>
            <a:ext cx="2729800" cy="3726519"/>
          </a:xfrm>
          <a:prstGeom prst="rect">
            <a:avLst/>
          </a:prstGeom>
          <a:noFill/>
          <a:ln cap="flat" cmpd="sng" w="19050">
            <a:solidFill>
              <a:schemeClr val="dk2"/>
            </a:solidFill>
            <a:prstDash val="solid"/>
            <a:round/>
            <a:headEnd len="sm" w="sm" type="none"/>
            <a:tailEnd len="sm" w="sm" type="none"/>
          </a:ln>
        </p:spPr>
      </p:pic>
      <p:pic>
        <p:nvPicPr>
          <p:cNvPr id="352" name="Google Shape;352;p43"/>
          <p:cNvPicPr preferRelativeResize="0"/>
          <p:nvPr/>
        </p:nvPicPr>
        <p:blipFill>
          <a:blip r:embed="rId6">
            <a:alphaModFix/>
          </a:blip>
          <a:stretch>
            <a:fillRect/>
          </a:stretch>
        </p:blipFill>
        <p:spPr>
          <a:xfrm>
            <a:off x="4024200" y="973900"/>
            <a:ext cx="3143675" cy="15842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56" name="Shape 356"/>
        <p:cNvGrpSpPr/>
        <p:nvPr/>
      </p:nvGrpSpPr>
      <p:grpSpPr>
        <a:xfrm>
          <a:off x="0" y="0"/>
          <a:ext cx="0" cy="0"/>
          <a:chOff x="0" y="0"/>
          <a:chExt cx="0" cy="0"/>
        </a:xfrm>
      </p:grpSpPr>
      <p:sp>
        <p:nvSpPr>
          <p:cNvPr id="357" name="Google Shape;357;p44"/>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latin typeface="Anton"/>
                <a:ea typeface="Anton"/>
                <a:cs typeface="Anton"/>
                <a:sym typeface="Anton"/>
              </a:rPr>
              <a:t>RUTAS PROTEGIDAS</a:t>
            </a:r>
            <a:endParaRPr i="1" sz="3600">
              <a:latin typeface="Anton"/>
              <a:ea typeface="Anton"/>
              <a:cs typeface="Anton"/>
              <a:sym typeface="Anton"/>
            </a:endParaRPr>
          </a:p>
        </p:txBody>
      </p:sp>
      <p:pic>
        <p:nvPicPr>
          <p:cNvPr id="358" name="Google Shape;358;p44"/>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nvSpPr>
        <p:spPr>
          <a:xfrm>
            <a:off x="1180488" y="3253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Autorizar rutas protegidas</a:t>
            </a:r>
            <a:endParaRPr i="1" sz="3600">
              <a:latin typeface="Anton"/>
              <a:ea typeface="Anton"/>
              <a:cs typeface="Anton"/>
              <a:sym typeface="Anton"/>
            </a:endParaRPr>
          </a:p>
        </p:txBody>
      </p:sp>
      <p:pic>
        <p:nvPicPr>
          <p:cNvPr id="364" name="Google Shape;364;p45"/>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65" name="Google Shape;365;p45"/>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66" name="Google Shape;366;p45"/>
          <p:cNvSpPr txBox="1"/>
          <p:nvPr/>
        </p:nvSpPr>
        <p:spPr>
          <a:xfrm>
            <a:off x="402875" y="1116750"/>
            <a:ext cx="8598000" cy="1990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Mediante </a:t>
            </a:r>
            <a:r>
              <a:rPr i="1" lang="en-GB" sz="2000">
                <a:solidFill>
                  <a:schemeClr val="dk1"/>
                </a:solidFill>
                <a:highlight>
                  <a:schemeClr val="lt1"/>
                </a:highlight>
                <a:latin typeface="Helvetica Neue"/>
                <a:ea typeface="Helvetica Neue"/>
                <a:cs typeface="Helvetica Neue"/>
                <a:sym typeface="Helvetica Neue"/>
              </a:rPr>
              <a:t>middlewares</a:t>
            </a:r>
            <a:r>
              <a:rPr lang="en-GB" sz="2000">
                <a:solidFill>
                  <a:schemeClr val="dk1"/>
                </a:solidFill>
                <a:highlight>
                  <a:schemeClr val="lt1"/>
                </a:highlight>
                <a:latin typeface="Helvetica Neue"/>
                <a:ea typeface="Helvetica Neue"/>
                <a:cs typeface="Helvetica Neue"/>
                <a:sym typeface="Helvetica Neue"/>
              </a:rPr>
              <a:t>, podemos proteger distintas rutas, de modo que solo se pueda acceder si hay un usuario logueado.</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Para esto, usamos nuevamente </a:t>
            </a:r>
            <a:r>
              <a:rPr lang="en-GB" sz="2000">
                <a:solidFill>
                  <a:schemeClr val="lt1"/>
                </a:solidFill>
                <a:highlight>
                  <a:schemeClr val="dk1"/>
                </a:highlight>
                <a:latin typeface="Helvetica Neue"/>
                <a:ea typeface="Helvetica Neue"/>
                <a:cs typeface="Helvetica Neue"/>
                <a:sym typeface="Helvetica Neue"/>
              </a:rPr>
              <a:t>req.isAuthenticated( )</a:t>
            </a:r>
            <a:r>
              <a:rPr lang="en-GB" sz="2000">
                <a:solidFill>
                  <a:schemeClr val="dk1"/>
                </a:solidFill>
                <a:highlight>
                  <a:schemeClr val="lt1"/>
                </a:highlight>
                <a:latin typeface="Helvetica Neue"/>
                <a:ea typeface="Helvetica Neue"/>
                <a:cs typeface="Helvetica Neue"/>
                <a:sym typeface="Helvetica Neue"/>
              </a:rPr>
              <a:t>. Si existe, entonces podemos continuar mediante </a:t>
            </a:r>
            <a:r>
              <a:rPr i="1" lang="en-GB" sz="2000">
                <a:solidFill>
                  <a:schemeClr val="lt1"/>
                </a:solidFill>
                <a:highlight>
                  <a:schemeClr val="dk1"/>
                </a:highlight>
                <a:latin typeface="Helvetica Neue"/>
                <a:ea typeface="Helvetica Neue"/>
                <a:cs typeface="Helvetica Neue"/>
                <a:sym typeface="Helvetica Neue"/>
              </a:rPr>
              <a:t>next( )</a:t>
            </a:r>
            <a:r>
              <a:rPr lang="en-GB" sz="2000">
                <a:solidFill>
                  <a:schemeClr val="dk1"/>
                </a:solidFill>
                <a:highlight>
                  <a:schemeClr val="lt1"/>
                </a:highlight>
                <a:latin typeface="Helvetica Neue"/>
                <a:ea typeface="Helvetica Neue"/>
                <a:cs typeface="Helvetica Neue"/>
                <a:sym typeface="Helvetica Neue"/>
              </a:rPr>
              <a:t>. Si no existe, redirigimos al </a:t>
            </a:r>
            <a:r>
              <a:rPr i="1" lang="en-GB" sz="2000">
                <a:solidFill>
                  <a:schemeClr val="dk1"/>
                </a:solidFill>
                <a:highlight>
                  <a:schemeClr val="lt1"/>
                </a:highlight>
                <a:latin typeface="Helvetica Neue"/>
                <a:ea typeface="Helvetica Neue"/>
                <a:cs typeface="Helvetica Neue"/>
                <a:sym typeface="Helvetica Neue"/>
              </a:rPr>
              <a:t>login</a:t>
            </a:r>
            <a:r>
              <a:rPr lang="en-GB" sz="2000">
                <a:solidFill>
                  <a:schemeClr val="dk1"/>
                </a:solidFill>
                <a:highlight>
                  <a:schemeClr val="lt1"/>
                </a:highlight>
                <a:latin typeface="Helvetica Neue"/>
                <a:ea typeface="Helvetica Neue"/>
                <a:cs typeface="Helvetica Neue"/>
                <a:sym typeface="Helvetica Neue"/>
              </a:rPr>
              <a:t>.</a:t>
            </a:r>
            <a:endParaRPr sz="2000">
              <a:solidFill>
                <a:schemeClr val="dk1"/>
              </a:solidFill>
              <a:highlight>
                <a:schemeClr val="lt1"/>
              </a:highlight>
              <a:latin typeface="Helvetica Neue"/>
              <a:ea typeface="Helvetica Neue"/>
              <a:cs typeface="Helvetica Neue"/>
              <a:sym typeface="Helvetica Neue"/>
            </a:endParaRPr>
          </a:p>
        </p:txBody>
      </p:sp>
      <p:pic>
        <p:nvPicPr>
          <p:cNvPr id="367" name="Google Shape;367;p45"/>
          <p:cNvPicPr preferRelativeResize="0"/>
          <p:nvPr/>
        </p:nvPicPr>
        <p:blipFill>
          <a:blip r:embed="rId5">
            <a:alphaModFix/>
          </a:blip>
          <a:stretch>
            <a:fillRect/>
          </a:stretch>
        </p:blipFill>
        <p:spPr>
          <a:xfrm>
            <a:off x="1983500" y="3030850"/>
            <a:ext cx="5019675" cy="15525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6"/>
          <p:cNvSpPr txBox="1"/>
          <p:nvPr/>
        </p:nvSpPr>
        <p:spPr>
          <a:xfrm>
            <a:off x="1180500" y="32530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Autorizar rutas protegidas</a:t>
            </a:r>
            <a:endParaRPr i="1" sz="3600">
              <a:latin typeface="Anton"/>
              <a:ea typeface="Anton"/>
              <a:cs typeface="Anton"/>
              <a:sym typeface="Anton"/>
            </a:endParaRPr>
          </a:p>
        </p:txBody>
      </p:sp>
      <p:pic>
        <p:nvPicPr>
          <p:cNvPr id="373" name="Google Shape;373;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74" name="Google Shape;374;p4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75" name="Google Shape;375;p46"/>
          <p:cNvSpPr txBox="1"/>
          <p:nvPr/>
        </p:nvSpPr>
        <p:spPr>
          <a:xfrm>
            <a:off x="402875" y="1326300"/>
            <a:ext cx="8598000" cy="124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GB" sz="2000">
                <a:solidFill>
                  <a:schemeClr val="dk1"/>
                </a:solidFill>
                <a:highlight>
                  <a:schemeClr val="lt1"/>
                </a:highlight>
                <a:latin typeface="Helvetica Neue"/>
                <a:ea typeface="Helvetica Neue"/>
                <a:cs typeface="Helvetica Neue"/>
                <a:sym typeface="Helvetica Neue"/>
              </a:rPr>
              <a:t>En la o las rutas que queremos proteger, se agrega entonces el middleware que vimos en la diapositiva anterior. Queda entonces, como se muestra en el siguiente código.</a:t>
            </a:r>
            <a:endParaRPr sz="2000">
              <a:solidFill>
                <a:schemeClr val="dk1"/>
              </a:solidFill>
              <a:highlight>
                <a:schemeClr val="lt1"/>
              </a:highlight>
              <a:latin typeface="Helvetica Neue"/>
              <a:ea typeface="Helvetica Neue"/>
              <a:cs typeface="Helvetica Neue"/>
              <a:sym typeface="Helvetica Neue"/>
            </a:endParaRPr>
          </a:p>
        </p:txBody>
      </p:sp>
      <p:pic>
        <p:nvPicPr>
          <p:cNvPr id="376" name="Google Shape;376;p46"/>
          <p:cNvPicPr preferRelativeResize="0"/>
          <p:nvPr/>
        </p:nvPicPr>
        <p:blipFill>
          <a:blip r:embed="rId5">
            <a:alphaModFix/>
          </a:blip>
          <a:stretch>
            <a:fillRect/>
          </a:stretch>
        </p:blipFill>
        <p:spPr>
          <a:xfrm>
            <a:off x="1916600" y="2883200"/>
            <a:ext cx="5570554" cy="14611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7"/>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INICIO DE SESIÓN CON PASSPORT-LOCAL</a:t>
            </a:r>
            <a:endParaRPr sz="2000">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000000"/>
              </a:buClr>
              <a:buSzPts val="4000"/>
              <a:buFont typeface="Arial"/>
              <a:buNone/>
            </a:pPr>
            <a:r>
              <a:rPr i="1" lang="en-GB" sz="1600">
                <a:latin typeface="Helvetica Neue"/>
                <a:ea typeface="Helvetica Neue"/>
                <a:cs typeface="Helvetica Neue"/>
                <a:sym typeface="Helvetica Neue"/>
              </a:rPr>
              <a:t>Tiempo: 15 minutos</a:t>
            </a:r>
            <a:endParaRPr i="1" sz="1600">
              <a:latin typeface="Helvetica Neue"/>
              <a:ea typeface="Helvetica Neue"/>
              <a:cs typeface="Helvetica Neue"/>
              <a:sym typeface="Helvetica Neue"/>
            </a:endParaRPr>
          </a:p>
        </p:txBody>
      </p:sp>
      <p:pic>
        <p:nvPicPr>
          <p:cNvPr id="382" name="Google Shape;382;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83" name="Google Shape;383;p47"/>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9" name="Google Shape;389;p48"/>
          <p:cNvSpPr txBox="1"/>
          <p:nvPr/>
        </p:nvSpPr>
        <p:spPr>
          <a:xfrm>
            <a:off x="223425" y="1706650"/>
            <a:ext cx="8259000" cy="25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highlight>
                  <a:schemeClr val="lt1"/>
                </a:highlight>
                <a:latin typeface="Helvetica Neue"/>
                <a:ea typeface="Helvetica Neue"/>
                <a:cs typeface="Helvetica Neue"/>
                <a:sym typeface="Helvetica Neue"/>
              </a:rPr>
              <a:t>Realizar el ejercicio anterior, en esta ocasión utilizando passport con </a:t>
            </a:r>
            <a:r>
              <a:rPr i="1" lang="en-GB" sz="1800">
                <a:solidFill>
                  <a:schemeClr val="dk1"/>
                </a:solidFill>
                <a:highlight>
                  <a:schemeClr val="lt1"/>
                </a:highlight>
                <a:latin typeface="Helvetica Neue"/>
                <a:ea typeface="Helvetica Neue"/>
                <a:cs typeface="Helvetica Neue"/>
                <a:sym typeface="Helvetica Neue"/>
              </a:rPr>
              <a:t>LocalStrategy</a:t>
            </a:r>
            <a:r>
              <a:rPr lang="en-GB" sz="1800">
                <a:solidFill>
                  <a:schemeClr val="dk1"/>
                </a:solidFill>
                <a:highlight>
                  <a:schemeClr val="lt1"/>
                </a:highlight>
                <a:latin typeface="Helvetica Neue"/>
                <a:ea typeface="Helvetica Neue"/>
                <a:cs typeface="Helvetica Neue"/>
                <a:sym typeface="Helvetica Neue"/>
              </a:rPr>
              <a:t> para realizar todas las funciones que se piden.</a:t>
            </a:r>
            <a:endParaRPr sz="1800">
              <a:solidFill>
                <a:schemeClr val="dk1"/>
              </a:solidFill>
              <a:highlight>
                <a:schemeClr val="lt1"/>
              </a:highlight>
              <a:latin typeface="Helvetica Neue"/>
              <a:ea typeface="Helvetica Neue"/>
              <a:cs typeface="Helvetica Neue"/>
              <a:sym typeface="Helvetica Neue"/>
            </a:endParaRPr>
          </a:p>
          <a:p>
            <a:pPr indent="0" lvl="0" marL="0" rtl="0" algn="l">
              <a:lnSpc>
                <a:spcPct val="115000"/>
              </a:lnSpc>
              <a:spcBef>
                <a:spcPts val="1000"/>
              </a:spcBef>
              <a:spcAft>
                <a:spcPts val="1000"/>
              </a:spcAft>
              <a:buNone/>
            </a:pPr>
            <a:r>
              <a:rPr lang="en-GB" sz="1800">
                <a:solidFill>
                  <a:schemeClr val="dk1"/>
                </a:solidFill>
                <a:highlight>
                  <a:schemeClr val="lt1"/>
                </a:highlight>
                <a:latin typeface="Helvetica Neue"/>
                <a:ea typeface="Helvetica Neue"/>
                <a:cs typeface="Helvetica Neue"/>
                <a:sym typeface="Helvetica Neue"/>
              </a:rPr>
              <a:t>No hace falta encriptar las contraseñas ni usar base de datos, todo puede residir en memoria del servidor: usuarios y sesiones.</a:t>
            </a:r>
            <a:endParaRPr sz="1800">
              <a:solidFill>
                <a:schemeClr val="dk1"/>
              </a:solidFill>
              <a:highlight>
                <a:schemeClr val="lt1"/>
              </a:highlight>
              <a:latin typeface="Helvetica Neue"/>
              <a:ea typeface="Helvetica Neue"/>
              <a:cs typeface="Helvetica Neue"/>
              <a:sym typeface="Helvetica Neue"/>
            </a:endParaRPr>
          </a:p>
        </p:txBody>
      </p:sp>
      <p:pic>
        <p:nvPicPr>
          <p:cNvPr id="390" name="Google Shape;390;p48"/>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391" name="Google Shape;391;p48"/>
          <p:cNvSpPr txBox="1"/>
          <p:nvPr/>
        </p:nvSpPr>
        <p:spPr>
          <a:xfrm>
            <a:off x="133350" y="504825"/>
            <a:ext cx="7791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4000">
                <a:solidFill>
                  <a:schemeClr val="dk1"/>
                </a:solidFill>
                <a:latin typeface="Anton"/>
                <a:ea typeface="Anton"/>
                <a:cs typeface="Anton"/>
                <a:sym typeface="Anton"/>
              </a:rPr>
              <a:t>Inicio De Sesión Con Passport-local</a:t>
            </a:r>
            <a:endParaRPr sz="2000">
              <a:solidFill>
                <a:schemeClr val="dk1"/>
              </a:solidFill>
              <a:latin typeface="Helvetica Neue"/>
              <a:ea typeface="Helvetica Neue"/>
              <a:cs typeface="Helvetica Neue"/>
              <a:sym typeface="Helvetica Neue"/>
            </a:endParaRPr>
          </a:p>
        </p:txBody>
      </p:sp>
      <p:sp>
        <p:nvSpPr>
          <p:cNvPr id="392" name="Google Shape;392;p48"/>
          <p:cNvSpPr txBox="1"/>
          <p:nvPr/>
        </p:nvSpPr>
        <p:spPr>
          <a:xfrm>
            <a:off x="152400" y="114300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600">
                <a:solidFill>
                  <a:schemeClr val="dk1"/>
                </a:solidFill>
                <a:latin typeface="Helvetica Neue"/>
                <a:ea typeface="Helvetica Neue"/>
                <a:cs typeface="Helvetica Neue"/>
                <a:sym typeface="Helvetica Neue"/>
              </a:rPr>
              <a:t>Tiempo: 15 minutos</a:t>
            </a:r>
            <a:endParaRPr i="1" sz="1600">
              <a:solidFill>
                <a:schemeClr val="dk1"/>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6" name="Shape 396"/>
        <p:cNvGrpSpPr/>
        <p:nvPr/>
      </p:nvGrpSpPr>
      <p:grpSpPr>
        <a:xfrm>
          <a:off x="0" y="0"/>
          <a:ext cx="0" cy="0"/>
          <a:chOff x="0" y="0"/>
          <a:chExt cx="0" cy="0"/>
        </a:xfrm>
      </p:grpSpPr>
      <p:sp>
        <p:nvSpPr>
          <p:cNvPr id="397" name="Google Shape;397;p49"/>
          <p:cNvSpPr txBox="1"/>
          <p:nvPr/>
        </p:nvSpPr>
        <p:spPr>
          <a:xfrm>
            <a:off x="852188" y="125160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n-GB" sz="3000">
                <a:solidFill>
                  <a:srgbClr val="EEFF41"/>
                </a:solidFill>
                <a:latin typeface="Anton"/>
                <a:ea typeface="Anton"/>
                <a:cs typeface="Anton"/>
                <a:sym typeface="Anton"/>
              </a:rPr>
              <a:t>¡PARA PENSAR!</a:t>
            </a:r>
            <a:endParaRPr i="1" sz="3000">
              <a:solidFill>
                <a:srgbClr val="EEFF41"/>
              </a:solidFill>
              <a:latin typeface="Didact Gothic"/>
              <a:ea typeface="Didact Gothic"/>
              <a:cs typeface="Didact Gothic"/>
              <a:sym typeface="Didact Gothic"/>
            </a:endParaRPr>
          </a:p>
          <a:p>
            <a:pPr indent="0" lvl="0" marL="0" rtl="0" algn="ctr">
              <a:lnSpc>
                <a:spcPct val="115000"/>
              </a:lnSpc>
              <a:spcBef>
                <a:spcPts val="1000"/>
              </a:spcBef>
              <a:spcAft>
                <a:spcPts val="1000"/>
              </a:spcAft>
              <a:buNone/>
            </a:pPr>
            <a:r>
              <a:rPr lang="en-GB" sz="2300">
                <a:highlight>
                  <a:srgbClr val="FFFFFF"/>
                </a:highlight>
                <a:latin typeface="Helvetica Neue"/>
                <a:ea typeface="Helvetica Neue"/>
                <a:cs typeface="Helvetica Neue"/>
                <a:sym typeface="Helvetica Neue"/>
              </a:rPr>
              <a:t>¿Qué similitudes y diferencias encontras con el desafío anterior?</a:t>
            </a:r>
            <a:endParaRPr sz="2300">
              <a:highlight>
                <a:srgbClr val="FFFFFF"/>
              </a:highlight>
              <a:latin typeface="Helvetica Neue"/>
              <a:ea typeface="Helvetica Neue"/>
              <a:cs typeface="Helvetica Neue"/>
              <a:sym typeface="Helvetica Neue"/>
            </a:endParaRPr>
          </a:p>
        </p:txBody>
      </p:sp>
      <p:pic>
        <p:nvPicPr>
          <p:cNvPr id="398" name="Google Shape;398;p49"/>
          <p:cNvPicPr preferRelativeResize="0"/>
          <p:nvPr/>
        </p:nvPicPr>
        <p:blipFill rotWithShape="1">
          <a:blip r:embed="rId4">
            <a:alphaModFix/>
          </a:blip>
          <a:srcRect b="0" l="0" r="0" t="0"/>
          <a:stretch/>
        </p:blipFill>
        <p:spPr>
          <a:xfrm>
            <a:off x="3831925" y="661675"/>
            <a:ext cx="1186525" cy="1186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0"/>
          <p:cNvSpPr txBox="1"/>
          <p:nvPr/>
        </p:nvSpPr>
        <p:spPr>
          <a:xfrm>
            <a:off x="1443000" y="2444625"/>
            <a:ext cx="6258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INICIO DE SESIÓN CON PASSPORT-LOCAL Y MONGO</a:t>
            </a:r>
            <a:endParaRPr i="1" sz="4000">
              <a:latin typeface="Anton"/>
              <a:ea typeface="Anton"/>
              <a:cs typeface="Anton"/>
              <a:sym typeface="Anton"/>
            </a:endParaRPr>
          </a:p>
        </p:txBody>
      </p:sp>
      <p:pic>
        <p:nvPicPr>
          <p:cNvPr id="404" name="Google Shape;404;p5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05" name="Google Shape;405;p50"/>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406" name="Google Shape;406;p50"/>
          <p:cNvSpPr/>
          <p:nvPr/>
        </p:nvSpPr>
        <p:spPr>
          <a:xfrm>
            <a:off x="482397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GB">
                <a:solidFill>
                  <a:srgbClr val="FFFFFF"/>
                </a:solidFill>
                <a:latin typeface="Helvetica Neue"/>
                <a:ea typeface="Helvetica Neue"/>
                <a:cs typeface="Helvetica Neue"/>
                <a:sym typeface="Helvetica Neue"/>
              </a:rPr>
              <a:t>22</a:t>
            </a:r>
            <a:endParaRPr b="1">
              <a:solidFill>
                <a:srgbClr val="FFFFFF"/>
              </a:solidFill>
              <a:latin typeface="Helvetica Neue"/>
              <a:ea typeface="Helvetica Neue"/>
              <a:cs typeface="Helvetica Neue"/>
              <a:sym typeface="Helvetica Neue"/>
            </a:endParaRPr>
          </a:p>
        </p:txBody>
      </p:sp>
      <p:sp>
        <p:nvSpPr>
          <p:cNvPr id="407" name="Google Shape;407;p50"/>
          <p:cNvSpPr txBox="1"/>
          <p:nvPr/>
        </p:nvSpPr>
        <p:spPr>
          <a:xfrm>
            <a:off x="15795" y="3866275"/>
            <a:ext cx="8897400" cy="7389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1000"/>
              </a:spcAft>
              <a:buNone/>
            </a:pPr>
            <a:r>
              <a:rPr lang="en-GB" sz="1800">
                <a:solidFill>
                  <a:schemeClr val="dk1"/>
                </a:solidFill>
                <a:latin typeface="Helvetica Neue"/>
                <a:ea typeface="Helvetica Neue"/>
                <a:cs typeface="Helvetica Neue"/>
                <a:sym typeface="Helvetica Neue"/>
              </a:rPr>
              <a:t>Retomemos nuestro trabajo para poder iniciar sesión y registrar usuarios mediante </a:t>
            </a:r>
            <a:r>
              <a:rPr i="1" lang="en-GB" sz="1800">
                <a:solidFill>
                  <a:schemeClr val="dk1"/>
                </a:solidFill>
                <a:latin typeface="Helvetica Neue"/>
                <a:ea typeface="Helvetica Neue"/>
                <a:cs typeface="Helvetica Neue"/>
                <a:sym typeface="Helvetica Neue"/>
              </a:rPr>
              <a:t>passport-local</a:t>
            </a:r>
            <a:r>
              <a:rPr lang="en-GB" sz="1800">
                <a:solidFill>
                  <a:schemeClr val="dk1"/>
                </a:solidFill>
                <a:latin typeface="Helvetica Neue"/>
                <a:ea typeface="Helvetica Neue"/>
                <a:cs typeface="Helvetica Neue"/>
                <a:sym typeface="Helvetica Neue"/>
              </a:rPr>
              <a:t>.</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graphicFrame>
        <p:nvGraphicFramePr>
          <p:cNvPr id="412" name="Google Shape;412;p51"/>
          <p:cNvGraphicFramePr/>
          <p:nvPr/>
        </p:nvGraphicFramePr>
        <p:xfrm>
          <a:off x="153263" y="39300"/>
          <a:ext cx="3000000" cy="3000000"/>
        </p:xfrm>
        <a:graphic>
          <a:graphicData uri="http://schemas.openxmlformats.org/drawingml/2006/table">
            <a:tbl>
              <a:tblPr>
                <a:noFill/>
                <a:tableStyleId>{FD67C112-CBFD-4FB8-A106-3B3768215F6F}</a:tableStyleId>
              </a:tblPr>
              <a:tblGrid>
                <a:gridCol w="2945825"/>
                <a:gridCol w="3822275"/>
                <a:gridCol w="2069375"/>
              </a:tblGrid>
              <a:tr h="720275">
                <a:tc gridSpan="3">
                  <a:txBody>
                    <a:bodyPr/>
                    <a:lstStyle/>
                    <a:p>
                      <a:pPr indent="0" lvl="0" marL="0" rtl="0" algn="l">
                        <a:spcBef>
                          <a:spcPts val="0"/>
                        </a:spcBef>
                        <a:spcAft>
                          <a:spcPts val="0"/>
                        </a:spcAft>
                        <a:buNone/>
                      </a:pPr>
                      <a:r>
                        <a:rPr i="1" lang="en-GB" sz="2400">
                          <a:solidFill>
                            <a:schemeClr val="dk1"/>
                          </a:solidFill>
                          <a:latin typeface="Anton"/>
                          <a:ea typeface="Anton"/>
                          <a:cs typeface="Anton"/>
                          <a:sym typeface="Anton"/>
                        </a:rPr>
                        <a:t>INICIO DE SESIÓN CON PASSPORT-LOCAL Y MONGO</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09125">
                <a:tc gridSpan="2">
                  <a:txBody>
                    <a:bodyPr/>
                    <a:lstStyle/>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Formato: </a:t>
                      </a:r>
                      <a:r>
                        <a:rPr lang="en-GB" sz="1600">
                          <a:solidFill>
                            <a:schemeClr val="dk1"/>
                          </a:solidFill>
                          <a:latin typeface="Helvetica Neue"/>
                          <a:ea typeface="Helvetica Neue"/>
                          <a:cs typeface="Helvetica Neue"/>
                          <a:sym typeface="Helvetica Neue"/>
                        </a:rPr>
                        <a:t>link a un repositorio en Github con el proyecto cargado. </a:t>
                      </a:r>
                      <a:endParaRPr sz="1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GB" sz="1600">
                          <a:solidFill>
                            <a:schemeClr val="dk1"/>
                          </a:solidFill>
                          <a:latin typeface="Helvetica Neue"/>
                          <a:ea typeface="Helvetica Neue"/>
                          <a:cs typeface="Helvetica Neue"/>
                          <a:sym typeface="Helvetica Neue"/>
                        </a:rPr>
                        <a:t>Sugerencia: </a:t>
                      </a:r>
                      <a:r>
                        <a:rPr lang="en-GB" sz="1600">
                          <a:solidFill>
                            <a:schemeClr val="dk1"/>
                          </a:solidFill>
                          <a:latin typeface="Helvetica Neue"/>
                          <a:ea typeface="Helvetica Neue"/>
                          <a:cs typeface="Helvetica Neue"/>
                          <a:sym typeface="Helvetica Neue"/>
                        </a:rPr>
                        <a:t>no incluir los node_modules</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270000">
                <a:tc gridSpan="3">
                  <a:txBody>
                    <a:bodyPr/>
                    <a:lstStyle/>
                    <a:p>
                      <a:pPr indent="0" lvl="0" marL="0" rtl="0" algn="l">
                        <a:spcBef>
                          <a:spcPts val="0"/>
                        </a:spcBef>
                        <a:spcAft>
                          <a:spcPts val="0"/>
                        </a:spcAft>
                        <a:buNone/>
                      </a:pPr>
                      <a:br>
                        <a:rPr b="1" lang="en-GB" sz="200">
                          <a:solidFill>
                            <a:srgbClr val="4D5156"/>
                          </a:solidFill>
                        </a:rPr>
                      </a:br>
                      <a:r>
                        <a:rPr b="1" lang="en-GB" sz="1600"/>
                        <a:t>&gt;&gt;</a:t>
                      </a:r>
                      <a:r>
                        <a:rPr b="1" lang="en-GB" sz="1600">
                          <a:solidFill>
                            <a:srgbClr val="4D5156"/>
                          </a:solidFill>
                        </a:rPr>
                        <a:t> </a:t>
                      </a:r>
                      <a:r>
                        <a:rPr b="1" lang="en-GB" sz="1600">
                          <a:latin typeface="Helvetica Neue"/>
                          <a:ea typeface="Helvetica Neue"/>
                          <a:cs typeface="Helvetica Neue"/>
                          <a:sym typeface="Helvetica Neue"/>
                        </a:rPr>
                        <a:t>Consigna:</a:t>
                      </a:r>
                      <a:r>
                        <a:rPr lang="en-GB" sz="1600">
                          <a:latin typeface="Helvetica Neue"/>
                          <a:ea typeface="Helvetica Neue"/>
                          <a:cs typeface="Helvetica Neue"/>
                          <a:sym typeface="Helvetica Neue"/>
                        </a:rPr>
                        <a:t> </a:t>
                      </a:r>
                      <a:endParaRPr sz="1600">
                        <a:latin typeface="Helvetica Neue"/>
                        <a:ea typeface="Helvetica Neue"/>
                        <a:cs typeface="Helvetica Neue"/>
                        <a:sym typeface="Helvetica Neue"/>
                      </a:endParaRPr>
                    </a:p>
                    <a:p>
                      <a:pPr indent="0" lvl="0" marL="1260000" rtl="0" algn="l">
                        <a:spcBef>
                          <a:spcPts val="1000"/>
                        </a:spcBef>
                        <a:spcAft>
                          <a:spcPts val="0"/>
                        </a:spcAft>
                        <a:buClr>
                          <a:schemeClr val="dk1"/>
                        </a:buClr>
                        <a:buSzPts val="1100"/>
                        <a:buFont typeface="Arial"/>
                        <a:buNone/>
                      </a:pPr>
                      <a:r>
                        <a:rPr lang="en-GB" sz="1600">
                          <a:latin typeface="Helvetica Neue"/>
                          <a:ea typeface="Helvetica Neue"/>
                          <a:cs typeface="Helvetica Neue"/>
                          <a:sym typeface="Helvetica Neue"/>
                        </a:rPr>
                        <a:t>Implementar passport con estrategia local sobre el entregable que venimos realizando, creando un sistema de registro y login de usuario, ambos con username y password, persistiendo los datos sobre mongoDB. Podemos utilizar bcrypt como opción de encriptación de contraseñas guardadas en la base.</a:t>
                      </a:r>
                      <a:endParaRPr sz="1600">
                        <a:latin typeface="Helvetica Neue"/>
                        <a:ea typeface="Helvetica Neue"/>
                        <a:cs typeface="Helvetica Neue"/>
                        <a:sym typeface="Helvetica Neue"/>
                      </a:endParaRPr>
                    </a:p>
                    <a:p>
                      <a:pPr indent="0" lvl="0" marL="1260000" rtl="0" algn="l">
                        <a:spcBef>
                          <a:spcPts val="1000"/>
                        </a:spcBef>
                        <a:spcAft>
                          <a:spcPts val="0"/>
                        </a:spcAft>
                        <a:buClr>
                          <a:schemeClr val="dk1"/>
                        </a:buClr>
                        <a:buSzPts val="1100"/>
                        <a:buFont typeface="Arial"/>
                        <a:buNone/>
                      </a:pPr>
                      <a:r>
                        <a:rPr lang="en-GB" sz="1600">
                          <a:latin typeface="Helvetica Neue"/>
                          <a:ea typeface="Helvetica Neue"/>
                          <a:cs typeface="Helvetica Neue"/>
                          <a:sym typeface="Helvetica Neue"/>
                        </a:rPr>
                        <a:t>Una vez logueado, se activará un espacio de sesión controlado por la sesión de passport. Esta estará activa por 10 minutos y en cada acceso se recargará este tiempo.</a:t>
                      </a:r>
                      <a:endParaRPr sz="1600">
                        <a:latin typeface="Helvetica Neue"/>
                        <a:ea typeface="Helvetica Neue"/>
                        <a:cs typeface="Helvetica Neue"/>
                        <a:sym typeface="Helvetica Neue"/>
                      </a:endParaRPr>
                    </a:p>
                    <a:p>
                      <a:pPr indent="0" lvl="0" marL="1260000" rtl="0" algn="l">
                        <a:spcBef>
                          <a:spcPts val="1000"/>
                        </a:spcBef>
                        <a:spcAft>
                          <a:spcPts val="0"/>
                        </a:spcAft>
                        <a:buClr>
                          <a:schemeClr val="dk1"/>
                        </a:buClr>
                        <a:buSzPts val="1100"/>
                        <a:buFont typeface="Arial"/>
                        <a:buNone/>
                      </a:pPr>
                      <a:r>
                        <a:rPr lang="en-GB" sz="1600">
                          <a:solidFill>
                            <a:schemeClr val="dk1"/>
                          </a:solidFill>
                          <a:latin typeface="Helvetica Neue"/>
                          <a:ea typeface="Helvetica Neue"/>
                          <a:cs typeface="Helvetica Neue"/>
                          <a:sym typeface="Helvetica Neue"/>
                        </a:rPr>
                        <a:t>Implementar vistas de error para login (credenciales no válidas) y registro (usuario ya registrado).</a:t>
                      </a:r>
                      <a:endParaRPr sz="1600">
                        <a:solidFill>
                          <a:schemeClr val="dk1"/>
                        </a:solidFill>
                        <a:latin typeface="Helvetica Neue"/>
                        <a:ea typeface="Helvetica Neue"/>
                        <a:cs typeface="Helvetica Neue"/>
                        <a:sym typeface="Helvetica Neue"/>
                      </a:endParaRPr>
                    </a:p>
                    <a:p>
                      <a:pPr indent="0" lvl="0" marL="0" rtl="0" algn="l">
                        <a:spcBef>
                          <a:spcPts val="1000"/>
                        </a:spcBef>
                        <a:spcAft>
                          <a:spcPts val="1000"/>
                        </a:spcAft>
                        <a:buClr>
                          <a:schemeClr val="dk1"/>
                        </a:buClr>
                        <a:buSzPts val="1100"/>
                        <a:buFont typeface="Arial"/>
                        <a:buNone/>
                      </a:pPr>
                      <a:r>
                        <a:rPr b="1" lang="en-GB" sz="1600">
                          <a:solidFill>
                            <a:schemeClr val="dk1"/>
                          </a:solidFill>
                        </a:rPr>
                        <a:t>&gt;&gt;</a:t>
                      </a:r>
                      <a:r>
                        <a:rPr b="1" lang="en-GB" sz="1600">
                          <a:solidFill>
                            <a:srgbClr val="4D5156"/>
                          </a:solidFill>
                        </a:rPr>
                        <a:t> </a:t>
                      </a:r>
                      <a:r>
                        <a:rPr b="1" lang="en-GB" sz="1600">
                          <a:solidFill>
                            <a:schemeClr val="dk1"/>
                          </a:solidFill>
                          <a:latin typeface="Helvetica Neue"/>
                          <a:ea typeface="Helvetica Neue"/>
                          <a:cs typeface="Helvetica Neue"/>
                          <a:sym typeface="Helvetica Neue"/>
                        </a:rPr>
                        <a:t>Ejemplos d</a:t>
                      </a:r>
                      <a:r>
                        <a:rPr b="1" lang="en-GB" sz="1600">
                          <a:solidFill>
                            <a:schemeClr val="dk1"/>
                          </a:solidFill>
                          <a:latin typeface="Helvetica Neue"/>
                          <a:ea typeface="Helvetica Neue"/>
                          <a:cs typeface="Helvetica Neue"/>
                          <a:sym typeface="Helvetica Neue"/>
                        </a:rPr>
                        <a:t>e vistas de acceso a continuación.</a:t>
                      </a:r>
                      <a:endParaRPr b="1" sz="16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13" name="Google Shape;413;p5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14" name="Google Shape;414;p51"/>
          <p:cNvPicPr preferRelativeResize="0"/>
          <p:nvPr/>
        </p:nvPicPr>
        <p:blipFill rotWithShape="1">
          <a:blip r:embed="rId4">
            <a:alphaModFix/>
          </a:blip>
          <a:srcRect b="0" l="0" r="0" t="0"/>
          <a:stretch/>
        </p:blipFill>
        <p:spPr>
          <a:xfrm>
            <a:off x="7173537" y="849049"/>
            <a:ext cx="1634174" cy="63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6"/>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solidFill>
                  <a:srgbClr val="E0FF00"/>
                </a:solidFill>
                <a:latin typeface="Anton"/>
                <a:ea typeface="Anton"/>
                <a:cs typeface="Anton"/>
                <a:sym typeface="Anton"/>
              </a:rPr>
              <a:t>AUTORIZACIÓN VS. AUTENTICACIÓN</a:t>
            </a:r>
            <a:endParaRPr i="1" sz="3600">
              <a:solidFill>
                <a:srgbClr val="E0FF00"/>
              </a:solidFill>
              <a:latin typeface="Anton"/>
              <a:ea typeface="Anton"/>
              <a:cs typeface="Anton"/>
              <a:sym typeface="Anto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18" name="Shape 418"/>
        <p:cNvGrpSpPr/>
        <p:nvPr/>
      </p:nvGrpSpPr>
      <p:grpSpPr>
        <a:xfrm>
          <a:off x="0" y="0"/>
          <a:ext cx="0" cy="0"/>
          <a:chOff x="0" y="0"/>
          <a:chExt cx="0" cy="0"/>
        </a:xfrm>
      </p:grpSpPr>
      <p:pic>
        <p:nvPicPr>
          <p:cNvPr id="419" name="Google Shape;419;p52"/>
          <p:cNvPicPr preferRelativeResize="0"/>
          <p:nvPr/>
        </p:nvPicPr>
        <p:blipFill rotWithShape="1">
          <a:blip r:embed="rId3">
            <a:alphaModFix/>
          </a:blip>
          <a:srcRect b="3288" l="0" r="0" t="0"/>
          <a:stretch/>
        </p:blipFill>
        <p:spPr>
          <a:xfrm>
            <a:off x="657225" y="516700"/>
            <a:ext cx="6323589" cy="2536507"/>
          </a:xfrm>
          <a:prstGeom prst="rect">
            <a:avLst/>
          </a:prstGeom>
          <a:noFill/>
          <a:ln cap="flat" cmpd="sng" w="19050">
            <a:solidFill>
              <a:schemeClr val="dk2"/>
            </a:solidFill>
            <a:prstDash val="solid"/>
            <a:round/>
            <a:headEnd len="sm" w="sm" type="none"/>
            <a:tailEnd len="sm" w="sm" type="none"/>
          </a:ln>
        </p:spPr>
      </p:pic>
      <p:pic>
        <p:nvPicPr>
          <p:cNvPr id="420" name="Google Shape;420;p52"/>
          <p:cNvPicPr preferRelativeResize="0"/>
          <p:nvPr/>
        </p:nvPicPr>
        <p:blipFill rotWithShape="1">
          <a:blip r:embed="rId4">
            <a:alphaModFix/>
          </a:blip>
          <a:srcRect b="0" l="714" r="0" t="0"/>
          <a:stretch/>
        </p:blipFill>
        <p:spPr>
          <a:xfrm>
            <a:off x="2283269" y="2106473"/>
            <a:ext cx="6260657" cy="2537478"/>
          </a:xfrm>
          <a:prstGeom prst="rect">
            <a:avLst/>
          </a:prstGeom>
          <a:noFill/>
          <a:ln cap="flat" cmpd="sng" w="19050">
            <a:solidFill>
              <a:schemeClr val="dk2"/>
            </a:solidFill>
            <a:prstDash val="solid"/>
            <a:round/>
            <a:headEnd len="sm" w="sm" type="none"/>
            <a:tailEnd len="sm" w="sm" type="none"/>
          </a:ln>
        </p:spPr>
      </p:pic>
      <p:pic>
        <p:nvPicPr>
          <p:cNvPr id="421" name="Google Shape;421;p52"/>
          <p:cNvPicPr preferRelativeResize="0"/>
          <p:nvPr/>
        </p:nvPicPr>
        <p:blipFill>
          <a:blip r:embed="rId5">
            <a:alphaModFix/>
          </a:blip>
          <a:stretch>
            <a:fillRect/>
          </a:stretch>
        </p:blipFill>
        <p:spPr>
          <a:xfrm>
            <a:off x="7567925" y="4659625"/>
            <a:ext cx="1186526" cy="330675"/>
          </a:xfrm>
          <a:prstGeom prst="rect">
            <a:avLst/>
          </a:prstGeom>
          <a:noFill/>
          <a:ln>
            <a:noFill/>
          </a:ln>
        </p:spPr>
      </p:pic>
      <p:sp>
        <p:nvSpPr>
          <p:cNvPr id="422" name="Google Shape;422;p52"/>
          <p:cNvSpPr txBox="1"/>
          <p:nvPr/>
        </p:nvSpPr>
        <p:spPr>
          <a:xfrm>
            <a:off x="0" y="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GB" sz="1600">
                <a:solidFill>
                  <a:schemeClr val="dk1"/>
                </a:solidFill>
              </a:rPr>
              <a:t>&gt;&gt;</a:t>
            </a:r>
            <a:r>
              <a:rPr b="1" lang="en-GB" sz="1600">
                <a:solidFill>
                  <a:srgbClr val="4D5156"/>
                </a:solidFill>
              </a:rPr>
              <a:t> </a:t>
            </a:r>
            <a:r>
              <a:rPr b="1" lang="en-GB" sz="1600">
                <a:solidFill>
                  <a:schemeClr val="dk1"/>
                </a:solidFill>
                <a:latin typeface="Helvetica Neue"/>
                <a:ea typeface="Helvetica Neue"/>
                <a:cs typeface="Helvetica Neue"/>
                <a:sym typeface="Helvetica Neue"/>
              </a:rPr>
              <a:t>Ejemplo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26" name="Shape 426"/>
        <p:cNvGrpSpPr/>
        <p:nvPr/>
      </p:nvGrpSpPr>
      <p:grpSpPr>
        <a:xfrm>
          <a:off x="0" y="0"/>
          <a:ext cx="0" cy="0"/>
          <a:chOff x="0" y="0"/>
          <a:chExt cx="0" cy="0"/>
        </a:xfrm>
      </p:grpSpPr>
      <p:pic>
        <p:nvPicPr>
          <p:cNvPr id="427" name="Google Shape;427;p5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8" name="Google Shape;428;p53"/>
          <p:cNvPicPr preferRelativeResize="0"/>
          <p:nvPr/>
        </p:nvPicPr>
        <p:blipFill rotWithShape="1">
          <a:blip r:embed="rId4">
            <a:alphaModFix/>
          </a:blip>
          <a:srcRect b="1883" l="0" r="0" t="0"/>
          <a:stretch/>
        </p:blipFill>
        <p:spPr>
          <a:xfrm>
            <a:off x="552450" y="409575"/>
            <a:ext cx="7933026" cy="40819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432" name="Shape 432"/>
        <p:cNvGrpSpPr/>
        <p:nvPr/>
      </p:nvGrpSpPr>
      <p:grpSpPr>
        <a:xfrm>
          <a:off x="0" y="0"/>
          <a:ext cx="0" cy="0"/>
          <a:chOff x="0" y="0"/>
          <a:chExt cx="0" cy="0"/>
        </a:xfrm>
      </p:grpSpPr>
      <p:pic>
        <p:nvPicPr>
          <p:cNvPr id="433" name="Google Shape;433;p54"/>
          <p:cNvPicPr preferRelativeResize="0"/>
          <p:nvPr/>
        </p:nvPicPr>
        <p:blipFill rotWithShape="1">
          <a:blip r:embed="rId3">
            <a:alphaModFix/>
          </a:blip>
          <a:srcRect b="3762" l="0" r="0" t="0"/>
          <a:stretch/>
        </p:blipFill>
        <p:spPr>
          <a:xfrm>
            <a:off x="1015063" y="311350"/>
            <a:ext cx="7110724" cy="2138173"/>
          </a:xfrm>
          <a:prstGeom prst="rect">
            <a:avLst/>
          </a:prstGeom>
          <a:noFill/>
          <a:ln>
            <a:noFill/>
          </a:ln>
        </p:spPr>
      </p:pic>
      <p:pic>
        <p:nvPicPr>
          <p:cNvPr id="434" name="Google Shape;434;p54"/>
          <p:cNvPicPr preferRelativeResize="0"/>
          <p:nvPr/>
        </p:nvPicPr>
        <p:blipFill>
          <a:blip r:embed="rId4">
            <a:alphaModFix/>
          </a:blip>
          <a:stretch>
            <a:fillRect/>
          </a:stretch>
        </p:blipFill>
        <p:spPr>
          <a:xfrm>
            <a:off x="1303963" y="2702950"/>
            <a:ext cx="6716326" cy="2031675"/>
          </a:xfrm>
          <a:prstGeom prst="rect">
            <a:avLst/>
          </a:prstGeom>
          <a:noFill/>
          <a:ln>
            <a:noFill/>
          </a:ln>
        </p:spPr>
      </p:pic>
      <p:pic>
        <p:nvPicPr>
          <p:cNvPr id="435" name="Google Shape;435;p54"/>
          <p:cNvPicPr preferRelativeResize="0"/>
          <p:nvPr/>
        </p:nvPicPr>
        <p:blipFill rotWithShape="1">
          <a:blip r:embed="rId3">
            <a:alphaModFix/>
          </a:blip>
          <a:srcRect b="3762" l="0" r="0" t="0"/>
          <a:stretch/>
        </p:blipFill>
        <p:spPr>
          <a:xfrm>
            <a:off x="1015063" y="263725"/>
            <a:ext cx="7110724" cy="2138173"/>
          </a:xfrm>
          <a:prstGeom prst="rect">
            <a:avLst/>
          </a:prstGeom>
          <a:noFill/>
          <a:ln cap="flat" cmpd="sng" w="19050">
            <a:solidFill>
              <a:schemeClr val="dk2"/>
            </a:solidFill>
            <a:prstDash val="solid"/>
            <a:round/>
            <a:headEnd len="sm" w="sm" type="none"/>
            <a:tailEnd len="sm" w="sm" type="none"/>
          </a:ln>
        </p:spPr>
      </p:pic>
      <p:pic>
        <p:nvPicPr>
          <p:cNvPr id="436" name="Google Shape;436;p54"/>
          <p:cNvPicPr preferRelativeResize="0"/>
          <p:nvPr/>
        </p:nvPicPr>
        <p:blipFill>
          <a:blip r:embed="rId4">
            <a:alphaModFix/>
          </a:blip>
          <a:stretch>
            <a:fillRect/>
          </a:stretch>
        </p:blipFill>
        <p:spPr>
          <a:xfrm>
            <a:off x="1018213" y="2655325"/>
            <a:ext cx="7110726" cy="2150975"/>
          </a:xfrm>
          <a:prstGeom prst="rect">
            <a:avLst/>
          </a:prstGeom>
          <a:noFill/>
          <a:ln cap="flat" cmpd="sng" w="19050">
            <a:solidFill>
              <a:schemeClr val="dk2"/>
            </a:solidFill>
            <a:prstDash val="solid"/>
            <a:round/>
            <a:headEnd len="sm" w="sm" type="none"/>
            <a:tailEnd len="sm" w="sm" type="none"/>
          </a:ln>
        </p:spPr>
      </p:pic>
      <p:pic>
        <p:nvPicPr>
          <p:cNvPr id="437" name="Google Shape;437;p54"/>
          <p:cNvPicPr preferRelativeResize="0"/>
          <p:nvPr/>
        </p:nvPicPr>
        <p:blipFill>
          <a:blip r:embed="rId5">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1" name="Shape 441"/>
        <p:cNvGrpSpPr/>
        <p:nvPr/>
      </p:nvGrpSpPr>
      <p:grpSpPr>
        <a:xfrm>
          <a:off x="0" y="0"/>
          <a:ext cx="0" cy="0"/>
          <a:chOff x="0" y="0"/>
          <a:chExt cx="0" cy="0"/>
        </a:xfrm>
      </p:grpSpPr>
      <p:sp>
        <p:nvSpPr>
          <p:cNvPr id="442" name="Google Shape;442;p55"/>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43" name="Google Shape;443;p55"/>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7" name="Shape 447"/>
        <p:cNvGrpSpPr/>
        <p:nvPr/>
      </p:nvGrpSpPr>
      <p:grpSpPr>
        <a:xfrm>
          <a:off x="0" y="0"/>
          <a:ext cx="0" cy="0"/>
          <a:chOff x="0" y="0"/>
          <a:chExt cx="0" cy="0"/>
        </a:xfrm>
      </p:grpSpPr>
      <p:sp>
        <p:nvSpPr>
          <p:cNvPr id="448" name="Google Shape;448;p56"/>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49" name="Google Shape;449;p56"/>
          <p:cNvSpPr txBox="1"/>
          <p:nvPr/>
        </p:nvSpPr>
        <p:spPr>
          <a:xfrm>
            <a:off x="2180400" y="2623175"/>
            <a:ext cx="5231100" cy="408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rgbClr val="E0FF00"/>
                </a:solidFill>
                <a:latin typeface="Helvetica Neue"/>
                <a:ea typeface="Helvetica Neue"/>
                <a:cs typeface="Helvetica Neue"/>
                <a:sym typeface="Helvetica Neue"/>
              </a:rPr>
              <a:t>Resumen de lo visto en clase hoy: </a:t>
            </a:r>
            <a:endParaRPr sz="2200">
              <a:solidFill>
                <a:srgbClr val="E0FF00"/>
              </a:solidFill>
              <a:latin typeface="Helvetica Neue"/>
              <a:ea typeface="Helvetica Neue"/>
              <a:cs typeface="Helvetica Neue"/>
              <a:sym typeface="Helvetica Neue"/>
            </a:endParaRPr>
          </a:p>
          <a:p>
            <a:pPr indent="-368300" lvl="0" marL="457200" rtl="0" algn="l">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Conceptos y diferencias de Autenticación y Autorización.</a:t>
            </a:r>
            <a:endParaRPr sz="2200">
              <a:solidFill>
                <a:srgbClr val="E0FF00"/>
              </a:solidFill>
              <a:latin typeface="Helvetica Neue"/>
              <a:ea typeface="Helvetica Neue"/>
              <a:cs typeface="Helvetica Neue"/>
              <a:sym typeface="Helvetica Neue"/>
            </a:endParaRPr>
          </a:p>
          <a:p>
            <a:pPr indent="-368300" lvl="0" marL="457200" rtl="0" algn="l">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Passport y sus mecanismos.</a:t>
            </a:r>
            <a:endParaRPr sz="2200">
              <a:solidFill>
                <a:srgbClr val="E0FF00"/>
              </a:solidFill>
              <a:latin typeface="Helvetica Neue"/>
              <a:ea typeface="Helvetica Neue"/>
              <a:cs typeface="Helvetica Neue"/>
              <a:sym typeface="Helvetica Neue"/>
            </a:endParaRPr>
          </a:p>
          <a:p>
            <a:pPr indent="-368300" lvl="0" marL="457200" rtl="0" algn="l">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p</a:t>
            </a:r>
            <a:r>
              <a:rPr lang="en-GB" sz="2200">
                <a:solidFill>
                  <a:srgbClr val="E0FF00"/>
                </a:solidFill>
                <a:latin typeface="Helvetica Neue"/>
                <a:ea typeface="Helvetica Neue"/>
                <a:cs typeface="Helvetica Neue"/>
                <a:sym typeface="Helvetica Neue"/>
              </a:rPr>
              <a:t>assport-local en detalle.</a:t>
            </a:r>
            <a:endParaRPr sz="2200">
              <a:solidFill>
                <a:srgbClr val="E0FF00"/>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200">
              <a:solidFill>
                <a:srgbClr val="E0FF00"/>
              </a:solidFill>
              <a:latin typeface="Helvetica Neue"/>
              <a:ea typeface="Helvetica Neue"/>
              <a:cs typeface="Helvetica Neue"/>
              <a:sym typeface="Helvetica Neu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3" name="Shape 453"/>
        <p:cNvGrpSpPr/>
        <p:nvPr/>
      </p:nvGrpSpPr>
      <p:grpSpPr>
        <a:xfrm>
          <a:off x="0" y="0"/>
          <a:ext cx="0" cy="0"/>
          <a:chOff x="0" y="0"/>
          <a:chExt cx="0" cy="0"/>
        </a:xfrm>
      </p:grpSpPr>
      <p:sp>
        <p:nvSpPr>
          <p:cNvPr id="454" name="Google Shape;454;p57"/>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55" name="Google Shape;455;p57"/>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59" name="Shape 459"/>
        <p:cNvGrpSpPr/>
        <p:nvPr/>
      </p:nvGrpSpPr>
      <p:grpSpPr>
        <a:xfrm>
          <a:off x="0" y="0"/>
          <a:ext cx="0" cy="0"/>
          <a:chOff x="0" y="0"/>
          <a:chExt cx="0" cy="0"/>
        </a:xfrm>
      </p:grpSpPr>
      <p:sp>
        <p:nvSpPr>
          <p:cNvPr id="460" name="Google Shape;460;p5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61" name="Google Shape;461;p5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nvSpPr>
        <p:spPr>
          <a:xfrm>
            <a:off x="379800" y="1439375"/>
            <a:ext cx="8232000" cy="2814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Es el proceso de identificación de usuarios para asegurarse su identidad.</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Existen diversos métodos para probar la autenticación, siendo la contraseña el más conocido y utilizado.</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100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Parte del principio de que si el usuario dispone de las credenciales requeridas (por ejemplo, nombre de usuario y contraseña), el sistema puede validar la identidad del usuario y permitir el acceso a los recursos solicitados.</a:t>
            </a:r>
            <a:endParaRPr sz="2000">
              <a:solidFill>
                <a:schemeClr val="dk1"/>
              </a:solidFill>
              <a:highlight>
                <a:schemeClr val="lt1"/>
              </a:highlight>
              <a:latin typeface="Helvetica Neue"/>
              <a:ea typeface="Helvetica Neue"/>
              <a:cs typeface="Helvetica Neue"/>
              <a:sym typeface="Helvetica Neue"/>
            </a:endParaRPr>
          </a:p>
        </p:txBody>
      </p:sp>
      <p:sp>
        <p:nvSpPr>
          <p:cNvPr id="122" name="Google Shape;122;p17"/>
          <p:cNvSpPr txBox="1"/>
          <p:nvPr/>
        </p:nvSpPr>
        <p:spPr>
          <a:xfrm>
            <a:off x="1104300" y="3945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Autenticación</a:t>
            </a:r>
            <a:endParaRPr i="1" sz="3600">
              <a:latin typeface="Anton"/>
              <a:ea typeface="Anton"/>
              <a:cs typeface="Anton"/>
              <a:sym typeface="Anton"/>
            </a:endParaRPr>
          </a:p>
        </p:txBody>
      </p:sp>
      <p:pic>
        <p:nvPicPr>
          <p:cNvPr id="123" name="Google Shape;123;p1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24" name="Google Shape;124;p1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25" name="Google Shape;125;p17"/>
          <p:cNvPicPr preferRelativeResize="0"/>
          <p:nvPr/>
        </p:nvPicPr>
        <p:blipFill>
          <a:blip r:embed="rId5">
            <a:alphaModFix/>
          </a:blip>
          <a:stretch>
            <a:fillRect/>
          </a:stretch>
        </p:blipFill>
        <p:spPr>
          <a:xfrm>
            <a:off x="2340225" y="499863"/>
            <a:ext cx="552325" cy="55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nvSpPr>
        <p:spPr>
          <a:xfrm>
            <a:off x="379800" y="1075635"/>
            <a:ext cx="8232000" cy="3550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D</a:t>
            </a:r>
            <a:r>
              <a:rPr lang="en-GB" sz="2000">
                <a:solidFill>
                  <a:schemeClr val="dk1"/>
                </a:solidFill>
                <a:highlight>
                  <a:schemeClr val="lt1"/>
                </a:highlight>
                <a:latin typeface="Helvetica Neue"/>
                <a:ea typeface="Helvetica Neue"/>
                <a:cs typeface="Helvetica Neue"/>
                <a:sym typeface="Helvetica Neue"/>
              </a:rPr>
              <a:t>efine la información, los servicios y recursos del sistema a los que podrá acceder el usuario autenticado.</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Uno de sus usos más comunes es para generar distintos permisos para el usuario común y el administrador, quienes tendrán acceso a distintos tipo de recursos.</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1000"/>
              </a:spcAft>
              <a:buClr>
                <a:srgbClr val="3CEFAB"/>
              </a:buClr>
              <a:buSzPts val="2000"/>
              <a:buFont typeface="Helvetica Neue"/>
              <a:buChar char="●"/>
            </a:pPr>
            <a:r>
              <a:rPr lang="en-GB" sz="2000">
                <a:solidFill>
                  <a:schemeClr val="dk1"/>
                </a:solidFill>
                <a:highlight>
                  <a:schemeClr val="lt1"/>
                </a:highlight>
                <a:latin typeface="Helvetica Neue"/>
                <a:ea typeface="Helvetica Neue"/>
                <a:cs typeface="Helvetica Neue"/>
                <a:sym typeface="Helvetica Neue"/>
              </a:rPr>
              <a:t>Existen distintos métodos para autorizar usuarios.</a:t>
            </a:r>
            <a:br>
              <a:rPr lang="en-GB" sz="2000">
                <a:solidFill>
                  <a:schemeClr val="dk1"/>
                </a:solidFill>
                <a:highlight>
                  <a:schemeClr val="lt1"/>
                </a:highlight>
                <a:latin typeface="Helvetica Neue"/>
                <a:ea typeface="Helvetica Neue"/>
                <a:cs typeface="Helvetica Neue"/>
                <a:sym typeface="Helvetica Neue"/>
              </a:rPr>
            </a:br>
            <a:r>
              <a:rPr lang="en-GB" sz="1700">
                <a:solidFill>
                  <a:schemeClr val="dk1"/>
                </a:solidFill>
                <a:highlight>
                  <a:schemeClr val="lt1"/>
                </a:highlight>
                <a:latin typeface="Helvetica Neue"/>
                <a:ea typeface="Helvetica Neue"/>
                <a:cs typeface="Helvetica Neue"/>
                <a:sym typeface="Helvetica Neue"/>
              </a:rPr>
              <a:t>S</a:t>
            </a:r>
            <a:r>
              <a:rPr lang="en-GB" sz="1700">
                <a:solidFill>
                  <a:schemeClr val="dk1"/>
                </a:solidFill>
                <a:highlight>
                  <a:schemeClr val="lt1"/>
                </a:highlight>
                <a:latin typeface="Helvetica Neue"/>
                <a:ea typeface="Helvetica Neue"/>
                <a:cs typeface="Helvetica Neue"/>
                <a:sym typeface="Helvetica Neue"/>
              </a:rPr>
              <a:t>uele utilizarse el método mediante </a:t>
            </a:r>
            <a:r>
              <a:rPr b="1" lang="en-GB" sz="1700">
                <a:solidFill>
                  <a:schemeClr val="dk1"/>
                </a:solidFill>
                <a:highlight>
                  <a:schemeClr val="lt1"/>
                </a:highlight>
                <a:latin typeface="Helvetica Neue"/>
                <a:ea typeface="Helvetica Neue"/>
                <a:cs typeface="Helvetica Neue"/>
                <a:sym typeface="Helvetica Neue"/>
              </a:rPr>
              <a:t>middlewares</a:t>
            </a:r>
            <a:r>
              <a:rPr lang="en-GB" sz="1700">
                <a:solidFill>
                  <a:schemeClr val="dk1"/>
                </a:solidFill>
                <a:highlight>
                  <a:schemeClr val="lt1"/>
                </a:highlight>
                <a:latin typeface="Helvetica Neue"/>
                <a:ea typeface="Helvetica Neue"/>
                <a:cs typeface="Helvetica Neue"/>
                <a:sym typeface="Helvetica Neue"/>
              </a:rPr>
              <a:t>, donde permitan el acceso según el tipo de usuario autenticado (admin, cliente, etc.).</a:t>
            </a:r>
            <a:endParaRPr sz="1700">
              <a:solidFill>
                <a:schemeClr val="dk1"/>
              </a:solidFill>
              <a:highlight>
                <a:schemeClr val="lt1"/>
              </a:highlight>
              <a:latin typeface="Helvetica Neue"/>
              <a:ea typeface="Helvetica Neue"/>
              <a:cs typeface="Helvetica Neue"/>
              <a:sym typeface="Helvetica Neue"/>
            </a:endParaRPr>
          </a:p>
        </p:txBody>
      </p:sp>
      <p:sp>
        <p:nvSpPr>
          <p:cNvPr id="131" name="Google Shape;131;p18"/>
          <p:cNvSpPr txBox="1"/>
          <p:nvPr/>
        </p:nvSpPr>
        <p:spPr>
          <a:xfrm>
            <a:off x="1180500" y="3716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Autorización</a:t>
            </a:r>
            <a:endParaRPr i="1" sz="3600">
              <a:latin typeface="Anton"/>
              <a:ea typeface="Anton"/>
              <a:cs typeface="Anton"/>
              <a:sym typeface="Anton"/>
            </a:endParaRPr>
          </a:p>
        </p:txBody>
      </p:sp>
      <p:pic>
        <p:nvPicPr>
          <p:cNvPr id="132" name="Google Shape;132;p1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33" name="Google Shape;133;p1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34" name="Google Shape;134;p18"/>
          <p:cNvPicPr preferRelativeResize="0"/>
          <p:nvPr/>
        </p:nvPicPr>
        <p:blipFill>
          <a:blip r:embed="rId5">
            <a:alphaModFix/>
          </a:blip>
          <a:stretch>
            <a:fillRect/>
          </a:stretch>
        </p:blipFill>
        <p:spPr>
          <a:xfrm>
            <a:off x="2494100" y="429505"/>
            <a:ext cx="578200" cy="57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9"/>
          <p:cNvPicPr preferRelativeResize="0"/>
          <p:nvPr/>
        </p:nvPicPr>
        <p:blipFill rotWithShape="1">
          <a:blip r:embed="rId3">
            <a:alphaModFix/>
          </a:blip>
          <a:srcRect b="6082" l="1093" r="1298" t="20721"/>
          <a:stretch/>
        </p:blipFill>
        <p:spPr>
          <a:xfrm>
            <a:off x="1622450" y="1460963"/>
            <a:ext cx="6287424" cy="2514970"/>
          </a:xfrm>
          <a:prstGeom prst="rect">
            <a:avLst/>
          </a:prstGeom>
          <a:noFill/>
          <a:ln cap="flat" cmpd="sng" w="38100">
            <a:solidFill>
              <a:srgbClr val="3CEFAB"/>
            </a:solidFill>
            <a:prstDash val="solid"/>
            <a:round/>
            <a:headEnd len="sm" w="sm" type="none"/>
            <a:tailEnd len="sm" w="sm" type="none"/>
          </a:ln>
        </p:spPr>
      </p:pic>
      <p:sp>
        <p:nvSpPr>
          <p:cNvPr id="140" name="Google Shape;140;p19"/>
          <p:cNvSpPr txBox="1"/>
          <p:nvPr/>
        </p:nvSpPr>
        <p:spPr>
          <a:xfrm>
            <a:off x="181300" y="3165250"/>
            <a:ext cx="3219000" cy="176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b="1" lang="en-GB" sz="2000">
                <a:solidFill>
                  <a:schemeClr val="dk1"/>
                </a:solidFill>
                <a:highlight>
                  <a:schemeClr val="lt1"/>
                </a:highlight>
                <a:latin typeface="Helvetica Neue"/>
                <a:ea typeface="Helvetica Neue"/>
                <a:cs typeface="Helvetica Neue"/>
                <a:sym typeface="Helvetica Neue"/>
              </a:rPr>
              <a:t>Autenticación</a:t>
            </a:r>
            <a:r>
              <a:rPr lang="en-GB" sz="2000">
                <a:solidFill>
                  <a:schemeClr val="dk1"/>
                </a:solidFill>
                <a:highlight>
                  <a:schemeClr val="lt1"/>
                </a:highlight>
                <a:latin typeface="Helvetica Neue"/>
                <a:ea typeface="Helvetica Neue"/>
                <a:cs typeface="Helvetica Neue"/>
                <a:sym typeface="Helvetica Neue"/>
              </a:rPr>
              <a:t>:</a:t>
            </a:r>
            <a:br>
              <a:rPr lang="en-GB" sz="2000">
                <a:solidFill>
                  <a:schemeClr val="dk1"/>
                </a:solidFill>
                <a:highlight>
                  <a:schemeClr val="lt1"/>
                </a:highlight>
                <a:latin typeface="Helvetica Neue"/>
                <a:ea typeface="Helvetica Neue"/>
                <a:cs typeface="Helvetica Neue"/>
                <a:sym typeface="Helvetica Neue"/>
              </a:rPr>
            </a:br>
            <a:r>
              <a:rPr lang="en-GB" sz="1700">
                <a:solidFill>
                  <a:schemeClr val="dk1"/>
                </a:solidFill>
                <a:highlight>
                  <a:schemeClr val="lt1"/>
                </a:highlight>
                <a:latin typeface="Helvetica Neue"/>
                <a:ea typeface="Helvetica Neue"/>
                <a:cs typeface="Helvetica Neue"/>
                <a:sym typeface="Helvetica Neue"/>
              </a:rPr>
              <a:t>verifica las identidades, por diferentes métodos (algo que sabemos, algo que tenemos, algo que somos).</a:t>
            </a:r>
            <a:endParaRPr sz="1700">
              <a:solidFill>
                <a:schemeClr val="dk1"/>
              </a:solidFill>
              <a:highlight>
                <a:schemeClr val="lt1"/>
              </a:highlight>
              <a:latin typeface="Helvetica Neue"/>
              <a:ea typeface="Helvetica Neue"/>
              <a:cs typeface="Helvetica Neue"/>
              <a:sym typeface="Helvetica Neue"/>
            </a:endParaRPr>
          </a:p>
        </p:txBody>
      </p:sp>
      <p:sp>
        <p:nvSpPr>
          <p:cNvPr id="141" name="Google Shape;141;p19"/>
          <p:cNvSpPr txBox="1"/>
          <p:nvPr/>
        </p:nvSpPr>
        <p:spPr>
          <a:xfrm>
            <a:off x="241300" y="235050"/>
            <a:ext cx="6783000" cy="7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GB" sz="3600">
                <a:latin typeface="Anton"/>
                <a:ea typeface="Anton"/>
                <a:cs typeface="Anton"/>
                <a:sym typeface="Anton"/>
              </a:rPr>
              <a:t>Resumiendo...</a:t>
            </a:r>
            <a:endParaRPr i="1" sz="3600">
              <a:latin typeface="Anton"/>
              <a:ea typeface="Anton"/>
              <a:cs typeface="Anton"/>
              <a:sym typeface="Anton"/>
            </a:endParaRPr>
          </a:p>
        </p:txBody>
      </p:sp>
      <p:pic>
        <p:nvPicPr>
          <p:cNvPr id="142" name="Google Shape;142;p19"/>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43" name="Google Shape;143;p19"/>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144" name="Google Shape;144;p19"/>
          <p:cNvSpPr txBox="1"/>
          <p:nvPr/>
        </p:nvSpPr>
        <p:spPr>
          <a:xfrm>
            <a:off x="6394425" y="854275"/>
            <a:ext cx="2666700" cy="140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en-GB" sz="2000">
                <a:solidFill>
                  <a:schemeClr val="dk1"/>
                </a:solidFill>
                <a:highlight>
                  <a:schemeClr val="lt1"/>
                </a:highlight>
                <a:latin typeface="Helvetica Neue"/>
                <a:ea typeface="Helvetica Neue"/>
                <a:cs typeface="Helvetica Neue"/>
                <a:sym typeface="Helvetica Neue"/>
              </a:rPr>
              <a:t>Autorización</a:t>
            </a:r>
            <a:r>
              <a:rPr lang="en-GB" sz="2000">
                <a:solidFill>
                  <a:schemeClr val="dk1"/>
                </a:solidFill>
                <a:highlight>
                  <a:schemeClr val="lt1"/>
                </a:highlight>
                <a:latin typeface="Helvetica Neue"/>
                <a:ea typeface="Helvetica Neue"/>
                <a:cs typeface="Helvetica Neue"/>
                <a:sym typeface="Helvetica Neue"/>
              </a:rPr>
              <a:t>:</a:t>
            </a:r>
            <a:br>
              <a:rPr lang="en-GB" sz="2000">
                <a:solidFill>
                  <a:schemeClr val="dk1"/>
                </a:solidFill>
                <a:highlight>
                  <a:schemeClr val="lt1"/>
                </a:highlight>
                <a:latin typeface="Helvetica Neue"/>
                <a:ea typeface="Helvetica Neue"/>
                <a:cs typeface="Helvetica Neue"/>
                <a:sym typeface="Helvetica Neue"/>
              </a:rPr>
            </a:br>
            <a:r>
              <a:rPr lang="en-GB" sz="1700">
                <a:solidFill>
                  <a:schemeClr val="dk1"/>
                </a:solidFill>
                <a:highlight>
                  <a:schemeClr val="lt1"/>
                </a:highlight>
                <a:latin typeface="Helvetica Neue"/>
                <a:ea typeface="Helvetica Neue"/>
                <a:cs typeface="Helvetica Neue"/>
                <a:sym typeface="Helvetica Neue"/>
              </a:rPr>
              <a:t>verifica los permisos que corresponden a cada identidad.</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nvSpPr>
        <p:spPr>
          <a:xfrm>
            <a:off x="456000" y="1236850"/>
            <a:ext cx="8232000" cy="3421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CEFAB"/>
              </a:buClr>
              <a:buSzPts val="1800"/>
              <a:buFont typeface="Helvetica Neue"/>
              <a:buChar char="●"/>
            </a:pPr>
            <a:r>
              <a:rPr b="1" lang="en-GB" sz="1800">
                <a:solidFill>
                  <a:schemeClr val="dk1"/>
                </a:solidFill>
                <a:highlight>
                  <a:schemeClr val="lt1"/>
                </a:highlight>
                <a:latin typeface="Helvetica Neue"/>
                <a:ea typeface="Helvetica Neue"/>
                <a:cs typeface="Helvetica Neue"/>
                <a:sym typeface="Helvetica Neue"/>
              </a:rPr>
              <a:t>Usuario y contraseña:</a:t>
            </a:r>
            <a:r>
              <a:rPr lang="en-GB" sz="1800">
                <a:solidFill>
                  <a:schemeClr val="dk1"/>
                </a:solidFill>
                <a:highlight>
                  <a:schemeClr val="lt1"/>
                </a:highlight>
                <a:latin typeface="Helvetica Neue"/>
                <a:ea typeface="Helvetica Neue"/>
                <a:cs typeface="Helvetica Neue"/>
                <a:sym typeface="Helvetica Neue"/>
              </a:rPr>
              <a:t> Es el método tradicional más utilizado, donde el usuario ingresa </a:t>
            </a:r>
            <a:r>
              <a:rPr i="1" lang="en-GB" sz="1800">
                <a:solidFill>
                  <a:schemeClr val="dk1"/>
                </a:solidFill>
                <a:highlight>
                  <a:schemeClr val="lt1"/>
                </a:highlight>
                <a:latin typeface="Helvetica Neue"/>
                <a:ea typeface="Helvetica Neue"/>
                <a:cs typeface="Helvetica Neue"/>
                <a:sym typeface="Helvetica Neue"/>
              </a:rPr>
              <a:t>username </a:t>
            </a:r>
            <a:r>
              <a:rPr lang="en-GB" sz="1800">
                <a:solidFill>
                  <a:schemeClr val="dk1"/>
                </a:solidFill>
                <a:highlight>
                  <a:schemeClr val="lt1"/>
                </a:highlight>
                <a:latin typeface="Helvetica Neue"/>
                <a:ea typeface="Helvetica Neue"/>
                <a:cs typeface="Helvetica Neue"/>
                <a:sym typeface="Helvetica Neue"/>
              </a:rPr>
              <a:t>o </a:t>
            </a:r>
            <a:r>
              <a:rPr i="1" lang="en-GB" sz="1800">
                <a:solidFill>
                  <a:schemeClr val="dk1"/>
                </a:solidFill>
                <a:highlight>
                  <a:schemeClr val="lt1"/>
                </a:highlight>
                <a:latin typeface="Helvetica Neue"/>
                <a:ea typeface="Helvetica Neue"/>
                <a:cs typeface="Helvetica Neue"/>
                <a:sym typeface="Helvetica Neue"/>
              </a:rPr>
              <a:t>email </a:t>
            </a:r>
            <a:r>
              <a:rPr lang="en-GB" sz="1800">
                <a:solidFill>
                  <a:schemeClr val="dk1"/>
                </a:solidFill>
                <a:highlight>
                  <a:schemeClr val="lt1"/>
                </a:highlight>
                <a:latin typeface="Helvetica Neue"/>
                <a:ea typeface="Helvetica Neue"/>
                <a:cs typeface="Helvetica Neue"/>
                <a:sym typeface="Helvetica Neue"/>
              </a:rPr>
              <a:t>y </a:t>
            </a:r>
            <a:r>
              <a:rPr i="1" lang="en-GB" sz="1800">
                <a:solidFill>
                  <a:schemeClr val="dk1"/>
                </a:solidFill>
                <a:highlight>
                  <a:schemeClr val="lt1"/>
                </a:highlight>
                <a:latin typeface="Helvetica Neue"/>
                <a:ea typeface="Helvetica Neue"/>
                <a:cs typeface="Helvetica Neue"/>
                <a:sym typeface="Helvetica Neue"/>
              </a:rPr>
              <a:t>password </a:t>
            </a:r>
            <a:r>
              <a:rPr lang="en-GB" sz="1800">
                <a:solidFill>
                  <a:schemeClr val="dk1"/>
                </a:solidFill>
                <a:highlight>
                  <a:schemeClr val="lt1"/>
                </a:highlight>
                <a:latin typeface="Helvetica Neue"/>
                <a:ea typeface="Helvetica Neue"/>
                <a:cs typeface="Helvetica Neue"/>
                <a:sym typeface="Helvetica Neue"/>
              </a:rPr>
              <a:t>para autenticarse.</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0"/>
              </a:spcAft>
              <a:buClr>
                <a:srgbClr val="3CEFAB"/>
              </a:buClr>
              <a:buSzPts val="1800"/>
              <a:buFont typeface="Helvetica Neue"/>
              <a:buChar char="●"/>
            </a:pPr>
            <a:r>
              <a:rPr b="1" lang="en-GB" sz="1800">
                <a:solidFill>
                  <a:schemeClr val="dk1"/>
                </a:solidFill>
                <a:highlight>
                  <a:schemeClr val="lt1"/>
                </a:highlight>
                <a:latin typeface="Helvetica Neue"/>
                <a:ea typeface="Helvetica Neue"/>
                <a:cs typeface="Helvetica Neue"/>
                <a:sym typeface="Helvetica Neue"/>
              </a:rPr>
              <a:t>Sin contraseña (</a:t>
            </a:r>
            <a:r>
              <a:rPr b="1" i="1" lang="en-GB" sz="1800">
                <a:solidFill>
                  <a:schemeClr val="dk1"/>
                </a:solidFill>
                <a:highlight>
                  <a:schemeClr val="lt1"/>
                </a:highlight>
                <a:latin typeface="Helvetica Neue"/>
                <a:ea typeface="Helvetica Neue"/>
                <a:cs typeface="Helvetica Neue"/>
                <a:sym typeface="Helvetica Neue"/>
              </a:rPr>
              <a:t>passwordless</a:t>
            </a:r>
            <a:r>
              <a:rPr b="1" lang="en-GB" sz="1800">
                <a:solidFill>
                  <a:schemeClr val="dk1"/>
                </a:solidFill>
                <a:highlight>
                  <a:schemeClr val="lt1"/>
                </a:highlight>
                <a:latin typeface="Helvetica Neue"/>
                <a:ea typeface="Helvetica Neue"/>
                <a:cs typeface="Helvetica Neue"/>
                <a:sym typeface="Helvetica Neue"/>
              </a:rPr>
              <a:t>):</a:t>
            </a:r>
            <a:r>
              <a:rPr lang="en-GB" sz="1800">
                <a:solidFill>
                  <a:schemeClr val="dk1"/>
                </a:solidFill>
                <a:highlight>
                  <a:schemeClr val="lt1"/>
                </a:highlight>
                <a:latin typeface="Helvetica Neue"/>
                <a:ea typeface="Helvetica Neue"/>
                <a:cs typeface="Helvetica Neue"/>
                <a:sym typeface="Helvetica Neue"/>
              </a:rPr>
              <a:t> Consiste en que, cada vez que </a:t>
            </a:r>
            <a:r>
              <a:rPr lang="en-GB" sz="1800">
                <a:solidFill>
                  <a:schemeClr val="dk1"/>
                </a:solidFill>
                <a:highlight>
                  <a:schemeClr val="lt1"/>
                </a:highlight>
                <a:latin typeface="Helvetica Neue"/>
                <a:ea typeface="Helvetica Neue"/>
                <a:cs typeface="Helvetica Neue"/>
                <a:sym typeface="Helvetica Neue"/>
              </a:rPr>
              <a:t>queramos</a:t>
            </a:r>
            <a:r>
              <a:rPr lang="en-GB" sz="1800">
                <a:solidFill>
                  <a:schemeClr val="dk1"/>
                </a:solidFill>
                <a:highlight>
                  <a:schemeClr val="lt1"/>
                </a:highlight>
                <a:latin typeface="Helvetica Neue"/>
                <a:ea typeface="Helvetica Neue"/>
                <a:cs typeface="Helvetica Neue"/>
                <a:sym typeface="Helvetica Neue"/>
              </a:rPr>
              <a:t> iniciar sesión a un recurso, se nos enviará al email un enlace que nos permitirá acceder sin necesidad de contraseña.</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0"/>
              </a:spcAft>
              <a:buClr>
                <a:srgbClr val="3CEFAB"/>
              </a:buClr>
              <a:buSzPts val="1800"/>
              <a:buFont typeface="Helvetica Neue"/>
              <a:buChar char="●"/>
            </a:pPr>
            <a:r>
              <a:rPr b="1" lang="en-GB" sz="1800">
                <a:solidFill>
                  <a:schemeClr val="dk1"/>
                </a:solidFill>
                <a:highlight>
                  <a:schemeClr val="lt1"/>
                </a:highlight>
                <a:latin typeface="Helvetica Neue"/>
                <a:ea typeface="Helvetica Neue"/>
                <a:cs typeface="Helvetica Neue"/>
                <a:sym typeface="Helvetica Neue"/>
              </a:rPr>
              <a:t>Por redes sociales:</a:t>
            </a:r>
            <a:r>
              <a:rPr lang="en-GB" sz="1800">
                <a:solidFill>
                  <a:schemeClr val="dk1"/>
                </a:solidFill>
                <a:highlight>
                  <a:schemeClr val="lt1"/>
                </a:highlight>
                <a:latin typeface="Helvetica Neue"/>
                <a:ea typeface="Helvetica Neue"/>
                <a:cs typeface="Helvetica Neue"/>
                <a:sym typeface="Helvetica Neue"/>
              </a:rPr>
              <a:t> </a:t>
            </a:r>
            <a:r>
              <a:rPr lang="en-GB" sz="1800">
                <a:solidFill>
                  <a:schemeClr val="dk1"/>
                </a:solidFill>
                <a:highlight>
                  <a:schemeClr val="lt1"/>
                </a:highlight>
                <a:latin typeface="Helvetica Neue"/>
                <a:ea typeface="Helvetica Neue"/>
                <a:cs typeface="Helvetica Neue"/>
                <a:sym typeface="Helvetica Neue"/>
              </a:rPr>
              <a:t>Varias aplicaciones nos dan como opción iniciar sesión directamente con alguna red social. La ventaja principal es que se usan directamente los datos de esa cuenta social para hacer el inicio de sesión.</a:t>
            </a:r>
            <a:endParaRPr sz="1800">
              <a:solidFill>
                <a:schemeClr val="dk1"/>
              </a:solidFill>
              <a:highlight>
                <a:schemeClr val="lt1"/>
              </a:highlight>
              <a:latin typeface="Helvetica Neue"/>
              <a:ea typeface="Helvetica Neue"/>
              <a:cs typeface="Helvetica Neue"/>
              <a:sym typeface="Helvetica Neue"/>
            </a:endParaRPr>
          </a:p>
          <a:p>
            <a:pPr indent="-342900" lvl="0" marL="457200" rtl="0" algn="l">
              <a:lnSpc>
                <a:spcPct val="115000"/>
              </a:lnSpc>
              <a:spcBef>
                <a:spcPts val="1000"/>
              </a:spcBef>
              <a:spcAft>
                <a:spcPts val="1000"/>
              </a:spcAft>
              <a:buClr>
                <a:srgbClr val="3CEFAB"/>
              </a:buClr>
              <a:buSzPts val="1800"/>
              <a:buFont typeface="Helvetica Neue"/>
              <a:buChar char="●"/>
            </a:pPr>
            <a:r>
              <a:rPr b="1" lang="en-GB" sz="1800">
                <a:solidFill>
                  <a:schemeClr val="dk1"/>
                </a:solidFill>
                <a:highlight>
                  <a:schemeClr val="lt1"/>
                </a:highlight>
                <a:latin typeface="Helvetica Neue"/>
                <a:ea typeface="Helvetica Neue"/>
                <a:cs typeface="Helvetica Neue"/>
                <a:sym typeface="Helvetica Neue"/>
              </a:rPr>
              <a:t>Datos biométricos:</a:t>
            </a:r>
            <a:r>
              <a:rPr lang="en-GB" sz="1800">
                <a:solidFill>
                  <a:schemeClr val="dk1"/>
                </a:solidFill>
                <a:highlight>
                  <a:schemeClr val="lt1"/>
                </a:highlight>
                <a:latin typeface="Helvetica Neue"/>
                <a:ea typeface="Helvetica Neue"/>
                <a:cs typeface="Helvetica Neue"/>
                <a:sym typeface="Helvetica Neue"/>
              </a:rPr>
              <a:t> Autentica usuarios mediante huellas dactilares.</a:t>
            </a:r>
            <a:endParaRPr sz="1800">
              <a:solidFill>
                <a:schemeClr val="dk1"/>
              </a:solidFill>
              <a:highlight>
                <a:schemeClr val="lt1"/>
              </a:highlight>
              <a:latin typeface="Helvetica Neue"/>
              <a:ea typeface="Helvetica Neue"/>
              <a:cs typeface="Helvetica Neue"/>
              <a:sym typeface="Helvetica Neue"/>
            </a:endParaRPr>
          </a:p>
        </p:txBody>
      </p:sp>
      <p:sp>
        <p:nvSpPr>
          <p:cNvPr id="150" name="Google Shape;150;p20"/>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Métodos de autenticación</a:t>
            </a:r>
            <a:endParaRPr i="1" sz="3600">
              <a:latin typeface="Anton"/>
              <a:ea typeface="Anton"/>
              <a:cs typeface="Anton"/>
              <a:sym typeface="Anton"/>
            </a:endParaRPr>
          </a:p>
        </p:txBody>
      </p:sp>
      <p:pic>
        <p:nvPicPr>
          <p:cNvPr id="151" name="Google Shape;151;p2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2" name="Google Shape;152;p20"/>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53" name="Google Shape;153;p20"/>
          <p:cNvPicPr preferRelativeResize="0"/>
          <p:nvPr/>
        </p:nvPicPr>
        <p:blipFill>
          <a:blip r:embed="rId5">
            <a:alphaModFix/>
          </a:blip>
          <a:stretch>
            <a:fillRect/>
          </a:stretch>
        </p:blipFill>
        <p:spPr>
          <a:xfrm>
            <a:off x="60415" y="53240"/>
            <a:ext cx="552325" cy="552325"/>
          </a:xfrm>
          <a:prstGeom prst="rect">
            <a:avLst/>
          </a:prstGeom>
          <a:noFill/>
          <a:ln>
            <a:noFill/>
          </a:ln>
        </p:spPr>
      </p:pic>
      <p:sp>
        <p:nvSpPr>
          <p:cNvPr id="154" name="Google Shape;154;p20"/>
          <p:cNvSpPr txBox="1"/>
          <p:nvPr/>
        </p:nvSpPr>
        <p:spPr>
          <a:xfrm>
            <a:off x="102095" y="34525"/>
            <a:ext cx="34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Helvetica Neue"/>
                <a:ea typeface="Helvetica Neue"/>
                <a:cs typeface="Helvetica Neue"/>
                <a:sym typeface="Helvetica Neue"/>
              </a:rPr>
              <a:t>I</a:t>
            </a:r>
            <a:endParaRPr sz="12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1"/>
          <p:cNvPicPr preferRelativeResize="0"/>
          <p:nvPr/>
        </p:nvPicPr>
        <p:blipFill>
          <a:blip r:embed="rId3">
            <a:alphaModFix/>
          </a:blip>
          <a:stretch>
            <a:fillRect/>
          </a:stretch>
        </p:blipFill>
        <p:spPr>
          <a:xfrm>
            <a:off x="60415" y="53240"/>
            <a:ext cx="552325" cy="552325"/>
          </a:xfrm>
          <a:prstGeom prst="rect">
            <a:avLst/>
          </a:prstGeom>
          <a:noFill/>
          <a:ln>
            <a:noFill/>
          </a:ln>
        </p:spPr>
      </p:pic>
      <p:sp>
        <p:nvSpPr>
          <p:cNvPr id="160" name="Google Shape;160;p21"/>
          <p:cNvSpPr txBox="1"/>
          <p:nvPr/>
        </p:nvSpPr>
        <p:spPr>
          <a:xfrm>
            <a:off x="379800" y="1286975"/>
            <a:ext cx="8232000" cy="2822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3CEFAB"/>
              </a:buClr>
              <a:buSzPts val="2000"/>
              <a:buFont typeface="Helvetica Neue"/>
              <a:buChar char="●"/>
            </a:pPr>
            <a:r>
              <a:rPr b="1" lang="en-GB" sz="2000">
                <a:solidFill>
                  <a:schemeClr val="dk1"/>
                </a:solidFill>
                <a:highlight>
                  <a:schemeClr val="lt1"/>
                </a:highlight>
                <a:latin typeface="Helvetica Neue"/>
                <a:ea typeface="Helvetica Neue"/>
                <a:cs typeface="Helvetica Neue"/>
                <a:sym typeface="Helvetica Neue"/>
              </a:rPr>
              <a:t>JWT(</a:t>
            </a:r>
            <a:r>
              <a:rPr b="1" i="1" lang="en-GB" sz="2000">
                <a:solidFill>
                  <a:schemeClr val="dk1"/>
                </a:solidFill>
                <a:highlight>
                  <a:schemeClr val="lt1"/>
                </a:highlight>
                <a:latin typeface="Helvetica Neue"/>
                <a:ea typeface="Helvetica Neue"/>
                <a:cs typeface="Helvetica Neue"/>
                <a:sym typeface="Helvetica Neue"/>
              </a:rPr>
              <a:t>JSON Web Token</a:t>
            </a:r>
            <a:r>
              <a:rPr b="1" lang="en-GB" sz="2000">
                <a:solidFill>
                  <a:schemeClr val="dk1"/>
                </a:solidFill>
                <a:highlight>
                  <a:schemeClr val="lt1"/>
                </a:highlight>
                <a:latin typeface="Helvetica Neue"/>
                <a:ea typeface="Helvetica Neue"/>
                <a:cs typeface="Helvetica Neue"/>
                <a:sym typeface="Helvetica Neue"/>
              </a:rPr>
              <a:t>):</a:t>
            </a:r>
            <a:r>
              <a:rPr lang="en-GB" sz="2000">
                <a:solidFill>
                  <a:schemeClr val="dk1"/>
                </a:solidFill>
                <a:highlight>
                  <a:schemeClr val="lt1"/>
                </a:highlight>
                <a:latin typeface="Helvetica Neue"/>
                <a:ea typeface="Helvetica Neue"/>
                <a:cs typeface="Helvetica Neue"/>
                <a:sym typeface="Helvetica Neue"/>
              </a:rPr>
              <a:t> Este método </a:t>
            </a:r>
            <a:r>
              <a:rPr i="1" lang="en-GB" sz="2000">
                <a:solidFill>
                  <a:schemeClr val="dk1"/>
                </a:solidFill>
                <a:highlight>
                  <a:schemeClr val="lt1"/>
                </a:highlight>
                <a:latin typeface="Helvetica Neue"/>
                <a:ea typeface="Helvetica Neue"/>
                <a:cs typeface="Helvetica Neue"/>
                <a:sym typeface="Helvetica Neue"/>
              </a:rPr>
              <a:t>open source</a:t>
            </a:r>
            <a:r>
              <a:rPr lang="en-GB" sz="2000">
                <a:solidFill>
                  <a:schemeClr val="dk1"/>
                </a:solidFill>
                <a:highlight>
                  <a:schemeClr val="lt1"/>
                </a:highlight>
                <a:latin typeface="Helvetica Neue"/>
                <a:ea typeface="Helvetica Neue"/>
                <a:cs typeface="Helvetica Neue"/>
                <a:sym typeface="Helvetica Neue"/>
              </a:rPr>
              <a:t> permite la transmisión segura de datos entre las distintas partes. Comúnmente se utiliza para la autorización a partir de un par de claves que contiene una clave privada y una pública. </a:t>
            </a:r>
            <a:endParaRPr sz="2000">
              <a:solidFill>
                <a:schemeClr val="dk1"/>
              </a:solidFill>
              <a:highlight>
                <a:schemeClr val="lt1"/>
              </a:highlight>
              <a:latin typeface="Helvetica Neue"/>
              <a:ea typeface="Helvetica Neue"/>
              <a:cs typeface="Helvetica Neue"/>
              <a:sym typeface="Helvetica Neue"/>
            </a:endParaRPr>
          </a:p>
          <a:p>
            <a:pPr indent="-355600" lvl="0" marL="457200" rtl="0" algn="l">
              <a:lnSpc>
                <a:spcPct val="115000"/>
              </a:lnSpc>
              <a:spcBef>
                <a:spcPts val="1000"/>
              </a:spcBef>
              <a:spcAft>
                <a:spcPts val="1000"/>
              </a:spcAft>
              <a:buClr>
                <a:srgbClr val="3CEFAB"/>
              </a:buClr>
              <a:buSzPts val="2000"/>
              <a:buFont typeface="Helvetica Neue"/>
              <a:buChar char="●"/>
            </a:pPr>
            <a:r>
              <a:rPr b="1" lang="en-GB" sz="2000">
                <a:solidFill>
                  <a:schemeClr val="dk1"/>
                </a:solidFill>
                <a:highlight>
                  <a:schemeClr val="lt1"/>
                </a:highlight>
                <a:latin typeface="Helvetica Neue"/>
                <a:ea typeface="Helvetica Neue"/>
                <a:cs typeface="Helvetica Neue"/>
                <a:sym typeface="Helvetica Neue"/>
              </a:rPr>
              <a:t>OAuth 2.0:</a:t>
            </a:r>
            <a:r>
              <a:rPr lang="en-GB" sz="2000">
                <a:solidFill>
                  <a:schemeClr val="dk1"/>
                </a:solidFill>
                <a:highlight>
                  <a:schemeClr val="lt1"/>
                </a:highlight>
                <a:latin typeface="Helvetica Neue"/>
                <a:ea typeface="Helvetica Neue"/>
                <a:cs typeface="Helvetica Neue"/>
                <a:sym typeface="Helvetica Neue"/>
              </a:rPr>
              <a:t> Permite que mediante una API, el usuario se autentique y acceda a los recursos del sistema que necesita.</a:t>
            </a:r>
            <a:endParaRPr sz="2000">
              <a:solidFill>
                <a:schemeClr val="dk1"/>
              </a:solidFill>
              <a:highlight>
                <a:schemeClr val="lt1"/>
              </a:highlight>
              <a:latin typeface="Helvetica Neue"/>
              <a:ea typeface="Helvetica Neue"/>
              <a:cs typeface="Helvetica Neue"/>
              <a:sym typeface="Helvetica Neue"/>
            </a:endParaRPr>
          </a:p>
        </p:txBody>
      </p:sp>
      <p:pic>
        <p:nvPicPr>
          <p:cNvPr id="161" name="Google Shape;161;p21"/>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162" name="Google Shape;162;p21"/>
          <p:cNvPicPr preferRelativeResize="0"/>
          <p:nvPr/>
        </p:nvPicPr>
        <p:blipFill>
          <a:blip r:embed="rId5">
            <a:alphaModFix/>
          </a:blip>
          <a:stretch>
            <a:fillRect/>
          </a:stretch>
        </p:blipFill>
        <p:spPr>
          <a:xfrm>
            <a:off x="8237825" y="91375"/>
            <a:ext cx="762900" cy="762900"/>
          </a:xfrm>
          <a:prstGeom prst="rect">
            <a:avLst/>
          </a:prstGeom>
          <a:noFill/>
          <a:ln>
            <a:noFill/>
          </a:ln>
        </p:spPr>
      </p:pic>
      <p:sp>
        <p:nvSpPr>
          <p:cNvPr id="163" name="Google Shape;163;p21"/>
          <p:cNvSpPr txBox="1"/>
          <p:nvPr/>
        </p:nvSpPr>
        <p:spPr>
          <a:xfrm>
            <a:off x="1180500" y="3215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GB" sz="3600">
                <a:latin typeface="Anton"/>
                <a:ea typeface="Anton"/>
                <a:cs typeface="Anton"/>
                <a:sym typeface="Anton"/>
              </a:rPr>
              <a:t>Métodos de autenticación</a:t>
            </a:r>
            <a:endParaRPr i="1" sz="3600">
              <a:latin typeface="Anton"/>
              <a:ea typeface="Anton"/>
              <a:cs typeface="Anton"/>
              <a:sym typeface="Anton"/>
            </a:endParaRPr>
          </a:p>
        </p:txBody>
      </p:sp>
      <p:sp>
        <p:nvSpPr>
          <p:cNvPr id="164" name="Google Shape;164;p21"/>
          <p:cNvSpPr txBox="1"/>
          <p:nvPr/>
        </p:nvSpPr>
        <p:spPr>
          <a:xfrm>
            <a:off x="102095" y="34525"/>
            <a:ext cx="34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Helvetica Neue"/>
                <a:ea typeface="Helvetica Neue"/>
                <a:cs typeface="Helvetica Neue"/>
                <a:sym typeface="Helvetica Neue"/>
              </a:rPr>
              <a:t>I</a:t>
            </a:r>
            <a:r>
              <a:rPr lang="en-GB" sz="1200">
                <a:latin typeface="Helvetica Neue"/>
                <a:ea typeface="Helvetica Neue"/>
                <a:cs typeface="Helvetica Neue"/>
                <a:sym typeface="Helvetica Neue"/>
              </a:rPr>
              <a:t>I</a:t>
            </a:r>
            <a:endParaRPr sz="12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