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Anton"/>
      <p:regular r:id="rId44"/>
    </p:embeddedFont>
    <p:embeddedFont>
      <p:font typeface="Lato"/>
      <p:regular r:id="rId45"/>
      <p:bold r:id="rId46"/>
      <p:italic r:id="rId47"/>
      <p:boldItalic r:id="rId48"/>
    </p:embeddedFont>
    <p:embeddedFont>
      <p:font typeface="Helvetica Neue"/>
      <p:regular r:id="rId49"/>
      <p:bold r:id="rId50"/>
      <p:italic r:id="rId51"/>
      <p:boldItalic r:id="rId52"/>
    </p:embeddedFont>
    <p:embeddedFont>
      <p:font typeface="Helvetica Neue Light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38E29C-0576-4B0E-8FB9-6C4C0104F787}">
  <a:tblStyle styleId="{B738E29C-0576-4B0E-8FB9-6C4C0104F7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Anton-regular.fntdata"/><Relationship Id="rId43" Type="http://schemas.openxmlformats.org/officeDocument/2006/relationships/slide" Target="slides/slide38.xml"/><Relationship Id="rId46" Type="http://schemas.openxmlformats.org/officeDocument/2006/relationships/font" Target="fonts/Lato-bold.fntdata"/><Relationship Id="rId45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boldItalic.fntdata"/><Relationship Id="rId47" Type="http://schemas.openxmlformats.org/officeDocument/2006/relationships/font" Target="fonts/Lato-italic.fntdata"/><Relationship Id="rId49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HelveticaNeue-italic.fntdata"/><Relationship Id="rId50" Type="http://schemas.openxmlformats.org/officeDocument/2006/relationships/font" Target="fonts/HelveticaNeue-bold.fntdata"/><Relationship Id="rId53" Type="http://schemas.openxmlformats.org/officeDocument/2006/relationships/font" Target="fonts/HelveticaNeueLight-regular.fntdata"/><Relationship Id="rId52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55" Type="http://schemas.openxmlformats.org/officeDocument/2006/relationships/font" Target="fonts/HelveticaNeueLight-italic.fntdata"/><Relationship Id="rId10" Type="http://schemas.openxmlformats.org/officeDocument/2006/relationships/slide" Target="slides/slide5.xml"/><Relationship Id="rId54" Type="http://schemas.openxmlformats.org/officeDocument/2006/relationships/font" Target="fonts/HelveticaNeue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HelveticaNeueLigh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87edb21d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87edb21d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58744b96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58744b96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31d7c343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31d7c343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58744b96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58744b96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58744b96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58744b96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58744b96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58744b96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2a1d11ed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2a1d11ed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285fae27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285fae27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116ced8c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116ced8c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58744b96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58744b96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58744b96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58744b96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f27a6452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f27a6452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73ca0cc4f_4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c73ca0cc4f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73ca0cc4f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c73ca0cc4f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c73ca0cc4f_4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c73ca0cc4f_4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73ca0cc4f_4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73ca0cc4f_4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58744b96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58744b96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73ca0cc4f_4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c73ca0cc4f_4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c73ca0cc4f_4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c73ca0cc4f_4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58744b96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c58744b96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58744b96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c58744b96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58744b96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58744b96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f27a64521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f27a64521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73ca0cc4f_4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c73ca0cc4f_4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c73ca0cc4f_4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c73ca0cc4f_4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c73ca0cc4f_4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c73ca0cc4f_4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c73ca0cc4f_4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c73ca0cc4f_4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c73ca0cc4f_4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c73ca0cc4f_4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81579fa7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81579fa7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717ac018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717ac018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81579fa76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81579fa76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a9a490738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a9a490738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f0436e1e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f0436e1e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31d7c34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31d7c34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58744b96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58744b96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58744b96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58744b9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31d7c343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31d7c343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72a8dbb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72a8dbb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ongoosejs.com/" TargetMode="External"/><Relationship Id="rId4" Type="http://schemas.openxmlformats.org/officeDocument/2006/relationships/image" Target="../media/image29.png"/><Relationship Id="rId5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4.png"/><Relationship Id="rId6" Type="http://schemas.openxmlformats.org/officeDocument/2006/relationships/image" Target="../media/image27.png"/><Relationship Id="rId7" Type="http://schemas.openxmlformats.org/officeDocument/2006/relationships/image" Target="../media/image23.png"/><Relationship Id="rId8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png"/><Relationship Id="rId4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Relationship Id="rId4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1.png"/><Relationship Id="rId4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9.png"/><Relationship Id="rId4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5.png"/><Relationship Id="rId4" Type="http://schemas.openxmlformats.org/officeDocument/2006/relationships/image" Target="../media/image4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8.png"/><Relationship Id="rId4" Type="http://schemas.openxmlformats.org/officeDocument/2006/relationships/image" Target="../media/image4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7.png"/><Relationship Id="rId4" Type="http://schemas.openxmlformats.org/officeDocument/2006/relationships/image" Target="../media/image4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jp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Relationship Id="rId8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jpg"/><Relationship Id="rId4" Type="http://schemas.openxmlformats.org/officeDocument/2006/relationships/image" Target="../media/image17.png"/><Relationship Id="rId5" Type="http://schemas.openxmlformats.org/officeDocument/2006/relationships/image" Target="../media/image6.png"/><Relationship Id="rId6" Type="http://schemas.openxmlformats.org/officeDocument/2006/relationships/image" Target="../media/image19.png"/><Relationship Id="rId7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60700" y="1638950"/>
            <a:ext cx="80226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MongoDB y Node.js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022750" y="1163150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20. </a:t>
            </a:r>
            <a:r>
              <a:rPr lang="en-GB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Programación Backend</a:t>
            </a:r>
            <a:endParaRPr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>
            <a:off x="175950" y="75925"/>
            <a:ext cx="86877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Website oficial: </a:t>
            </a:r>
            <a:r>
              <a:rPr i="1" lang="en-GB" sz="3600" u="sng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  <a:hlinkClick r:id="rId3"/>
              </a:rPr>
              <a:t>https://mongoosejs.com/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696" y="756625"/>
            <a:ext cx="7876608" cy="4233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0" name="Google Shape;1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>
            <a:off x="313200" y="1067625"/>
            <a:ext cx="8517600" cy="22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Mongoose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usa un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objeto Schema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definir una lista de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propiedades del documento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cada una con su propio tipo y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características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forzar la estructura del documento.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Después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especificar un esquema deberemos definir un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Modelo constructor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así poder crear instancias de los documentos de MongoDB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500" y="166700"/>
            <a:ext cx="2277250" cy="90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/>
        </p:nvSpPr>
        <p:spPr>
          <a:xfrm>
            <a:off x="1892025" y="255800"/>
            <a:ext cx="63969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Mongoose: Schema y Model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2350" y="3534700"/>
            <a:ext cx="3717250" cy="447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1" name="Google Shape;161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49305" y="4542323"/>
            <a:ext cx="5328544" cy="447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2" name="Google Shape;162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8200" y="2997338"/>
            <a:ext cx="4917938" cy="137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/>
        </p:nvSpPr>
        <p:spPr>
          <a:xfrm>
            <a:off x="327950" y="2294825"/>
            <a:ext cx="4320600" cy="27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Mongoose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proporciona una amplia cantidad de funcionalidades para crear y trabajar con esquemas.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ctualmente contiene ocho </a:t>
            </a: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SchemaTypes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definidos para una propiedad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313200" y="1132200"/>
            <a:ext cx="85176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Mongoose es un </a:t>
            </a: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Object Document Mapper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ODM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). Esto significa que permite definir objetos con un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esquema fuertemente tipado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se asigna a un documento MongoDB.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 txBox="1"/>
          <p:nvPr/>
        </p:nvSpPr>
        <p:spPr>
          <a:xfrm>
            <a:off x="5334350" y="2166300"/>
            <a:ext cx="3632700" cy="28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➢"/>
            </a:pP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String (Cadena)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➢"/>
            </a:pP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Number (Número)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➢"/>
            </a:pP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Date (Fecha)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➢"/>
            </a:pP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➢"/>
            </a:pP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Boolean (Booleano)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➢"/>
            </a:pP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Mixed (Mixto)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➢"/>
            </a:pP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ObjectId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➢"/>
            </a:pP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Array (Matriz)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4433775" y="4045775"/>
            <a:ext cx="771000" cy="45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CEFA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1151400" y="287075"/>
            <a:ext cx="66483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Schema y Model : Validaciones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569" y="172977"/>
            <a:ext cx="1264675" cy="947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 txBox="1"/>
          <p:nvPr/>
        </p:nvSpPr>
        <p:spPr>
          <a:xfrm>
            <a:off x="313200" y="1284600"/>
            <a:ext cx="81681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"/>
              <a:buChar char="●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Cada tipo de dato permite especificar: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 txBox="1"/>
          <p:nvPr/>
        </p:nvSpPr>
        <p:spPr>
          <a:xfrm>
            <a:off x="1151400" y="287075"/>
            <a:ext cx="66483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Schema y Model : Validaciones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541650" y="1717913"/>
            <a:ext cx="8289000" cy="28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➔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 valor predeterminado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➔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función de validación personalizada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➔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indicación de campo requerido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➔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función get que le permite manipular los datos antes de que se devuelva como un objeto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➔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función de conjunto que le permite manipular los datos antes de guardarlos en la base de datos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➔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Crear índices para permitir que los datos se obtengan más rápido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569" y="172977"/>
            <a:ext cx="1264675" cy="947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6"/>
          <p:cNvSpPr txBox="1"/>
          <p:nvPr/>
        </p:nvSpPr>
        <p:spPr>
          <a:xfrm>
            <a:off x="308900" y="1284600"/>
            <a:ext cx="84426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Además de estas opciones comunes, ciertos tipos de datos permiten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personalizar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cómo se almacenan y recuperan los datos de la base de datos.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/>
        </p:nvSpPr>
        <p:spPr>
          <a:xfrm>
            <a:off x="1151400" y="287075"/>
            <a:ext cx="66483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Schema y Model : Validaciones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410550" y="2394900"/>
            <a:ext cx="8130000" cy="26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ejemplo,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String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especifica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opciones adicionales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➢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Convertir en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minúsculas y a mayúsculas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➢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Recortar datos antes de guardar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➢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expresión regular que puede limitar los datos que se pueden guardar durante el proceso de validación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➢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enumeración que puede definir una lista de cadenas que son válidas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569" y="172977"/>
            <a:ext cx="1264675" cy="947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Integrando Mongoose en un proyecto Node.js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/>
        </p:nvSpPr>
        <p:spPr>
          <a:xfrm>
            <a:off x="343075" y="166700"/>
            <a:ext cx="82311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Configuración del proyecto: pasos a seguir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 txBox="1"/>
          <p:nvPr/>
        </p:nvSpPr>
        <p:spPr>
          <a:xfrm>
            <a:off x="569850" y="863850"/>
            <a:ext cx="80043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AutoNum type="arabicPeriod"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Creamos un proyecto Node.js con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npm init -y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AutoNum type="arabicPeriod"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Instalamos la dependencia mongoose con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npm i mongoose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AutoNum type="arabicPeriod"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Describimos nuestro modelo de datos ( Schema + Model ) con las validaciones necesarias.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AutoNum type="arabicPeriod"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Levantamos el motor de base de datos MongoDB.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AutoNum type="arabicPeriod"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Creamos la función de conexión mediante mongoose, con las opciones configuradas.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AutoNum type="arabicPeriod"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mongoose realizamos las operaciones CRUD hacia MongoDB: Read, Create, Update y Delete.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AutoNum type="arabicPeriod"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Mostramos consultas con distintos filtros de Query y con el uso de projection, funciones sort, limit y skip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75" y="544675"/>
            <a:ext cx="8379850" cy="446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/>
          <p:nvPr/>
        </p:nvSpPr>
        <p:spPr>
          <a:xfrm>
            <a:off x="374625" y="0"/>
            <a:ext cx="83799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Mongoose: Conexión hacia la base de datos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75" y="544675"/>
            <a:ext cx="8379901" cy="4466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0"/>
          <p:cNvSpPr txBox="1"/>
          <p:nvPr/>
        </p:nvSpPr>
        <p:spPr>
          <a:xfrm>
            <a:off x="374625" y="0"/>
            <a:ext cx="83799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Mongoose: Modelo de datos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75" y="544675"/>
            <a:ext cx="8379901" cy="4466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1"/>
          <p:cNvSpPr txBox="1"/>
          <p:nvPr/>
        </p:nvSpPr>
        <p:spPr>
          <a:xfrm>
            <a:off x="374625" y="0"/>
            <a:ext cx="83799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Mongoose: CREATE / READ ALL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06550" y="1562175"/>
            <a:ext cx="4581600" cy="30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Conectarse a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una base de datos MongoDB a través de Node.js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Utilizar mongoose para definir esquemas, modelos e interactuar con la base.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un CRUD utilizando mongoose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</a:t>
            </a:r>
            <a:r>
              <a:rPr i="1" lang="en-GB" sz="3000">
                <a:latin typeface="Anton"/>
                <a:ea typeface="Anton"/>
                <a:cs typeface="Anton"/>
                <a:sym typeface="Anton"/>
              </a:rPr>
              <a:t>DE LA CLASE</a:t>
            </a:r>
            <a:endParaRPr i="1" sz="3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MongoDB con mongoose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10 minutos</a:t>
            </a:r>
            <a:endParaRPr i="1"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34" name="Google Shape;23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3"/>
          <p:cNvSpPr txBox="1"/>
          <p:nvPr/>
        </p:nvSpPr>
        <p:spPr>
          <a:xfrm>
            <a:off x="442500" y="639850"/>
            <a:ext cx="8259000" cy="31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rabicParenR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un proyecto en Node.js que se conecte a una base de datos MongoDB local llamada colegio. Utilizar mongoose importándolo en formato CommonJS (require) y gestionar sus acciones a través de callbacks.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rabicParenR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Crear una colección llamada ‘estudiantes’ que incorporará 10 documentos con la siguiente estructura y datos que se detallan a continuación: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lphaLcParenR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nombre: tipo string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lphaLcParenR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apellido: tipo string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lphaLcParenR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edad: tipo number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lphaLcParenR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dni: tipo string (campo único)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lphaLcParenR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curso: tipo string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lphaLcParenR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nota: tipo number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42" name="Google Shape;24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4"/>
          <p:cNvSpPr txBox="1"/>
          <p:nvPr/>
        </p:nvSpPr>
        <p:spPr>
          <a:xfrm>
            <a:off x="442500" y="639850"/>
            <a:ext cx="8447700" cy="31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rabicParenR" startAt="3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Tomar los valores del siguiente array de objetos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  { nombre: 'Pedro', apellido: 'Mei', edad: 21, dni: '31155898', curso: '1A', nota: 7 },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  { nombre: 'Ana', apellido: 'Gonzalez', edad: 32, dni: '27651878', curso: '1A', nota: 8 },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  { nombre: 'José', apellido: 'Picos', edad: 29, dni: '34554398', curso: '2A', nota: 6 },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  { nombre: 'Lucas', apellido: 'Blanco', edad: 22, dni: '30355874', curso: '3A', nota: 10 },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  { nombre: 'María', apellido: 'García', edad: 36, dni: '29575148', curso: '1A', nota: 9 },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  { nombre: 'Federico', apellido: 'Perez', edad: 41, dni: '320118321', curso: '2A', nota: 5 },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  { nombre: 'Tomas', apellido: 'Sierra', edad: 19, dni: '38654790', curso: '2B', nota: 4 },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  { nombre: 'Carlos', apellido: 'Fernández', edad: 33, dni: '26935670', curso: '3B', nota: 2 },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  { nombre: 'Fabio', apellido: 'Pieres', edad: 39, dni: '4315388', curso: '1B', nota: 9 },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  { nombre: 'Daniel', apellido: 'Gallo', edad: 25, dni: '37923460', curso: '3B', nota: 2 }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]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rabicParenR" startAt="3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Verificar con el cliente Mongo Shell (CLI) que los datos estén almacenados en la base y colección que corresponda.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49" name="Google Shape;24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E8E7E3"/>
                </a:solidFill>
              </a:rPr>
              <a:t>☕ </a:t>
            </a:r>
            <a:endParaRPr sz="6000">
              <a:solidFill>
                <a:srgbClr val="E8E7E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6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i="1" sz="6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75" y="544674"/>
            <a:ext cx="8379901" cy="4466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6"/>
          <p:cNvSpPr txBox="1"/>
          <p:nvPr/>
        </p:nvSpPr>
        <p:spPr>
          <a:xfrm>
            <a:off x="374625" y="0"/>
            <a:ext cx="83799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Mongoose: UPDATE/ READ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2" name="Google Shape;262;p36"/>
          <p:cNvSpPr/>
          <p:nvPr/>
        </p:nvSpPr>
        <p:spPr>
          <a:xfrm>
            <a:off x="3517200" y="4637225"/>
            <a:ext cx="771000" cy="306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6"/>
          <p:cNvSpPr/>
          <p:nvPr/>
        </p:nvSpPr>
        <p:spPr>
          <a:xfrm>
            <a:off x="4599025" y="1817275"/>
            <a:ext cx="460200" cy="21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MongoDB: Lectura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15 minutos</a:t>
            </a:r>
            <a:endParaRPr i="1"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9" name="Google Shape;26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8"/>
          <p:cNvSpPr txBox="1"/>
          <p:nvPr/>
        </p:nvSpPr>
        <p:spPr>
          <a:xfrm>
            <a:off x="442500" y="487450"/>
            <a:ext cx="8259000" cy="31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rabicParenR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Desarrollar un proyecto en Node.js que realice la lectura de los estudiantes de la base colegio (creada anteriormente) mostrándolos en consola, cumpliendo con los siguientes puntos: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lphaLcParenR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estudiantes ordenados por orden alfabético según sus nombres.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lphaLcParenR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estudiante más joven.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lphaLcParenR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estudiantes que pertenezcan al curso '2A'.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lphaLcParenR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segundo estudiante más joven.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lphaLcParenR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Sólo los nombres y apellidos de los estudiantes con su curso correspondiente, ordenados por apellido descendente (z a a).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lphaLcParenR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estudiantes que sacaron 10.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lphaLcParenR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promedio de notas del total de alumnos.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lphaLcParenR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promedio de notas del curso '1A'.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rabicParenR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Utilizar la 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interfaz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basada en Promises de Mongoose, sintaxis then/catch con importación de módulos en formato CommonJS.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rabicParenR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resultados se deben imprimir en orden según los puntos citados (Promesas anidadas con .then)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77" name="Google Shape;27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75" y="544674"/>
            <a:ext cx="8379901" cy="4466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9"/>
          <p:cNvSpPr txBox="1"/>
          <p:nvPr/>
        </p:nvSpPr>
        <p:spPr>
          <a:xfrm>
            <a:off x="374625" y="0"/>
            <a:ext cx="83799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Mongoose: DELETE/ READ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5" name="Google Shape;285;p39"/>
          <p:cNvSpPr/>
          <p:nvPr/>
        </p:nvSpPr>
        <p:spPr>
          <a:xfrm>
            <a:off x="1975200" y="4172525"/>
            <a:ext cx="2049000" cy="75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75" y="544675"/>
            <a:ext cx="8379901" cy="446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0"/>
          <p:cNvSpPr txBox="1"/>
          <p:nvPr/>
        </p:nvSpPr>
        <p:spPr>
          <a:xfrm>
            <a:off x="374625" y="0"/>
            <a:ext cx="83799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Mongoose: </a:t>
            </a: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READ PROJECTION + SORT + SKIP + LIMIT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75" y="544675"/>
            <a:ext cx="8379900" cy="4504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1"/>
          <p:cNvSpPr txBox="1"/>
          <p:nvPr/>
        </p:nvSpPr>
        <p:spPr>
          <a:xfrm>
            <a:off x="374625" y="0"/>
            <a:ext cx="83799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READ PROJECTION + SORT + SKIP + LIMIT : Salida a consola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3609625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20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695075" y="1758000"/>
            <a:ext cx="20133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highlight>
                  <a:schemeClr val="lt1"/>
                </a:highlight>
              </a:rPr>
              <a:t>MongoDB y Node.js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19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320525" y="1758000"/>
            <a:ext cx="2062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highlight>
                  <a:schemeClr val="lt1"/>
                </a:highlight>
              </a:rPr>
              <a:t>CRUD en MongoDB Client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cxnSp>
        <p:nvCxnSpPr>
          <p:cNvPr id="78" name="Google Shape;78;p15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21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6070550" y="1758000"/>
            <a:ext cx="2157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highlight>
                  <a:schemeClr val="lt1"/>
                </a:highlight>
              </a:rPr>
              <a:t> DBaaS </a:t>
            </a:r>
            <a:r>
              <a:rPr b="1" lang="en-GB" sz="1200">
                <a:solidFill>
                  <a:schemeClr val="dk1"/>
                </a:solidFill>
                <a:highlight>
                  <a:schemeClr val="lt1"/>
                </a:highlight>
              </a:rPr>
              <a:t>y Node.js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cxnSp>
        <p:nvCxnSpPr>
          <p:cNvPr id="87" name="Google Shape;87;p15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1" name="Google Shape;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1398000" y="2320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MongoDB: Lectura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15 minutos</a:t>
            </a:r>
            <a:endParaRPr i="1"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05" name="Google Shape;30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/>
        </p:nvSpPr>
        <p:spPr>
          <a:xfrm>
            <a:off x="442500" y="868450"/>
            <a:ext cx="82590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un proyecto en Node.js que sobre la base colegio realice las siguientes acciones: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rabicParenR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Actualizar el dni del estudiante Lucas Blanco a 20355875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rabicParenR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Agregar un campo 'ingreso' a todos los documentos con el valor false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rabicParenR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Modificar el valor de 'ingreso' a true para todos los estudiantes que pertenezcan al curso 1A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rabicParenR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Listar los estudiantes que aprobaron (hayan sacado de 4 en adelante) sin los campos de _id y __v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rabicParenR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Listar los estudiantes que posean el campo 'ingreso' en true sin los campos de _id y __v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rabicParenR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Borrar de la colección de estudiantes los documentos cuyo campo 'ingreso' esté en true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2" name="Google Shape;31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/>
          <p:nvPr/>
        </p:nvSpPr>
        <p:spPr>
          <a:xfrm>
            <a:off x="442500" y="944650"/>
            <a:ext cx="8259000" cy="45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rabicParenR" startAt="7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Listar el contenido de la colección estudiantes utilizando la consola, imprimiendo en cada caso los datos almacenados (sin el campo __v) junto a su fecha de creación obtenida del ObjectID en formato YYYY/MM/DD HH:mm:SS. 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ejemplo: 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{"_id":"604df61b5e39a84ba41313e4","nombre":"Fabio","apellido":"Pieres","edad":39,"dni":"4315388","curso":"1B","nota":9,"ingreso":false} -&gt; Fecha creación:  14/3/2021 08:40:11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rabicParenR" startAt="7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Implementar estas funciones utilizando Promises en Mongoose con sintaxis async/await, utilizando la importación en formato ES Modules (import)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rabicParenR" startAt="7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Verificar la información de la base 'colegio' a través de Robo 3T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9" name="Google Shape;31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/>
        </p:nvSpPr>
        <p:spPr>
          <a:xfrm>
            <a:off x="1443000" y="2520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MONGODB Y NODE.JS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6" name="Google Shape;32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5"/>
          <p:cNvSpPr/>
          <p:nvPr/>
        </p:nvSpPr>
        <p:spPr>
          <a:xfrm>
            <a:off x="482397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19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3" name="Google Shape;333;p46"/>
          <p:cNvGraphicFramePr/>
          <p:nvPr/>
        </p:nvGraphicFramePr>
        <p:xfrm>
          <a:off x="153263" y="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{B738E29C-0576-4B0E-8FB9-6C4C0104F787}</a:tableStyleId>
              </a:tblPr>
              <a:tblGrid>
                <a:gridCol w="2945825"/>
                <a:gridCol w="3822275"/>
                <a:gridCol w="2069375"/>
              </a:tblGrid>
              <a:tr h="720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MONGODB Y NODE.JS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09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link a un repositorio en Github con el proyecto cargado. 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 incluir los node_modules</a:t>
                      </a:r>
                      <a:endParaRPr b="1"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70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en-GB" sz="200">
                          <a:solidFill>
                            <a:srgbClr val="4D5156"/>
                          </a:solidFill>
                        </a:rPr>
                      </a:br>
                      <a:r>
                        <a:rPr b="1" lang="en-GB" sz="1600"/>
                        <a:t>&gt;&gt;</a:t>
                      </a:r>
                      <a:r>
                        <a:rPr b="1" lang="en-GB" sz="16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n-GB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Helvetica Neue Light"/>
                        <a:buAutoNum type="arabicPeriod"/>
                      </a:pPr>
                      <a:r>
                        <a:rPr lang="en-GB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Sobre el desafío entregable de la clase número 17, almacenar los mensajes en una base de datos MongoDB llamada ‘ecommerce’ dentro de una colección ‘mensajes’.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Helvetica Neue Light"/>
                        <a:buAutoNum type="arabicPeriod"/>
                      </a:pPr>
                      <a:r>
                        <a:rPr lang="en-GB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Cambiar la capa de persistencia de la Api Rest de productos por un servicio de base de datos MongoDB. 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Helvetica Neue Light"/>
                        <a:buAutoNum type="arabicPeriod"/>
                      </a:pPr>
                      <a:r>
                        <a:rPr lang="en-GB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La base de datos a utilizar será ‘ecommerce’, colección ‘productos’.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b="1" lang="en-GB" sz="200">
                          <a:solidFill>
                            <a:srgbClr val="4D5156"/>
                          </a:solidFill>
                        </a:rPr>
                      </a:br>
                      <a:r>
                        <a:rPr b="1" lang="en-GB" sz="1600">
                          <a:solidFill>
                            <a:schemeClr val="dk1"/>
                          </a:solidFill>
                        </a:rPr>
                        <a:t>&gt;&gt;</a:t>
                      </a:r>
                      <a:r>
                        <a:rPr b="1" lang="en-GB" sz="16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Notas: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- Utilizar la dependencia Mongoose para interactuar con la base de datos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334" name="Google Shape;33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8780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341" name="Google Shape;34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8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8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i="1" sz="48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7" name="Google Shape;347;p48"/>
          <p:cNvSpPr txBox="1"/>
          <p:nvPr/>
        </p:nvSpPr>
        <p:spPr>
          <a:xfrm>
            <a:off x="2180400" y="2623175"/>
            <a:ext cx="5231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-MongoDB con node.js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-Introducción a mongoose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-CRUD con mongoose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9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353" name="Google Shape;35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0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59" name="Google Shape;35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75" y="137375"/>
            <a:ext cx="91440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MongoDB con Node.js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2375" y="1070374"/>
            <a:ext cx="4939250" cy="31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/>
        </p:nvSpPr>
        <p:spPr>
          <a:xfrm>
            <a:off x="2057500" y="166700"/>
            <a:ext cx="5946300" cy="13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MongoDB en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MERN Stack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660775" y="1498400"/>
            <a:ext cx="8004300" cy="3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Recordemos que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MongoDB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constituye una de las herramientas recomendadas de uso en el MERN Stack: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-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MongoDB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 un base de datos NoSQL está orientada a documentos.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-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Express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 una infraestructura de aplicaciones web Node.js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-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React JS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 una biblioteca para crear componentes de interfaz de usuario.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-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Node.js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 un entorno de ejecución para JavaScript que puede permitirle ejecutar JavaScript fuera del navegador, por ejemplo del lado servidor.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850" y="223475"/>
            <a:ext cx="2266409" cy="1186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7" name="Google Shape;1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/>
        </p:nvSpPr>
        <p:spPr>
          <a:xfrm>
            <a:off x="229825" y="166700"/>
            <a:ext cx="44544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MERN Stack Esquemas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7775" y="2490425"/>
            <a:ext cx="3059752" cy="21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075" y="907900"/>
            <a:ext cx="5092900" cy="203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3075" y="2750453"/>
            <a:ext cx="5092900" cy="2239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03750" y="1310361"/>
            <a:ext cx="2587049" cy="77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64150" y="200878"/>
            <a:ext cx="3929115" cy="7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Mongoose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/>
        </p:nvSpPr>
        <p:spPr>
          <a:xfrm>
            <a:off x="454725" y="1507825"/>
            <a:ext cx="8208900" cy="3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Mongoose es una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dependencia Javascript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realiza la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conexión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instancia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MongoDB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Pero la magia real del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módulo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Mongoose es la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habilidad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definir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esquema del documento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MongoDB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usa colecciones para almacenar múltiples documentos, los cuales no necesitan tener la misma estructura.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tratamos con objetos es necesario que los documentos sean algo parecido. En este punto nos ayudan los esquemas y modelos de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Mongoose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3444475" y="166700"/>
            <a:ext cx="4351200" cy="13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¿</a:t>
            </a: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Qué es 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Mongoose?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799" y="215325"/>
            <a:ext cx="3609252" cy="10827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70" y="997350"/>
            <a:ext cx="2405300" cy="150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389" y="2552700"/>
            <a:ext cx="3910385" cy="251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113575" y="90350"/>
            <a:ext cx="2891400" cy="11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Esquemas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Mongoose 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9250" y="357775"/>
            <a:ext cx="5487312" cy="219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219450" y="2724575"/>
            <a:ext cx="5108124" cy="22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