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Lst>
  <p:sldSz cy="5143500" cx="9144000"/>
  <p:notesSz cx="6858000" cy="9144000"/>
  <p:embeddedFontLst>
    <p:embeddedFont>
      <p:font typeface="Anton"/>
      <p:regular r:id="rId88"/>
    </p:embeddedFont>
    <p:embeddedFont>
      <p:font typeface="Lato"/>
      <p:regular r:id="rId89"/>
      <p:bold r:id="rId90"/>
      <p:italic r:id="rId91"/>
      <p:boldItalic r:id="rId92"/>
    </p:embeddedFont>
    <p:embeddedFont>
      <p:font typeface="Helvetica Neue"/>
      <p:regular r:id="rId93"/>
      <p:bold r:id="rId94"/>
      <p:italic r:id="rId95"/>
      <p:boldItalic r:id="rId96"/>
    </p:embeddedFont>
    <p:embeddedFont>
      <p:font typeface="Helvetica Neue Light"/>
      <p:regular r:id="rId97"/>
      <p:bold r:id="rId98"/>
      <p:italic r:id="rId99"/>
      <p:boldItalic r:id="rId10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8BFAB82-73E2-47F4-812B-5F9017A5D333}">
  <a:tblStyle styleId="{A8BFAB82-73E2-47F4-812B-5F9017A5D33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0" Type="http://schemas.openxmlformats.org/officeDocument/2006/relationships/font" Target="fonts/HelveticaNeueLight-boldItalic.fntdata"/><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font" Target="fonts/HelveticaNeue-italic.fntdata"/><Relationship Id="rId94" Type="http://schemas.openxmlformats.org/officeDocument/2006/relationships/font" Target="fonts/HelveticaNeue-bold.fntdata"/><Relationship Id="rId97" Type="http://schemas.openxmlformats.org/officeDocument/2006/relationships/font" Target="fonts/HelveticaNeueLight-regular.fntdata"/><Relationship Id="rId96" Type="http://schemas.openxmlformats.org/officeDocument/2006/relationships/font" Target="fonts/HelveticaNeue-boldItalic.fntdata"/><Relationship Id="rId11" Type="http://schemas.openxmlformats.org/officeDocument/2006/relationships/slide" Target="slides/slide5.xml"/><Relationship Id="rId99" Type="http://schemas.openxmlformats.org/officeDocument/2006/relationships/font" Target="fonts/HelveticaNeueLight-italic.fntdata"/><Relationship Id="rId10" Type="http://schemas.openxmlformats.org/officeDocument/2006/relationships/slide" Target="slides/slide4.xml"/><Relationship Id="rId98" Type="http://schemas.openxmlformats.org/officeDocument/2006/relationships/font" Target="fonts/HelveticaNeueLight-bold.fntdata"/><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font" Target="fonts/Lato-italic.fntdata"/><Relationship Id="rId90" Type="http://schemas.openxmlformats.org/officeDocument/2006/relationships/font" Target="fonts/Lato-bold.fntdata"/><Relationship Id="rId93" Type="http://schemas.openxmlformats.org/officeDocument/2006/relationships/font" Target="fonts/HelveticaNeue-regular.fntdata"/><Relationship Id="rId92" Type="http://schemas.openxmlformats.org/officeDocument/2006/relationships/font" Target="fonts/Lato-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font" Target="fonts/Anton-regular.fntdata"/><Relationship Id="rId87" Type="http://schemas.openxmlformats.org/officeDocument/2006/relationships/slide" Target="slides/slide81.xml"/><Relationship Id="rId89" Type="http://schemas.openxmlformats.org/officeDocument/2006/relationships/font" Target="fonts/Lato-regular.fntdata"/><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887edb21d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87edb21d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de8731c44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de8731c44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de8731c44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de8731c44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de8731c445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de8731c445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ded2c9327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ded2c9327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df79d607e4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df79d607e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df81122076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df81122076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latin typeface="Helvetica Neue Light"/>
              <a:ea typeface="Helvetica Neue Light"/>
              <a:cs typeface="Helvetica Neue Light"/>
              <a:sym typeface="Helvetica Neue Ligh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df79d607e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df79d607e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latin typeface="Helvetica Neue Light"/>
              <a:ea typeface="Helvetica Neue Light"/>
              <a:cs typeface="Helvetica Neue Light"/>
              <a:sym typeface="Helvetica Neue Ligh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ded2c93276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ded2c93276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ded2c9327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ded2c9327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ded2c9327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ded2c9327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8f27a6452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8f27a6452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df81122076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df81122076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ded2c9327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ded2c9327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ded2c93276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ded2c93276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ded2c93276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ded2c9327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ded2c93276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ded2c93276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df79d607e4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gdf79d607e4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df81122076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df81122076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latin typeface="Helvetica Neue Light"/>
              <a:ea typeface="Helvetica Neue Light"/>
              <a:cs typeface="Helvetica Neue Light"/>
              <a:sym typeface="Helvetica Neue Light"/>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ded2c93276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ded2c93276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dd3149436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dd3149436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ded2c93276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ded2c93276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8f27a64521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8f27a64521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ded2c93276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ded2c93276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ded2c93276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ded2c93276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dd3149436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dd3149436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ded2c93276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ded2c93276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ded2c93276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ded2c93276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ded2c93276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ded2c93276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ded2c93276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ded2c93276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ded2c93276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ded2c93276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ded2c93276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ded2c93276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df79d607e4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2" name="Google Shape;422;gdf79d607e4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d5ea086460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d5ea086460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df79d607e4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df79d607e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latin typeface="Helvetica Neue Light"/>
              <a:ea typeface="Helvetica Neue Light"/>
              <a:cs typeface="Helvetica Neue Light"/>
              <a:sym typeface="Helvetica Neue Light"/>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ded2c93276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ded2c93276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ded2c93276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ded2c93276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ded2c93276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ded2c93276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ded2c93276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ded2c93276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ded2c93276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ded2c93276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ded2c93276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ded2c93276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ded2c93276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ded2c93276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df79d607e4_0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5" name="Google Shape;505;gdf79d607e4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df79d607e4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df79d607e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latin typeface="Helvetica Neue Light"/>
              <a:ea typeface="Helvetica Neue Light"/>
              <a:cs typeface="Helvetica Neue Light"/>
              <a:sym typeface="Helvetica Neue 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d66f645b9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d66f645b9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df81122076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df81122076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latin typeface="Helvetica Neue Light"/>
              <a:ea typeface="Helvetica Neue Light"/>
              <a:cs typeface="Helvetica Neue Light"/>
              <a:sym typeface="Helvetica Neue Light"/>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d8a1e4ef41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d8a1e4ef41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db855d1a7e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db855d1a7e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dd31494369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dd31494369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ded2c93276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ded2c93276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db855d1a7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db855d1a7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ded2c93276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ded2c93276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df81122076_1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df81122076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ded2c93276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ded2c93276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ded2c93276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ded2c93276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e8731c44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de8731c44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ded2c93276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ded2c93276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ded2c93276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ded2c93276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df81122076_1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df81122076_1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ded2c93276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ded2c93276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ded2c93276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ded2c93276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ded2c93276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ded2c93276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ded2c93276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ded2c93276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ded2c93276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ded2c93276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df81122076_1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df81122076_1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ded2c93276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ded2c93276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ded2c93276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ded2c93276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ded2c93276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ded2c93276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gded2c93276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4" name="Google Shape;694;gded2c93276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gded2c93276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3" name="Google Shape;703;gded2c93276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gded2c93276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2" name="Google Shape;712;gded2c93276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gded2c93276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1" name="Google Shape;721;gded2c93276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gded2c93276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0" name="Google Shape;730;gded2c93276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gdcc9fd0933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9" name="Google Shape;739;gdcc9fd0933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dcc9fd0933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dcc9fd0933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g281579fa76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5" name="Google Shape;755;g281579fa76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2717ac0180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1" name="Google Shape;761;g2717ac0180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de8731c44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de8731c44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g281579fa76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7" name="Google Shape;767;g281579fa76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ga9a4907388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3" name="Google Shape;773;ga9a4907388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de8731c44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de8731c44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13.png"/><Relationship Id="rId6"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14.png"/><Relationship Id="rId6"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20.png"/><Relationship Id="rId6"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17.png"/><Relationship Id="rId6"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8.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21.png"/><Relationship Id="rId6"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26.png"/><Relationship Id="rId6"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27.png"/><Relationship Id="rId6"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8.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3.png"/><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2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2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28.png"/><Relationship Id="rId6" Type="http://schemas.openxmlformats.org/officeDocument/2006/relationships/image" Target="../media/image30.png"/><Relationship Id="rId7" Type="http://schemas.openxmlformats.org/officeDocument/2006/relationships/image" Target="../media/image2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2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2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33.png"/><Relationship Id="rId6" Type="http://schemas.openxmlformats.org/officeDocument/2006/relationships/image" Target="../media/image2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31.png"/><Relationship Id="rId6" Type="http://schemas.openxmlformats.org/officeDocument/2006/relationships/image" Target="../media/image34.png"/><Relationship Id="rId7" Type="http://schemas.openxmlformats.org/officeDocument/2006/relationships/image" Target="../media/image2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32.png"/><Relationship Id="rId6" Type="http://schemas.openxmlformats.org/officeDocument/2006/relationships/image" Target="../media/image2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2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8.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3.png"/><Relationship Id="rId4" Type="http://schemas.openxmlformats.org/officeDocument/2006/relationships/image" Target="../media/image2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3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35.png"/><Relationship Id="rId6" Type="http://schemas.openxmlformats.org/officeDocument/2006/relationships/image" Target="../media/image38.png"/><Relationship Id="rId7" Type="http://schemas.openxmlformats.org/officeDocument/2006/relationships/image" Target="../media/image3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42.png"/><Relationship Id="rId6" Type="http://schemas.openxmlformats.org/officeDocument/2006/relationships/image" Target="../media/image3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37.png"/><Relationship Id="rId6" Type="http://schemas.openxmlformats.org/officeDocument/2006/relationships/image" Target="../media/image3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40.png"/><Relationship Id="rId6" Type="http://schemas.openxmlformats.org/officeDocument/2006/relationships/image" Target="../media/image3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39.png"/><Relationship Id="rId6" Type="http://schemas.openxmlformats.org/officeDocument/2006/relationships/image" Target="../media/image3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8.png"/><Relationship Id="rId4" Type="http://schemas.openxmlformats.org/officeDocument/2006/relationships/image" Target="../media/image1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23.png"/><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23.png"/><Relationship Id="rId4" Type="http://schemas.openxmlformats.org/officeDocument/2006/relationships/image" Target="../media/image2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4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4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4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4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4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4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0.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44.png"/><Relationship Id="rId6" Type="http://schemas.openxmlformats.org/officeDocument/2006/relationships/image" Target="../media/image45.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45.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1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45.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45.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45.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47.png"/><Relationship Id="rId6" Type="http://schemas.openxmlformats.org/officeDocument/2006/relationships/image" Target="../media/image46.png"/><Relationship Id="rId7" Type="http://schemas.openxmlformats.org/officeDocument/2006/relationships/image" Target="../media/image45.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58.png"/><Relationship Id="rId6" Type="http://schemas.openxmlformats.org/officeDocument/2006/relationships/image" Target="../media/image45.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12.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4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45.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45.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45.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45.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45.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45.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51.png"/><Relationship Id="rId4" Type="http://schemas.openxmlformats.org/officeDocument/2006/relationships/image" Target="../media/image50.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49.png"/><Relationship Id="rId4" Type="http://schemas.openxmlformats.org/officeDocument/2006/relationships/image" Target="../media/image56.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52.png"/><Relationship Id="rId4" Type="http://schemas.openxmlformats.org/officeDocument/2006/relationships/image" Target="../media/image53.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5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13.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57.png"/><Relationship Id="rId4" Type="http://schemas.openxmlformats.org/officeDocument/2006/relationships/image" Target="../media/image55.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4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16.png"/><Relationship Id="rId6"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nvSpPr>
        <p:spPr>
          <a:xfrm>
            <a:off x="560700" y="2096150"/>
            <a:ext cx="8022600" cy="63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Arquitectura del servidor: Diseño</a:t>
            </a:r>
            <a:endParaRPr i="1" sz="3600">
              <a:solidFill>
                <a:srgbClr val="121212"/>
              </a:solidFill>
              <a:latin typeface="Anton"/>
              <a:ea typeface="Anton"/>
              <a:cs typeface="Anton"/>
              <a:sym typeface="Anton"/>
            </a:endParaRPr>
          </a:p>
        </p:txBody>
      </p:sp>
      <p:sp>
        <p:nvSpPr>
          <p:cNvPr id="55" name="Google Shape;55;p13"/>
          <p:cNvSpPr txBox="1"/>
          <p:nvPr/>
        </p:nvSpPr>
        <p:spPr>
          <a:xfrm>
            <a:off x="2022750" y="1620350"/>
            <a:ext cx="46794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GB" sz="2000">
                <a:solidFill>
                  <a:srgbClr val="121212"/>
                </a:solidFill>
                <a:latin typeface="Helvetica Neue"/>
                <a:ea typeface="Helvetica Neue"/>
                <a:cs typeface="Helvetica Neue"/>
                <a:sym typeface="Helvetica Neue"/>
              </a:rPr>
              <a:t>     Clase 40. </a:t>
            </a:r>
            <a:r>
              <a:rPr lang="en-GB" sz="2000">
                <a:solidFill>
                  <a:srgbClr val="121212"/>
                </a:solidFill>
                <a:latin typeface="Helvetica Neue Light"/>
                <a:ea typeface="Helvetica Neue Light"/>
                <a:cs typeface="Helvetica Neue Light"/>
                <a:sym typeface="Helvetica Neue Light"/>
              </a:rPr>
              <a:t> Programación Backend</a:t>
            </a:r>
            <a:endParaRPr>
              <a:solidFill>
                <a:srgbClr val="121212"/>
              </a:solidFill>
              <a:latin typeface="Helvetica Neue Light"/>
              <a:ea typeface="Helvetica Neue Light"/>
              <a:cs typeface="Helvetica Neue Light"/>
              <a:sym typeface="Helvetica Neue Light"/>
            </a:endParaRPr>
          </a:p>
        </p:txBody>
      </p:sp>
      <p:sp>
        <p:nvSpPr>
          <p:cNvPr id="56" name="Google Shape;56;p13"/>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t/>
            </a:r>
            <a:endParaRPr b="1" sz="18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2"/>
          <p:cNvSpPr txBox="1"/>
          <p:nvPr/>
        </p:nvSpPr>
        <p:spPr>
          <a:xfrm>
            <a:off x="1009100" y="943050"/>
            <a:ext cx="7228800" cy="3257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300"/>
              </a:spcBef>
              <a:spcAft>
                <a:spcPts val="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Vemos en el siguiente código un ejemplo de un </a:t>
            </a:r>
            <a:r>
              <a:rPr b="1" lang="en-GB" sz="1800">
                <a:solidFill>
                  <a:schemeClr val="dk1"/>
                </a:solidFill>
                <a:highlight>
                  <a:schemeClr val="lt1"/>
                </a:highlight>
                <a:latin typeface="Helvetica Neue"/>
                <a:ea typeface="Helvetica Neue"/>
                <a:cs typeface="Helvetica Neue"/>
                <a:sym typeface="Helvetica Neue"/>
              </a:rPr>
              <a:t>modelo </a:t>
            </a:r>
            <a:r>
              <a:rPr lang="en-GB" sz="1800">
                <a:solidFill>
                  <a:schemeClr val="dk1"/>
                </a:solidFill>
                <a:highlight>
                  <a:schemeClr val="lt1"/>
                </a:highlight>
                <a:latin typeface="Helvetica Neue Light"/>
                <a:ea typeface="Helvetica Neue Light"/>
                <a:cs typeface="Helvetica Neue Light"/>
                <a:sym typeface="Helvetica Neue Light"/>
              </a:rPr>
              <a:t>para una colección de comidas en una base de datos de MongoDB. </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457200" rtl="0" algn="l">
              <a:lnSpc>
                <a:spcPct val="115000"/>
              </a:lnSpc>
              <a:spcBef>
                <a:spcPts val="1300"/>
              </a:spcBef>
              <a:spcAft>
                <a:spcPts val="0"/>
              </a:spcAft>
              <a:buNone/>
            </a:pPr>
            <a:r>
              <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457200" rtl="0" algn="l">
              <a:lnSpc>
                <a:spcPct val="115000"/>
              </a:lnSpc>
              <a:spcBef>
                <a:spcPts val="1300"/>
              </a:spcBef>
              <a:spcAft>
                <a:spcPts val="0"/>
              </a:spcAft>
              <a:buNone/>
            </a:pPr>
            <a:r>
              <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457200" rtl="0" algn="l">
              <a:lnSpc>
                <a:spcPct val="115000"/>
              </a:lnSpc>
              <a:spcBef>
                <a:spcPts val="1300"/>
              </a:spcBef>
              <a:spcAft>
                <a:spcPts val="0"/>
              </a:spcAft>
              <a:buNone/>
            </a:pPr>
            <a:r>
              <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457200" rtl="0" algn="l">
              <a:lnSpc>
                <a:spcPct val="115000"/>
              </a:lnSpc>
              <a:spcBef>
                <a:spcPts val="1300"/>
              </a:spcBef>
              <a:spcAft>
                <a:spcPts val="0"/>
              </a:spcAft>
              <a:buNone/>
            </a:pPr>
            <a:r>
              <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300"/>
              </a:spcBef>
              <a:spcAft>
                <a:spcPts val="1000"/>
              </a:spcAft>
              <a:buClr>
                <a:srgbClr val="3CEFAB"/>
              </a:buClr>
              <a:buSzPts val="18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Usamos </a:t>
            </a:r>
            <a:r>
              <a:rPr b="1" lang="en-GB" sz="1700">
                <a:solidFill>
                  <a:schemeClr val="dk1"/>
                </a:solidFill>
                <a:highlight>
                  <a:schemeClr val="lt1"/>
                </a:highlight>
                <a:latin typeface="Helvetica Neue"/>
                <a:ea typeface="Helvetica Neue"/>
                <a:cs typeface="Helvetica Neue"/>
                <a:sym typeface="Helvetica Neue"/>
              </a:rPr>
              <a:t>Mongoose</a:t>
            </a:r>
            <a:r>
              <a:rPr lang="en-GB" sz="1700">
                <a:solidFill>
                  <a:schemeClr val="dk1"/>
                </a:solidFill>
                <a:highlight>
                  <a:schemeClr val="lt1"/>
                </a:highlight>
                <a:latin typeface="Helvetica Neue Light"/>
                <a:ea typeface="Helvetica Neue Light"/>
                <a:cs typeface="Helvetica Neue Light"/>
                <a:sym typeface="Helvetica Neue Light"/>
              </a:rPr>
              <a:t> para definir el modelo y poder usar nuestra base de datos en nuestro proyecto de Node.</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168" name="Google Shape;168;p2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69" name="Google Shape;169;p22"/>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170" name="Google Shape;170;p22"/>
          <p:cNvPicPr preferRelativeResize="0"/>
          <p:nvPr/>
        </p:nvPicPr>
        <p:blipFill>
          <a:blip r:embed="rId5">
            <a:alphaModFix/>
          </a:blip>
          <a:stretch>
            <a:fillRect/>
          </a:stretch>
        </p:blipFill>
        <p:spPr>
          <a:xfrm>
            <a:off x="412500" y="174488"/>
            <a:ext cx="596675" cy="596675"/>
          </a:xfrm>
          <a:prstGeom prst="rect">
            <a:avLst/>
          </a:prstGeom>
          <a:noFill/>
          <a:ln>
            <a:noFill/>
          </a:ln>
        </p:spPr>
      </p:pic>
      <p:sp>
        <p:nvSpPr>
          <p:cNvPr id="171" name="Google Shape;171;p22"/>
          <p:cNvSpPr txBox="1"/>
          <p:nvPr/>
        </p:nvSpPr>
        <p:spPr>
          <a:xfrm>
            <a:off x="1131650" y="310750"/>
            <a:ext cx="69837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Creando una app con MVC y Express</a:t>
            </a:r>
            <a:endParaRPr i="1" sz="3600">
              <a:latin typeface="Anton"/>
              <a:ea typeface="Anton"/>
              <a:cs typeface="Anton"/>
              <a:sym typeface="Anton"/>
            </a:endParaRPr>
          </a:p>
        </p:txBody>
      </p:sp>
      <p:pic>
        <p:nvPicPr>
          <p:cNvPr id="172" name="Google Shape;172;p22"/>
          <p:cNvPicPr preferRelativeResize="0"/>
          <p:nvPr/>
        </p:nvPicPr>
        <p:blipFill>
          <a:blip r:embed="rId6">
            <a:alphaModFix/>
          </a:blip>
          <a:stretch>
            <a:fillRect/>
          </a:stretch>
        </p:blipFill>
        <p:spPr>
          <a:xfrm>
            <a:off x="2563675" y="2103550"/>
            <a:ext cx="4016650" cy="16470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3"/>
          <p:cNvSpPr txBox="1"/>
          <p:nvPr/>
        </p:nvSpPr>
        <p:spPr>
          <a:xfrm>
            <a:off x="214325" y="772875"/>
            <a:ext cx="8710200" cy="24876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Te presentamos un </a:t>
            </a:r>
            <a:r>
              <a:rPr b="1" lang="en-GB" sz="1900">
                <a:solidFill>
                  <a:schemeClr val="dk1"/>
                </a:solidFill>
                <a:highlight>
                  <a:schemeClr val="lt1"/>
                </a:highlight>
                <a:latin typeface="Helvetica Neue"/>
                <a:ea typeface="Helvetica Neue"/>
                <a:cs typeface="Helvetica Neue"/>
                <a:sym typeface="Helvetica Neue"/>
              </a:rPr>
              <a:t>controlador</a:t>
            </a:r>
            <a:r>
              <a:rPr lang="en-GB" sz="1900">
                <a:solidFill>
                  <a:schemeClr val="dk1"/>
                </a:solidFill>
                <a:highlight>
                  <a:schemeClr val="lt1"/>
                </a:highlight>
                <a:latin typeface="Helvetica Neue Light"/>
                <a:ea typeface="Helvetica Neue Light"/>
                <a:cs typeface="Helvetica Neue Light"/>
                <a:sym typeface="Helvetica Neue Light"/>
              </a:rPr>
              <a:t>, asociado al modelo de comidas.</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0"/>
              </a:spcAft>
              <a:buClr>
                <a:srgbClr val="3CEFAB"/>
              </a:buClr>
              <a:buSzPts val="19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El ejemplo muestra al método para traer todas las comidas que estén en la base de datos. También podríamos tener métodos para crear, modificar o eliminar una comida.</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300"/>
              </a:spcBef>
              <a:spcAft>
                <a:spcPts val="100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Como retorno del método, usamos </a:t>
            </a:r>
            <a:r>
              <a:rPr i="1" lang="en-GB" sz="1800">
                <a:solidFill>
                  <a:schemeClr val="lt2"/>
                </a:solidFill>
                <a:highlight>
                  <a:schemeClr val="dk2"/>
                </a:highlight>
                <a:latin typeface="Helvetica Neue Light"/>
                <a:ea typeface="Helvetica Neue Light"/>
                <a:cs typeface="Helvetica Neue Light"/>
                <a:sym typeface="Helvetica Neue Light"/>
              </a:rPr>
              <a:t>res.render()</a:t>
            </a:r>
            <a:r>
              <a:rPr lang="en-GB" sz="1800">
                <a:solidFill>
                  <a:schemeClr val="dk1"/>
                </a:solidFill>
                <a:highlight>
                  <a:schemeClr val="lt1"/>
                </a:highlight>
                <a:latin typeface="Helvetica Neue Light"/>
                <a:ea typeface="Helvetica Neue Light"/>
                <a:cs typeface="Helvetica Neue Light"/>
                <a:sym typeface="Helvetica Neue Light"/>
              </a:rPr>
              <a:t> para renderizar la vista.</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178" name="Google Shape;178;p23"/>
          <p:cNvSpPr txBox="1"/>
          <p:nvPr/>
        </p:nvSpPr>
        <p:spPr>
          <a:xfrm>
            <a:off x="1254125" y="174500"/>
            <a:ext cx="69837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Creando una app con MVC y Express</a:t>
            </a:r>
            <a:endParaRPr i="1" sz="3600">
              <a:latin typeface="Anton"/>
              <a:ea typeface="Anton"/>
              <a:cs typeface="Anton"/>
              <a:sym typeface="Anton"/>
            </a:endParaRPr>
          </a:p>
        </p:txBody>
      </p:sp>
      <p:pic>
        <p:nvPicPr>
          <p:cNvPr id="179" name="Google Shape;179;p2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80" name="Google Shape;180;p23"/>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181" name="Google Shape;181;p23"/>
          <p:cNvPicPr preferRelativeResize="0"/>
          <p:nvPr/>
        </p:nvPicPr>
        <p:blipFill>
          <a:blip r:embed="rId5">
            <a:alphaModFix/>
          </a:blip>
          <a:stretch>
            <a:fillRect/>
          </a:stretch>
        </p:blipFill>
        <p:spPr>
          <a:xfrm>
            <a:off x="2523100" y="3189650"/>
            <a:ext cx="3825731" cy="1724450"/>
          </a:xfrm>
          <a:prstGeom prst="rect">
            <a:avLst/>
          </a:prstGeom>
          <a:noFill/>
          <a:ln cap="flat" cmpd="sng" w="9525">
            <a:solidFill>
              <a:schemeClr val="dk2"/>
            </a:solidFill>
            <a:prstDash val="solid"/>
            <a:round/>
            <a:headEnd len="sm" w="sm" type="none"/>
            <a:tailEnd len="sm" w="sm" type="none"/>
          </a:ln>
        </p:spPr>
      </p:pic>
      <p:pic>
        <p:nvPicPr>
          <p:cNvPr id="182" name="Google Shape;182;p23"/>
          <p:cNvPicPr preferRelativeResize="0"/>
          <p:nvPr/>
        </p:nvPicPr>
        <p:blipFill>
          <a:blip r:embed="rId6">
            <a:alphaModFix/>
          </a:blip>
          <a:stretch>
            <a:fillRect/>
          </a:stretch>
        </p:blipFill>
        <p:spPr>
          <a:xfrm>
            <a:off x="412500" y="174488"/>
            <a:ext cx="596675" cy="596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4"/>
          <p:cNvSpPr txBox="1"/>
          <p:nvPr/>
        </p:nvSpPr>
        <p:spPr>
          <a:xfrm>
            <a:off x="137775" y="772875"/>
            <a:ext cx="8787000" cy="17415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300"/>
              </a:spcBef>
              <a:spcAft>
                <a:spcPts val="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En el archivo de </a:t>
            </a:r>
            <a:r>
              <a:rPr b="1" lang="en-GB" sz="1800">
                <a:solidFill>
                  <a:schemeClr val="dk1"/>
                </a:solidFill>
                <a:highlight>
                  <a:schemeClr val="lt1"/>
                </a:highlight>
                <a:latin typeface="Helvetica Neue"/>
                <a:ea typeface="Helvetica Neue"/>
                <a:cs typeface="Helvetica Neue"/>
                <a:sym typeface="Helvetica Neue"/>
              </a:rPr>
              <a:t>rutas</a:t>
            </a:r>
            <a:r>
              <a:rPr lang="en-GB" sz="1800">
                <a:solidFill>
                  <a:schemeClr val="dk1"/>
                </a:solidFill>
                <a:highlight>
                  <a:schemeClr val="lt1"/>
                </a:highlight>
                <a:latin typeface="Helvetica Neue Light"/>
                <a:ea typeface="Helvetica Neue Light"/>
                <a:cs typeface="Helvetica Neue Light"/>
                <a:sym typeface="Helvetica Neue Light"/>
              </a:rPr>
              <a:t>, encontramos las mismas, con el método de controlador que corresponda ejecutar en cada una.</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300"/>
              </a:spcBef>
              <a:spcAft>
                <a:spcPts val="1000"/>
              </a:spcAft>
              <a:buClr>
                <a:srgbClr val="3CEFAB"/>
              </a:buClr>
              <a:buSzPts val="18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En este caso, vemos que la ruta por GET que corresponde al método de controlador que vimos antes, es </a:t>
            </a:r>
            <a:r>
              <a:rPr i="1" lang="en-GB" sz="1700">
                <a:solidFill>
                  <a:schemeClr val="dk1"/>
                </a:solidFill>
                <a:highlight>
                  <a:schemeClr val="lt1"/>
                </a:highlight>
                <a:latin typeface="Helvetica Neue Light"/>
                <a:ea typeface="Helvetica Neue Light"/>
                <a:cs typeface="Helvetica Neue Light"/>
                <a:sym typeface="Helvetica Neue Light"/>
              </a:rPr>
              <a:t>“/menu”</a:t>
            </a:r>
            <a:r>
              <a:rPr lang="en-GB" sz="1700">
                <a:solidFill>
                  <a:schemeClr val="dk1"/>
                </a:solidFill>
                <a:highlight>
                  <a:schemeClr val="lt1"/>
                </a:highlight>
                <a:latin typeface="Helvetica Neue Light"/>
                <a:ea typeface="Helvetica Neue Light"/>
                <a:cs typeface="Helvetica Neue Light"/>
                <a:sym typeface="Helvetica Neue Light"/>
              </a:rPr>
              <a:t>.</a:t>
            </a:r>
            <a:endParaRPr sz="1700">
              <a:solidFill>
                <a:schemeClr val="dk1"/>
              </a:solidFill>
              <a:highlight>
                <a:schemeClr val="lt1"/>
              </a:highlight>
              <a:latin typeface="Helvetica Neue Light"/>
              <a:ea typeface="Helvetica Neue Light"/>
              <a:cs typeface="Helvetica Neue Light"/>
              <a:sym typeface="Helvetica Neue Light"/>
            </a:endParaRPr>
          </a:p>
        </p:txBody>
      </p:sp>
      <p:sp>
        <p:nvSpPr>
          <p:cNvPr id="188" name="Google Shape;188;p24"/>
          <p:cNvSpPr txBox="1"/>
          <p:nvPr/>
        </p:nvSpPr>
        <p:spPr>
          <a:xfrm>
            <a:off x="979725" y="162375"/>
            <a:ext cx="69837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Creando una app con MVC y Express</a:t>
            </a:r>
            <a:endParaRPr i="1" sz="3600">
              <a:latin typeface="Anton"/>
              <a:ea typeface="Anton"/>
              <a:cs typeface="Anton"/>
              <a:sym typeface="Anton"/>
            </a:endParaRPr>
          </a:p>
        </p:txBody>
      </p:sp>
      <p:pic>
        <p:nvPicPr>
          <p:cNvPr id="189" name="Google Shape;189;p2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90" name="Google Shape;190;p24"/>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191" name="Google Shape;191;p24"/>
          <p:cNvPicPr preferRelativeResize="0"/>
          <p:nvPr/>
        </p:nvPicPr>
        <p:blipFill>
          <a:blip r:embed="rId5">
            <a:alphaModFix/>
          </a:blip>
          <a:stretch>
            <a:fillRect/>
          </a:stretch>
        </p:blipFill>
        <p:spPr>
          <a:xfrm>
            <a:off x="1495425" y="2666650"/>
            <a:ext cx="5994778" cy="1741500"/>
          </a:xfrm>
          <a:prstGeom prst="rect">
            <a:avLst/>
          </a:prstGeom>
          <a:noFill/>
          <a:ln>
            <a:noFill/>
          </a:ln>
        </p:spPr>
      </p:pic>
      <p:pic>
        <p:nvPicPr>
          <p:cNvPr id="192" name="Google Shape;192;p24"/>
          <p:cNvPicPr preferRelativeResize="0"/>
          <p:nvPr/>
        </p:nvPicPr>
        <p:blipFill>
          <a:blip r:embed="rId6">
            <a:alphaModFix/>
          </a:blip>
          <a:stretch>
            <a:fillRect/>
          </a:stretch>
        </p:blipFill>
        <p:spPr>
          <a:xfrm>
            <a:off x="412500" y="174488"/>
            <a:ext cx="596675" cy="596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5"/>
          <p:cNvSpPr txBox="1"/>
          <p:nvPr/>
        </p:nvSpPr>
        <p:spPr>
          <a:xfrm>
            <a:off x="214325" y="925275"/>
            <a:ext cx="8710200" cy="18447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Finalmente, vamos a la carpeta de </a:t>
            </a:r>
            <a:r>
              <a:rPr b="1" lang="en-GB" sz="1900">
                <a:solidFill>
                  <a:schemeClr val="dk1"/>
                </a:solidFill>
                <a:highlight>
                  <a:schemeClr val="lt1"/>
                </a:highlight>
                <a:latin typeface="Helvetica Neue"/>
                <a:ea typeface="Helvetica Neue"/>
                <a:cs typeface="Helvetica Neue"/>
                <a:sym typeface="Helvetica Neue"/>
              </a:rPr>
              <a:t>vistas </a:t>
            </a:r>
            <a:r>
              <a:rPr lang="en-GB" sz="1900">
                <a:solidFill>
                  <a:schemeClr val="dk1"/>
                </a:solidFill>
                <a:highlight>
                  <a:schemeClr val="lt1"/>
                </a:highlight>
                <a:latin typeface="Helvetica Neue Light"/>
                <a:ea typeface="Helvetica Neue Light"/>
                <a:cs typeface="Helvetica Neue Light"/>
                <a:sym typeface="Helvetica Neue Light"/>
              </a:rPr>
              <a:t>y creamos el archivo de </a:t>
            </a:r>
            <a:r>
              <a:rPr i="1" lang="en-GB" sz="1900">
                <a:solidFill>
                  <a:schemeClr val="dk1"/>
                </a:solidFill>
                <a:highlight>
                  <a:schemeClr val="lt1"/>
                </a:highlight>
                <a:latin typeface="Helvetica Neue Light"/>
                <a:ea typeface="Helvetica Neue Light"/>
                <a:cs typeface="Helvetica Neue Light"/>
                <a:sym typeface="Helvetica Neue Light"/>
              </a:rPr>
              <a:t>menu.pug</a:t>
            </a:r>
            <a:r>
              <a:rPr lang="en-GB" sz="1900">
                <a:solidFill>
                  <a:schemeClr val="dk1"/>
                </a:solidFill>
                <a:highlight>
                  <a:schemeClr val="lt1"/>
                </a:highlight>
                <a:latin typeface="Helvetica Neue Light"/>
                <a:ea typeface="Helvetica Neue Light"/>
                <a:cs typeface="Helvetica Neue Light"/>
                <a:sym typeface="Helvetica Neue Light"/>
              </a:rPr>
              <a:t> que es el que renderizamos en el controlador.</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1000"/>
              </a:spcAft>
              <a:buClr>
                <a:srgbClr val="3CEFAB"/>
              </a:buClr>
              <a:buSzPts val="19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Escribimos, en este caso, un código simple, con el motor de vistas Pug, para que muestre un listado de las comidas que trae de la base de datos con su nombre y su precio.</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198" name="Google Shape;198;p25"/>
          <p:cNvSpPr txBox="1"/>
          <p:nvPr/>
        </p:nvSpPr>
        <p:spPr>
          <a:xfrm>
            <a:off x="979725" y="162375"/>
            <a:ext cx="69837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Creando una app con MVC y Express</a:t>
            </a:r>
            <a:endParaRPr i="1" sz="3600">
              <a:latin typeface="Anton"/>
              <a:ea typeface="Anton"/>
              <a:cs typeface="Anton"/>
              <a:sym typeface="Anton"/>
            </a:endParaRPr>
          </a:p>
        </p:txBody>
      </p:sp>
      <p:pic>
        <p:nvPicPr>
          <p:cNvPr id="199" name="Google Shape;199;p2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00" name="Google Shape;200;p25"/>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201" name="Google Shape;201;p25"/>
          <p:cNvPicPr preferRelativeResize="0"/>
          <p:nvPr/>
        </p:nvPicPr>
        <p:blipFill>
          <a:blip r:embed="rId5">
            <a:alphaModFix/>
          </a:blip>
          <a:stretch>
            <a:fillRect/>
          </a:stretch>
        </p:blipFill>
        <p:spPr>
          <a:xfrm>
            <a:off x="2188025" y="2998875"/>
            <a:ext cx="5068888" cy="1578225"/>
          </a:xfrm>
          <a:prstGeom prst="rect">
            <a:avLst/>
          </a:prstGeom>
          <a:noFill/>
          <a:ln cap="flat" cmpd="sng" w="9525">
            <a:solidFill>
              <a:schemeClr val="dk2"/>
            </a:solidFill>
            <a:prstDash val="solid"/>
            <a:round/>
            <a:headEnd len="sm" w="sm" type="none"/>
            <a:tailEnd len="sm" w="sm" type="none"/>
          </a:ln>
        </p:spPr>
      </p:pic>
      <p:pic>
        <p:nvPicPr>
          <p:cNvPr id="202" name="Google Shape;202;p25"/>
          <p:cNvPicPr preferRelativeResize="0"/>
          <p:nvPr/>
        </p:nvPicPr>
        <p:blipFill>
          <a:blip r:embed="rId6">
            <a:alphaModFix/>
          </a:blip>
          <a:stretch>
            <a:fillRect/>
          </a:stretch>
        </p:blipFill>
        <p:spPr>
          <a:xfrm>
            <a:off x="412500" y="174488"/>
            <a:ext cx="596675" cy="596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6"/>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ARQUITECTURA MVC CON HTML ON WIRE</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GB" sz="1600">
                <a:latin typeface="Helvetica Neue Light"/>
                <a:ea typeface="Helvetica Neue Light"/>
                <a:cs typeface="Helvetica Neue Light"/>
                <a:sym typeface="Helvetica Neue Light"/>
              </a:rPr>
              <a:t>Tiempo: 10 minutos</a:t>
            </a:r>
            <a:endParaRPr i="1" sz="1600">
              <a:latin typeface="Helvetica Neue Light"/>
              <a:ea typeface="Helvetica Neue Light"/>
              <a:cs typeface="Helvetica Neue Light"/>
              <a:sym typeface="Helvetica Neue Light"/>
            </a:endParaRPr>
          </a:p>
        </p:txBody>
      </p:sp>
      <p:pic>
        <p:nvPicPr>
          <p:cNvPr id="208" name="Google Shape;208;p2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09" name="Google Shape;209;p26"/>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p2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15" name="Google Shape;215;p27"/>
          <p:cNvSpPr txBox="1"/>
          <p:nvPr/>
        </p:nvSpPr>
        <p:spPr>
          <a:xfrm>
            <a:off x="707425" y="1527175"/>
            <a:ext cx="7524900" cy="18960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chemeClr val="dk1"/>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Crear una arquitectura de servidor node.js MVC que permita ingresar personas por nombre, apellido y DNI mediante un formulario ofrecido a través de sus rutas. </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0"/>
              </a:spcBef>
              <a:spcAft>
                <a:spcPts val="0"/>
              </a:spcAft>
              <a:buClr>
                <a:schemeClr val="dk1"/>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Por debajo del formulario se representarán en forma dinámica, los datos almacenados en memoria, en forma de tabla.</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457200" rtl="0" algn="l">
              <a:lnSpc>
                <a:spcPct val="115000"/>
              </a:lnSpc>
              <a:spcBef>
                <a:spcPts val="1000"/>
              </a:spcBef>
              <a:spcAft>
                <a:spcPts val="0"/>
              </a:spcAft>
              <a:buNone/>
            </a:pPr>
            <a:r>
              <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 Realizar este proceso utilizando HTML on wire, creando las rutas necesarias:</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Clr>
                <a:schemeClr val="dk1"/>
              </a:buClr>
              <a:buSzPts val="1100"/>
              <a:buFont typeface="Arial"/>
              <a:buNone/>
            </a:pPr>
            <a:r>
              <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1000"/>
              </a:spcAft>
              <a:buNone/>
            </a:pPr>
            <a:r>
              <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216" name="Google Shape;216;p27"/>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217" name="Google Shape;217;p27"/>
          <p:cNvSpPr txBox="1"/>
          <p:nvPr/>
        </p:nvSpPr>
        <p:spPr>
          <a:xfrm>
            <a:off x="350225" y="283925"/>
            <a:ext cx="7524900" cy="71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i="1" lang="en-GB" sz="3300">
                <a:latin typeface="Anton"/>
                <a:ea typeface="Anton"/>
                <a:cs typeface="Anton"/>
                <a:sym typeface="Anton"/>
              </a:rPr>
              <a:t>ARQUITECTURA MVC CON HTML ON WIRE</a:t>
            </a:r>
            <a:endParaRPr i="1" sz="3200">
              <a:latin typeface="Helvetica Neue Light"/>
              <a:ea typeface="Helvetica Neue Light"/>
              <a:cs typeface="Helvetica Neue Light"/>
              <a:sym typeface="Helvetica Neue Light"/>
            </a:endParaRPr>
          </a:p>
        </p:txBody>
      </p:sp>
      <p:sp>
        <p:nvSpPr>
          <p:cNvPr id="218" name="Google Shape;218;p27"/>
          <p:cNvSpPr txBox="1"/>
          <p:nvPr/>
        </p:nvSpPr>
        <p:spPr>
          <a:xfrm>
            <a:off x="498600" y="79496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GB" sz="1600">
                <a:solidFill>
                  <a:schemeClr val="dk1"/>
                </a:solidFill>
                <a:latin typeface="Helvetica Neue Light"/>
                <a:ea typeface="Helvetica Neue Light"/>
                <a:cs typeface="Helvetica Neue Light"/>
                <a:sym typeface="Helvetica Neue Light"/>
              </a:rPr>
              <a:t>Tiempo: 10 minutos</a:t>
            </a:r>
            <a:endParaRPr i="1" sz="16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id="223" name="Google Shape;223;p28"/>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24" name="Google Shape;224;p28"/>
          <p:cNvSpPr txBox="1"/>
          <p:nvPr/>
        </p:nvSpPr>
        <p:spPr>
          <a:xfrm>
            <a:off x="618425" y="1552700"/>
            <a:ext cx="7641000" cy="285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700">
                <a:solidFill>
                  <a:srgbClr val="3CEFAB"/>
                </a:solidFill>
                <a:highlight>
                  <a:schemeClr val="lt1"/>
                </a:highlight>
                <a:latin typeface="Helvetica Neue Light"/>
                <a:ea typeface="Helvetica Neue Light"/>
                <a:cs typeface="Helvetica Neue Light"/>
                <a:sym typeface="Helvetica Neue Light"/>
              </a:rPr>
              <a:t>- </a:t>
            </a:r>
            <a:r>
              <a:rPr b="1" lang="en-GB" sz="1700">
                <a:solidFill>
                  <a:schemeClr val="dk1"/>
                </a:solidFill>
                <a:highlight>
                  <a:schemeClr val="lt1"/>
                </a:highlight>
                <a:latin typeface="Helvetica Neue"/>
                <a:ea typeface="Helvetica Neue"/>
                <a:cs typeface="Helvetica Neue"/>
                <a:sym typeface="Helvetica Neue"/>
              </a:rPr>
              <a:t>Ruta get '/html-onwire'</a:t>
            </a:r>
            <a:r>
              <a:rPr lang="en-GB" sz="1700">
                <a:solidFill>
                  <a:schemeClr val="dk1"/>
                </a:solidFill>
                <a:highlight>
                  <a:schemeClr val="lt1"/>
                </a:highlight>
                <a:latin typeface="Helvetica Neue Light"/>
                <a:ea typeface="Helvetica Neue Light"/>
                <a:cs typeface="Helvetica Neue Light"/>
                <a:sym typeface="Helvetica Neue Light"/>
              </a:rPr>
              <a:t>: devolverá una vista dinámica (hbs) que construya el servidor con el formulario y los datos.</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Clr>
                <a:schemeClr val="dk1"/>
              </a:buClr>
              <a:buSzPts val="1100"/>
              <a:buFont typeface="Arial"/>
              <a:buNone/>
            </a:pPr>
            <a:r>
              <a:rPr lang="en-GB" sz="1700">
                <a:solidFill>
                  <a:srgbClr val="3CEFAB"/>
                </a:solidFill>
                <a:highlight>
                  <a:schemeClr val="lt1"/>
                </a:highlight>
                <a:latin typeface="Helvetica Neue Light"/>
                <a:ea typeface="Helvetica Neue Light"/>
                <a:cs typeface="Helvetica Neue Light"/>
                <a:sym typeface="Helvetica Neue Light"/>
              </a:rPr>
              <a:t>- </a:t>
            </a:r>
            <a:r>
              <a:rPr b="1" lang="en-GB" sz="1700">
                <a:solidFill>
                  <a:schemeClr val="dk1"/>
                </a:solidFill>
                <a:highlight>
                  <a:schemeClr val="lt1"/>
                </a:highlight>
                <a:latin typeface="Helvetica Neue"/>
                <a:ea typeface="Helvetica Neue"/>
                <a:cs typeface="Helvetica Neue"/>
                <a:sym typeface="Helvetica Neue"/>
              </a:rPr>
              <a:t>Ruta post '/html-onwire'</a:t>
            </a:r>
            <a:r>
              <a:rPr lang="en-GB" sz="1700">
                <a:solidFill>
                  <a:schemeClr val="dk1"/>
                </a:solidFill>
                <a:highlight>
                  <a:schemeClr val="lt1"/>
                </a:highlight>
                <a:latin typeface="Helvetica Neue Light"/>
                <a:ea typeface="Helvetica Neue Light"/>
                <a:cs typeface="Helvetica Neue Light"/>
                <a:sym typeface="Helvetica Neue Light"/>
              </a:rPr>
              <a:t> usada por el formulario html-onwire </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Clr>
                <a:schemeClr val="dk1"/>
              </a:buClr>
              <a:buSzPts val="1100"/>
              <a:buFont typeface="Arial"/>
              <a:buNone/>
            </a:pPr>
            <a:r>
              <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000"/>
              </a:spcBef>
              <a:spcAft>
                <a:spcPts val="0"/>
              </a:spcAft>
              <a:buClr>
                <a:schemeClr val="dk1"/>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Utilizar Handlebars del lado servidor (HTML on wire) para generar la vista dinámica.</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0"/>
              </a:spcBef>
              <a:spcAft>
                <a:spcPts val="0"/>
              </a:spcAft>
              <a:buClr>
                <a:schemeClr val="dk1"/>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Separar el desarrollo del lado servidor en capas: rutas, controlador, </a:t>
            </a:r>
            <a:br>
              <a:rPr lang="en-GB" sz="1700">
                <a:solidFill>
                  <a:schemeClr val="dk1"/>
                </a:solidFill>
                <a:highlight>
                  <a:schemeClr val="lt1"/>
                </a:highlight>
                <a:latin typeface="Helvetica Neue Light"/>
                <a:ea typeface="Helvetica Neue Light"/>
                <a:cs typeface="Helvetica Neue Light"/>
                <a:sym typeface="Helvetica Neue Light"/>
              </a:rPr>
            </a:br>
            <a:r>
              <a:rPr lang="en-GB" sz="1700">
                <a:solidFill>
                  <a:schemeClr val="dk1"/>
                </a:solidFill>
                <a:highlight>
                  <a:schemeClr val="lt1"/>
                </a:highlight>
                <a:latin typeface="Helvetica Neue Light"/>
                <a:ea typeface="Helvetica Neue Light"/>
                <a:cs typeface="Helvetica Neue Light"/>
                <a:sym typeface="Helvetica Neue Light"/>
              </a:rPr>
              <a:t>negocio y modelo (MVC)</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225" name="Google Shape;225;p28"/>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226" name="Google Shape;226;p28"/>
          <p:cNvSpPr txBox="1"/>
          <p:nvPr/>
        </p:nvSpPr>
        <p:spPr>
          <a:xfrm>
            <a:off x="370000" y="326425"/>
            <a:ext cx="7524900" cy="71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i="1" lang="en-GB" sz="3300">
                <a:latin typeface="Anton"/>
                <a:ea typeface="Anton"/>
                <a:cs typeface="Anton"/>
                <a:sym typeface="Anton"/>
              </a:rPr>
              <a:t>ARQUITECTURA MVC CON HTML ON WIRE</a:t>
            </a:r>
            <a:endParaRPr i="1" sz="3200">
              <a:latin typeface="Helvetica Neue Light"/>
              <a:ea typeface="Helvetica Neue Light"/>
              <a:cs typeface="Helvetica Neue Light"/>
              <a:sym typeface="Helvetica Neue Light"/>
            </a:endParaRPr>
          </a:p>
        </p:txBody>
      </p:sp>
      <p:sp>
        <p:nvSpPr>
          <p:cNvPr id="227" name="Google Shape;227;p28"/>
          <p:cNvSpPr txBox="1"/>
          <p:nvPr/>
        </p:nvSpPr>
        <p:spPr>
          <a:xfrm>
            <a:off x="370000" y="87011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GB" sz="1600">
                <a:solidFill>
                  <a:schemeClr val="dk1"/>
                </a:solidFill>
                <a:latin typeface="Helvetica Neue Light"/>
                <a:ea typeface="Helvetica Neue Light"/>
                <a:cs typeface="Helvetica Neue Light"/>
                <a:sym typeface="Helvetica Neue Light"/>
              </a:rPr>
              <a:t>Tiempo: 10 minutos</a:t>
            </a:r>
            <a:endParaRPr i="1" sz="16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231" name="Shape 231"/>
        <p:cNvGrpSpPr/>
        <p:nvPr/>
      </p:nvGrpSpPr>
      <p:grpSpPr>
        <a:xfrm>
          <a:off x="0" y="0"/>
          <a:ext cx="0" cy="0"/>
          <a:chOff x="0" y="0"/>
          <a:chExt cx="0" cy="0"/>
        </a:xfrm>
      </p:grpSpPr>
      <p:sp>
        <p:nvSpPr>
          <p:cNvPr id="232" name="Google Shape;232;p29"/>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PATRÓN MVC - DATA ON WIRE</a:t>
            </a:r>
            <a:endParaRPr i="1" sz="3600">
              <a:latin typeface="Anton"/>
              <a:ea typeface="Anton"/>
              <a:cs typeface="Anton"/>
              <a:sym typeface="Anton"/>
            </a:endParaRPr>
          </a:p>
        </p:txBody>
      </p:sp>
      <p:pic>
        <p:nvPicPr>
          <p:cNvPr id="233" name="Google Shape;233;p29"/>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0"/>
          <p:cNvSpPr txBox="1"/>
          <p:nvPr/>
        </p:nvSpPr>
        <p:spPr>
          <a:xfrm>
            <a:off x="329525" y="1001475"/>
            <a:ext cx="8292000" cy="30144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La diferencia con HTML on wire, es que en este caso, las vistas se realizan por separado, en un frontend, que puede ser realizado por ejemplo con React.</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Entonces, lo que devuelve el backend, desde el controlador, es un json, en lugar de un HTML.</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100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En el backend, seguimos teniendo las rutas, modelos y controladores. Lo único que cambia es la forma en que llega a los usuarios la respuesta de sus solicitudes.</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239" name="Google Shape;239;p30"/>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¿De qué se trata?</a:t>
            </a:r>
            <a:endParaRPr i="1" sz="3600">
              <a:latin typeface="Anton"/>
              <a:ea typeface="Anton"/>
              <a:cs typeface="Anton"/>
              <a:sym typeface="Anton"/>
            </a:endParaRPr>
          </a:p>
        </p:txBody>
      </p:sp>
      <p:pic>
        <p:nvPicPr>
          <p:cNvPr id="240" name="Google Shape;240;p3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41" name="Google Shape;241;p30"/>
          <p:cNvPicPr preferRelativeResize="0"/>
          <p:nvPr/>
        </p:nvPicPr>
        <p:blipFill>
          <a:blip r:embed="rId4">
            <a:alphaModFix/>
          </a:blip>
          <a:stretch>
            <a:fillRect/>
          </a:stretch>
        </p:blipFill>
        <p:spPr>
          <a:xfrm>
            <a:off x="8237825" y="91375"/>
            <a:ext cx="762900" cy="762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1"/>
          <p:cNvSpPr txBox="1"/>
          <p:nvPr/>
        </p:nvSpPr>
        <p:spPr>
          <a:xfrm>
            <a:off x="4162775" y="1001475"/>
            <a:ext cx="4687200" cy="3658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300"/>
              </a:spcBef>
              <a:spcAft>
                <a:spcPts val="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Como ya vimos en clases anteriores, la arquitectura de capas en </a:t>
            </a:r>
            <a:r>
              <a:rPr b="1" lang="en-GB" sz="1800">
                <a:solidFill>
                  <a:schemeClr val="dk1"/>
                </a:solidFill>
                <a:highlight>
                  <a:schemeClr val="lt1"/>
                </a:highlight>
                <a:latin typeface="Helvetica Neue"/>
                <a:ea typeface="Helvetica Neue"/>
                <a:cs typeface="Helvetica Neue"/>
                <a:sym typeface="Helvetica Neue"/>
              </a:rPr>
              <a:t>Node </a:t>
            </a:r>
            <a:r>
              <a:rPr lang="en-GB" sz="1800">
                <a:solidFill>
                  <a:schemeClr val="dk1"/>
                </a:solidFill>
                <a:highlight>
                  <a:schemeClr val="lt1"/>
                </a:highlight>
                <a:latin typeface="Helvetica Neue Light"/>
                <a:ea typeface="Helvetica Neue Light"/>
                <a:cs typeface="Helvetica Neue Light"/>
                <a:sym typeface="Helvetica Neue Light"/>
              </a:rPr>
              <a:t>se puede estructurar como vemos en la imagen.</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300"/>
              </a:spcBef>
              <a:spcAft>
                <a:spcPts val="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En el </a:t>
            </a:r>
            <a:r>
              <a:rPr i="1" lang="en-GB" sz="1800">
                <a:solidFill>
                  <a:schemeClr val="dk1"/>
                </a:solidFill>
                <a:highlight>
                  <a:schemeClr val="lt1"/>
                </a:highlight>
                <a:latin typeface="Helvetica Neue Light"/>
                <a:ea typeface="Helvetica Neue Light"/>
                <a:cs typeface="Helvetica Neue Light"/>
                <a:sym typeface="Helvetica Neue Light"/>
              </a:rPr>
              <a:t>backend </a:t>
            </a:r>
            <a:r>
              <a:rPr lang="en-GB" sz="1800">
                <a:solidFill>
                  <a:schemeClr val="dk1"/>
                </a:solidFill>
                <a:highlight>
                  <a:schemeClr val="lt1"/>
                </a:highlight>
                <a:latin typeface="Helvetica Neue Light"/>
                <a:ea typeface="Helvetica Neue Light"/>
                <a:cs typeface="Helvetica Neue Light"/>
                <a:sym typeface="Helvetica Neue Light"/>
              </a:rPr>
              <a:t>tenemos la capa de servicio (controlador), la capa de base de datos (modelo) y la capa de API (rutas). </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300"/>
              </a:spcBef>
              <a:spcAft>
                <a:spcPts val="100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En el </a:t>
            </a:r>
            <a:r>
              <a:rPr i="1" lang="en-GB" sz="1800">
                <a:solidFill>
                  <a:schemeClr val="dk1"/>
                </a:solidFill>
                <a:highlight>
                  <a:schemeClr val="lt1"/>
                </a:highlight>
                <a:latin typeface="Helvetica Neue Light"/>
                <a:ea typeface="Helvetica Neue Light"/>
                <a:cs typeface="Helvetica Neue Light"/>
                <a:sym typeface="Helvetica Neue Light"/>
              </a:rPr>
              <a:t>frontend </a:t>
            </a:r>
            <a:r>
              <a:rPr lang="en-GB" sz="1800">
                <a:solidFill>
                  <a:schemeClr val="dk1"/>
                </a:solidFill>
                <a:highlight>
                  <a:schemeClr val="lt1"/>
                </a:highlight>
                <a:latin typeface="Helvetica Neue Light"/>
                <a:ea typeface="Helvetica Neue Light"/>
                <a:cs typeface="Helvetica Neue Light"/>
                <a:sym typeface="Helvetica Neue Light"/>
              </a:rPr>
              <a:t>tenemos la capa de presentación.</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247" name="Google Shape;247;p31"/>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Arquitectura de capas</a:t>
            </a:r>
            <a:endParaRPr i="1" sz="3600">
              <a:latin typeface="Anton"/>
              <a:ea typeface="Anton"/>
              <a:cs typeface="Anton"/>
              <a:sym typeface="Anton"/>
            </a:endParaRPr>
          </a:p>
        </p:txBody>
      </p:sp>
      <p:pic>
        <p:nvPicPr>
          <p:cNvPr id="248" name="Google Shape;248;p3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49" name="Google Shape;249;p31"/>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250" name="Google Shape;250;p31"/>
          <p:cNvPicPr preferRelativeResize="0"/>
          <p:nvPr/>
        </p:nvPicPr>
        <p:blipFill>
          <a:blip r:embed="rId5">
            <a:alphaModFix/>
          </a:blip>
          <a:stretch>
            <a:fillRect/>
          </a:stretch>
        </p:blipFill>
        <p:spPr>
          <a:xfrm>
            <a:off x="218725" y="1337050"/>
            <a:ext cx="3857974" cy="2899134"/>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60" name="Shape 60"/>
        <p:cNvGrpSpPr/>
        <p:nvPr/>
      </p:nvGrpSpPr>
      <p:grpSpPr>
        <a:xfrm>
          <a:off x="0" y="0"/>
          <a:ext cx="0" cy="0"/>
          <a:chOff x="0" y="0"/>
          <a:chExt cx="0" cy="0"/>
        </a:xfrm>
      </p:grpSpPr>
      <p:sp>
        <p:nvSpPr>
          <p:cNvPr id="61" name="Google Shape;61;p14"/>
          <p:cNvSpPr txBox="1"/>
          <p:nvPr/>
        </p:nvSpPr>
        <p:spPr>
          <a:xfrm>
            <a:off x="4082750" y="1638000"/>
            <a:ext cx="4465200" cy="21723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Conocer acerca del patrón MVC y cómo funciona.</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Comprender las diferencias entre patrón MVC - HTML on wire y Dats on wire.</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Conocer acerca de los patrones de diseño.</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Conocer acerca de las buenas prácticas al desarrollar proyectos de Node.</a:t>
            </a:r>
            <a:endParaRPr sz="1800">
              <a:solidFill>
                <a:schemeClr val="dk1"/>
              </a:solidFill>
              <a:latin typeface="Helvetica Neue Light"/>
              <a:ea typeface="Helvetica Neue Light"/>
              <a:cs typeface="Helvetica Neue Light"/>
              <a:sym typeface="Helvetica Neue Light"/>
            </a:endParaRPr>
          </a:p>
        </p:txBody>
      </p:sp>
      <p:pic>
        <p:nvPicPr>
          <p:cNvPr id="62" name="Google Shape;62;p1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63" name="Google Shape;63;p14"/>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GB" sz="3000">
                <a:solidFill>
                  <a:srgbClr val="000000"/>
                </a:solidFill>
                <a:latin typeface="Anton"/>
                <a:ea typeface="Anton"/>
                <a:cs typeface="Anton"/>
                <a:sym typeface="Anton"/>
              </a:rPr>
              <a:t>OBJETIVOS </a:t>
            </a:r>
            <a:r>
              <a:rPr i="1" lang="en-GB" sz="3000">
                <a:latin typeface="Anton"/>
                <a:ea typeface="Anton"/>
                <a:cs typeface="Anton"/>
                <a:sym typeface="Anton"/>
              </a:rPr>
              <a:t>DE LA CLASE</a:t>
            </a:r>
            <a:endParaRPr i="1" sz="3000">
              <a:latin typeface="Anton"/>
              <a:ea typeface="Anton"/>
              <a:cs typeface="Anton"/>
              <a:sym typeface="Anton"/>
            </a:endParaRPr>
          </a:p>
        </p:txBody>
      </p:sp>
      <p:pic>
        <p:nvPicPr>
          <p:cNvPr id="64" name="Google Shape;64;p14"/>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254" name="Shape 254"/>
        <p:cNvGrpSpPr/>
        <p:nvPr/>
      </p:nvGrpSpPr>
      <p:grpSpPr>
        <a:xfrm>
          <a:off x="0" y="0"/>
          <a:ext cx="0" cy="0"/>
          <a:chOff x="0" y="0"/>
          <a:chExt cx="0" cy="0"/>
        </a:xfrm>
      </p:grpSpPr>
      <p:sp>
        <p:nvSpPr>
          <p:cNvPr id="255" name="Google Shape;255;p32"/>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COMUNICACIÓN ENTRE FRONT Y BACK</a:t>
            </a:r>
            <a:endParaRPr i="1" sz="3600">
              <a:latin typeface="Anton"/>
              <a:ea typeface="Anton"/>
              <a:cs typeface="Anton"/>
              <a:sym typeface="Anton"/>
            </a:endParaRPr>
          </a:p>
        </p:txBody>
      </p:sp>
      <p:pic>
        <p:nvPicPr>
          <p:cNvPr id="256" name="Google Shape;256;p32"/>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3"/>
          <p:cNvSpPr txBox="1"/>
          <p:nvPr/>
        </p:nvSpPr>
        <p:spPr>
          <a:xfrm>
            <a:off x="398000" y="931125"/>
            <a:ext cx="8451900" cy="38868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300"/>
              </a:spcBef>
              <a:spcAft>
                <a:spcPts val="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Si nuestra aplicación es dinámica, cuando un usuario entre desde su navegador, realizará una solicitud HTTP, por ejemplo, para que se muestre el listado de productos que vendemos.</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En este caso, la solicitud se realiza desde el front, pero los datos de productos están almacenados en la base de datos. Entonces, tenemos la </a:t>
            </a:r>
            <a:r>
              <a:rPr b="1" lang="en-GB" sz="1700">
                <a:solidFill>
                  <a:schemeClr val="dk1"/>
                </a:solidFill>
                <a:highlight>
                  <a:schemeClr val="lt1"/>
                </a:highlight>
                <a:latin typeface="Helvetica Neue"/>
                <a:ea typeface="Helvetica Neue"/>
                <a:cs typeface="Helvetica Neue"/>
                <a:sym typeface="Helvetica Neue"/>
              </a:rPr>
              <a:t>API REST</a:t>
            </a:r>
            <a:r>
              <a:rPr lang="en-GB" sz="1700">
                <a:solidFill>
                  <a:schemeClr val="dk1"/>
                </a:solidFill>
                <a:highlight>
                  <a:schemeClr val="lt1"/>
                </a:highlight>
                <a:latin typeface="Helvetica Neue Light"/>
                <a:ea typeface="Helvetica Neue Light"/>
                <a:cs typeface="Helvetica Neue Light"/>
                <a:sym typeface="Helvetica Neue Light"/>
              </a:rPr>
              <a:t> para comunicar ambas partes.</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100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Como ya vimos, la API REST tiene toda la lógica para manejar las peticiones que provienen del front, pedir la información necesaria a la base de datos y enviar esta información de nuevo al front, donde es utilizada para mostrar al usuario el contenido que solicitó.</a:t>
            </a:r>
            <a:endParaRPr sz="1700">
              <a:solidFill>
                <a:schemeClr val="dk1"/>
              </a:solidFill>
              <a:highlight>
                <a:schemeClr val="lt1"/>
              </a:highlight>
              <a:latin typeface="Helvetica Neue Light"/>
              <a:ea typeface="Helvetica Neue Light"/>
              <a:cs typeface="Helvetica Neue Light"/>
              <a:sym typeface="Helvetica Neue Light"/>
            </a:endParaRPr>
          </a:p>
        </p:txBody>
      </p:sp>
      <p:sp>
        <p:nvSpPr>
          <p:cNvPr id="262" name="Google Shape;262;p33"/>
          <p:cNvSpPr txBox="1"/>
          <p:nvPr/>
        </p:nvSpPr>
        <p:spPr>
          <a:xfrm>
            <a:off x="1232450" y="2286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Comunicación entre front y back</a:t>
            </a:r>
            <a:endParaRPr i="1" sz="3600">
              <a:latin typeface="Anton"/>
              <a:ea typeface="Anton"/>
              <a:cs typeface="Anton"/>
              <a:sym typeface="Anton"/>
            </a:endParaRPr>
          </a:p>
        </p:txBody>
      </p:sp>
      <p:pic>
        <p:nvPicPr>
          <p:cNvPr id="263" name="Google Shape;263;p3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64" name="Google Shape;264;p33"/>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265" name="Google Shape;265;p33"/>
          <p:cNvPicPr preferRelativeResize="0"/>
          <p:nvPr/>
        </p:nvPicPr>
        <p:blipFill>
          <a:blip r:embed="rId5">
            <a:alphaModFix/>
          </a:blip>
          <a:stretch>
            <a:fillRect/>
          </a:stretch>
        </p:blipFill>
        <p:spPr>
          <a:xfrm>
            <a:off x="398000" y="168225"/>
            <a:ext cx="762900" cy="7629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4"/>
          <p:cNvSpPr txBox="1"/>
          <p:nvPr/>
        </p:nvSpPr>
        <p:spPr>
          <a:xfrm>
            <a:off x="3504850" y="921250"/>
            <a:ext cx="5071200" cy="38868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300"/>
              </a:spcBef>
              <a:spcAft>
                <a:spcPts val="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En el diagrama vemos que primero, el usuario ingresa a nuestra aplicación desde su navegador.</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Lo que se muestra es el frontend, que en este caso está desarrollado con React. Este, envía la solicitud del usuario al backend.</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100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El backend es la API REST, desarrollado en Node. Éste, pide a la base de datos la información requerida por el usuario y la envía en formato json al frontend como respuesta.</a:t>
            </a:r>
            <a:endParaRPr sz="1700">
              <a:solidFill>
                <a:schemeClr val="dk1"/>
              </a:solidFill>
              <a:highlight>
                <a:schemeClr val="lt1"/>
              </a:highlight>
              <a:latin typeface="Helvetica Neue Light"/>
              <a:ea typeface="Helvetica Neue Light"/>
              <a:cs typeface="Helvetica Neue Light"/>
              <a:sym typeface="Helvetica Neue Light"/>
            </a:endParaRPr>
          </a:p>
        </p:txBody>
      </p:sp>
      <p:sp>
        <p:nvSpPr>
          <p:cNvPr id="271" name="Google Shape;271;p34"/>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Comunicación entre front y back</a:t>
            </a:r>
            <a:endParaRPr i="1" sz="3600">
              <a:latin typeface="Anton"/>
              <a:ea typeface="Anton"/>
              <a:cs typeface="Anton"/>
              <a:sym typeface="Anton"/>
            </a:endParaRPr>
          </a:p>
        </p:txBody>
      </p:sp>
      <p:pic>
        <p:nvPicPr>
          <p:cNvPr id="272" name="Google Shape;272;p3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73" name="Google Shape;273;p34"/>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274" name="Google Shape;274;p34"/>
          <p:cNvPicPr preferRelativeResize="0"/>
          <p:nvPr/>
        </p:nvPicPr>
        <p:blipFill>
          <a:blip r:embed="rId5">
            <a:alphaModFix/>
          </a:blip>
          <a:stretch>
            <a:fillRect/>
          </a:stretch>
        </p:blipFill>
        <p:spPr>
          <a:xfrm>
            <a:off x="502625" y="1145888"/>
            <a:ext cx="2949300" cy="3437525"/>
          </a:xfrm>
          <a:prstGeom prst="rect">
            <a:avLst/>
          </a:prstGeom>
          <a:noFill/>
          <a:ln cap="flat" cmpd="sng" w="9525">
            <a:solidFill>
              <a:schemeClr val="lt1"/>
            </a:solidFill>
            <a:prstDash val="solid"/>
            <a:round/>
            <a:headEnd len="sm" w="sm" type="none"/>
            <a:tailEnd len="sm" w="sm" type="none"/>
          </a:ln>
        </p:spPr>
      </p:pic>
      <p:pic>
        <p:nvPicPr>
          <p:cNvPr id="275" name="Google Shape;275;p34"/>
          <p:cNvPicPr preferRelativeResize="0"/>
          <p:nvPr/>
        </p:nvPicPr>
        <p:blipFill>
          <a:blip r:embed="rId6">
            <a:alphaModFix/>
          </a:blip>
          <a:stretch>
            <a:fillRect/>
          </a:stretch>
        </p:blipFill>
        <p:spPr>
          <a:xfrm>
            <a:off x="398000" y="168225"/>
            <a:ext cx="762900" cy="762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5"/>
          <p:cNvSpPr txBox="1"/>
          <p:nvPr/>
        </p:nvSpPr>
        <p:spPr>
          <a:xfrm>
            <a:off x="398000" y="854275"/>
            <a:ext cx="8451900" cy="23178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30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La estructura de carpetas en el backend, es similar al que teníamos con HTML on wire, con la diferencia que no tenemos la carpeta de vistas.</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30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Los archivos de rutas y los de modelos son iguales a los que vimos antes.</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300"/>
              </a:spcBef>
              <a:spcAft>
                <a:spcPts val="100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Sin embargo, el controlador cambia en su retorno. En lugar de renderizar una vista, devuelve un json con la información de la respuesta de la solicitud HTTP que realizó el usuario. El mismo del ejemplo anterior queda:</a:t>
            </a:r>
            <a:endParaRPr sz="1600">
              <a:solidFill>
                <a:schemeClr val="dk1"/>
              </a:solidFill>
              <a:highlight>
                <a:schemeClr val="lt1"/>
              </a:highlight>
              <a:latin typeface="Helvetica Neue Light"/>
              <a:ea typeface="Helvetica Neue Light"/>
              <a:cs typeface="Helvetica Neue Light"/>
              <a:sym typeface="Helvetica Neue Light"/>
            </a:endParaRPr>
          </a:p>
        </p:txBody>
      </p:sp>
      <p:sp>
        <p:nvSpPr>
          <p:cNvPr id="281" name="Google Shape;281;p35"/>
          <p:cNvSpPr txBox="1"/>
          <p:nvPr/>
        </p:nvSpPr>
        <p:spPr>
          <a:xfrm>
            <a:off x="1180500" y="2286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Estructura en el backend</a:t>
            </a:r>
            <a:endParaRPr i="1" sz="3600">
              <a:latin typeface="Anton"/>
              <a:ea typeface="Anton"/>
              <a:cs typeface="Anton"/>
              <a:sym typeface="Anton"/>
            </a:endParaRPr>
          </a:p>
        </p:txBody>
      </p:sp>
      <p:pic>
        <p:nvPicPr>
          <p:cNvPr id="282" name="Google Shape;282;p3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83" name="Google Shape;283;p35"/>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284" name="Google Shape;284;p35"/>
          <p:cNvPicPr preferRelativeResize="0"/>
          <p:nvPr/>
        </p:nvPicPr>
        <p:blipFill>
          <a:blip r:embed="rId5">
            <a:alphaModFix/>
          </a:blip>
          <a:stretch>
            <a:fillRect/>
          </a:stretch>
        </p:blipFill>
        <p:spPr>
          <a:xfrm>
            <a:off x="2679325" y="3274125"/>
            <a:ext cx="3596625" cy="1662825"/>
          </a:xfrm>
          <a:prstGeom prst="rect">
            <a:avLst/>
          </a:prstGeom>
          <a:noFill/>
          <a:ln cap="flat" cmpd="sng" w="9525">
            <a:solidFill>
              <a:schemeClr val="dk2"/>
            </a:solidFill>
            <a:prstDash val="solid"/>
            <a:round/>
            <a:headEnd len="sm" w="sm" type="none"/>
            <a:tailEnd len="sm" w="sm" type="none"/>
          </a:ln>
        </p:spPr>
      </p:pic>
      <p:sp>
        <p:nvSpPr>
          <p:cNvPr id="285" name="Google Shape;285;p35"/>
          <p:cNvSpPr/>
          <p:nvPr/>
        </p:nvSpPr>
        <p:spPr>
          <a:xfrm>
            <a:off x="3138150" y="4332175"/>
            <a:ext cx="1974600" cy="1989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6" name="Google Shape;286;p35"/>
          <p:cNvPicPr preferRelativeResize="0"/>
          <p:nvPr/>
        </p:nvPicPr>
        <p:blipFill>
          <a:blip r:embed="rId6">
            <a:alphaModFix/>
          </a:blip>
          <a:stretch>
            <a:fillRect/>
          </a:stretch>
        </p:blipFill>
        <p:spPr>
          <a:xfrm>
            <a:off x="398000" y="168225"/>
            <a:ext cx="762900" cy="762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6"/>
          <p:cNvSpPr txBox="1"/>
          <p:nvPr/>
        </p:nvSpPr>
        <p:spPr>
          <a:xfrm>
            <a:off x="398000" y="771775"/>
            <a:ext cx="8451900" cy="25425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30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En el frontend, debemos consumir el json que nos envía la API REST para poder mostrar los datos al usuario.</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30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Para eso, podemos usar un cliente HTTP, como vimos la clase pasada. Por ejemplo, usamos Axios para consumir los datos del ejemplo de comidas.</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300"/>
              </a:spcBef>
              <a:spcAft>
                <a:spcPts val="100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En result.data tenemos el array con los objetos de cada una de las comidas. Podemos con Javascript entonces, pasar esa información a un HTML para mostrarla finalmente al usuario.</a:t>
            </a:r>
            <a:endParaRPr sz="1600">
              <a:solidFill>
                <a:schemeClr val="dk1"/>
              </a:solidFill>
              <a:highlight>
                <a:schemeClr val="lt1"/>
              </a:highlight>
              <a:latin typeface="Helvetica Neue Light"/>
              <a:ea typeface="Helvetica Neue Light"/>
              <a:cs typeface="Helvetica Neue Light"/>
              <a:sym typeface="Helvetica Neue Light"/>
            </a:endParaRPr>
          </a:p>
        </p:txBody>
      </p:sp>
      <p:sp>
        <p:nvSpPr>
          <p:cNvPr id="292" name="Google Shape;292;p36"/>
          <p:cNvSpPr txBox="1"/>
          <p:nvPr/>
        </p:nvSpPr>
        <p:spPr>
          <a:xfrm>
            <a:off x="1047950" y="91375"/>
            <a:ext cx="7152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¿Cómo utiliza el front la respuesta?</a:t>
            </a:r>
            <a:endParaRPr i="1" sz="3600">
              <a:latin typeface="Anton"/>
              <a:ea typeface="Anton"/>
              <a:cs typeface="Anton"/>
              <a:sym typeface="Anton"/>
            </a:endParaRPr>
          </a:p>
        </p:txBody>
      </p:sp>
      <p:pic>
        <p:nvPicPr>
          <p:cNvPr id="293" name="Google Shape;293;p3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94" name="Google Shape;294;p36"/>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295" name="Google Shape;295;p36"/>
          <p:cNvPicPr preferRelativeResize="0"/>
          <p:nvPr/>
        </p:nvPicPr>
        <p:blipFill>
          <a:blip r:embed="rId5">
            <a:alphaModFix/>
          </a:blip>
          <a:stretch>
            <a:fillRect/>
          </a:stretch>
        </p:blipFill>
        <p:spPr>
          <a:xfrm>
            <a:off x="2400025" y="3455775"/>
            <a:ext cx="4795401" cy="1534525"/>
          </a:xfrm>
          <a:prstGeom prst="rect">
            <a:avLst/>
          </a:prstGeom>
          <a:noFill/>
          <a:ln cap="flat" cmpd="sng" w="9525">
            <a:solidFill>
              <a:schemeClr val="dk2"/>
            </a:solidFill>
            <a:prstDash val="solid"/>
            <a:round/>
            <a:headEnd len="sm" w="sm" type="none"/>
            <a:tailEnd len="sm" w="sm" type="none"/>
          </a:ln>
        </p:spPr>
      </p:pic>
      <p:sp>
        <p:nvSpPr>
          <p:cNvPr id="296" name="Google Shape;296;p36"/>
          <p:cNvSpPr/>
          <p:nvPr/>
        </p:nvSpPr>
        <p:spPr>
          <a:xfrm>
            <a:off x="3765775" y="4179100"/>
            <a:ext cx="918600" cy="183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7" name="Google Shape;297;p36"/>
          <p:cNvPicPr preferRelativeResize="0"/>
          <p:nvPr/>
        </p:nvPicPr>
        <p:blipFill>
          <a:blip r:embed="rId6">
            <a:alphaModFix/>
          </a:blip>
          <a:stretch>
            <a:fillRect/>
          </a:stretch>
        </p:blipFill>
        <p:spPr>
          <a:xfrm>
            <a:off x="398000" y="168225"/>
            <a:ext cx="762900" cy="7629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7"/>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4000"/>
              <a:buFont typeface="Arial"/>
              <a:buNone/>
            </a:pPr>
            <a:r>
              <a:rPr i="1" lang="en-GB" sz="4000">
                <a:solidFill>
                  <a:schemeClr val="dk1"/>
                </a:solidFill>
                <a:latin typeface="Anton"/>
                <a:ea typeface="Anton"/>
                <a:cs typeface="Anton"/>
                <a:sym typeface="Anton"/>
              </a:rPr>
              <a:t>ARQUITECTURA MVC CON DATA ON WIRE</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GB" sz="1600">
                <a:latin typeface="Helvetica Neue Light"/>
                <a:ea typeface="Helvetica Neue Light"/>
                <a:cs typeface="Helvetica Neue Light"/>
                <a:sym typeface="Helvetica Neue Light"/>
              </a:rPr>
              <a:t>Tiempo: 10 minutos</a:t>
            </a:r>
            <a:endParaRPr i="1" sz="1600">
              <a:latin typeface="Helvetica Neue Light"/>
              <a:ea typeface="Helvetica Neue Light"/>
              <a:cs typeface="Helvetica Neue Light"/>
              <a:sym typeface="Helvetica Neue Light"/>
            </a:endParaRPr>
          </a:p>
        </p:txBody>
      </p:sp>
      <p:pic>
        <p:nvPicPr>
          <p:cNvPr id="303" name="Google Shape;303;p3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04" name="Google Shape;304;p37"/>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pic>
        <p:nvPicPr>
          <p:cNvPr id="309" name="Google Shape;309;p38"/>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10" name="Google Shape;310;p38"/>
          <p:cNvSpPr txBox="1"/>
          <p:nvPr/>
        </p:nvSpPr>
        <p:spPr>
          <a:xfrm>
            <a:off x="435475" y="1227775"/>
            <a:ext cx="7992300" cy="35901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3CEFAB"/>
              </a:buClr>
              <a:buSzPts val="1500"/>
              <a:buFont typeface="Helvetica Neue Light"/>
              <a:buChar char="●"/>
            </a:pPr>
            <a:r>
              <a:rPr lang="en-GB" sz="1500">
                <a:solidFill>
                  <a:schemeClr val="dk1"/>
                </a:solidFill>
                <a:highlight>
                  <a:schemeClr val="lt1"/>
                </a:highlight>
                <a:latin typeface="Helvetica Neue Light"/>
                <a:ea typeface="Helvetica Neue Light"/>
                <a:cs typeface="Helvetica Neue Light"/>
                <a:sym typeface="Helvetica Neue Light"/>
              </a:rPr>
              <a:t>Utilizando el servidor del </a:t>
            </a:r>
            <a:r>
              <a:rPr lang="en-GB" sz="1500">
                <a:solidFill>
                  <a:schemeClr val="dk1"/>
                </a:solidFill>
                <a:highlight>
                  <a:schemeClr val="lt1"/>
                </a:highlight>
                <a:latin typeface="Helvetica Neue Light"/>
                <a:ea typeface="Helvetica Neue Light"/>
                <a:cs typeface="Helvetica Neue Light"/>
                <a:sym typeface="Helvetica Neue Light"/>
              </a:rPr>
              <a:t>desafío</a:t>
            </a:r>
            <a:r>
              <a:rPr lang="en-GB" sz="1500">
                <a:solidFill>
                  <a:schemeClr val="dk1"/>
                </a:solidFill>
                <a:highlight>
                  <a:schemeClr val="lt1"/>
                </a:highlight>
                <a:latin typeface="Helvetica Neue Light"/>
                <a:ea typeface="Helvetica Neue Light"/>
                <a:cs typeface="Helvetica Neue Light"/>
                <a:sym typeface="Helvetica Neue Light"/>
              </a:rPr>
              <a:t> anterior, agregar al proceso HTML on wire, las rutas que permitan mostrar el concepto DATA on wire. Para eso, deberás generar estas nuevas rutas:</a:t>
            </a:r>
            <a:endParaRPr sz="1500">
              <a:solidFill>
                <a:schemeClr val="dk1"/>
              </a:solidFill>
              <a:highlight>
                <a:schemeClr val="lt1"/>
              </a:highlight>
              <a:latin typeface="Helvetica Neue Light"/>
              <a:ea typeface="Helvetica Neue Light"/>
              <a:cs typeface="Helvetica Neue Light"/>
              <a:sym typeface="Helvetica Neue Light"/>
            </a:endParaRPr>
          </a:p>
          <a:p>
            <a:pPr indent="0" lvl="0" marL="457200" rtl="0" algn="l">
              <a:lnSpc>
                <a:spcPct val="115000"/>
              </a:lnSpc>
              <a:spcBef>
                <a:spcPts val="1000"/>
              </a:spcBef>
              <a:spcAft>
                <a:spcPts val="0"/>
              </a:spcAft>
              <a:buNone/>
            </a:pPr>
            <a:r>
              <a:rPr lang="en-GB">
                <a:solidFill>
                  <a:schemeClr val="dk1"/>
                </a:solidFill>
                <a:highlight>
                  <a:schemeClr val="lt1"/>
                </a:highlight>
                <a:latin typeface="Helvetica Neue Light"/>
                <a:ea typeface="Helvetica Neue Light"/>
                <a:cs typeface="Helvetica Neue Light"/>
                <a:sym typeface="Helvetica Neue Light"/>
              </a:rPr>
              <a:t> - </a:t>
            </a:r>
            <a:r>
              <a:rPr lang="en-GB">
                <a:solidFill>
                  <a:schemeClr val="dk1"/>
                </a:solidFill>
                <a:highlight>
                  <a:schemeClr val="lt1"/>
                </a:highlight>
                <a:latin typeface="Helvetica Neue Light"/>
                <a:ea typeface="Helvetica Neue Light"/>
                <a:cs typeface="Helvetica Neue Light"/>
                <a:sym typeface="Helvetica Neue Light"/>
              </a:rPr>
              <a:t> </a:t>
            </a:r>
            <a:r>
              <a:rPr b="1" lang="en-GB">
                <a:solidFill>
                  <a:schemeClr val="dk1"/>
                </a:solidFill>
                <a:highlight>
                  <a:schemeClr val="lt1"/>
                </a:highlight>
                <a:latin typeface="Helvetica Neue"/>
                <a:ea typeface="Helvetica Neue"/>
                <a:cs typeface="Helvetica Neue"/>
                <a:sym typeface="Helvetica Neue"/>
              </a:rPr>
              <a:t>Ruta get '/data-onwire'</a:t>
            </a:r>
            <a:r>
              <a:rPr lang="en-GB">
                <a:solidFill>
                  <a:schemeClr val="dk1"/>
                </a:solidFill>
                <a:highlight>
                  <a:schemeClr val="lt1"/>
                </a:highlight>
                <a:latin typeface="Helvetica Neue Light"/>
                <a:ea typeface="Helvetica Neue Light"/>
                <a:cs typeface="Helvetica Neue Light"/>
                <a:sym typeface="Helvetica Neue Light"/>
              </a:rPr>
              <a:t>: devolverá una vista estática (HTML) con el formulario y el código necesario para representar los datos que le lleguen mediante una petición del lado cliente a la ruta '/json'.</a:t>
            </a:r>
            <a:endParaRPr>
              <a:solidFill>
                <a:schemeClr val="dk1"/>
              </a:solidFill>
              <a:highlight>
                <a:schemeClr val="lt1"/>
              </a:highlight>
              <a:latin typeface="Helvetica Neue Light"/>
              <a:ea typeface="Helvetica Neue Light"/>
              <a:cs typeface="Helvetica Neue Light"/>
              <a:sym typeface="Helvetica Neue Light"/>
            </a:endParaRPr>
          </a:p>
          <a:p>
            <a:pPr indent="0" lvl="0" marL="457200" rtl="0" algn="l">
              <a:lnSpc>
                <a:spcPct val="115000"/>
              </a:lnSpc>
              <a:spcBef>
                <a:spcPts val="1000"/>
              </a:spcBef>
              <a:spcAft>
                <a:spcPts val="0"/>
              </a:spcAft>
              <a:buNone/>
            </a:pPr>
            <a:r>
              <a:rPr lang="en-GB">
                <a:solidFill>
                  <a:schemeClr val="dk1"/>
                </a:solidFill>
                <a:highlight>
                  <a:schemeClr val="lt1"/>
                </a:highlight>
                <a:latin typeface="Helvetica Neue Light"/>
                <a:ea typeface="Helvetica Neue Light"/>
                <a:cs typeface="Helvetica Neue Light"/>
                <a:sym typeface="Helvetica Neue Light"/>
              </a:rPr>
              <a:t>- </a:t>
            </a:r>
            <a:r>
              <a:rPr b="1" lang="en-GB">
                <a:solidFill>
                  <a:schemeClr val="dk1"/>
                </a:solidFill>
                <a:highlight>
                  <a:schemeClr val="lt1"/>
                </a:highlight>
                <a:latin typeface="Helvetica Neue"/>
                <a:ea typeface="Helvetica Neue"/>
                <a:cs typeface="Helvetica Neue"/>
                <a:sym typeface="Helvetica Neue"/>
              </a:rPr>
              <a:t>Ruta post '/data-onwire'</a:t>
            </a:r>
            <a:r>
              <a:rPr lang="en-GB">
                <a:solidFill>
                  <a:schemeClr val="dk1"/>
                </a:solidFill>
                <a:highlight>
                  <a:schemeClr val="lt1"/>
                </a:highlight>
                <a:latin typeface="Helvetica Neue Light"/>
                <a:ea typeface="Helvetica Neue Light"/>
                <a:cs typeface="Helvetica Neue Light"/>
                <a:sym typeface="Helvetica Neue Light"/>
              </a:rPr>
              <a:t> usada por el formulario data-onwire </a:t>
            </a:r>
            <a:endParaRPr>
              <a:solidFill>
                <a:schemeClr val="dk1"/>
              </a:solidFill>
              <a:highlight>
                <a:schemeClr val="lt1"/>
              </a:highlight>
              <a:latin typeface="Helvetica Neue Light"/>
              <a:ea typeface="Helvetica Neue Light"/>
              <a:cs typeface="Helvetica Neue Light"/>
              <a:sym typeface="Helvetica Neue Light"/>
            </a:endParaRPr>
          </a:p>
          <a:p>
            <a:pPr indent="0" lvl="0" marL="457200" rtl="0" algn="l">
              <a:lnSpc>
                <a:spcPct val="115000"/>
              </a:lnSpc>
              <a:spcBef>
                <a:spcPts val="1000"/>
              </a:spcBef>
              <a:spcAft>
                <a:spcPts val="0"/>
              </a:spcAft>
              <a:buNone/>
            </a:pPr>
            <a:r>
              <a:rPr lang="en-GB">
                <a:solidFill>
                  <a:schemeClr val="dk1"/>
                </a:solidFill>
                <a:highlight>
                  <a:schemeClr val="lt1"/>
                </a:highlight>
                <a:latin typeface="Helvetica Neue Light"/>
                <a:ea typeface="Helvetica Neue Light"/>
                <a:cs typeface="Helvetica Neue Light"/>
                <a:sym typeface="Helvetica Neue Light"/>
              </a:rPr>
              <a:t>- </a:t>
            </a:r>
            <a:r>
              <a:rPr b="1" lang="en-GB">
                <a:solidFill>
                  <a:schemeClr val="dk1"/>
                </a:solidFill>
                <a:highlight>
                  <a:schemeClr val="lt1"/>
                </a:highlight>
                <a:latin typeface="Helvetica Neue"/>
                <a:ea typeface="Helvetica Neue"/>
                <a:cs typeface="Helvetica Neue"/>
                <a:sym typeface="Helvetica Neue"/>
              </a:rPr>
              <a:t>Ruta get '/data-json' </a:t>
            </a:r>
            <a:r>
              <a:rPr lang="en-GB">
                <a:solidFill>
                  <a:schemeClr val="dk1"/>
                </a:solidFill>
                <a:highlight>
                  <a:schemeClr val="lt1"/>
                </a:highlight>
                <a:latin typeface="Helvetica Neue Light"/>
                <a:ea typeface="Helvetica Neue Light"/>
                <a:cs typeface="Helvetica Neue Light"/>
                <a:sym typeface="Helvetica Neue Light"/>
              </a:rPr>
              <a:t>: Esta ruta devolverá un objeto JSON con los datos almacenados, utilizada por la vista 'data-onwire'.</a:t>
            </a:r>
            <a:endParaRPr>
              <a:solidFill>
                <a:schemeClr val="dk1"/>
              </a:solidFill>
              <a:highlight>
                <a:schemeClr val="lt1"/>
              </a:highlight>
              <a:latin typeface="Helvetica Neue Light"/>
              <a:ea typeface="Helvetica Neue Light"/>
              <a:cs typeface="Helvetica Neue Light"/>
              <a:sym typeface="Helvetica Neue Light"/>
            </a:endParaRPr>
          </a:p>
          <a:p>
            <a:pPr indent="-323850" lvl="0" marL="457200" rtl="0" algn="l">
              <a:lnSpc>
                <a:spcPct val="150000"/>
              </a:lnSpc>
              <a:spcBef>
                <a:spcPts val="1000"/>
              </a:spcBef>
              <a:spcAft>
                <a:spcPts val="0"/>
              </a:spcAft>
              <a:buClr>
                <a:srgbClr val="3CEFAB"/>
              </a:buClr>
              <a:buSzPts val="1500"/>
              <a:buFont typeface="Helvetica Neue Light"/>
              <a:buChar char="●"/>
            </a:pPr>
            <a:r>
              <a:rPr lang="en-GB" sz="1500">
                <a:solidFill>
                  <a:schemeClr val="dk1"/>
                </a:solidFill>
                <a:highlight>
                  <a:schemeClr val="lt1"/>
                </a:highlight>
                <a:latin typeface="Helvetica Neue Light"/>
                <a:ea typeface="Helvetica Neue Light"/>
                <a:cs typeface="Helvetica Neue Light"/>
                <a:sym typeface="Helvetica Neue Light"/>
              </a:rPr>
              <a:t>Utilizar Handlebars del lado cliente (DATA on wire) para generar la vista dinámica.</a:t>
            </a:r>
            <a:endParaRPr sz="1500">
              <a:solidFill>
                <a:schemeClr val="dk1"/>
              </a:solidFill>
              <a:highlight>
                <a:schemeClr val="lt1"/>
              </a:highlight>
              <a:latin typeface="Helvetica Neue Light"/>
              <a:ea typeface="Helvetica Neue Light"/>
              <a:cs typeface="Helvetica Neue Light"/>
              <a:sym typeface="Helvetica Neue Light"/>
            </a:endParaRPr>
          </a:p>
          <a:p>
            <a:pPr indent="-323850" lvl="0" marL="457200" rtl="0" algn="l">
              <a:lnSpc>
                <a:spcPct val="150000"/>
              </a:lnSpc>
              <a:spcBef>
                <a:spcPts val="0"/>
              </a:spcBef>
              <a:spcAft>
                <a:spcPts val="0"/>
              </a:spcAft>
              <a:buClr>
                <a:srgbClr val="3CEFAB"/>
              </a:buClr>
              <a:buSzPts val="1500"/>
              <a:buFont typeface="Helvetica Neue Light"/>
              <a:buChar char="●"/>
            </a:pPr>
            <a:r>
              <a:rPr lang="en-GB" sz="1500">
                <a:solidFill>
                  <a:schemeClr val="dk1"/>
                </a:solidFill>
                <a:highlight>
                  <a:schemeClr val="lt1"/>
                </a:highlight>
                <a:latin typeface="Helvetica Neue Light"/>
                <a:ea typeface="Helvetica Neue Light"/>
                <a:cs typeface="Helvetica Neue Light"/>
                <a:sym typeface="Helvetica Neue Light"/>
              </a:rPr>
              <a:t>Seguir utilizando MVC en el desarrollo.</a:t>
            </a:r>
            <a:endParaRPr sz="1500">
              <a:solidFill>
                <a:schemeClr val="dk1"/>
              </a:solidFill>
              <a:highlight>
                <a:schemeClr val="lt1"/>
              </a:highlight>
              <a:latin typeface="Helvetica Neue Light"/>
              <a:ea typeface="Helvetica Neue Light"/>
              <a:cs typeface="Helvetica Neue Light"/>
              <a:sym typeface="Helvetica Neue Light"/>
            </a:endParaRPr>
          </a:p>
        </p:txBody>
      </p:sp>
      <p:pic>
        <p:nvPicPr>
          <p:cNvPr id="311" name="Google Shape;311;p38"/>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312" name="Google Shape;312;p38"/>
          <p:cNvSpPr txBox="1"/>
          <p:nvPr/>
        </p:nvSpPr>
        <p:spPr>
          <a:xfrm>
            <a:off x="365200" y="224575"/>
            <a:ext cx="7524900" cy="71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i="1" lang="en-GB" sz="3300">
                <a:latin typeface="Anton"/>
                <a:ea typeface="Anton"/>
                <a:cs typeface="Anton"/>
                <a:sym typeface="Anton"/>
              </a:rPr>
              <a:t>ARQUITECTURA MVC CON DATA ON WIRE</a:t>
            </a:r>
            <a:endParaRPr i="1" sz="3200">
              <a:latin typeface="Helvetica Neue Light"/>
              <a:ea typeface="Helvetica Neue Light"/>
              <a:cs typeface="Helvetica Neue Light"/>
              <a:sym typeface="Helvetica Neue Light"/>
            </a:endParaRPr>
          </a:p>
        </p:txBody>
      </p:sp>
      <p:sp>
        <p:nvSpPr>
          <p:cNvPr id="313" name="Google Shape;313;p38"/>
          <p:cNvSpPr txBox="1"/>
          <p:nvPr/>
        </p:nvSpPr>
        <p:spPr>
          <a:xfrm>
            <a:off x="435475" y="71606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GB" sz="1600">
                <a:solidFill>
                  <a:schemeClr val="dk1"/>
                </a:solidFill>
                <a:latin typeface="Helvetica Neue Light"/>
                <a:ea typeface="Helvetica Neue Light"/>
                <a:cs typeface="Helvetica Neue Light"/>
                <a:sym typeface="Helvetica Neue Light"/>
              </a:rPr>
              <a:t>Tiempo: 10 minutos</a:t>
            </a:r>
            <a:endParaRPr i="1" sz="16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7" name="Shape 317"/>
        <p:cNvGrpSpPr/>
        <p:nvPr/>
      </p:nvGrpSpPr>
      <p:grpSpPr>
        <a:xfrm>
          <a:off x="0" y="0"/>
          <a:ext cx="0" cy="0"/>
          <a:chOff x="0" y="0"/>
          <a:chExt cx="0" cy="0"/>
        </a:xfrm>
      </p:grpSpPr>
      <p:sp>
        <p:nvSpPr>
          <p:cNvPr id="318" name="Google Shape;318;p39"/>
          <p:cNvSpPr txBox="1"/>
          <p:nvPr/>
        </p:nvSpPr>
        <p:spPr>
          <a:xfrm>
            <a:off x="1806350" y="1944250"/>
            <a:ext cx="5449800" cy="70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solidFill>
                  <a:srgbClr val="E0FF00"/>
                </a:solidFill>
                <a:latin typeface="Anton"/>
                <a:ea typeface="Anton"/>
                <a:cs typeface="Anton"/>
                <a:sym typeface="Anton"/>
              </a:rPr>
              <a:t>PATRONES DE DISEÑO</a:t>
            </a:r>
            <a:endParaRPr i="1" sz="3600">
              <a:solidFill>
                <a:srgbClr val="E0FF00"/>
              </a:solidFill>
              <a:latin typeface="Anton"/>
              <a:ea typeface="Anton"/>
              <a:cs typeface="Anton"/>
              <a:sym typeface="Anto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0"/>
          <p:cNvSpPr txBox="1"/>
          <p:nvPr/>
        </p:nvSpPr>
        <p:spPr>
          <a:xfrm>
            <a:off x="942750" y="1154700"/>
            <a:ext cx="7376100" cy="28341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300"/>
              </a:spcBef>
              <a:spcAft>
                <a:spcPts val="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Los patrones de diseño son una forma de estructurar el código de nuestra solución, de manera que nos permita obtener algún tipo de beneficio, como velocidad de desarrollo más rápida, reutilización de código, etc.</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Son una solución general y reutilizable para un problema común.</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100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No es obligatorio utilizar los patrones de diseño. Solo es aconsejable en el caso de tener el mismo problema o similar, siempre teniendo en cuenta que en un caso particular puede no ser aplicable.</a:t>
            </a:r>
            <a:endParaRPr sz="1700">
              <a:solidFill>
                <a:schemeClr val="dk1"/>
              </a:solidFill>
              <a:highlight>
                <a:schemeClr val="lt1"/>
              </a:highlight>
              <a:latin typeface="Helvetica Neue Light"/>
              <a:ea typeface="Helvetica Neue Light"/>
              <a:cs typeface="Helvetica Neue Light"/>
              <a:sym typeface="Helvetica Neue Light"/>
            </a:endParaRPr>
          </a:p>
        </p:txBody>
      </p:sp>
      <p:sp>
        <p:nvSpPr>
          <p:cNvPr id="324" name="Google Shape;324;p40"/>
          <p:cNvSpPr txBox="1"/>
          <p:nvPr/>
        </p:nvSpPr>
        <p:spPr>
          <a:xfrm>
            <a:off x="1180500" y="24845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¿De qué se trata?</a:t>
            </a:r>
            <a:endParaRPr i="1" sz="3600">
              <a:latin typeface="Anton"/>
              <a:ea typeface="Anton"/>
              <a:cs typeface="Anton"/>
              <a:sym typeface="Anton"/>
            </a:endParaRPr>
          </a:p>
        </p:txBody>
      </p:sp>
      <p:pic>
        <p:nvPicPr>
          <p:cNvPr id="325" name="Google Shape;325;p4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26" name="Google Shape;326;p40"/>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327" name="Google Shape;327;p40"/>
          <p:cNvPicPr preferRelativeResize="0"/>
          <p:nvPr/>
        </p:nvPicPr>
        <p:blipFill>
          <a:blip r:embed="rId5">
            <a:alphaModFix/>
          </a:blip>
          <a:stretch>
            <a:fillRect/>
          </a:stretch>
        </p:blipFill>
        <p:spPr>
          <a:xfrm>
            <a:off x="274025" y="172900"/>
            <a:ext cx="762900" cy="7629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331" name="Shape 331"/>
        <p:cNvGrpSpPr/>
        <p:nvPr/>
      </p:nvGrpSpPr>
      <p:grpSpPr>
        <a:xfrm>
          <a:off x="0" y="0"/>
          <a:ext cx="0" cy="0"/>
          <a:chOff x="0" y="0"/>
          <a:chExt cx="0" cy="0"/>
        </a:xfrm>
      </p:grpSpPr>
      <p:sp>
        <p:nvSpPr>
          <p:cNvPr id="332" name="Google Shape;332;p41"/>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PATRÓN IIFE</a:t>
            </a:r>
            <a:endParaRPr i="1" sz="3600">
              <a:latin typeface="Anton"/>
              <a:ea typeface="Anton"/>
              <a:cs typeface="Anton"/>
              <a:sym typeface="Anton"/>
            </a:endParaRPr>
          </a:p>
        </p:txBody>
      </p:sp>
      <p:pic>
        <p:nvPicPr>
          <p:cNvPr id="333" name="Google Shape;333;p41"/>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8" name="Shape 68"/>
        <p:cNvGrpSpPr/>
        <p:nvPr/>
      </p:nvGrpSpPr>
      <p:grpSpPr>
        <a:xfrm>
          <a:off x="0" y="0"/>
          <a:ext cx="0" cy="0"/>
          <a:chOff x="0" y="0"/>
          <a:chExt cx="0" cy="0"/>
        </a:xfrm>
      </p:grpSpPr>
      <p:sp>
        <p:nvSpPr>
          <p:cNvPr id="69" name="Google Shape;69;p15"/>
          <p:cNvSpPr/>
          <p:nvPr/>
        </p:nvSpPr>
        <p:spPr>
          <a:xfrm>
            <a:off x="12290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0" name="Google Shape;70;p15"/>
          <p:cNvSpPr/>
          <p:nvPr/>
        </p:nvSpPr>
        <p:spPr>
          <a:xfrm>
            <a:off x="3609625" y="1163625"/>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1" name="Google Shape;71;p1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72" name="Google Shape;72;p15"/>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txBox="1"/>
          <p:nvPr/>
        </p:nvSpPr>
        <p:spPr>
          <a:xfrm>
            <a:off x="39193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40</a:t>
            </a:r>
            <a:endParaRPr>
              <a:latin typeface="Helvetica Neue"/>
              <a:ea typeface="Helvetica Neue"/>
              <a:cs typeface="Helvetica Neue"/>
              <a:sym typeface="Helvetica Neue"/>
            </a:endParaRPr>
          </a:p>
        </p:txBody>
      </p:sp>
      <p:sp>
        <p:nvSpPr>
          <p:cNvPr id="74" name="Google Shape;74;p15"/>
          <p:cNvSpPr txBox="1"/>
          <p:nvPr/>
        </p:nvSpPr>
        <p:spPr>
          <a:xfrm>
            <a:off x="3720965" y="1834200"/>
            <a:ext cx="20133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200">
                <a:solidFill>
                  <a:schemeClr val="dk1"/>
                </a:solidFill>
                <a:highlight>
                  <a:schemeClr val="lt1"/>
                </a:highlight>
              </a:rPr>
              <a:t>Arquitectura del servidor: diseño</a:t>
            </a:r>
            <a:endParaRPr b="1" sz="1200">
              <a:solidFill>
                <a:schemeClr val="dk1"/>
              </a:solidFill>
              <a:highlight>
                <a:schemeClr val="lt1"/>
              </a:highlight>
            </a:endParaRPr>
          </a:p>
        </p:txBody>
      </p:sp>
      <p:pic>
        <p:nvPicPr>
          <p:cNvPr id="75" name="Google Shape;75;p15"/>
          <p:cNvPicPr preferRelativeResize="0"/>
          <p:nvPr/>
        </p:nvPicPr>
        <p:blipFill>
          <a:blip r:embed="rId4">
            <a:alphaModFix/>
          </a:blip>
          <a:stretch>
            <a:fillRect/>
          </a:stretch>
        </p:blipFill>
        <p:spPr>
          <a:xfrm>
            <a:off x="5276200" y="1391289"/>
            <a:ext cx="196500" cy="196500"/>
          </a:xfrm>
          <a:prstGeom prst="rect">
            <a:avLst/>
          </a:prstGeom>
          <a:noFill/>
          <a:ln>
            <a:noFill/>
          </a:ln>
        </p:spPr>
      </p:pic>
      <p:sp>
        <p:nvSpPr>
          <p:cNvPr id="76" name="Google Shape;76;p15"/>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txBox="1"/>
          <p:nvPr/>
        </p:nvSpPr>
        <p:spPr>
          <a:xfrm>
            <a:off x="1535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39</a:t>
            </a:r>
            <a:endParaRPr>
              <a:latin typeface="Helvetica Neue"/>
              <a:ea typeface="Helvetica Neue"/>
              <a:cs typeface="Helvetica Neue"/>
              <a:sym typeface="Helvetica Neue"/>
            </a:endParaRPr>
          </a:p>
        </p:txBody>
      </p:sp>
      <p:sp>
        <p:nvSpPr>
          <p:cNvPr id="78" name="Google Shape;78;p15"/>
          <p:cNvSpPr txBox="1"/>
          <p:nvPr/>
        </p:nvSpPr>
        <p:spPr>
          <a:xfrm>
            <a:off x="1337785" y="1834200"/>
            <a:ext cx="20622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200">
                <a:solidFill>
                  <a:schemeClr val="dk1"/>
                </a:solidFill>
                <a:highlight>
                  <a:schemeClr val="lt1"/>
                </a:highlight>
              </a:rPr>
              <a:t>Cliente HTTP de pruebas</a:t>
            </a:r>
            <a:endParaRPr b="1"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highlight>
                <a:schemeClr val="lt1"/>
              </a:highlight>
            </a:endParaRPr>
          </a:p>
        </p:txBody>
      </p:sp>
      <p:cxnSp>
        <p:nvCxnSpPr>
          <p:cNvPr id="79" name="Google Shape;79;p15"/>
          <p:cNvCxnSpPr/>
          <p:nvPr/>
        </p:nvCxnSpPr>
        <p:spPr>
          <a:xfrm>
            <a:off x="1377600" y="2446275"/>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0" name="Google Shape;80;p15"/>
          <p:cNvCxnSpPr/>
          <p:nvPr/>
        </p:nvCxnSpPr>
        <p:spPr>
          <a:xfrm>
            <a:off x="1377600" y="2928356"/>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1" name="Google Shape;81;p15"/>
          <p:cNvCxnSpPr/>
          <p:nvPr/>
        </p:nvCxnSpPr>
        <p:spPr>
          <a:xfrm>
            <a:off x="1377600" y="3843832"/>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2" name="Google Shape;82;p15"/>
          <p:cNvCxnSpPr/>
          <p:nvPr/>
        </p:nvCxnSpPr>
        <p:spPr>
          <a:xfrm>
            <a:off x="1377600" y="3380081"/>
            <a:ext cx="1854900" cy="0"/>
          </a:xfrm>
          <a:prstGeom prst="straightConnector1">
            <a:avLst/>
          </a:prstGeom>
          <a:noFill/>
          <a:ln cap="flat" cmpd="sng" w="9525">
            <a:solidFill>
              <a:srgbClr val="EFEFEF"/>
            </a:solidFill>
            <a:prstDash val="solid"/>
            <a:round/>
            <a:headEnd len="med" w="med" type="none"/>
            <a:tailEnd len="med" w="med" type="none"/>
          </a:ln>
        </p:spPr>
      </p:cxnSp>
      <p:pic>
        <p:nvPicPr>
          <p:cNvPr id="83" name="Google Shape;83;p15"/>
          <p:cNvPicPr preferRelativeResize="0"/>
          <p:nvPr/>
        </p:nvPicPr>
        <p:blipFill>
          <a:blip r:embed="rId4">
            <a:alphaModFix/>
          </a:blip>
          <a:stretch>
            <a:fillRect/>
          </a:stretch>
        </p:blipFill>
        <p:spPr>
          <a:xfrm>
            <a:off x="2966250" y="1391289"/>
            <a:ext cx="196500" cy="196500"/>
          </a:xfrm>
          <a:prstGeom prst="rect">
            <a:avLst/>
          </a:prstGeom>
          <a:noFill/>
          <a:ln>
            <a:noFill/>
          </a:ln>
        </p:spPr>
      </p:pic>
      <p:sp>
        <p:nvSpPr>
          <p:cNvPr id="84" name="Google Shape;84;p15"/>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5" name="Google Shape;85;p15"/>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5"/>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41</a:t>
            </a:r>
            <a:endParaRPr>
              <a:latin typeface="Helvetica Neue"/>
              <a:ea typeface="Helvetica Neue"/>
              <a:cs typeface="Helvetica Neue"/>
              <a:sym typeface="Helvetica Neue"/>
            </a:endParaRPr>
          </a:p>
        </p:txBody>
      </p:sp>
      <p:sp>
        <p:nvSpPr>
          <p:cNvPr id="87" name="Google Shape;87;p15"/>
          <p:cNvSpPr txBox="1"/>
          <p:nvPr/>
        </p:nvSpPr>
        <p:spPr>
          <a:xfrm>
            <a:off x="6146750" y="1758000"/>
            <a:ext cx="19644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200">
                <a:solidFill>
                  <a:schemeClr val="dk1"/>
                </a:solidFill>
                <a:highlight>
                  <a:schemeClr val="lt1"/>
                </a:highlight>
              </a:rPr>
              <a:t>Arquitectura del servidor: persistencia</a:t>
            </a:r>
            <a:endParaRPr b="1" sz="1200">
              <a:latin typeface="Helvetica Neue"/>
              <a:ea typeface="Helvetica Neue"/>
              <a:cs typeface="Helvetica Neue"/>
              <a:sym typeface="Helvetica Neue"/>
            </a:endParaRPr>
          </a:p>
        </p:txBody>
      </p:sp>
      <p:cxnSp>
        <p:nvCxnSpPr>
          <p:cNvPr id="88" name="Google Shape;88;p15"/>
          <p:cNvCxnSpPr/>
          <p:nvPr/>
        </p:nvCxnSpPr>
        <p:spPr>
          <a:xfrm>
            <a:off x="6144600" y="2446275"/>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9" name="Google Shape;89;p15"/>
          <p:cNvCxnSpPr/>
          <p:nvPr/>
        </p:nvCxnSpPr>
        <p:spPr>
          <a:xfrm>
            <a:off x="6144600" y="2928356"/>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0" name="Google Shape;90;p15"/>
          <p:cNvCxnSpPr/>
          <p:nvPr/>
        </p:nvCxnSpPr>
        <p:spPr>
          <a:xfrm>
            <a:off x="6144600" y="3843832"/>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1" name="Google Shape;91;p15"/>
          <p:cNvCxnSpPr/>
          <p:nvPr/>
        </p:nvCxnSpPr>
        <p:spPr>
          <a:xfrm>
            <a:off x="6144600" y="3380081"/>
            <a:ext cx="1854900" cy="0"/>
          </a:xfrm>
          <a:prstGeom prst="straightConnector1">
            <a:avLst/>
          </a:prstGeom>
          <a:noFill/>
          <a:ln cap="flat" cmpd="sng" w="9525">
            <a:solidFill>
              <a:srgbClr val="EFEFEF"/>
            </a:solidFill>
            <a:prstDash val="solid"/>
            <a:round/>
            <a:headEnd len="med" w="med" type="none"/>
            <a:tailEnd len="med" w="med" type="none"/>
          </a:ln>
        </p:spPr>
      </p:cxnSp>
      <p:pic>
        <p:nvPicPr>
          <p:cNvPr id="92" name="Google Shape;92;p15"/>
          <p:cNvPicPr preferRelativeResize="0"/>
          <p:nvPr/>
        </p:nvPicPr>
        <p:blipFill>
          <a:blip r:embed="rId4">
            <a:alphaModFix/>
          </a:blip>
          <a:stretch>
            <a:fillRect/>
          </a:stretch>
        </p:blipFill>
        <p:spPr>
          <a:xfrm>
            <a:off x="7733250" y="1391289"/>
            <a:ext cx="196500" cy="196500"/>
          </a:xfrm>
          <a:prstGeom prst="rect">
            <a:avLst/>
          </a:prstGeom>
          <a:noFill/>
          <a:ln>
            <a:noFill/>
          </a:ln>
        </p:spPr>
      </p:pic>
      <p:sp>
        <p:nvSpPr>
          <p:cNvPr id="93" name="Google Shape;93;p15"/>
          <p:cNvSpPr txBox="1"/>
          <p:nvPr/>
        </p:nvSpPr>
        <p:spPr>
          <a:xfrm>
            <a:off x="1398000" y="2320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CRONOGRAMA DEL CURSO</a:t>
            </a:r>
            <a:endParaRPr i="1" sz="3600">
              <a:solidFill>
                <a:srgbClr val="121212"/>
              </a:solidFill>
              <a:latin typeface="Anton"/>
              <a:ea typeface="Anton"/>
              <a:cs typeface="Anton"/>
              <a:sym typeface="Anton"/>
            </a:endParaRPr>
          </a:p>
        </p:txBody>
      </p:sp>
      <p:cxnSp>
        <p:nvCxnSpPr>
          <p:cNvPr id="94" name="Google Shape;94;p15"/>
          <p:cNvCxnSpPr/>
          <p:nvPr/>
        </p:nvCxnSpPr>
        <p:spPr>
          <a:xfrm>
            <a:off x="3763100" y="3843832"/>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5" name="Google Shape;95;p15"/>
          <p:cNvCxnSpPr/>
          <p:nvPr/>
        </p:nvCxnSpPr>
        <p:spPr>
          <a:xfrm>
            <a:off x="1324700" y="3380081"/>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6" name="Google Shape;96;p15"/>
          <p:cNvCxnSpPr/>
          <p:nvPr/>
        </p:nvCxnSpPr>
        <p:spPr>
          <a:xfrm>
            <a:off x="3771200" y="2443950"/>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7" name="Google Shape;97;p15"/>
          <p:cNvCxnSpPr/>
          <p:nvPr/>
        </p:nvCxnSpPr>
        <p:spPr>
          <a:xfrm>
            <a:off x="1332800" y="2928356"/>
            <a:ext cx="1854900" cy="0"/>
          </a:xfrm>
          <a:prstGeom prst="straightConnector1">
            <a:avLst/>
          </a:prstGeom>
          <a:noFill/>
          <a:ln cap="flat" cmpd="sng" w="9525">
            <a:solidFill>
              <a:srgbClr val="EFEFEF"/>
            </a:solidFill>
            <a:prstDash val="solid"/>
            <a:round/>
            <a:headEnd len="med" w="med" type="none"/>
            <a:tailEnd len="med" w="med" type="none"/>
          </a:ln>
        </p:spPr>
      </p:cxnSp>
      <p:pic>
        <p:nvPicPr>
          <p:cNvPr id="98" name="Google Shape;98;p15"/>
          <p:cNvPicPr preferRelativeResize="0"/>
          <p:nvPr/>
        </p:nvPicPr>
        <p:blipFill rotWithShape="1">
          <a:blip r:embed="rId5">
            <a:alphaModFix/>
          </a:blip>
          <a:srcRect b="0" l="0" r="0" t="0"/>
          <a:stretch/>
        </p:blipFill>
        <p:spPr>
          <a:xfrm>
            <a:off x="1337787" y="2533750"/>
            <a:ext cx="307150" cy="307150"/>
          </a:xfrm>
          <a:prstGeom prst="rect">
            <a:avLst/>
          </a:prstGeom>
          <a:noFill/>
          <a:ln>
            <a:noFill/>
          </a:ln>
        </p:spPr>
      </p:pic>
      <p:sp>
        <p:nvSpPr>
          <p:cNvPr id="99" name="Google Shape;99;p15"/>
          <p:cNvSpPr txBox="1"/>
          <p:nvPr/>
        </p:nvSpPr>
        <p:spPr>
          <a:xfrm>
            <a:off x="1674082" y="2545562"/>
            <a:ext cx="1389600" cy="28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GB" sz="700">
                <a:latin typeface="Helvetica Neue Light"/>
                <a:ea typeface="Helvetica Neue Light"/>
                <a:cs typeface="Helvetica Neue Light"/>
                <a:sym typeface="Helvetica Neue Light"/>
              </a:rPr>
              <a:t>PETICIÓN CON HTTP</a:t>
            </a:r>
            <a:endParaRPr sz="700">
              <a:latin typeface="Helvetica Neue Light"/>
              <a:ea typeface="Helvetica Neue Light"/>
              <a:cs typeface="Helvetica Neue Light"/>
              <a:sym typeface="Helvetica Neue Light"/>
            </a:endParaRPr>
          </a:p>
        </p:txBody>
      </p:sp>
      <p:pic>
        <p:nvPicPr>
          <p:cNvPr id="100" name="Google Shape;100;p15"/>
          <p:cNvPicPr preferRelativeResize="0"/>
          <p:nvPr/>
        </p:nvPicPr>
        <p:blipFill rotWithShape="1">
          <a:blip r:embed="rId5">
            <a:alphaModFix/>
          </a:blip>
          <a:srcRect b="0" l="0" r="0" t="0"/>
          <a:stretch/>
        </p:blipFill>
        <p:spPr>
          <a:xfrm>
            <a:off x="1337775" y="3000649"/>
            <a:ext cx="307150" cy="307150"/>
          </a:xfrm>
          <a:prstGeom prst="rect">
            <a:avLst/>
          </a:prstGeom>
          <a:noFill/>
          <a:ln>
            <a:noFill/>
          </a:ln>
        </p:spPr>
      </p:pic>
      <p:sp>
        <p:nvSpPr>
          <p:cNvPr id="101" name="Google Shape;101;p15"/>
          <p:cNvSpPr txBox="1"/>
          <p:nvPr/>
        </p:nvSpPr>
        <p:spPr>
          <a:xfrm>
            <a:off x="1674087" y="3012462"/>
            <a:ext cx="1389600" cy="28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GB" sz="600">
                <a:latin typeface="Helvetica Neue Light"/>
                <a:ea typeface="Helvetica Neue Light"/>
                <a:cs typeface="Helvetica Neue Light"/>
                <a:sym typeface="Helvetica Neue Light"/>
              </a:rPr>
              <a:t>SERVIDOR CON PETICIONES HTTP + </a:t>
            </a:r>
            <a:r>
              <a:rPr lang="en-GB" sz="600">
                <a:solidFill>
                  <a:srgbClr val="000000"/>
                </a:solidFill>
                <a:latin typeface="Helvetica Neue Light"/>
                <a:ea typeface="Helvetica Neue Light"/>
                <a:cs typeface="Helvetica Neue Light"/>
                <a:sym typeface="Helvetica Neue Light"/>
              </a:rPr>
              <a:t>NÚMEROS ALEATORIOS CON CLIENTE HTTP EN AXIOS</a:t>
            </a:r>
            <a:endParaRPr sz="600">
              <a:latin typeface="Helvetica Neue Light"/>
              <a:ea typeface="Helvetica Neue Light"/>
              <a:cs typeface="Helvetica Neue Light"/>
              <a:sym typeface="Helvetica Neue Light"/>
            </a:endParaRPr>
          </a:p>
        </p:txBody>
      </p:sp>
      <p:pic>
        <p:nvPicPr>
          <p:cNvPr id="102" name="Google Shape;102;p15"/>
          <p:cNvPicPr preferRelativeResize="0"/>
          <p:nvPr/>
        </p:nvPicPr>
        <p:blipFill rotWithShape="1">
          <a:blip r:embed="rId5">
            <a:alphaModFix/>
          </a:blip>
          <a:srcRect b="0" l="0" r="0" t="0"/>
          <a:stretch/>
        </p:blipFill>
        <p:spPr>
          <a:xfrm>
            <a:off x="1337775" y="3458374"/>
            <a:ext cx="307150" cy="307150"/>
          </a:xfrm>
          <a:prstGeom prst="rect">
            <a:avLst/>
          </a:prstGeom>
          <a:noFill/>
          <a:ln>
            <a:noFill/>
          </a:ln>
        </p:spPr>
      </p:pic>
      <p:sp>
        <p:nvSpPr>
          <p:cNvPr id="103" name="Google Shape;103;p15"/>
          <p:cNvSpPr txBox="1"/>
          <p:nvPr/>
        </p:nvSpPr>
        <p:spPr>
          <a:xfrm>
            <a:off x="1674087" y="3470198"/>
            <a:ext cx="1389600" cy="28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GB" sz="700">
                <a:latin typeface="Helvetica Neue Light"/>
                <a:ea typeface="Helvetica Neue Light"/>
                <a:cs typeface="Helvetica Neue Light"/>
                <a:sym typeface="Helvetica Neue Light"/>
              </a:rPr>
              <a:t>TESTEAR CON MOCHA</a:t>
            </a:r>
            <a:endParaRPr sz="700">
              <a:latin typeface="Helvetica Neue Light"/>
              <a:ea typeface="Helvetica Neue Light"/>
              <a:cs typeface="Helvetica Neue Light"/>
              <a:sym typeface="Helvetica Neue Light"/>
            </a:endParaRPr>
          </a:p>
        </p:txBody>
      </p:sp>
      <p:pic>
        <p:nvPicPr>
          <p:cNvPr id="104" name="Google Shape;104;p15"/>
          <p:cNvPicPr preferRelativeResize="0"/>
          <p:nvPr/>
        </p:nvPicPr>
        <p:blipFill rotWithShape="1">
          <a:blip r:embed="rId6">
            <a:alphaModFix/>
          </a:blip>
          <a:srcRect b="0" l="0" r="0" t="0"/>
          <a:stretch/>
        </p:blipFill>
        <p:spPr>
          <a:xfrm>
            <a:off x="1337775" y="3922124"/>
            <a:ext cx="307150" cy="307150"/>
          </a:xfrm>
          <a:prstGeom prst="rect">
            <a:avLst/>
          </a:prstGeom>
          <a:noFill/>
          <a:ln>
            <a:noFill/>
          </a:ln>
        </p:spPr>
      </p:pic>
      <p:sp>
        <p:nvSpPr>
          <p:cNvPr id="105" name="Google Shape;105;p15"/>
          <p:cNvSpPr txBox="1"/>
          <p:nvPr/>
        </p:nvSpPr>
        <p:spPr>
          <a:xfrm>
            <a:off x="1674087" y="3933945"/>
            <a:ext cx="1389600" cy="28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GB" sz="700">
                <a:latin typeface="Helvetica Neue Light"/>
                <a:ea typeface="Helvetica Neue Light"/>
                <a:cs typeface="Helvetica Neue Light"/>
                <a:sym typeface="Helvetica Neue Light"/>
              </a:rPr>
              <a:t>TESTEAMOS NUESTRA API REST</a:t>
            </a:r>
            <a:endParaRPr sz="700">
              <a:latin typeface="Helvetica Neue Light"/>
              <a:ea typeface="Helvetica Neue Light"/>
              <a:cs typeface="Helvetica Neue Light"/>
              <a:sym typeface="Helvetica Neue Light"/>
            </a:endParaRPr>
          </a:p>
        </p:txBody>
      </p:sp>
      <p:pic>
        <p:nvPicPr>
          <p:cNvPr id="106" name="Google Shape;106;p15"/>
          <p:cNvPicPr preferRelativeResize="0"/>
          <p:nvPr/>
        </p:nvPicPr>
        <p:blipFill rotWithShape="1">
          <a:blip r:embed="rId5">
            <a:alphaModFix/>
          </a:blip>
          <a:srcRect b="0" l="0" r="0" t="0"/>
          <a:stretch/>
        </p:blipFill>
        <p:spPr>
          <a:xfrm>
            <a:off x="3778687" y="2470937"/>
            <a:ext cx="307150" cy="307150"/>
          </a:xfrm>
          <a:prstGeom prst="rect">
            <a:avLst/>
          </a:prstGeom>
          <a:noFill/>
          <a:ln>
            <a:noFill/>
          </a:ln>
        </p:spPr>
      </p:pic>
      <p:sp>
        <p:nvSpPr>
          <p:cNvPr id="107" name="Google Shape;107;p15"/>
          <p:cNvSpPr txBox="1"/>
          <p:nvPr/>
        </p:nvSpPr>
        <p:spPr>
          <a:xfrm>
            <a:off x="4131182" y="2488675"/>
            <a:ext cx="1389600" cy="28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GB" sz="700">
                <a:latin typeface="Helvetica Neue Light"/>
                <a:ea typeface="Helvetica Neue Light"/>
                <a:cs typeface="Helvetica Neue Light"/>
                <a:sym typeface="Helvetica Neue Light"/>
              </a:rPr>
              <a:t>CREAR ARQUITECTURA MVC CON HTML ON WIRE</a:t>
            </a:r>
            <a:endParaRPr sz="700">
              <a:latin typeface="Helvetica Neue Light"/>
              <a:ea typeface="Helvetica Neue Light"/>
              <a:cs typeface="Helvetica Neue Light"/>
              <a:sym typeface="Helvetica Neue Light"/>
            </a:endParaRPr>
          </a:p>
        </p:txBody>
      </p:sp>
      <p:pic>
        <p:nvPicPr>
          <p:cNvPr id="108" name="Google Shape;108;p15"/>
          <p:cNvPicPr preferRelativeResize="0"/>
          <p:nvPr/>
        </p:nvPicPr>
        <p:blipFill rotWithShape="1">
          <a:blip r:embed="rId5">
            <a:alphaModFix/>
          </a:blip>
          <a:srcRect b="0" l="0" r="0" t="0"/>
          <a:stretch/>
        </p:blipFill>
        <p:spPr>
          <a:xfrm>
            <a:off x="3778675" y="2805062"/>
            <a:ext cx="307150" cy="307150"/>
          </a:xfrm>
          <a:prstGeom prst="rect">
            <a:avLst/>
          </a:prstGeom>
          <a:noFill/>
          <a:ln>
            <a:noFill/>
          </a:ln>
        </p:spPr>
      </p:pic>
      <p:sp>
        <p:nvSpPr>
          <p:cNvPr id="109" name="Google Shape;109;p15"/>
          <p:cNvSpPr txBox="1"/>
          <p:nvPr/>
        </p:nvSpPr>
        <p:spPr>
          <a:xfrm>
            <a:off x="4131182" y="2816912"/>
            <a:ext cx="1389600" cy="28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GB" sz="700">
                <a:latin typeface="Helvetica Neue Light"/>
                <a:ea typeface="Helvetica Neue Light"/>
                <a:cs typeface="Helvetica Neue Light"/>
                <a:sym typeface="Helvetica Neue Light"/>
              </a:rPr>
              <a:t>AGREGAR RUTAS PARA DATA ON WIRE</a:t>
            </a:r>
            <a:endParaRPr sz="700">
              <a:latin typeface="Helvetica Neue Light"/>
              <a:ea typeface="Helvetica Neue Light"/>
              <a:cs typeface="Helvetica Neue Light"/>
              <a:sym typeface="Helvetica Neue Light"/>
            </a:endParaRPr>
          </a:p>
        </p:txBody>
      </p:sp>
      <p:pic>
        <p:nvPicPr>
          <p:cNvPr id="110" name="Google Shape;110;p15"/>
          <p:cNvPicPr preferRelativeResize="0"/>
          <p:nvPr/>
        </p:nvPicPr>
        <p:blipFill rotWithShape="1">
          <a:blip r:embed="rId5">
            <a:alphaModFix/>
          </a:blip>
          <a:srcRect b="0" l="0" r="0" t="0"/>
          <a:stretch/>
        </p:blipFill>
        <p:spPr>
          <a:xfrm>
            <a:off x="3778687" y="3157375"/>
            <a:ext cx="307150" cy="307150"/>
          </a:xfrm>
          <a:prstGeom prst="rect">
            <a:avLst/>
          </a:prstGeom>
          <a:noFill/>
          <a:ln>
            <a:noFill/>
          </a:ln>
        </p:spPr>
      </p:pic>
      <p:sp>
        <p:nvSpPr>
          <p:cNvPr id="111" name="Google Shape;111;p15"/>
          <p:cNvSpPr txBox="1"/>
          <p:nvPr/>
        </p:nvSpPr>
        <p:spPr>
          <a:xfrm>
            <a:off x="4131182" y="3118187"/>
            <a:ext cx="1389600" cy="28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GB" sz="700">
                <a:latin typeface="Helvetica Neue Light"/>
                <a:ea typeface="Helvetica Neue Light"/>
                <a:cs typeface="Helvetica Neue Light"/>
                <a:sym typeface="Helvetica Neue Light"/>
              </a:rPr>
              <a:t>OBJETO SINGLETON</a:t>
            </a:r>
            <a:endParaRPr sz="700">
              <a:latin typeface="Helvetica Neue Light"/>
              <a:ea typeface="Helvetica Neue Light"/>
              <a:cs typeface="Helvetica Neue Light"/>
              <a:sym typeface="Helvetica Neue Light"/>
            </a:endParaRPr>
          </a:p>
        </p:txBody>
      </p:sp>
      <p:pic>
        <p:nvPicPr>
          <p:cNvPr id="112" name="Google Shape;112;p15"/>
          <p:cNvPicPr preferRelativeResize="0"/>
          <p:nvPr/>
        </p:nvPicPr>
        <p:blipFill rotWithShape="1">
          <a:blip r:embed="rId5">
            <a:alphaModFix/>
          </a:blip>
          <a:srcRect b="0" l="0" r="0" t="0"/>
          <a:stretch/>
        </p:blipFill>
        <p:spPr>
          <a:xfrm>
            <a:off x="3778675" y="3500600"/>
            <a:ext cx="307150" cy="307150"/>
          </a:xfrm>
          <a:prstGeom prst="rect">
            <a:avLst/>
          </a:prstGeom>
          <a:noFill/>
          <a:ln>
            <a:noFill/>
          </a:ln>
        </p:spPr>
      </p:pic>
      <p:sp>
        <p:nvSpPr>
          <p:cNvPr id="113" name="Google Shape;113;p15"/>
          <p:cNvSpPr txBox="1"/>
          <p:nvPr/>
        </p:nvSpPr>
        <p:spPr>
          <a:xfrm>
            <a:off x="4131182" y="3481012"/>
            <a:ext cx="1389600" cy="28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GB" sz="700">
                <a:latin typeface="Helvetica Neue Light"/>
                <a:ea typeface="Helvetica Neue Light"/>
                <a:cs typeface="Helvetica Neue Light"/>
                <a:sym typeface="Helvetica Neue Light"/>
              </a:rPr>
              <a:t>AGREGAR FACTORY</a:t>
            </a:r>
            <a:endParaRPr sz="700">
              <a:latin typeface="Helvetica Neue Light"/>
              <a:ea typeface="Helvetica Neue Light"/>
              <a:cs typeface="Helvetica Neue Light"/>
              <a:sym typeface="Helvetica Neue Light"/>
            </a:endParaRPr>
          </a:p>
        </p:txBody>
      </p:sp>
      <p:pic>
        <p:nvPicPr>
          <p:cNvPr id="114" name="Google Shape;114;p15"/>
          <p:cNvPicPr preferRelativeResize="0"/>
          <p:nvPr/>
        </p:nvPicPr>
        <p:blipFill rotWithShape="1">
          <a:blip r:embed="rId6">
            <a:alphaModFix/>
          </a:blip>
          <a:srcRect b="0" l="0" r="0" t="0"/>
          <a:stretch/>
        </p:blipFill>
        <p:spPr>
          <a:xfrm>
            <a:off x="3778675" y="3879899"/>
            <a:ext cx="307150" cy="307150"/>
          </a:xfrm>
          <a:prstGeom prst="rect">
            <a:avLst/>
          </a:prstGeom>
          <a:noFill/>
          <a:ln>
            <a:noFill/>
          </a:ln>
        </p:spPr>
      </p:pic>
      <p:sp>
        <p:nvSpPr>
          <p:cNvPr id="115" name="Google Shape;115;p15"/>
          <p:cNvSpPr txBox="1"/>
          <p:nvPr/>
        </p:nvSpPr>
        <p:spPr>
          <a:xfrm>
            <a:off x="4131187" y="3923145"/>
            <a:ext cx="1389600" cy="28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GB" sz="700">
                <a:latin typeface="Helvetica Neue Light"/>
                <a:ea typeface="Helvetica Neue Light"/>
                <a:cs typeface="Helvetica Neue Light"/>
                <a:sym typeface="Helvetica Neue Light"/>
              </a:rPr>
              <a:t>MEJORAMOS LA ARQUITECTURA DE NUESTRA API</a:t>
            </a:r>
            <a:endParaRPr sz="700">
              <a:latin typeface="Helvetica Neue Light"/>
              <a:ea typeface="Helvetica Neue Light"/>
              <a:cs typeface="Helvetica Neue Light"/>
              <a:sym typeface="Helvetica Neue 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2"/>
          <p:cNvSpPr txBox="1"/>
          <p:nvPr/>
        </p:nvSpPr>
        <p:spPr>
          <a:xfrm>
            <a:off x="329525" y="1382475"/>
            <a:ext cx="8292000" cy="25800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IIFE significa Expresiones de función inmediatamente invocadas. </a:t>
            </a:r>
            <a:r>
              <a:rPr lang="en-GB" sz="1900">
                <a:solidFill>
                  <a:schemeClr val="dk1"/>
                </a:solidFill>
                <a:highlight>
                  <a:schemeClr val="lt1"/>
                </a:highlight>
                <a:latin typeface="Helvetica Neue Light"/>
                <a:ea typeface="Helvetica Neue Light"/>
                <a:cs typeface="Helvetica Neue Light"/>
                <a:sym typeface="Helvetica Neue Light"/>
              </a:rPr>
              <a:t>Nos permite definir y llamar a una función al mismo tiempo.</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100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Debido a la forma en que funcionan los ámbitos de JavaScript, el uso de IIFE puede ser excelente para simular cosas como propiedades privadas en clases. De hecho, este patrón en particular se usa a veces como parte de los requisitos de otros más complejos. </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339" name="Google Shape;339;p42"/>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¿De qué se trata?</a:t>
            </a:r>
            <a:endParaRPr i="1" sz="3600">
              <a:latin typeface="Anton"/>
              <a:ea typeface="Anton"/>
              <a:cs typeface="Anton"/>
              <a:sym typeface="Anton"/>
            </a:endParaRPr>
          </a:p>
        </p:txBody>
      </p:sp>
      <p:pic>
        <p:nvPicPr>
          <p:cNvPr id="340" name="Google Shape;340;p4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41" name="Google Shape;341;p42"/>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342" name="Google Shape;342;p42"/>
          <p:cNvPicPr preferRelativeResize="0"/>
          <p:nvPr/>
        </p:nvPicPr>
        <p:blipFill>
          <a:blip r:embed="rId5">
            <a:alphaModFix/>
          </a:blip>
          <a:stretch>
            <a:fillRect/>
          </a:stretch>
        </p:blipFill>
        <p:spPr>
          <a:xfrm>
            <a:off x="274025" y="172900"/>
            <a:ext cx="762900" cy="7629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3"/>
          <p:cNvSpPr txBox="1"/>
          <p:nvPr/>
        </p:nvSpPr>
        <p:spPr>
          <a:xfrm>
            <a:off x="329525" y="620475"/>
            <a:ext cx="8292000" cy="16155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300"/>
              </a:spcBef>
              <a:spcAft>
                <a:spcPts val="100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La plantilla para un IIFE consiste en una declaración de función anónima, dentro de un conjunto de paréntesis (que convierte la definición en una expresión de función, también conocida como una asignación) y luego un conjunto de paréntesis de llamada al final de la misma.</a:t>
            </a:r>
            <a:endParaRPr sz="1700">
              <a:solidFill>
                <a:schemeClr val="dk1"/>
              </a:solidFill>
              <a:highlight>
                <a:schemeClr val="lt1"/>
              </a:highlight>
              <a:latin typeface="Helvetica Neue Light"/>
              <a:ea typeface="Helvetica Neue Light"/>
              <a:cs typeface="Helvetica Neue Light"/>
              <a:sym typeface="Helvetica Neue Light"/>
            </a:endParaRPr>
          </a:p>
        </p:txBody>
      </p:sp>
      <p:sp>
        <p:nvSpPr>
          <p:cNvPr id="348" name="Google Shape;348;p43"/>
          <p:cNvSpPr txBox="1"/>
          <p:nvPr/>
        </p:nvSpPr>
        <p:spPr>
          <a:xfrm>
            <a:off x="1180500" y="18912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Implementación</a:t>
            </a:r>
            <a:endParaRPr i="1" sz="3600">
              <a:latin typeface="Anton"/>
              <a:ea typeface="Anton"/>
              <a:cs typeface="Anton"/>
              <a:sym typeface="Anton"/>
            </a:endParaRPr>
          </a:p>
        </p:txBody>
      </p:sp>
      <p:pic>
        <p:nvPicPr>
          <p:cNvPr id="349" name="Google Shape;349;p4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50" name="Google Shape;350;p43"/>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351" name="Google Shape;351;p43"/>
          <p:cNvPicPr preferRelativeResize="0"/>
          <p:nvPr/>
        </p:nvPicPr>
        <p:blipFill>
          <a:blip r:embed="rId5">
            <a:alphaModFix/>
          </a:blip>
          <a:stretch>
            <a:fillRect/>
          </a:stretch>
        </p:blipFill>
        <p:spPr>
          <a:xfrm>
            <a:off x="2831300" y="2250925"/>
            <a:ext cx="3593125" cy="917850"/>
          </a:xfrm>
          <a:prstGeom prst="rect">
            <a:avLst/>
          </a:prstGeom>
          <a:noFill/>
          <a:ln cap="flat" cmpd="sng" w="9525">
            <a:solidFill>
              <a:schemeClr val="dk2"/>
            </a:solidFill>
            <a:prstDash val="solid"/>
            <a:round/>
            <a:headEnd len="sm" w="sm" type="none"/>
            <a:tailEnd len="sm" w="sm" type="none"/>
          </a:ln>
        </p:spPr>
      </p:pic>
      <p:sp>
        <p:nvSpPr>
          <p:cNvPr id="352" name="Google Shape;352;p43"/>
          <p:cNvSpPr txBox="1"/>
          <p:nvPr/>
        </p:nvSpPr>
        <p:spPr>
          <a:xfrm>
            <a:off x="304800" y="3581400"/>
            <a:ext cx="7410600" cy="4770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1300"/>
              </a:spcBef>
              <a:spcAft>
                <a:spcPts val="100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Un ejemplo puede ser:</a:t>
            </a:r>
            <a:endParaRPr/>
          </a:p>
        </p:txBody>
      </p:sp>
      <p:pic>
        <p:nvPicPr>
          <p:cNvPr id="353" name="Google Shape;353;p43"/>
          <p:cNvPicPr preferRelativeResize="0"/>
          <p:nvPr/>
        </p:nvPicPr>
        <p:blipFill>
          <a:blip r:embed="rId6">
            <a:alphaModFix/>
          </a:blip>
          <a:stretch>
            <a:fillRect/>
          </a:stretch>
        </p:blipFill>
        <p:spPr>
          <a:xfrm>
            <a:off x="3383937" y="3505200"/>
            <a:ext cx="1881250" cy="1521525"/>
          </a:xfrm>
          <a:prstGeom prst="rect">
            <a:avLst/>
          </a:prstGeom>
          <a:noFill/>
          <a:ln cap="flat" cmpd="sng" w="9525">
            <a:solidFill>
              <a:schemeClr val="dk2"/>
            </a:solidFill>
            <a:prstDash val="solid"/>
            <a:round/>
            <a:headEnd len="sm" w="sm" type="none"/>
            <a:tailEnd len="sm" w="sm" type="none"/>
          </a:ln>
        </p:spPr>
      </p:pic>
      <p:pic>
        <p:nvPicPr>
          <p:cNvPr id="354" name="Google Shape;354;p43"/>
          <p:cNvPicPr preferRelativeResize="0"/>
          <p:nvPr/>
        </p:nvPicPr>
        <p:blipFill>
          <a:blip r:embed="rId7">
            <a:alphaModFix/>
          </a:blip>
          <a:stretch>
            <a:fillRect/>
          </a:stretch>
        </p:blipFill>
        <p:spPr>
          <a:xfrm>
            <a:off x="274025" y="172900"/>
            <a:ext cx="762900" cy="7629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358" name="Shape 358"/>
        <p:cNvGrpSpPr/>
        <p:nvPr/>
      </p:nvGrpSpPr>
      <p:grpSpPr>
        <a:xfrm>
          <a:off x="0" y="0"/>
          <a:ext cx="0" cy="0"/>
          <a:chOff x="0" y="0"/>
          <a:chExt cx="0" cy="0"/>
        </a:xfrm>
      </p:grpSpPr>
      <p:sp>
        <p:nvSpPr>
          <p:cNvPr id="359" name="Google Shape;359;p44"/>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PATRÓN SINGLETON</a:t>
            </a:r>
            <a:endParaRPr i="1" sz="3600">
              <a:latin typeface="Anton"/>
              <a:ea typeface="Anton"/>
              <a:cs typeface="Anton"/>
              <a:sym typeface="Anton"/>
            </a:endParaRPr>
          </a:p>
        </p:txBody>
      </p:sp>
      <p:pic>
        <p:nvPicPr>
          <p:cNvPr id="360" name="Google Shape;360;p44"/>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5"/>
          <p:cNvSpPr txBox="1"/>
          <p:nvPr/>
        </p:nvSpPr>
        <p:spPr>
          <a:xfrm>
            <a:off x="329525" y="1001475"/>
            <a:ext cx="8292000" cy="32538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300"/>
              </a:spcBef>
              <a:spcAft>
                <a:spcPts val="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Es un patrón bastante simple pero nos ayuda a realizar un seguimiento de cuántas instancias de una clase estamos instanciando. De hecho, nos ayuda a mantener ese número en uno solo, todo el tiempo. </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100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Básicamente, el patrón Singleton nos permite crear una instancia de un objeto una vez y luego usarlo cada vez que lo necesite, en lugar de crear uno nuevo sin tener que realizar un seguimiento de una referencia a este, ya sea globalmente o simplemente pasándolo como un dependencia en todas partes.</a:t>
            </a:r>
            <a:endParaRPr sz="1700">
              <a:solidFill>
                <a:schemeClr val="dk1"/>
              </a:solidFill>
              <a:highlight>
                <a:schemeClr val="lt1"/>
              </a:highlight>
              <a:latin typeface="Helvetica Neue Light"/>
              <a:ea typeface="Helvetica Neue Light"/>
              <a:cs typeface="Helvetica Neue Light"/>
              <a:sym typeface="Helvetica Neue Light"/>
            </a:endParaRPr>
          </a:p>
        </p:txBody>
      </p:sp>
      <p:sp>
        <p:nvSpPr>
          <p:cNvPr id="366" name="Google Shape;366;p45"/>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¿De qué se trata?</a:t>
            </a:r>
            <a:endParaRPr i="1" sz="3600">
              <a:latin typeface="Anton"/>
              <a:ea typeface="Anton"/>
              <a:cs typeface="Anton"/>
              <a:sym typeface="Anton"/>
            </a:endParaRPr>
          </a:p>
        </p:txBody>
      </p:sp>
      <p:pic>
        <p:nvPicPr>
          <p:cNvPr id="367" name="Google Shape;367;p4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68" name="Google Shape;368;p45"/>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369" name="Google Shape;369;p45"/>
          <p:cNvPicPr preferRelativeResize="0"/>
          <p:nvPr/>
        </p:nvPicPr>
        <p:blipFill>
          <a:blip r:embed="rId5">
            <a:alphaModFix/>
          </a:blip>
          <a:stretch>
            <a:fillRect/>
          </a:stretch>
        </p:blipFill>
        <p:spPr>
          <a:xfrm>
            <a:off x="274025" y="172900"/>
            <a:ext cx="762900" cy="7629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6"/>
          <p:cNvSpPr txBox="1"/>
          <p:nvPr/>
        </p:nvSpPr>
        <p:spPr>
          <a:xfrm>
            <a:off x="329525" y="849075"/>
            <a:ext cx="8292000" cy="37287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300"/>
              </a:spcBef>
              <a:spcAft>
                <a:spcPts val="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Normalmente, otros lenguajes implementan este patrón utilizando una única propiedad estática donde almacenan la instancia una vez que existe. El problema con Node es que no tenemos acceso a variables estáticas en JS. Entonces, podríamos implementar esto de dos maneras:</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 Usando</a:t>
            </a:r>
            <a:r>
              <a:rPr b="1" lang="en-GB" sz="1700">
                <a:solidFill>
                  <a:schemeClr val="dk1"/>
                </a:solidFill>
                <a:highlight>
                  <a:schemeClr val="lt1"/>
                </a:highlight>
                <a:latin typeface="Helvetica Neue"/>
                <a:ea typeface="Helvetica Neue"/>
                <a:cs typeface="Helvetica Neue"/>
                <a:sym typeface="Helvetica Neue"/>
              </a:rPr>
              <a:t> IIFE </a:t>
            </a:r>
            <a:r>
              <a:rPr lang="en-GB" sz="1700">
                <a:solidFill>
                  <a:schemeClr val="dk1"/>
                </a:solidFill>
                <a:highlight>
                  <a:schemeClr val="lt1"/>
                </a:highlight>
                <a:latin typeface="Helvetica Neue Light"/>
                <a:ea typeface="Helvetica Neue Light"/>
                <a:cs typeface="Helvetica Neue Light"/>
                <a:sym typeface="Helvetica Neue Light"/>
              </a:rPr>
              <a:t>(Expresiones de función inmediatamente invocadas) en lugar de clases.</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100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U</a:t>
            </a:r>
            <a:r>
              <a:rPr lang="en-GB" sz="1700">
                <a:solidFill>
                  <a:schemeClr val="dk1"/>
                </a:solidFill>
                <a:highlight>
                  <a:schemeClr val="lt1"/>
                </a:highlight>
                <a:latin typeface="Helvetica Neue Light"/>
                <a:ea typeface="Helvetica Neue Light"/>
                <a:cs typeface="Helvetica Neue Light"/>
                <a:sym typeface="Helvetica Neue Light"/>
              </a:rPr>
              <a:t>sando </a:t>
            </a:r>
            <a:r>
              <a:rPr b="1" lang="en-GB" sz="1700">
                <a:solidFill>
                  <a:schemeClr val="dk1"/>
                </a:solidFill>
                <a:highlight>
                  <a:schemeClr val="lt1"/>
                </a:highlight>
                <a:latin typeface="Helvetica Neue"/>
                <a:ea typeface="Helvetica Neue"/>
                <a:cs typeface="Helvetica Neue"/>
                <a:sym typeface="Helvetica Neue"/>
              </a:rPr>
              <a:t>módulos ES6 </a:t>
            </a:r>
            <a:r>
              <a:rPr lang="en-GB" sz="1700">
                <a:solidFill>
                  <a:schemeClr val="dk1"/>
                </a:solidFill>
                <a:highlight>
                  <a:schemeClr val="lt1"/>
                </a:highlight>
                <a:latin typeface="Helvetica Neue Light"/>
                <a:ea typeface="Helvetica Neue Light"/>
                <a:cs typeface="Helvetica Neue Light"/>
                <a:sym typeface="Helvetica Neue Light"/>
              </a:rPr>
              <a:t>y hacer que nuestra clase singleton use una variable global local, en la que almacenamos nuestra instancia. Al hacer esto, la clase en sí se exporta fuera del módulo, pero la variable global permanece local en el módulo.</a:t>
            </a:r>
            <a:endParaRPr sz="1700">
              <a:solidFill>
                <a:schemeClr val="dk1"/>
              </a:solidFill>
              <a:highlight>
                <a:schemeClr val="lt1"/>
              </a:highlight>
              <a:latin typeface="Helvetica Neue Light"/>
              <a:ea typeface="Helvetica Neue Light"/>
              <a:cs typeface="Helvetica Neue Light"/>
              <a:sym typeface="Helvetica Neue Light"/>
            </a:endParaRPr>
          </a:p>
        </p:txBody>
      </p:sp>
      <p:sp>
        <p:nvSpPr>
          <p:cNvPr id="375" name="Google Shape;375;p46"/>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¿Cómo lo implementamos?</a:t>
            </a:r>
            <a:endParaRPr i="1" sz="3600">
              <a:latin typeface="Anton"/>
              <a:ea typeface="Anton"/>
              <a:cs typeface="Anton"/>
              <a:sym typeface="Anton"/>
            </a:endParaRPr>
          </a:p>
        </p:txBody>
      </p:sp>
      <p:pic>
        <p:nvPicPr>
          <p:cNvPr id="376" name="Google Shape;376;p4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77" name="Google Shape;377;p46"/>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378" name="Google Shape;378;p46"/>
          <p:cNvPicPr preferRelativeResize="0"/>
          <p:nvPr/>
        </p:nvPicPr>
        <p:blipFill>
          <a:blip r:embed="rId5">
            <a:alphaModFix/>
          </a:blip>
          <a:stretch>
            <a:fillRect/>
          </a:stretch>
        </p:blipFill>
        <p:spPr>
          <a:xfrm>
            <a:off x="274025" y="172900"/>
            <a:ext cx="762900" cy="7629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7"/>
          <p:cNvSpPr txBox="1"/>
          <p:nvPr/>
        </p:nvSpPr>
        <p:spPr>
          <a:xfrm>
            <a:off x="2876250" y="1150000"/>
            <a:ext cx="5878200" cy="37287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300"/>
              </a:spcBef>
              <a:spcAft>
                <a:spcPts val="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Para implementarlo, vemos que creamos una clase de ES6. </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En este caso, definimos una variable en el constructor, y luego un método para obtener el valor de esa variable.</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100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Vemos que dentro de la clase, tenemos el método </a:t>
            </a:r>
            <a:r>
              <a:rPr b="1" i="1" lang="en-GB" sz="1700">
                <a:solidFill>
                  <a:schemeClr val="lt2"/>
                </a:solidFill>
                <a:highlight>
                  <a:schemeClr val="dk2"/>
                </a:highlight>
                <a:latin typeface="Helvetica Neue"/>
                <a:ea typeface="Helvetica Neue"/>
                <a:cs typeface="Helvetica Neue"/>
                <a:sym typeface="Helvetica Neue"/>
              </a:rPr>
              <a:t>getInstance( )</a:t>
            </a:r>
            <a:r>
              <a:rPr lang="en-GB" sz="1700">
                <a:solidFill>
                  <a:schemeClr val="dk1"/>
                </a:solidFill>
                <a:highlight>
                  <a:schemeClr val="lt1"/>
                </a:highlight>
                <a:latin typeface="Helvetica Neue Light"/>
                <a:ea typeface="Helvetica Neue Light"/>
                <a:cs typeface="Helvetica Neue Light"/>
                <a:sym typeface="Helvetica Neue Light"/>
              </a:rPr>
              <a:t>, que es </a:t>
            </a:r>
            <a:r>
              <a:rPr b="1" i="1" lang="en-GB" sz="1700">
                <a:solidFill>
                  <a:schemeClr val="dk1"/>
                </a:solidFill>
                <a:highlight>
                  <a:schemeClr val="lt1"/>
                </a:highlight>
                <a:latin typeface="Helvetica Neue"/>
                <a:ea typeface="Helvetica Neue"/>
                <a:cs typeface="Helvetica Neue"/>
                <a:sym typeface="Helvetica Neue"/>
              </a:rPr>
              <a:t>estático</a:t>
            </a:r>
            <a:r>
              <a:rPr lang="en-GB" sz="1700">
                <a:solidFill>
                  <a:schemeClr val="dk1"/>
                </a:solidFill>
                <a:highlight>
                  <a:schemeClr val="lt1"/>
                </a:highlight>
                <a:latin typeface="Helvetica Neue Light"/>
                <a:ea typeface="Helvetica Neue Light"/>
                <a:cs typeface="Helvetica Neue Light"/>
                <a:sym typeface="Helvetica Neue Light"/>
              </a:rPr>
              <a:t>, y que crea una instancia de la clase, si esta no existe. Entonces, el código queda reutilizable sin volver a instanciar en cada archivo donde necesitemos usarlo.</a:t>
            </a:r>
            <a:endParaRPr sz="1700">
              <a:solidFill>
                <a:schemeClr val="dk1"/>
              </a:solidFill>
              <a:highlight>
                <a:schemeClr val="lt1"/>
              </a:highlight>
              <a:latin typeface="Helvetica Neue Light"/>
              <a:ea typeface="Helvetica Neue Light"/>
              <a:cs typeface="Helvetica Neue Light"/>
              <a:sym typeface="Helvetica Neue Light"/>
            </a:endParaRPr>
          </a:p>
        </p:txBody>
      </p:sp>
      <p:sp>
        <p:nvSpPr>
          <p:cNvPr id="384" name="Google Shape;384;p47"/>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¿Cómo lo implementamos?</a:t>
            </a:r>
            <a:endParaRPr i="1" sz="3600">
              <a:latin typeface="Anton"/>
              <a:ea typeface="Anton"/>
              <a:cs typeface="Anton"/>
              <a:sym typeface="Anton"/>
            </a:endParaRPr>
          </a:p>
        </p:txBody>
      </p:sp>
      <p:pic>
        <p:nvPicPr>
          <p:cNvPr id="385" name="Google Shape;385;p4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86" name="Google Shape;386;p47"/>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387" name="Google Shape;387;p47"/>
          <p:cNvPicPr preferRelativeResize="0"/>
          <p:nvPr/>
        </p:nvPicPr>
        <p:blipFill>
          <a:blip r:embed="rId5">
            <a:alphaModFix/>
          </a:blip>
          <a:stretch>
            <a:fillRect/>
          </a:stretch>
        </p:blipFill>
        <p:spPr>
          <a:xfrm>
            <a:off x="456686" y="1150000"/>
            <a:ext cx="2094525" cy="3509625"/>
          </a:xfrm>
          <a:prstGeom prst="rect">
            <a:avLst/>
          </a:prstGeom>
          <a:noFill/>
          <a:ln cap="flat" cmpd="sng" w="9525">
            <a:solidFill>
              <a:schemeClr val="dk2"/>
            </a:solidFill>
            <a:prstDash val="solid"/>
            <a:round/>
            <a:headEnd len="sm" w="sm" type="none"/>
            <a:tailEnd len="sm" w="sm" type="none"/>
          </a:ln>
        </p:spPr>
      </p:pic>
      <p:sp>
        <p:nvSpPr>
          <p:cNvPr id="388" name="Google Shape;388;p47"/>
          <p:cNvSpPr/>
          <p:nvPr/>
        </p:nvSpPr>
        <p:spPr>
          <a:xfrm>
            <a:off x="456575" y="3055500"/>
            <a:ext cx="2094600" cy="13164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89" name="Google Shape;389;p47"/>
          <p:cNvPicPr preferRelativeResize="0"/>
          <p:nvPr/>
        </p:nvPicPr>
        <p:blipFill>
          <a:blip r:embed="rId6">
            <a:alphaModFix/>
          </a:blip>
          <a:stretch>
            <a:fillRect/>
          </a:stretch>
        </p:blipFill>
        <p:spPr>
          <a:xfrm>
            <a:off x="274025" y="172900"/>
            <a:ext cx="762900" cy="7629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48"/>
          <p:cNvSpPr txBox="1"/>
          <p:nvPr/>
        </p:nvSpPr>
        <p:spPr>
          <a:xfrm>
            <a:off x="4350225" y="991575"/>
            <a:ext cx="4543500" cy="37287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300"/>
              </a:spcBef>
              <a:spcAft>
                <a:spcPts val="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En el archivo que queramos usarlo, primero debemos importar el archivo donde implementamos la clase, por ejemplo como: </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457200" rtl="0" algn="l">
              <a:lnSpc>
                <a:spcPct val="115000"/>
              </a:lnSpc>
              <a:spcBef>
                <a:spcPts val="1300"/>
              </a:spcBef>
              <a:spcAft>
                <a:spcPts val="0"/>
              </a:spcAft>
              <a:buNone/>
            </a:pPr>
            <a:r>
              <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100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Luego, lo usamos como vemos en el código. En este caso, ejecutamos dos veces el método </a:t>
            </a:r>
            <a:r>
              <a:rPr i="1" lang="en-GB" sz="1700">
                <a:solidFill>
                  <a:schemeClr val="lt2"/>
                </a:solidFill>
                <a:highlight>
                  <a:schemeClr val="dk2"/>
                </a:highlight>
                <a:latin typeface="Helvetica Neue Light"/>
                <a:ea typeface="Helvetica Neue Light"/>
                <a:cs typeface="Helvetica Neue Light"/>
                <a:sym typeface="Helvetica Neue Light"/>
              </a:rPr>
              <a:t>getInstance()</a:t>
            </a:r>
            <a:r>
              <a:rPr lang="en-GB" sz="1700">
                <a:solidFill>
                  <a:schemeClr val="dk1"/>
                </a:solidFill>
                <a:highlight>
                  <a:schemeClr val="lt1"/>
                </a:highlight>
                <a:latin typeface="Helvetica Neue Light"/>
                <a:ea typeface="Helvetica Neue Light"/>
                <a:cs typeface="Helvetica Neue Light"/>
                <a:sym typeface="Helvetica Neue Light"/>
              </a:rPr>
              <a:t> y luego imprimimos en consola lo que devuelve cada una.</a:t>
            </a:r>
            <a:endParaRPr sz="1700">
              <a:solidFill>
                <a:schemeClr val="dk1"/>
              </a:solidFill>
              <a:highlight>
                <a:schemeClr val="lt1"/>
              </a:highlight>
              <a:latin typeface="Helvetica Neue Light"/>
              <a:ea typeface="Helvetica Neue Light"/>
              <a:cs typeface="Helvetica Neue Light"/>
              <a:sym typeface="Helvetica Neue Light"/>
            </a:endParaRPr>
          </a:p>
        </p:txBody>
      </p:sp>
      <p:sp>
        <p:nvSpPr>
          <p:cNvPr id="395" name="Google Shape;395;p48"/>
          <p:cNvSpPr txBox="1"/>
          <p:nvPr/>
        </p:nvSpPr>
        <p:spPr>
          <a:xfrm>
            <a:off x="1220075" y="2286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¿Cómo lo usamos?</a:t>
            </a:r>
            <a:endParaRPr i="1" sz="3600">
              <a:latin typeface="Anton"/>
              <a:ea typeface="Anton"/>
              <a:cs typeface="Anton"/>
              <a:sym typeface="Anton"/>
            </a:endParaRPr>
          </a:p>
        </p:txBody>
      </p:sp>
      <p:pic>
        <p:nvPicPr>
          <p:cNvPr id="396" name="Google Shape;396;p4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97" name="Google Shape;397;p48"/>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398" name="Google Shape;398;p48"/>
          <p:cNvPicPr preferRelativeResize="0"/>
          <p:nvPr/>
        </p:nvPicPr>
        <p:blipFill>
          <a:blip r:embed="rId5">
            <a:alphaModFix/>
          </a:blip>
          <a:stretch>
            <a:fillRect/>
          </a:stretch>
        </p:blipFill>
        <p:spPr>
          <a:xfrm>
            <a:off x="254750" y="1513275"/>
            <a:ext cx="4095475" cy="2186725"/>
          </a:xfrm>
          <a:prstGeom prst="rect">
            <a:avLst/>
          </a:prstGeom>
          <a:noFill/>
          <a:ln cap="flat" cmpd="sng" w="9525">
            <a:solidFill>
              <a:schemeClr val="dk2"/>
            </a:solidFill>
            <a:prstDash val="solid"/>
            <a:round/>
            <a:headEnd len="sm" w="sm" type="none"/>
            <a:tailEnd len="sm" w="sm" type="none"/>
          </a:ln>
        </p:spPr>
      </p:pic>
      <p:pic>
        <p:nvPicPr>
          <p:cNvPr id="399" name="Google Shape;399;p48"/>
          <p:cNvPicPr preferRelativeResize="0"/>
          <p:nvPr/>
        </p:nvPicPr>
        <p:blipFill>
          <a:blip r:embed="rId6">
            <a:alphaModFix/>
          </a:blip>
          <a:stretch>
            <a:fillRect/>
          </a:stretch>
        </p:blipFill>
        <p:spPr>
          <a:xfrm>
            <a:off x="4682650" y="2586225"/>
            <a:ext cx="4211075" cy="341438"/>
          </a:xfrm>
          <a:prstGeom prst="rect">
            <a:avLst/>
          </a:prstGeom>
          <a:noFill/>
          <a:ln cap="flat" cmpd="sng" w="9525">
            <a:solidFill>
              <a:schemeClr val="dk2"/>
            </a:solidFill>
            <a:prstDash val="solid"/>
            <a:round/>
            <a:headEnd len="sm" w="sm" type="none"/>
            <a:tailEnd len="sm" w="sm" type="none"/>
          </a:ln>
        </p:spPr>
      </p:pic>
      <p:pic>
        <p:nvPicPr>
          <p:cNvPr id="400" name="Google Shape;400;p48"/>
          <p:cNvPicPr preferRelativeResize="0"/>
          <p:nvPr/>
        </p:nvPicPr>
        <p:blipFill>
          <a:blip r:embed="rId7">
            <a:alphaModFix/>
          </a:blip>
          <a:stretch>
            <a:fillRect/>
          </a:stretch>
        </p:blipFill>
        <p:spPr>
          <a:xfrm>
            <a:off x="274025" y="172900"/>
            <a:ext cx="762900" cy="7629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49"/>
          <p:cNvSpPr txBox="1"/>
          <p:nvPr/>
        </p:nvSpPr>
        <p:spPr>
          <a:xfrm>
            <a:off x="712425" y="1077675"/>
            <a:ext cx="7438200" cy="30081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300"/>
              </a:spcBef>
              <a:spcAft>
                <a:spcPts val="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Finalmente obtenemos en la salida:</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457200" rtl="0" algn="l">
              <a:lnSpc>
                <a:spcPct val="115000"/>
              </a:lnSpc>
              <a:spcBef>
                <a:spcPts val="1300"/>
              </a:spcBef>
              <a:spcAft>
                <a:spcPts val="0"/>
              </a:spcAft>
              <a:buNone/>
            </a:pPr>
            <a:r>
              <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300"/>
              </a:spcBef>
              <a:spcAft>
                <a:spcPts val="0"/>
              </a:spcAft>
              <a:buNone/>
            </a:pPr>
            <a:r>
              <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300"/>
              </a:spcBef>
              <a:spcAft>
                <a:spcPts val="0"/>
              </a:spcAft>
              <a:buNone/>
            </a:pPr>
            <a:r>
              <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300"/>
              </a:spcBef>
              <a:spcAft>
                <a:spcPts val="100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Como vemos, el valor de “Equals” nos da true. Con ésto confirmamos que, de hecho, solo estamos creando una instancia del objeto una vez y devolviendo la instancia existente y por eso estos dos valores coinciden.</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406" name="Google Shape;406;p49"/>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¿Cómo lo usamos?</a:t>
            </a:r>
            <a:endParaRPr i="1" sz="3600">
              <a:latin typeface="Anton"/>
              <a:ea typeface="Anton"/>
              <a:cs typeface="Anton"/>
              <a:sym typeface="Anton"/>
            </a:endParaRPr>
          </a:p>
        </p:txBody>
      </p:sp>
      <p:pic>
        <p:nvPicPr>
          <p:cNvPr id="407" name="Google Shape;407;p4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08" name="Google Shape;408;p49"/>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409" name="Google Shape;409;p49"/>
          <p:cNvPicPr preferRelativeResize="0"/>
          <p:nvPr/>
        </p:nvPicPr>
        <p:blipFill>
          <a:blip r:embed="rId5">
            <a:alphaModFix/>
          </a:blip>
          <a:stretch>
            <a:fillRect/>
          </a:stretch>
        </p:blipFill>
        <p:spPr>
          <a:xfrm>
            <a:off x="3202775" y="1785925"/>
            <a:ext cx="2095500" cy="895350"/>
          </a:xfrm>
          <a:prstGeom prst="rect">
            <a:avLst/>
          </a:prstGeom>
          <a:noFill/>
          <a:ln cap="flat" cmpd="sng" w="9525">
            <a:solidFill>
              <a:schemeClr val="dk2"/>
            </a:solidFill>
            <a:prstDash val="solid"/>
            <a:round/>
            <a:headEnd len="sm" w="sm" type="none"/>
            <a:tailEnd len="sm" w="sm" type="none"/>
          </a:ln>
        </p:spPr>
      </p:pic>
      <p:pic>
        <p:nvPicPr>
          <p:cNvPr id="410" name="Google Shape;410;p49"/>
          <p:cNvPicPr preferRelativeResize="0"/>
          <p:nvPr/>
        </p:nvPicPr>
        <p:blipFill>
          <a:blip r:embed="rId6">
            <a:alphaModFix/>
          </a:blip>
          <a:stretch>
            <a:fillRect/>
          </a:stretch>
        </p:blipFill>
        <p:spPr>
          <a:xfrm>
            <a:off x="274025" y="172900"/>
            <a:ext cx="762900" cy="7629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50"/>
          <p:cNvSpPr txBox="1"/>
          <p:nvPr/>
        </p:nvSpPr>
        <p:spPr>
          <a:xfrm>
            <a:off x="329525" y="849075"/>
            <a:ext cx="8292000" cy="37287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300"/>
              </a:spcBef>
              <a:spcAft>
                <a:spcPts val="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Al intentar decidir si necesitamos una implementación tipo Singleton o no, debemos considerar algo: </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457200" rtl="0" algn="l">
              <a:lnSpc>
                <a:spcPct val="115000"/>
              </a:lnSpc>
              <a:spcBef>
                <a:spcPts val="130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 ¿Cuántas instancias de nuestras clases necesitaremos realmente? Si la respuesta es 2 o más, este no es el patrón a elegir.</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100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Sin embargo, por ejemplo, </a:t>
            </a:r>
            <a:r>
              <a:rPr lang="en-GB" sz="1700">
                <a:solidFill>
                  <a:schemeClr val="dk1"/>
                </a:solidFill>
                <a:highlight>
                  <a:schemeClr val="lt1"/>
                </a:highlight>
                <a:latin typeface="Helvetica Neue Light"/>
                <a:ea typeface="Helvetica Neue Light"/>
                <a:cs typeface="Helvetica Neue Light"/>
                <a:sym typeface="Helvetica Neue Light"/>
              </a:rPr>
              <a:t>puede haber ocasiones en las que tengamos que lidiar con conexiones de bases de datos que deseemos considerar. En este caso, una vez que nos hayamos conectado a la base de datos, podría ser una buena idea mantener viva esa conexión y accesible a través del código. Y esto lo podemos resolver, entre otras opciones, con el patrón Singleton.</a:t>
            </a:r>
            <a:endParaRPr sz="1700">
              <a:solidFill>
                <a:schemeClr val="dk1"/>
              </a:solidFill>
              <a:highlight>
                <a:schemeClr val="lt1"/>
              </a:highlight>
              <a:latin typeface="Helvetica Neue Light"/>
              <a:ea typeface="Helvetica Neue Light"/>
              <a:cs typeface="Helvetica Neue Light"/>
              <a:sym typeface="Helvetica Neue Light"/>
            </a:endParaRPr>
          </a:p>
        </p:txBody>
      </p:sp>
      <p:sp>
        <p:nvSpPr>
          <p:cNvPr id="416" name="Google Shape;416;p50"/>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Casos de uso</a:t>
            </a:r>
            <a:endParaRPr i="1" sz="3600">
              <a:latin typeface="Anton"/>
              <a:ea typeface="Anton"/>
              <a:cs typeface="Anton"/>
              <a:sym typeface="Anton"/>
            </a:endParaRPr>
          </a:p>
        </p:txBody>
      </p:sp>
      <p:pic>
        <p:nvPicPr>
          <p:cNvPr id="417" name="Google Shape;417;p5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18" name="Google Shape;418;p50"/>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419" name="Google Shape;419;p50"/>
          <p:cNvPicPr preferRelativeResize="0"/>
          <p:nvPr/>
        </p:nvPicPr>
        <p:blipFill>
          <a:blip r:embed="rId5">
            <a:alphaModFix/>
          </a:blip>
          <a:stretch>
            <a:fillRect/>
          </a:stretch>
        </p:blipFill>
        <p:spPr>
          <a:xfrm>
            <a:off x="274025" y="172900"/>
            <a:ext cx="762900" cy="7629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51"/>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OBJETO SINGLETON</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GB" sz="1600">
                <a:latin typeface="Helvetica Neue Light"/>
                <a:ea typeface="Helvetica Neue Light"/>
                <a:cs typeface="Helvetica Neue Light"/>
                <a:sym typeface="Helvetica Neue Light"/>
              </a:rPr>
              <a:t>Tiempo: 10 minutos</a:t>
            </a:r>
            <a:endParaRPr i="1" sz="1600">
              <a:latin typeface="Helvetica Neue Light"/>
              <a:ea typeface="Helvetica Neue Light"/>
              <a:cs typeface="Helvetica Neue Light"/>
              <a:sym typeface="Helvetica Neue Light"/>
            </a:endParaRPr>
          </a:p>
        </p:txBody>
      </p:sp>
      <p:pic>
        <p:nvPicPr>
          <p:cNvPr id="425" name="Google Shape;425;p5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426" name="Google Shape;426;p51"/>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9" name="Shape 119"/>
        <p:cNvGrpSpPr/>
        <p:nvPr/>
      </p:nvGrpSpPr>
      <p:grpSpPr>
        <a:xfrm>
          <a:off x="0" y="0"/>
          <a:ext cx="0" cy="0"/>
          <a:chOff x="0" y="0"/>
          <a:chExt cx="0" cy="0"/>
        </a:xfrm>
      </p:grpSpPr>
      <p:sp>
        <p:nvSpPr>
          <p:cNvPr id="120" name="Google Shape;120;p16"/>
          <p:cNvSpPr txBox="1"/>
          <p:nvPr/>
        </p:nvSpPr>
        <p:spPr>
          <a:xfrm>
            <a:off x="1806350" y="1944250"/>
            <a:ext cx="5449800" cy="70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solidFill>
                  <a:srgbClr val="E0FF00"/>
                </a:solidFill>
                <a:latin typeface="Anton"/>
                <a:ea typeface="Anton"/>
                <a:cs typeface="Anton"/>
                <a:sym typeface="Anton"/>
              </a:rPr>
              <a:t>PATRÓN MVC </a:t>
            </a:r>
            <a:endParaRPr i="1" sz="3600">
              <a:solidFill>
                <a:srgbClr val="E0FF00"/>
              </a:solidFill>
              <a:latin typeface="Anton"/>
              <a:ea typeface="Anton"/>
              <a:cs typeface="Anton"/>
              <a:sym typeface="Anto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pic>
        <p:nvPicPr>
          <p:cNvPr id="431" name="Google Shape;431;p52"/>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32" name="Google Shape;432;p52"/>
          <p:cNvSpPr txBox="1"/>
          <p:nvPr/>
        </p:nvSpPr>
        <p:spPr>
          <a:xfrm>
            <a:off x="595950" y="1540375"/>
            <a:ext cx="8158500" cy="276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700">
                <a:solidFill>
                  <a:schemeClr val="dk1"/>
                </a:solidFill>
                <a:highlight>
                  <a:schemeClr val="lt1"/>
                </a:highlight>
                <a:latin typeface="Helvetica Neue Light"/>
                <a:ea typeface="Helvetica Neue Light"/>
                <a:cs typeface="Helvetica Neue Light"/>
                <a:sym typeface="Helvetica Neue Light"/>
              </a:rPr>
              <a:t>Crear un objeto singleton llamado </a:t>
            </a:r>
            <a:r>
              <a:rPr b="1" lang="en-GB" sz="1700">
                <a:solidFill>
                  <a:schemeClr val="dk1"/>
                </a:solidFill>
                <a:highlight>
                  <a:schemeClr val="lt1"/>
                </a:highlight>
                <a:latin typeface="Helvetica Neue"/>
                <a:ea typeface="Helvetica Neue"/>
                <a:cs typeface="Helvetica Neue"/>
                <a:sym typeface="Helvetica Neue"/>
              </a:rPr>
              <a:t>PrimeraConexion</a:t>
            </a:r>
            <a:r>
              <a:rPr lang="en-GB" sz="1700">
                <a:solidFill>
                  <a:schemeClr val="dk1"/>
                </a:solidFill>
                <a:highlight>
                  <a:schemeClr val="lt1"/>
                </a:highlight>
                <a:latin typeface="Helvetica Neue Light"/>
                <a:ea typeface="Helvetica Neue Light"/>
                <a:cs typeface="Helvetica Neue Light"/>
                <a:sym typeface="Helvetica Neue Light"/>
              </a:rPr>
              <a:t> que me permita obtener la hora de conexión,  mediante el método </a:t>
            </a:r>
            <a:r>
              <a:rPr b="1" lang="en-GB" sz="1700">
                <a:solidFill>
                  <a:schemeClr val="dk1"/>
                </a:solidFill>
                <a:highlight>
                  <a:schemeClr val="lt1"/>
                </a:highlight>
                <a:latin typeface="Helvetica Neue"/>
                <a:ea typeface="Helvetica Neue"/>
                <a:cs typeface="Helvetica Neue"/>
                <a:sym typeface="Helvetica Neue"/>
              </a:rPr>
              <a:t>obtenerHora</a:t>
            </a:r>
            <a:r>
              <a:rPr lang="en-GB" sz="1700">
                <a:solidFill>
                  <a:schemeClr val="dk1"/>
                </a:solidFill>
                <a:highlight>
                  <a:schemeClr val="lt1"/>
                </a:highlight>
                <a:latin typeface="Helvetica Neue Light"/>
                <a:ea typeface="Helvetica Neue Light"/>
                <a:cs typeface="Helvetica Neue Light"/>
                <a:sym typeface="Helvetica Neue Light"/>
              </a:rPr>
              <a:t>, del primer cliente que se conecte a la ruta '/datos'.</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Clr>
                <a:schemeClr val="dk1"/>
              </a:buClr>
              <a:buSzPts val="1100"/>
              <a:buFont typeface="Arial"/>
              <a:buNone/>
            </a:pPr>
            <a:r>
              <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Clr>
                <a:schemeClr val="dk1"/>
              </a:buClr>
              <a:buSzPts val="1100"/>
              <a:buFont typeface="Arial"/>
              <a:buNone/>
            </a:pPr>
            <a:r>
              <a:rPr lang="en-GB" sz="1700">
                <a:solidFill>
                  <a:schemeClr val="dk1"/>
                </a:solidFill>
                <a:highlight>
                  <a:schemeClr val="lt1"/>
                </a:highlight>
                <a:latin typeface="Helvetica Neue Light"/>
                <a:ea typeface="Helvetica Neue Light"/>
                <a:cs typeface="Helvetica Neue Light"/>
                <a:sym typeface="Helvetica Neue Light"/>
              </a:rPr>
              <a:t>El objeto se debe instanciar dentro de dicha ruta y en cada solicitud debe informar esa hora inicial.</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Clr>
                <a:schemeClr val="dk1"/>
              </a:buClr>
              <a:buSzPts val="1100"/>
              <a:buFont typeface="Arial"/>
              <a:buNone/>
            </a:pPr>
            <a:r>
              <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1000"/>
              </a:spcAft>
              <a:buNone/>
            </a:pPr>
            <a:r>
              <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433" name="Google Shape;433;p52"/>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434" name="Google Shape;434;p52"/>
          <p:cNvSpPr txBox="1"/>
          <p:nvPr/>
        </p:nvSpPr>
        <p:spPr>
          <a:xfrm>
            <a:off x="595950" y="268175"/>
            <a:ext cx="7524900" cy="71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i="1" lang="en-GB" sz="3300">
                <a:latin typeface="Anton"/>
                <a:ea typeface="Anton"/>
                <a:cs typeface="Anton"/>
                <a:sym typeface="Anton"/>
              </a:rPr>
              <a:t>OBJETO SINGLETON</a:t>
            </a:r>
            <a:endParaRPr i="1" sz="3200">
              <a:latin typeface="Helvetica Neue Light"/>
              <a:ea typeface="Helvetica Neue Light"/>
              <a:cs typeface="Helvetica Neue Light"/>
              <a:sym typeface="Helvetica Neue Light"/>
            </a:endParaRPr>
          </a:p>
        </p:txBody>
      </p:sp>
      <p:sp>
        <p:nvSpPr>
          <p:cNvPr id="435" name="Google Shape;435;p52"/>
          <p:cNvSpPr txBox="1"/>
          <p:nvPr/>
        </p:nvSpPr>
        <p:spPr>
          <a:xfrm>
            <a:off x="716175" y="77231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GB" sz="1600">
                <a:solidFill>
                  <a:schemeClr val="dk1"/>
                </a:solidFill>
                <a:latin typeface="Helvetica Neue Light"/>
                <a:ea typeface="Helvetica Neue Light"/>
                <a:cs typeface="Helvetica Neue Light"/>
                <a:sym typeface="Helvetica Neue Light"/>
              </a:rPr>
              <a:t>Tiempo: 10 minutos</a:t>
            </a:r>
            <a:endParaRPr i="1" sz="16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439" name="Shape 439"/>
        <p:cNvGrpSpPr/>
        <p:nvPr/>
      </p:nvGrpSpPr>
      <p:grpSpPr>
        <a:xfrm>
          <a:off x="0" y="0"/>
          <a:ext cx="0" cy="0"/>
          <a:chOff x="0" y="0"/>
          <a:chExt cx="0" cy="0"/>
        </a:xfrm>
      </p:grpSpPr>
      <p:sp>
        <p:nvSpPr>
          <p:cNvPr id="440" name="Google Shape;440;p53"/>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PATRÓN FACTORY METHOD</a:t>
            </a:r>
            <a:endParaRPr i="1" sz="3600">
              <a:latin typeface="Anton"/>
              <a:ea typeface="Anton"/>
              <a:cs typeface="Anton"/>
              <a:sym typeface="Anton"/>
            </a:endParaRPr>
          </a:p>
        </p:txBody>
      </p:sp>
      <p:pic>
        <p:nvPicPr>
          <p:cNvPr id="441" name="Google Shape;441;p53"/>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54"/>
          <p:cNvSpPr txBox="1"/>
          <p:nvPr/>
        </p:nvSpPr>
        <p:spPr>
          <a:xfrm>
            <a:off x="349300" y="910738"/>
            <a:ext cx="8292000" cy="37344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30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Este patrón actúa como una herramienta que podemos implementar para limpiar un poco nuestro código.</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30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En esencia, el patrón </a:t>
            </a:r>
            <a:r>
              <a:rPr b="1" lang="en-GB" sz="1600">
                <a:solidFill>
                  <a:schemeClr val="dk1"/>
                </a:solidFill>
                <a:highlight>
                  <a:schemeClr val="lt1"/>
                </a:highlight>
                <a:latin typeface="Helvetica Neue"/>
                <a:ea typeface="Helvetica Neue"/>
                <a:cs typeface="Helvetica Neue"/>
                <a:sym typeface="Helvetica Neue"/>
              </a:rPr>
              <a:t>Factory Method</a:t>
            </a:r>
            <a:r>
              <a:rPr lang="en-GB" sz="1600">
                <a:solidFill>
                  <a:schemeClr val="dk1"/>
                </a:solidFill>
                <a:highlight>
                  <a:schemeClr val="lt1"/>
                </a:highlight>
                <a:latin typeface="Helvetica Neue Light"/>
                <a:ea typeface="Helvetica Neue Light"/>
                <a:cs typeface="Helvetica Neue Light"/>
                <a:sym typeface="Helvetica Neue Light"/>
              </a:rPr>
              <a:t> nos permite centralizar la lógica de crear objetos (es decir, qué objeto crear y por qué) en un solo lugar. Esto nos permite olvidarnos de esa parte y concentrarnos en simplemente solicitar el objeto que necesitamos y luego usarlo.</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30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Es un patrón de creación que no requiere que usemos un constructor, pero proporciona una interfaz genérica para crear objetos. </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300"/>
              </a:spcBef>
              <a:spcAft>
                <a:spcPts val="100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Este patrón puede resultar realmente útil cuando el proceso de creación es complejo.</a:t>
            </a:r>
            <a:endParaRPr sz="1600">
              <a:solidFill>
                <a:schemeClr val="dk1"/>
              </a:solidFill>
              <a:highlight>
                <a:schemeClr val="lt1"/>
              </a:highlight>
              <a:latin typeface="Helvetica Neue Light"/>
              <a:ea typeface="Helvetica Neue Light"/>
              <a:cs typeface="Helvetica Neue Light"/>
              <a:sym typeface="Helvetica Neue Light"/>
            </a:endParaRPr>
          </a:p>
        </p:txBody>
      </p:sp>
      <p:sp>
        <p:nvSpPr>
          <p:cNvPr id="447" name="Google Shape;447;p54"/>
          <p:cNvSpPr txBox="1"/>
          <p:nvPr/>
        </p:nvSpPr>
        <p:spPr>
          <a:xfrm>
            <a:off x="1226100" y="26825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¿De qué se trata?</a:t>
            </a:r>
            <a:endParaRPr i="1" sz="3600">
              <a:latin typeface="Anton"/>
              <a:ea typeface="Anton"/>
              <a:cs typeface="Anton"/>
              <a:sym typeface="Anton"/>
            </a:endParaRPr>
          </a:p>
        </p:txBody>
      </p:sp>
      <p:pic>
        <p:nvPicPr>
          <p:cNvPr id="448" name="Google Shape;448;p5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49" name="Google Shape;449;p54"/>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450" name="Google Shape;450;p54"/>
          <p:cNvPicPr preferRelativeResize="0"/>
          <p:nvPr/>
        </p:nvPicPr>
        <p:blipFill>
          <a:blip r:embed="rId5">
            <a:alphaModFix/>
          </a:blip>
          <a:stretch>
            <a:fillRect/>
          </a:stretch>
        </p:blipFill>
        <p:spPr>
          <a:xfrm>
            <a:off x="234475" y="133350"/>
            <a:ext cx="762900" cy="7629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55"/>
          <p:cNvSpPr txBox="1"/>
          <p:nvPr/>
        </p:nvSpPr>
        <p:spPr>
          <a:xfrm>
            <a:off x="329525" y="849075"/>
            <a:ext cx="5150700" cy="26259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En este ejemplo, primero creamos una clase Employee.</a:t>
            </a:r>
            <a:endParaRPr sz="19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300"/>
              </a:spcBef>
              <a:spcAft>
                <a:spcPts val="0"/>
              </a:spcAft>
              <a:buNone/>
            </a:pPr>
            <a:r>
              <a:t/>
            </a:r>
            <a:endParaRPr sz="19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300"/>
              </a:spcBef>
              <a:spcAft>
                <a:spcPts val="0"/>
              </a:spcAft>
              <a:buNone/>
            </a:pPr>
            <a:r>
              <a:t/>
            </a:r>
            <a:endParaRPr sz="19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300"/>
              </a:spcBef>
              <a:spcAft>
                <a:spcPts val="0"/>
              </a:spcAft>
              <a:buNone/>
            </a:pPr>
            <a:r>
              <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100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Luego, creamos 3 clases hijas de la clase Employee.</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456" name="Google Shape;456;p55"/>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¿Cómo lo implementamos?</a:t>
            </a:r>
            <a:endParaRPr i="1" sz="3600">
              <a:latin typeface="Anton"/>
              <a:ea typeface="Anton"/>
              <a:cs typeface="Anton"/>
              <a:sym typeface="Anton"/>
            </a:endParaRPr>
          </a:p>
        </p:txBody>
      </p:sp>
      <p:pic>
        <p:nvPicPr>
          <p:cNvPr id="457" name="Google Shape;457;p5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58" name="Google Shape;458;p55"/>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459" name="Google Shape;459;p55"/>
          <p:cNvPicPr preferRelativeResize="0"/>
          <p:nvPr/>
        </p:nvPicPr>
        <p:blipFill>
          <a:blip r:embed="rId5">
            <a:alphaModFix/>
          </a:blip>
          <a:stretch>
            <a:fillRect/>
          </a:stretch>
        </p:blipFill>
        <p:spPr>
          <a:xfrm>
            <a:off x="1257070" y="1862500"/>
            <a:ext cx="3154125" cy="1338850"/>
          </a:xfrm>
          <a:prstGeom prst="rect">
            <a:avLst/>
          </a:prstGeom>
          <a:noFill/>
          <a:ln cap="flat" cmpd="sng" w="9525">
            <a:solidFill>
              <a:schemeClr val="dk2"/>
            </a:solidFill>
            <a:prstDash val="solid"/>
            <a:round/>
            <a:headEnd len="sm" w="sm" type="none"/>
            <a:tailEnd len="sm" w="sm" type="none"/>
          </a:ln>
        </p:spPr>
      </p:pic>
      <p:pic>
        <p:nvPicPr>
          <p:cNvPr id="460" name="Google Shape;460;p55"/>
          <p:cNvPicPr preferRelativeResize="0"/>
          <p:nvPr/>
        </p:nvPicPr>
        <p:blipFill>
          <a:blip r:embed="rId6">
            <a:alphaModFix/>
          </a:blip>
          <a:stretch>
            <a:fillRect/>
          </a:stretch>
        </p:blipFill>
        <p:spPr>
          <a:xfrm>
            <a:off x="6267900" y="1030200"/>
            <a:ext cx="1975575" cy="3477025"/>
          </a:xfrm>
          <a:prstGeom prst="rect">
            <a:avLst/>
          </a:prstGeom>
          <a:noFill/>
          <a:ln cap="flat" cmpd="sng" w="9525">
            <a:solidFill>
              <a:schemeClr val="dk2"/>
            </a:solidFill>
            <a:prstDash val="solid"/>
            <a:round/>
            <a:headEnd len="sm" w="sm" type="none"/>
            <a:tailEnd len="sm" w="sm" type="none"/>
          </a:ln>
        </p:spPr>
      </p:pic>
      <p:sp>
        <p:nvSpPr>
          <p:cNvPr id="461" name="Google Shape;461;p55"/>
          <p:cNvSpPr/>
          <p:nvPr/>
        </p:nvSpPr>
        <p:spPr>
          <a:xfrm>
            <a:off x="5036350" y="3796400"/>
            <a:ext cx="857400" cy="330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62" name="Google Shape;462;p55"/>
          <p:cNvPicPr preferRelativeResize="0"/>
          <p:nvPr/>
        </p:nvPicPr>
        <p:blipFill>
          <a:blip r:embed="rId7">
            <a:alphaModFix/>
          </a:blip>
          <a:stretch>
            <a:fillRect/>
          </a:stretch>
        </p:blipFill>
        <p:spPr>
          <a:xfrm>
            <a:off x="234475" y="133350"/>
            <a:ext cx="762900" cy="7629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56"/>
          <p:cNvSpPr txBox="1"/>
          <p:nvPr/>
        </p:nvSpPr>
        <p:spPr>
          <a:xfrm>
            <a:off x="352075" y="925275"/>
            <a:ext cx="8402400" cy="18603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En el patrón Factory Method, debemos crear otra clase, que instancie a la clase creada anteriormente.</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100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En este caso, tenemos 3 clases a instanciar, que según el valor pasado como parámetro, decidimos cuál instanciar, como vemos en el código:</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468" name="Google Shape;468;p56"/>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¿Cómo lo implementamos?</a:t>
            </a:r>
            <a:endParaRPr i="1" sz="3600">
              <a:latin typeface="Anton"/>
              <a:ea typeface="Anton"/>
              <a:cs typeface="Anton"/>
              <a:sym typeface="Anton"/>
            </a:endParaRPr>
          </a:p>
        </p:txBody>
      </p:sp>
      <p:pic>
        <p:nvPicPr>
          <p:cNvPr id="469" name="Google Shape;469;p5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70" name="Google Shape;470;p56"/>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471" name="Google Shape;471;p56"/>
          <p:cNvPicPr preferRelativeResize="0"/>
          <p:nvPr/>
        </p:nvPicPr>
        <p:blipFill>
          <a:blip r:embed="rId5">
            <a:alphaModFix/>
          </a:blip>
          <a:stretch>
            <a:fillRect/>
          </a:stretch>
        </p:blipFill>
        <p:spPr>
          <a:xfrm>
            <a:off x="1990075" y="2953771"/>
            <a:ext cx="4568251" cy="1630600"/>
          </a:xfrm>
          <a:prstGeom prst="rect">
            <a:avLst/>
          </a:prstGeom>
          <a:noFill/>
          <a:ln cap="flat" cmpd="sng" w="9525">
            <a:solidFill>
              <a:schemeClr val="dk2"/>
            </a:solidFill>
            <a:prstDash val="solid"/>
            <a:round/>
            <a:headEnd len="sm" w="sm" type="none"/>
            <a:tailEnd len="sm" w="sm" type="none"/>
          </a:ln>
        </p:spPr>
      </p:pic>
      <p:pic>
        <p:nvPicPr>
          <p:cNvPr id="472" name="Google Shape;472;p56"/>
          <p:cNvPicPr preferRelativeResize="0"/>
          <p:nvPr/>
        </p:nvPicPr>
        <p:blipFill>
          <a:blip r:embed="rId6">
            <a:alphaModFix/>
          </a:blip>
          <a:stretch>
            <a:fillRect/>
          </a:stretch>
        </p:blipFill>
        <p:spPr>
          <a:xfrm>
            <a:off x="234475" y="133350"/>
            <a:ext cx="762900" cy="7629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57"/>
          <p:cNvSpPr txBox="1"/>
          <p:nvPr/>
        </p:nvSpPr>
        <p:spPr>
          <a:xfrm>
            <a:off x="352075" y="925275"/>
            <a:ext cx="8402400" cy="18603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300"/>
              </a:spcBef>
              <a:spcAft>
                <a:spcPts val="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Vemos ahora un ejemplo de cómo usar las clases que desarrollamos.</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100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La conclusión clave del este código es el hecho de que está agregando objetos al mismo array, todos los cuales comparten la misma interfaz (en el sentido de que tienen el mismo conjunto de métodos) pero realmente no necesitamos preocuparnos por qué objeto crear y cuándo hacerlo.</a:t>
            </a:r>
            <a:endParaRPr sz="1700">
              <a:solidFill>
                <a:schemeClr val="dk1"/>
              </a:solidFill>
              <a:highlight>
                <a:schemeClr val="lt1"/>
              </a:highlight>
              <a:latin typeface="Helvetica Neue Light"/>
              <a:ea typeface="Helvetica Neue Light"/>
              <a:cs typeface="Helvetica Neue Light"/>
              <a:sym typeface="Helvetica Neue Light"/>
            </a:endParaRPr>
          </a:p>
        </p:txBody>
      </p:sp>
      <p:sp>
        <p:nvSpPr>
          <p:cNvPr id="478" name="Google Shape;478;p57"/>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¿Cómo lo usamos?</a:t>
            </a:r>
            <a:endParaRPr i="1" sz="3600">
              <a:latin typeface="Anton"/>
              <a:ea typeface="Anton"/>
              <a:cs typeface="Anton"/>
              <a:sym typeface="Anton"/>
            </a:endParaRPr>
          </a:p>
        </p:txBody>
      </p:sp>
      <p:pic>
        <p:nvPicPr>
          <p:cNvPr id="479" name="Google Shape;479;p5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80" name="Google Shape;480;p57"/>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481" name="Google Shape;481;p57"/>
          <p:cNvPicPr preferRelativeResize="0"/>
          <p:nvPr/>
        </p:nvPicPr>
        <p:blipFill>
          <a:blip r:embed="rId5">
            <a:alphaModFix/>
          </a:blip>
          <a:stretch>
            <a:fillRect/>
          </a:stretch>
        </p:blipFill>
        <p:spPr>
          <a:xfrm>
            <a:off x="2642799" y="2902975"/>
            <a:ext cx="3858392" cy="1860300"/>
          </a:xfrm>
          <a:prstGeom prst="rect">
            <a:avLst/>
          </a:prstGeom>
          <a:noFill/>
          <a:ln cap="flat" cmpd="sng" w="9525">
            <a:solidFill>
              <a:schemeClr val="dk2"/>
            </a:solidFill>
            <a:prstDash val="solid"/>
            <a:round/>
            <a:headEnd len="sm" w="sm" type="none"/>
            <a:tailEnd len="sm" w="sm" type="none"/>
          </a:ln>
        </p:spPr>
      </p:pic>
      <p:pic>
        <p:nvPicPr>
          <p:cNvPr id="482" name="Google Shape;482;p57"/>
          <p:cNvPicPr preferRelativeResize="0"/>
          <p:nvPr/>
        </p:nvPicPr>
        <p:blipFill>
          <a:blip r:embed="rId6">
            <a:alphaModFix/>
          </a:blip>
          <a:stretch>
            <a:fillRect/>
          </a:stretch>
        </p:blipFill>
        <p:spPr>
          <a:xfrm>
            <a:off x="234475" y="133350"/>
            <a:ext cx="762900" cy="7629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58"/>
          <p:cNvSpPr txBox="1"/>
          <p:nvPr/>
        </p:nvSpPr>
        <p:spPr>
          <a:xfrm>
            <a:off x="329525" y="861100"/>
            <a:ext cx="8292000" cy="37917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300"/>
              </a:spcBef>
              <a:spcAft>
                <a:spcPts val="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Un caso de uso particular para este patrón es el manejo de la creación de objetos de error.</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Imaginemos tener una aplicación Express con aproximadamente 10 puntos finales, en la que cada punto final necesita devolver entre dos o tres errores según la entrada del usuario. Estamos hablando de 30 frases como las siguientes:</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300"/>
              </a:spcBef>
              <a:spcAft>
                <a:spcPts val="0"/>
              </a:spcAft>
              <a:buNone/>
            </a:pPr>
            <a:br>
              <a:rPr lang="en-GB" sz="1700">
                <a:solidFill>
                  <a:schemeClr val="dk1"/>
                </a:solidFill>
                <a:highlight>
                  <a:schemeClr val="lt1"/>
                </a:highlight>
                <a:latin typeface="Helvetica Neue Light"/>
                <a:ea typeface="Helvetica Neue Light"/>
                <a:cs typeface="Helvetica Neue Light"/>
                <a:sym typeface="Helvetica Neue Light"/>
              </a:rPr>
            </a:b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100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Ahora, eso no sería un problema, al menos hasta la próxima vez que tuviéramos que agregar repentinamente un nuevo atributo al objeto de error.</a:t>
            </a:r>
            <a:endParaRPr sz="1700">
              <a:solidFill>
                <a:schemeClr val="dk1"/>
              </a:solidFill>
              <a:highlight>
                <a:schemeClr val="lt1"/>
              </a:highlight>
              <a:latin typeface="Helvetica Neue Light"/>
              <a:ea typeface="Helvetica Neue Light"/>
              <a:cs typeface="Helvetica Neue Light"/>
              <a:sym typeface="Helvetica Neue Light"/>
            </a:endParaRPr>
          </a:p>
        </p:txBody>
      </p:sp>
      <p:sp>
        <p:nvSpPr>
          <p:cNvPr id="488" name="Google Shape;488;p58"/>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Casos de uso</a:t>
            </a:r>
            <a:endParaRPr i="1" sz="3600">
              <a:latin typeface="Anton"/>
              <a:ea typeface="Anton"/>
              <a:cs typeface="Anton"/>
              <a:sym typeface="Anton"/>
            </a:endParaRPr>
          </a:p>
        </p:txBody>
      </p:sp>
      <p:pic>
        <p:nvPicPr>
          <p:cNvPr id="489" name="Google Shape;489;p5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90" name="Google Shape;490;p58"/>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491" name="Google Shape;491;p58"/>
          <p:cNvPicPr preferRelativeResize="0"/>
          <p:nvPr/>
        </p:nvPicPr>
        <p:blipFill>
          <a:blip r:embed="rId5">
            <a:alphaModFix/>
          </a:blip>
          <a:stretch>
            <a:fillRect/>
          </a:stretch>
        </p:blipFill>
        <p:spPr>
          <a:xfrm>
            <a:off x="2214348" y="2865948"/>
            <a:ext cx="4522345" cy="762900"/>
          </a:xfrm>
          <a:prstGeom prst="rect">
            <a:avLst/>
          </a:prstGeom>
          <a:noFill/>
          <a:ln cap="flat" cmpd="sng" w="9525">
            <a:solidFill>
              <a:schemeClr val="dk2"/>
            </a:solidFill>
            <a:prstDash val="solid"/>
            <a:round/>
            <a:headEnd len="sm" w="sm" type="none"/>
            <a:tailEnd len="sm" w="sm" type="none"/>
          </a:ln>
        </p:spPr>
      </p:pic>
      <p:pic>
        <p:nvPicPr>
          <p:cNvPr id="492" name="Google Shape;492;p58"/>
          <p:cNvPicPr preferRelativeResize="0"/>
          <p:nvPr/>
        </p:nvPicPr>
        <p:blipFill>
          <a:blip r:embed="rId6">
            <a:alphaModFix/>
          </a:blip>
          <a:stretch>
            <a:fillRect/>
          </a:stretch>
        </p:blipFill>
        <p:spPr>
          <a:xfrm>
            <a:off x="234475" y="133350"/>
            <a:ext cx="762900" cy="7629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59"/>
          <p:cNvSpPr txBox="1"/>
          <p:nvPr/>
        </p:nvSpPr>
        <p:spPr>
          <a:xfrm>
            <a:off x="329525" y="746425"/>
            <a:ext cx="8292000" cy="39132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30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Ahora tenemos que repasar todo nuestro proyecto, modificando los 30 lugares. Ésto se resolvería moviendo la definición del objeto de error a una clase. </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30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Esta acción </a:t>
            </a:r>
            <a:r>
              <a:rPr lang="en-GB" sz="1600">
                <a:solidFill>
                  <a:schemeClr val="dk1"/>
                </a:solidFill>
                <a:highlight>
                  <a:schemeClr val="lt1"/>
                </a:highlight>
                <a:latin typeface="Helvetica Neue Light"/>
                <a:ea typeface="Helvetica Neue Light"/>
                <a:cs typeface="Helvetica Neue Light"/>
                <a:sym typeface="Helvetica Neue Light"/>
              </a:rPr>
              <a:t>funcionará,</a:t>
            </a:r>
            <a:r>
              <a:rPr lang="en-GB" sz="1600">
                <a:solidFill>
                  <a:schemeClr val="dk1"/>
                </a:solidFill>
                <a:highlight>
                  <a:schemeClr val="lt1"/>
                </a:highlight>
                <a:latin typeface="Helvetica Neue Light"/>
                <a:ea typeface="Helvetica Neue Light"/>
                <a:cs typeface="Helvetica Neue Light"/>
                <a:sym typeface="Helvetica Neue Light"/>
              </a:rPr>
              <a:t> a menos que tuviéramos más de un objeto de error y, de nuevo, tenemos que decidir qué objeto </a:t>
            </a:r>
            <a:r>
              <a:rPr lang="en-GB" sz="1600">
                <a:solidFill>
                  <a:schemeClr val="dk1"/>
                </a:solidFill>
                <a:highlight>
                  <a:schemeClr val="lt1"/>
                </a:highlight>
                <a:latin typeface="Helvetica Neue Light"/>
                <a:ea typeface="Helvetica Neue Light"/>
                <a:cs typeface="Helvetica Neue Light"/>
                <a:sym typeface="Helvetica Neue Light"/>
              </a:rPr>
              <a:t>instanciar</a:t>
            </a:r>
            <a:r>
              <a:rPr lang="en-GB" sz="1600">
                <a:solidFill>
                  <a:schemeClr val="dk1"/>
                </a:solidFill>
                <a:highlight>
                  <a:schemeClr val="lt1"/>
                </a:highlight>
                <a:latin typeface="Helvetica Neue Light"/>
                <a:ea typeface="Helvetica Neue Light"/>
                <a:cs typeface="Helvetica Neue Light"/>
                <a:sym typeface="Helvetica Neue Light"/>
              </a:rPr>
              <a:t> en función de una lógica que solo nosotros conocemos.</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30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Si tuviésemos que centralizar la lógica para crear el objeto de error, entonces todo lo que tendríamos que hacer a lo largo de nuestro código:</a:t>
            </a:r>
            <a:endParaRPr sz="16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300"/>
              </a:spcBef>
              <a:spcAft>
                <a:spcPts val="0"/>
              </a:spcAft>
              <a:buNone/>
            </a:pPr>
            <a:r>
              <a:t/>
            </a:r>
            <a:endParaRPr sz="16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300"/>
              </a:spcBef>
              <a:spcAft>
                <a:spcPts val="0"/>
              </a:spcAft>
              <a:buNone/>
            </a:pPr>
            <a:r>
              <a:t/>
            </a:r>
            <a:endParaRPr sz="1600">
              <a:solidFill>
                <a:schemeClr val="dk1"/>
              </a:solidFill>
              <a:highlight>
                <a:schemeClr val="lt1"/>
              </a:highlight>
              <a:latin typeface="Helvetica Neue Light"/>
              <a:ea typeface="Helvetica Neue Light"/>
              <a:cs typeface="Helvetica Neue Light"/>
              <a:sym typeface="Helvetica Neue Light"/>
            </a:endParaRPr>
          </a:p>
          <a:p>
            <a:pPr indent="0" lvl="0" marL="457200" rtl="0" algn="l">
              <a:lnSpc>
                <a:spcPct val="115000"/>
              </a:lnSpc>
              <a:spcBef>
                <a:spcPts val="1300"/>
              </a:spcBef>
              <a:spcAft>
                <a:spcPts val="1000"/>
              </a:spcAft>
              <a:buNone/>
            </a:pPr>
            <a:r>
              <a:rPr lang="en-GB" sz="1600">
                <a:solidFill>
                  <a:schemeClr val="dk1"/>
                </a:solidFill>
                <a:highlight>
                  <a:schemeClr val="lt1"/>
                </a:highlight>
                <a:latin typeface="Helvetica Neue Light"/>
                <a:ea typeface="Helvetica Neue Light"/>
                <a:cs typeface="Helvetica Neue Light"/>
                <a:sym typeface="Helvetica Neue Light"/>
              </a:rPr>
              <a:t>✔ Con esto solucionamos el problema, y tenemos un solo objeto para manejar los errores.</a:t>
            </a:r>
            <a:endParaRPr sz="1600">
              <a:solidFill>
                <a:schemeClr val="dk1"/>
              </a:solidFill>
              <a:highlight>
                <a:schemeClr val="lt1"/>
              </a:highlight>
              <a:latin typeface="Helvetica Neue Light"/>
              <a:ea typeface="Helvetica Neue Light"/>
              <a:cs typeface="Helvetica Neue Light"/>
              <a:sym typeface="Helvetica Neue Light"/>
            </a:endParaRPr>
          </a:p>
        </p:txBody>
      </p:sp>
      <p:sp>
        <p:nvSpPr>
          <p:cNvPr id="498" name="Google Shape;498;p59"/>
          <p:cNvSpPr txBox="1"/>
          <p:nvPr/>
        </p:nvSpPr>
        <p:spPr>
          <a:xfrm>
            <a:off x="1180500" y="13335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Casos de uso</a:t>
            </a:r>
            <a:endParaRPr i="1" sz="3600">
              <a:latin typeface="Anton"/>
              <a:ea typeface="Anton"/>
              <a:cs typeface="Anton"/>
              <a:sym typeface="Anton"/>
            </a:endParaRPr>
          </a:p>
        </p:txBody>
      </p:sp>
      <p:pic>
        <p:nvPicPr>
          <p:cNvPr id="499" name="Google Shape;499;p5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00" name="Google Shape;500;p59"/>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501" name="Google Shape;501;p59"/>
          <p:cNvPicPr preferRelativeResize="0"/>
          <p:nvPr/>
        </p:nvPicPr>
        <p:blipFill>
          <a:blip r:embed="rId5">
            <a:alphaModFix/>
          </a:blip>
          <a:stretch>
            <a:fillRect/>
          </a:stretch>
        </p:blipFill>
        <p:spPr>
          <a:xfrm>
            <a:off x="3486525" y="3528250"/>
            <a:ext cx="2258475" cy="581725"/>
          </a:xfrm>
          <a:prstGeom prst="rect">
            <a:avLst/>
          </a:prstGeom>
          <a:noFill/>
          <a:ln cap="flat" cmpd="sng" w="9525">
            <a:solidFill>
              <a:schemeClr val="dk2"/>
            </a:solidFill>
            <a:prstDash val="solid"/>
            <a:round/>
            <a:headEnd len="sm" w="sm" type="none"/>
            <a:tailEnd len="sm" w="sm" type="none"/>
          </a:ln>
        </p:spPr>
      </p:pic>
      <p:pic>
        <p:nvPicPr>
          <p:cNvPr id="502" name="Google Shape;502;p59"/>
          <p:cNvPicPr preferRelativeResize="0"/>
          <p:nvPr/>
        </p:nvPicPr>
        <p:blipFill>
          <a:blip r:embed="rId6">
            <a:alphaModFix/>
          </a:blip>
          <a:stretch>
            <a:fillRect/>
          </a:stretch>
        </p:blipFill>
        <p:spPr>
          <a:xfrm>
            <a:off x="234475" y="133350"/>
            <a:ext cx="762900" cy="7629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60"/>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AGREGAR FACTORY</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GB" sz="1600">
                <a:latin typeface="Helvetica Neue Light"/>
                <a:ea typeface="Helvetica Neue Light"/>
                <a:cs typeface="Helvetica Neue Light"/>
                <a:sym typeface="Helvetica Neue Light"/>
              </a:rPr>
              <a:t>Tiempo: 10 minutos</a:t>
            </a:r>
            <a:endParaRPr i="1" sz="1600">
              <a:latin typeface="Helvetica Neue Light"/>
              <a:ea typeface="Helvetica Neue Light"/>
              <a:cs typeface="Helvetica Neue Light"/>
              <a:sym typeface="Helvetica Neue Light"/>
            </a:endParaRPr>
          </a:p>
        </p:txBody>
      </p:sp>
      <p:pic>
        <p:nvPicPr>
          <p:cNvPr id="508" name="Google Shape;508;p6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509" name="Google Shape;509;p60"/>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pic>
        <p:nvPicPr>
          <p:cNvPr id="514" name="Google Shape;514;p61"/>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515" name="Google Shape;515;p61"/>
          <p:cNvSpPr txBox="1"/>
          <p:nvPr/>
        </p:nvSpPr>
        <p:spPr>
          <a:xfrm>
            <a:off x="510100" y="1608425"/>
            <a:ext cx="7729500" cy="21588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Agregar al servidor del último desafío una factory que permita seleccionar el sistema de almacenamiento de los datos entre estas opciones:</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457200" rtl="0" algn="l">
              <a:lnSpc>
                <a:spcPct val="115000"/>
              </a:lnSpc>
              <a:spcBef>
                <a:spcPts val="1000"/>
              </a:spcBef>
              <a:spcAft>
                <a:spcPts val="0"/>
              </a:spcAft>
              <a:buNone/>
            </a:pPr>
            <a:r>
              <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50000"/>
              </a:lnSpc>
              <a:spcBef>
                <a:spcPts val="1000"/>
              </a:spcBef>
              <a:spcAft>
                <a:spcPts val="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Memory (memoria RAM del servidor)</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50000"/>
              </a:lnSpc>
              <a:spcBef>
                <a:spcPts val="0"/>
              </a:spcBef>
              <a:spcAft>
                <a:spcPts val="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File System (en archivo datos.txt)</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50000"/>
              </a:lnSpc>
              <a:spcBef>
                <a:spcPts val="0"/>
              </a:spcBef>
              <a:spcAft>
                <a:spcPts val="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MongoDB (en una base de datos MongoDB Local llamada MVC, colección productos)                                                                                            ➡</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Clr>
                <a:schemeClr val="dk1"/>
              </a:buClr>
              <a:buSzPts val="1100"/>
              <a:buFont typeface="Arial"/>
              <a:buNone/>
            </a:pPr>
            <a:r>
              <a:rPr lang="en-GB" sz="1700">
                <a:solidFill>
                  <a:schemeClr val="dk1"/>
                </a:solidFill>
                <a:highlight>
                  <a:schemeClr val="lt1"/>
                </a:highlight>
                <a:latin typeface="Helvetica Neue Light"/>
                <a:ea typeface="Helvetica Neue Light"/>
                <a:cs typeface="Helvetica Neue Light"/>
                <a:sym typeface="Helvetica Neue Light"/>
              </a:rPr>
              <a:t>                                            </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Clr>
                <a:schemeClr val="dk1"/>
              </a:buClr>
              <a:buSzPts val="1100"/>
              <a:buFont typeface="Arial"/>
              <a:buNone/>
            </a:pPr>
            <a:r>
              <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Clr>
                <a:schemeClr val="dk1"/>
              </a:buClr>
              <a:buSzPts val="1100"/>
              <a:buFont typeface="Arial"/>
              <a:buNone/>
            </a:pPr>
            <a:r>
              <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1000"/>
              </a:spcAft>
              <a:buNone/>
            </a:pPr>
            <a:r>
              <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516" name="Google Shape;516;p61"/>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517" name="Google Shape;517;p61"/>
          <p:cNvSpPr txBox="1"/>
          <p:nvPr/>
        </p:nvSpPr>
        <p:spPr>
          <a:xfrm>
            <a:off x="236625" y="367075"/>
            <a:ext cx="7524900" cy="71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i="1" lang="en-GB" sz="3300">
                <a:latin typeface="Anton"/>
                <a:ea typeface="Anton"/>
                <a:cs typeface="Anton"/>
                <a:sym typeface="Anton"/>
              </a:rPr>
              <a:t>AGREGAR FACTORY</a:t>
            </a:r>
            <a:endParaRPr i="1" sz="3200">
              <a:latin typeface="Helvetica Neue Light"/>
              <a:ea typeface="Helvetica Neue Light"/>
              <a:cs typeface="Helvetica Neue Light"/>
              <a:sym typeface="Helvetica Neue Light"/>
            </a:endParaRPr>
          </a:p>
        </p:txBody>
      </p:sp>
      <p:sp>
        <p:nvSpPr>
          <p:cNvPr id="518" name="Google Shape;518;p61"/>
          <p:cNvSpPr txBox="1"/>
          <p:nvPr/>
        </p:nvSpPr>
        <p:spPr>
          <a:xfrm>
            <a:off x="389775" y="880685"/>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GB" sz="1600">
                <a:solidFill>
                  <a:schemeClr val="dk1"/>
                </a:solidFill>
                <a:latin typeface="Helvetica Neue Light"/>
                <a:ea typeface="Helvetica Neue Light"/>
                <a:cs typeface="Helvetica Neue Light"/>
                <a:sym typeface="Helvetica Neue Light"/>
              </a:rPr>
              <a:t>Tiempo: 10 minutos</a:t>
            </a:r>
            <a:endParaRPr i="1" sz="16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7"/>
          <p:cNvSpPr txBox="1"/>
          <p:nvPr/>
        </p:nvSpPr>
        <p:spPr>
          <a:xfrm>
            <a:off x="4208700" y="849075"/>
            <a:ext cx="4641300" cy="38649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300"/>
              </a:spcBef>
              <a:spcAft>
                <a:spcPts val="0"/>
              </a:spcAft>
              <a:buClr>
                <a:srgbClr val="3CEFAB"/>
              </a:buClr>
              <a:buSzPts val="1700"/>
              <a:buFont typeface="Helvetica Neue Light"/>
              <a:buChar char="●"/>
            </a:pPr>
            <a:r>
              <a:rPr b="1" lang="en-GB" sz="1700">
                <a:solidFill>
                  <a:schemeClr val="dk1"/>
                </a:solidFill>
                <a:highlight>
                  <a:schemeClr val="lt1"/>
                </a:highlight>
                <a:latin typeface="Helvetica Neue"/>
                <a:ea typeface="Helvetica Neue"/>
                <a:cs typeface="Helvetica Neue"/>
                <a:sym typeface="Helvetica Neue"/>
              </a:rPr>
              <a:t>MVC, </a:t>
            </a:r>
            <a:r>
              <a:rPr lang="en-GB" sz="1700">
                <a:solidFill>
                  <a:schemeClr val="dk1"/>
                </a:solidFill>
                <a:highlight>
                  <a:schemeClr val="lt1"/>
                </a:highlight>
                <a:latin typeface="Helvetica Neue Light"/>
                <a:ea typeface="Helvetica Neue Light"/>
                <a:cs typeface="Helvetica Neue Light"/>
                <a:sym typeface="Helvetica Neue Light"/>
              </a:rPr>
              <a:t>es un patrón arquitectónico que separa una aplicación en tres componentes lógicos principales:</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457200" rtl="0" algn="l">
              <a:lnSpc>
                <a:spcPct val="115000"/>
              </a:lnSpc>
              <a:spcBef>
                <a:spcPts val="130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 </a:t>
            </a:r>
            <a:r>
              <a:rPr b="1" lang="en-GB" sz="1700">
                <a:solidFill>
                  <a:schemeClr val="dk1"/>
                </a:solidFill>
                <a:highlight>
                  <a:schemeClr val="lt1"/>
                </a:highlight>
                <a:latin typeface="Helvetica Neue"/>
                <a:ea typeface="Helvetica Neue"/>
                <a:cs typeface="Helvetica Neue"/>
                <a:sym typeface="Helvetica Neue"/>
              </a:rPr>
              <a:t>Modelo</a:t>
            </a:r>
            <a:r>
              <a:rPr lang="en-GB" sz="1700">
                <a:solidFill>
                  <a:schemeClr val="dk1"/>
                </a:solidFill>
                <a:highlight>
                  <a:schemeClr val="lt1"/>
                </a:highlight>
                <a:latin typeface="Helvetica Neue Light"/>
                <a:ea typeface="Helvetica Neue Light"/>
                <a:cs typeface="Helvetica Neue Light"/>
                <a:sym typeface="Helvetica Neue Light"/>
              </a:rPr>
              <a:t>. </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457200" rtl="0" algn="l">
              <a:lnSpc>
                <a:spcPct val="115000"/>
              </a:lnSpc>
              <a:spcBef>
                <a:spcPts val="130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 </a:t>
            </a:r>
            <a:r>
              <a:rPr b="1" lang="en-GB" sz="1700">
                <a:solidFill>
                  <a:schemeClr val="dk1"/>
                </a:solidFill>
                <a:highlight>
                  <a:schemeClr val="lt1"/>
                </a:highlight>
                <a:latin typeface="Helvetica Neue"/>
                <a:ea typeface="Helvetica Neue"/>
                <a:cs typeface="Helvetica Neue"/>
                <a:sym typeface="Helvetica Neue"/>
              </a:rPr>
              <a:t>Vista</a:t>
            </a:r>
            <a:r>
              <a:rPr lang="en-GB" sz="1700">
                <a:solidFill>
                  <a:schemeClr val="dk1"/>
                </a:solidFill>
                <a:highlight>
                  <a:schemeClr val="lt1"/>
                </a:highlight>
                <a:latin typeface="Helvetica Neue Light"/>
                <a:ea typeface="Helvetica Neue Light"/>
                <a:cs typeface="Helvetica Neue Light"/>
                <a:sym typeface="Helvetica Neue Light"/>
              </a:rPr>
              <a:t>. </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457200" rtl="0" algn="l">
              <a:lnSpc>
                <a:spcPct val="115000"/>
              </a:lnSpc>
              <a:spcBef>
                <a:spcPts val="130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 </a:t>
            </a:r>
            <a:r>
              <a:rPr b="1" lang="en-GB" sz="1700">
                <a:solidFill>
                  <a:schemeClr val="dk1"/>
                </a:solidFill>
                <a:highlight>
                  <a:schemeClr val="lt1"/>
                </a:highlight>
                <a:latin typeface="Helvetica Neue"/>
                <a:ea typeface="Helvetica Neue"/>
                <a:cs typeface="Helvetica Neue"/>
                <a:sym typeface="Helvetica Neue"/>
              </a:rPr>
              <a:t>Controlador</a:t>
            </a:r>
            <a:r>
              <a:rPr lang="en-GB" sz="1700">
                <a:solidFill>
                  <a:schemeClr val="dk1"/>
                </a:solidFill>
                <a:highlight>
                  <a:schemeClr val="lt1"/>
                </a:highlight>
                <a:latin typeface="Helvetica Neue Light"/>
                <a:ea typeface="Helvetica Neue Light"/>
                <a:cs typeface="Helvetica Neue Light"/>
                <a:sym typeface="Helvetica Neue Light"/>
              </a:rPr>
              <a:t>.</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100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Cada uno de estos componentes está diseñado para manejar aspectos de desarrollo específicos de una aplicación.</a:t>
            </a:r>
            <a:endParaRPr sz="1700">
              <a:solidFill>
                <a:schemeClr val="dk1"/>
              </a:solidFill>
              <a:highlight>
                <a:schemeClr val="lt1"/>
              </a:highlight>
              <a:latin typeface="Helvetica Neue Light"/>
              <a:ea typeface="Helvetica Neue Light"/>
              <a:cs typeface="Helvetica Neue Light"/>
              <a:sym typeface="Helvetica Neue Light"/>
            </a:endParaRPr>
          </a:p>
        </p:txBody>
      </p:sp>
      <p:sp>
        <p:nvSpPr>
          <p:cNvPr id="126" name="Google Shape;126;p17"/>
          <p:cNvSpPr txBox="1"/>
          <p:nvPr/>
        </p:nvSpPr>
        <p:spPr>
          <a:xfrm>
            <a:off x="1180500" y="2360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Model, View, Controller.</a:t>
            </a:r>
            <a:endParaRPr i="1" sz="3600">
              <a:latin typeface="Anton"/>
              <a:ea typeface="Anton"/>
              <a:cs typeface="Anton"/>
              <a:sym typeface="Anton"/>
            </a:endParaRPr>
          </a:p>
        </p:txBody>
      </p:sp>
      <p:pic>
        <p:nvPicPr>
          <p:cNvPr id="127" name="Google Shape;127;p1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28" name="Google Shape;128;p17"/>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129" name="Google Shape;129;p17"/>
          <p:cNvPicPr preferRelativeResize="0"/>
          <p:nvPr/>
        </p:nvPicPr>
        <p:blipFill>
          <a:blip r:embed="rId5">
            <a:alphaModFix/>
          </a:blip>
          <a:stretch>
            <a:fillRect/>
          </a:stretch>
        </p:blipFill>
        <p:spPr>
          <a:xfrm>
            <a:off x="230025" y="1359100"/>
            <a:ext cx="3978674" cy="3354876"/>
          </a:xfrm>
          <a:prstGeom prst="rect">
            <a:avLst/>
          </a:prstGeom>
          <a:noFill/>
          <a:ln cap="flat" cmpd="sng" w="9525">
            <a:solidFill>
              <a:schemeClr val="lt1"/>
            </a:solidFill>
            <a:prstDash val="solid"/>
            <a:round/>
            <a:headEnd len="sm" w="sm" type="none"/>
            <a:tailEnd len="sm" w="sm" type="none"/>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pic>
        <p:nvPicPr>
          <p:cNvPr id="523" name="Google Shape;523;p62"/>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524" name="Google Shape;524;p62"/>
          <p:cNvSpPr txBox="1"/>
          <p:nvPr/>
        </p:nvSpPr>
        <p:spPr>
          <a:xfrm>
            <a:off x="791575" y="920575"/>
            <a:ext cx="7467900" cy="2522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000"/>
              </a:spcBef>
              <a:spcAft>
                <a:spcPts val="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El controlador y la lógica de negocio no se debe, enterar del cambio del sistema de persistencia. Ésta se establece a través de un parámetro que se pasa por línea de comandos con estas opciones:</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457200" rtl="0" algn="l">
              <a:lnSpc>
                <a:spcPct val="115000"/>
              </a:lnSpc>
              <a:spcBef>
                <a:spcPts val="1000"/>
              </a:spcBef>
              <a:spcAft>
                <a:spcPts val="0"/>
              </a:spcAft>
              <a:buNone/>
            </a:pPr>
            <a:r>
              <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50000"/>
              </a:lnSpc>
              <a:spcBef>
                <a:spcPts val="1000"/>
              </a:spcBef>
              <a:spcAft>
                <a:spcPts val="0"/>
              </a:spcAft>
              <a:buClr>
                <a:srgbClr val="3CEFAB"/>
              </a:buClr>
              <a:buSzPts val="1700"/>
              <a:buFont typeface="Helvetica Neue Light"/>
              <a:buChar char="-"/>
            </a:pPr>
            <a:r>
              <a:rPr b="1" lang="en-GB" sz="1700">
                <a:solidFill>
                  <a:schemeClr val="dk1"/>
                </a:solidFill>
                <a:highlight>
                  <a:schemeClr val="lt1"/>
                </a:highlight>
                <a:latin typeface="Helvetica Neue"/>
                <a:ea typeface="Helvetica Neue"/>
                <a:cs typeface="Helvetica Neue"/>
                <a:sym typeface="Helvetica Neue"/>
              </a:rPr>
              <a:t>'Mem'</a:t>
            </a:r>
            <a:r>
              <a:rPr lang="en-GB" sz="1700">
                <a:solidFill>
                  <a:schemeClr val="dk1"/>
                </a:solidFill>
                <a:highlight>
                  <a:schemeClr val="lt1"/>
                </a:highlight>
                <a:latin typeface="Helvetica Neue Light"/>
                <a:ea typeface="Helvetica Neue Light"/>
                <a:cs typeface="Helvetica Neue Light"/>
                <a:sym typeface="Helvetica Neue Light"/>
              </a:rPr>
              <a:t>: selecciona Memory como sistema de persistencia.</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50000"/>
              </a:lnSpc>
              <a:spcBef>
                <a:spcPts val="0"/>
              </a:spcBef>
              <a:spcAft>
                <a:spcPts val="0"/>
              </a:spcAft>
              <a:buClr>
                <a:srgbClr val="3CEFAB"/>
              </a:buClr>
              <a:buSzPts val="1700"/>
              <a:buFont typeface="Helvetica Neue Light"/>
              <a:buChar char="-"/>
            </a:pPr>
            <a:r>
              <a:rPr b="1" lang="en-GB" sz="1700">
                <a:solidFill>
                  <a:schemeClr val="dk1"/>
                </a:solidFill>
                <a:highlight>
                  <a:schemeClr val="lt1"/>
                </a:highlight>
                <a:latin typeface="Helvetica Neue"/>
                <a:ea typeface="Helvetica Neue"/>
                <a:cs typeface="Helvetica Neue"/>
                <a:sym typeface="Helvetica Neue"/>
              </a:rPr>
              <a:t>'File'</a:t>
            </a:r>
            <a:r>
              <a:rPr lang="en-GB" sz="1700">
                <a:solidFill>
                  <a:schemeClr val="dk1"/>
                </a:solidFill>
                <a:highlight>
                  <a:schemeClr val="lt1"/>
                </a:highlight>
                <a:latin typeface="Helvetica Neue Light"/>
                <a:ea typeface="Helvetica Neue Light"/>
                <a:cs typeface="Helvetica Neue Light"/>
                <a:sym typeface="Helvetica Neue Light"/>
              </a:rPr>
              <a:t>: selecciona File System como sistema de persistencia.</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50000"/>
              </a:lnSpc>
              <a:spcBef>
                <a:spcPts val="0"/>
              </a:spcBef>
              <a:spcAft>
                <a:spcPts val="0"/>
              </a:spcAft>
              <a:buClr>
                <a:srgbClr val="3CEFAB"/>
              </a:buClr>
              <a:buSzPts val="1700"/>
              <a:buFont typeface="Helvetica Neue Light"/>
              <a:buChar char="-"/>
            </a:pPr>
            <a:r>
              <a:rPr b="1" lang="en-GB" sz="1700">
                <a:solidFill>
                  <a:schemeClr val="dk1"/>
                </a:solidFill>
                <a:highlight>
                  <a:schemeClr val="lt1"/>
                </a:highlight>
                <a:latin typeface="Helvetica Neue"/>
                <a:ea typeface="Helvetica Neue"/>
                <a:cs typeface="Helvetica Neue"/>
                <a:sym typeface="Helvetica Neue"/>
              </a:rPr>
              <a:t>'Mongo'</a:t>
            </a:r>
            <a:r>
              <a:rPr lang="en-GB" sz="1700">
                <a:solidFill>
                  <a:schemeClr val="dk1"/>
                </a:solidFill>
                <a:highlight>
                  <a:schemeClr val="lt1"/>
                </a:highlight>
                <a:latin typeface="Helvetica Neue Light"/>
                <a:ea typeface="Helvetica Neue Light"/>
                <a:cs typeface="Helvetica Neue Light"/>
                <a:sym typeface="Helvetica Neue Light"/>
              </a:rPr>
              <a:t>: selecciona MongoDB como sistema de persistencia.</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Clr>
                <a:schemeClr val="dk1"/>
              </a:buClr>
              <a:buSzPts val="1100"/>
              <a:buFont typeface="Arial"/>
              <a:buNone/>
            </a:pPr>
            <a:r>
              <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Clr>
                <a:schemeClr val="dk1"/>
              </a:buClr>
              <a:buSzPts val="1100"/>
              <a:buFont typeface="Arial"/>
              <a:buNone/>
            </a:pPr>
            <a:r>
              <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1000"/>
              </a:spcAft>
              <a:buNone/>
            </a:pPr>
            <a:r>
              <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525" name="Google Shape;525;p62"/>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526" name="Google Shape;526;p62"/>
          <p:cNvSpPr txBox="1"/>
          <p:nvPr/>
        </p:nvSpPr>
        <p:spPr>
          <a:xfrm>
            <a:off x="236625" y="422400"/>
            <a:ext cx="7524900" cy="71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i="1" lang="en-GB" sz="3300">
                <a:latin typeface="Anton"/>
                <a:ea typeface="Anton"/>
                <a:cs typeface="Anton"/>
                <a:sym typeface="Anton"/>
              </a:rPr>
              <a:t>AGREGAR FACTORY</a:t>
            </a:r>
            <a:endParaRPr i="1" sz="3200">
              <a:latin typeface="Helvetica Neue Light"/>
              <a:ea typeface="Helvetica Neue Light"/>
              <a:cs typeface="Helvetica Neue Light"/>
              <a:sym typeface="Helvetica Neue Light"/>
            </a:endParaRPr>
          </a:p>
        </p:txBody>
      </p:sp>
      <p:sp>
        <p:nvSpPr>
          <p:cNvPr id="527" name="Google Shape;527;p62"/>
          <p:cNvSpPr txBox="1"/>
          <p:nvPr/>
        </p:nvSpPr>
        <p:spPr>
          <a:xfrm>
            <a:off x="429325" y="862735"/>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GB" sz="1600">
                <a:solidFill>
                  <a:schemeClr val="dk1"/>
                </a:solidFill>
                <a:latin typeface="Helvetica Neue Light"/>
                <a:ea typeface="Helvetica Neue Light"/>
                <a:cs typeface="Helvetica Neue Light"/>
                <a:sym typeface="Helvetica Neue Light"/>
              </a:rPr>
              <a:t>Tiempo: 10 minutos</a:t>
            </a:r>
            <a:endParaRPr i="1" sz="16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1" name="Shape 531"/>
        <p:cNvGrpSpPr/>
        <p:nvPr/>
      </p:nvGrpSpPr>
      <p:grpSpPr>
        <a:xfrm>
          <a:off x="0" y="0"/>
          <a:ext cx="0" cy="0"/>
          <a:chOff x="0" y="0"/>
          <a:chExt cx="0" cy="0"/>
        </a:xfrm>
      </p:grpSpPr>
      <p:sp>
        <p:nvSpPr>
          <p:cNvPr id="532" name="Google Shape;532;p63"/>
          <p:cNvSpPr txBox="1"/>
          <p:nvPr/>
        </p:nvSpPr>
        <p:spPr>
          <a:xfrm>
            <a:off x="2657700" y="2394100"/>
            <a:ext cx="38286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6000">
                <a:solidFill>
                  <a:srgbClr val="E8E7E3"/>
                </a:solidFill>
              </a:rPr>
              <a:t>☕ </a:t>
            </a:r>
            <a:endParaRPr sz="6000">
              <a:solidFill>
                <a:srgbClr val="E8E7E3"/>
              </a:solidFill>
            </a:endParaRPr>
          </a:p>
          <a:p>
            <a:pPr indent="0" lvl="0" marL="0" rtl="0" algn="ctr">
              <a:spcBef>
                <a:spcPts val="0"/>
              </a:spcBef>
              <a:spcAft>
                <a:spcPts val="0"/>
              </a:spcAft>
              <a:buNone/>
            </a:pPr>
            <a:r>
              <a:rPr i="1" lang="en-GB" sz="6000">
                <a:solidFill>
                  <a:srgbClr val="E0FF00"/>
                </a:solidFill>
                <a:latin typeface="Anton"/>
                <a:ea typeface="Anton"/>
                <a:cs typeface="Anton"/>
                <a:sym typeface="Anton"/>
              </a:rPr>
              <a:t>BREAK</a:t>
            </a:r>
            <a:endParaRPr i="1" sz="6000">
              <a:solidFill>
                <a:srgbClr val="E0FF00"/>
              </a:solidFill>
              <a:latin typeface="Anton"/>
              <a:ea typeface="Anton"/>
              <a:cs typeface="Anton"/>
              <a:sym typeface="Anton"/>
            </a:endParaRPr>
          </a:p>
          <a:p>
            <a:pPr indent="0" lvl="0" marL="0" rtl="0" algn="ctr">
              <a:spcBef>
                <a:spcPts val="0"/>
              </a:spcBef>
              <a:spcAft>
                <a:spcPts val="0"/>
              </a:spcAft>
              <a:buNone/>
            </a:pPr>
            <a:r>
              <a:t/>
            </a:r>
            <a:endParaRPr sz="2100">
              <a:solidFill>
                <a:schemeClr val="lt1"/>
              </a:solidFill>
              <a:latin typeface="Anton"/>
              <a:ea typeface="Anton"/>
              <a:cs typeface="Anton"/>
              <a:sym typeface="Anton"/>
            </a:endParaRPr>
          </a:p>
          <a:p>
            <a:pPr indent="0" lvl="0" marL="0" rtl="0" algn="ctr">
              <a:spcBef>
                <a:spcPts val="0"/>
              </a:spcBef>
              <a:spcAft>
                <a:spcPts val="0"/>
              </a:spcAft>
              <a:buNone/>
            </a:pPr>
            <a:r>
              <a:rPr lang="en-GB" sz="2100">
                <a:solidFill>
                  <a:schemeClr val="lt1"/>
                </a:solidFill>
                <a:latin typeface="Anton"/>
                <a:ea typeface="Anton"/>
                <a:cs typeface="Anton"/>
                <a:sym typeface="Anton"/>
              </a:rPr>
              <a:t>¡5/10 MINUTOS Y VOLVEMOS!</a:t>
            </a:r>
            <a:endParaRPr sz="2100">
              <a:solidFill>
                <a:schemeClr val="lt1"/>
              </a:solidFill>
              <a:latin typeface="Anton"/>
              <a:ea typeface="Anton"/>
              <a:cs typeface="Anton"/>
              <a:sym typeface="Anton"/>
            </a:endParaRPr>
          </a:p>
          <a:p>
            <a:pPr indent="0" lvl="0" marL="0" rtl="0" algn="l">
              <a:spcBef>
                <a:spcPts val="0"/>
              </a:spcBef>
              <a:spcAft>
                <a:spcPts val="0"/>
              </a:spcAft>
              <a:buNone/>
            </a:pPr>
            <a:r>
              <a:t/>
            </a:r>
            <a:endParaRPr i="1" sz="4000">
              <a:solidFill>
                <a:srgbClr val="E0FF00"/>
              </a:solidFill>
              <a:latin typeface="Anton"/>
              <a:ea typeface="Anton"/>
              <a:cs typeface="Anton"/>
              <a:sym typeface="Anton"/>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6" name="Shape 536"/>
        <p:cNvGrpSpPr/>
        <p:nvPr/>
      </p:nvGrpSpPr>
      <p:grpSpPr>
        <a:xfrm>
          <a:off x="0" y="0"/>
          <a:ext cx="0" cy="0"/>
          <a:chOff x="0" y="0"/>
          <a:chExt cx="0" cy="0"/>
        </a:xfrm>
      </p:grpSpPr>
      <p:sp>
        <p:nvSpPr>
          <p:cNvPr id="537" name="Google Shape;537;p64"/>
          <p:cNvSpPr txBox="1"/>
          <p:nvPr/>
        </p:nvSpPr>
        <p:spPr>
          <a:xfrm>
            <a:off x="2142600" y="1944250"/>
            <a:ext cx="4858800" cy="70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solidFill>
                  <a:srgbClr val="E0FF00"/>
                </a:solidFill>
                <a:latin typeface="Anton"/>
                <a:ea typeface="Anton"/>
                <a:cs typeface="Anton"/>
                <a:sym typeface="Anton"/>
              </a:rPr>
              <a:t>MEJORES PRÁCTICAS EN EL DESARROLLO DE SERVIDORES NODE</a:t>
            </a:r>
            <a:endParaRPr i="1" sz="3600">
              <a:solidFill>
                <a:srgbClr val="E0FF00"/>
              </a:solidFill>
              <a:latin typeface="Anton"/>
              <a:ea typeface="Anton"/>
              <a:cs typeface="Anton"/>
              <a:sym typeface="Anton"/>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65"/>
          <p:cNvSpPr txBox="1"/>
          <p:nvPr/>
        </p:nvSpPr>
        <p:spPr>
          <a:xfrm>
            <a:off x="329700" y="954275"/>
            <a:ext cx="8484600" cy="38496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300"/>
              </a:spcBef>
              <a:spcAft>
                <a:spcPts val="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Tener un buen punto de partida cuando se trata de la arquitectura de nuestro proyecto es vital para la vida del proyecto en sí y cómo podremos abordar las necesidades cambiantes en el futuro. Una arquitectura de proyecto mala y desordenada suele llevar a:</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1" marL="914400" rtl="0" algn="l">
              <a:lnSpc>
                <a:spcPct val="115000"/>
              </a:lnSpc>
              <a:spcBef>
                <a:spcPts val="1300"/>
              </a:spcBef>
              <a:spcAft>
                <a:spcPts val="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Código ilegible y desordenado, que prolonga el proceso de desarrollo y hace que el producto sea más difícil de probar.</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1" marL="914400" rtl="0" algn="l">
              <a:lnSpc>
                <a:spcPct val="115000"/>
              </a:lnSpc>
              <a:spcBef>
                <a:spcPts val="1300"/>
              </a:spcBef>
              <a:spcAft>
                <a:spcPts val="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Repetición inútil, que hace que el código sea más difícil de mantener y administrar.</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1" marL="914400" rtl="0" algn="l">
              <a:lnSpc>
                <a:spcPct val="115000"/>
              </a:lnSpc>
              <a:spcBef>
                <a:spcPts val="1300"/>
              </a:spcBef>
              <a:spcAft>
                <a:spcPts val="100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Dificultad para implementar nuevas funciones sin estropear el código existente.</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543" name="Google Shape;543;p6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44" name="Google Shape;544;p65"/>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545" name="Google Shape;545;p65"/>
          <p:cNvSpPr txBox="1"/>
          <p:nvPr/>
        </p:nvSpPr>
        <p:spPr>
          <a:xfrm>
            <a:off x="1106750" y="191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Arquitectura del proyecto</a:t>
            </a:r>
            <a:endParaRPr i="1" sz="3600">
              <a:latin typeface="Anton"/>
              <a:ea typeface="Anton"/>
              <a:cs typeface="Anton"/>
              <a:sym typeface="Anton"/>
            </a:endParaRPr>
          </a:p>
        </p:txBody>
      </p:sp>
      <p:pic>
        <p:nvPicPr>
          <p:cNvPr id="546" name="Google Shape;546;p65"/>
          <p:cNvPicPr preferRelativeResize="0"/>
          <p:nvPr/>
        </p:nvPicPr>
        <p:blipFill>
          <a:blip r:embed="rId5">
            <a:alphaModFix/>
          </a:blip>
          <a:stretch>
            <a:fillRect/>
          </a:stretch>
        </p:blipFill>
        <p:spPr>
          <a:xfrm>
            <a:off x="329700" y="139673"/>
            <a:ext cx="714620" cy="7146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66"/>
          <p:cNvSpPr txBox="1"/>
          <p:nvPr/>
        </p:nvSpPr>
        <p:spPr>
          <a:xfrm>
            <a:off x="722325" y="1101750"/>
            <a:ext cx="7586700" cy="3198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300"/>
              </a:spcBef>
              <a:spcAft>
                <a:spcPts val="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El principal objetivo de cualquier estructura de proyecto de Node es ayudarnos a:</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1" marL="914400" rtl="0" algn="l">
              <a:lnSpc>
                <a:spcPct val="115000"/>
              </a:lnSpc>
              <a:spcBef>
                <a:spcPts val="1300"/>
              </a:spcBef>
              <a:spcAft>
                <a:spcPts val="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Escribir código limpio y legible.</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1" marL="914400" rtl="0" algn="l">
              <a:lnSpc>
                <a:spcPct val="115000"/>
              </a:lnSpc>
              <a:spcBef>
                <a:spcPts val="1300"/>
              </a:spcBef>
              <a:spcAft>
                <a:spcPts val="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Escribir fragmentos de código reutilizables en nuestra aplicación.</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1" marL="914400" rtl="0" algn="l">
              <a:lnSpc>
                <a:spcPct val="115000"/>
              </a:lnSpc>
              <a:spcBef>
                <a:spcPts val="1300"/>
              </a:spcBef>
              <a:spcAft>
                <a:spcPts val="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Evitar la repetición.</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1" marL="914400" rtl="0" algn="l">
              <a:lnSpc>
                <a:spcPct val="115000"/>
              </a:lnSpc>
              <a:spcBef>
                <a:spcPts val="1300"/>
              </a:spcBef>
              <a:spcAft>
                <a:spcPts val="100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Agregar nuevas funciones sin interrumpir el código existente.</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552" name="Google Shape;552;p6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53" name="Google Shape;553;p66"/>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554" name="Google Shape;554;p66"/>
          <p:cNvSpPr txBox="1"/>
          <p:nvPr/>
        </p:nvSpPr>
        <p:spPr>
          <a:xfrm>
            <a:off x="1086975" y="191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Arquitectura del proyecto</a:t>
            </a:r>
            <a:endParaRPr i="1" sz="3600">
              <a:latin typeface="Anton"/>
              <a:ea typeface="Anton"/>
              <a:cs typeface="Anton"/>
              <a:sym typeface="Anton"/>
            </a:endParaRPr>
          </a:p>
        </p:txBody>
      </p:sp>
      <p:pic>
        <p:nvPicPr>
          <p:cNvPr id="555" name="Google Shape;555;p66"/>
          <p:cNvPicPr preferRelativeResize="0"/>
          <p:nvPr/>
        </p:nvPicPr>
        <p:blipFill>
          <a:blip r:embed="rId5">
            <a:alphaModFix/>
          </a:blip>
          <a:stretch>
            <a:fillRect/>
          </a:stretch>
        </p:blipFill>
        <p:spPr>
          <a:xfrm>
            <a:off x="329700" y="139673"/>
            <a:ext cx="714620" cy="7146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559" name="Shape 559"/>
        <p:cNvGrpSpPr/>
        <p:nvPr/>
      </p:nvGrpSpPr>
      <p:grpSpPr>
        <a:xfrm>
          <a:off x="0" y="0"/>
          <a:ext cx="0" cy="0"/>
          <a:chOff x="0" y="0"/>
          <a:chExt cx="0" cy="0"/>
        </a:xfrm>
      </p:grpSpPr>
      <p:sp>
        <p:nvSpPr>
          <p:cNvPr id="560" name="Google Shape;560;p67"/>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PROYECTOS DE NODE</a:t>
            </a:r>
            <a:endParaRPr i="1" sz="3600">
              <a:latin typeface="Anton"/>
              <a:ea typeface="Anton"/>
              <a:cs typeface="Anton"/>
              <a:sym typeface="Anton"/>
            </a:endParaRPr>
          </a:p>
        </p:txBody>
      </p:sp>
      <p:pic>
        <p:nvPicPr>
          <p:cNvPr id="561" name="Google Shape;561;p67"/>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68"/>
          <p:cNvSpPr txBox="1"/>
          <p:nvPr/>
        </p:nvSpPr>
        <p:spPr>
          <a:xfrm>
            <a:off x="329700" y="949350"/>
            <a:ext cx="8484600" cy="34740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300"/>
              </a:spcBef>
              <a:spcAft>
                <a:spcPts val="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Internet está lleno de documentación que cubre los conceptos básicos del desarrollo web. Pero por lo general, la información sobre las mejores prácticas es algo que aprendemos a lo largo del camino, a medida que creamos más aplicaciones, fallamos y tenemos éxito en el camino.</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Vamos a ver los aspectos más importantes del desarrollo web en un conjunto de puntos a tener en cuenta, al crear aplicaciones web con Node.</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100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Estos puntos aportan información sobre cómo determinadas decisiones de diseño pueden generar grandes dividendos en el transcurso del ciclo de vida de su desarrollo web.</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567" name="Google Shape;567;p6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68" name="Google Shape;568;p68"/>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569" name="Google Shape;569;p68"/>
          <p:cNvSpPr txBox="1"/>
          <p:nvPr/>
        </p:nvSpPr>
        <p:spPr>
          <a:xfrm>
            <a:off x="1086975" y="18645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¿De qué se trata?</a:t>
            </a:r>
            <a:endParaRPr i="1" sz="3600">
              <a:latin typeface="Anton"/>
              <a:ea typeface="Anton"/>
              <a:cs typeface="Anton"/>
              <a:sym typeface="Anton"/>
            </a:endParaRPr>
          </a:p>
        </p:txBody>
      </p:sp>
      <p:pic>
        <p:nvPicPr>
          <p:cNvPr id="570" name="Google Shape;570;p68"/>
          <p:cNvPicPr preferRelativeResize="0"/>
          <p:nvPr/>
        </p:nvPicPr>
        <p:blipFill>
          <a:blip r:embed="rId5">
            <a:alphaModFix/>
          </a:blip>
          <a:stretch>
            <a:fillRect/>
          </a:stretch>
        </p:blipFill>
        <p:spPr>
          <a:xfrm>
            <a:off x="442175" y="186450"/>
            <a:ext cx="762900" cy="7629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574" name="Shape 574"/>
        <p:cNvGrpSpPr/>
        <p:nvPr/>
      </p:nvGrpSpPr>
      <p:grpSpPr>
        <a:xfrm>
          <a:off x="0" y="0"/>
          <a:ext cx="0" cy="0"/>
          <a:chOff x="0" y="0"/>
          <a:chExt cx="0" cy="0"/>
        </a:xfrm>
      </p:grpSpPr>
      <p:sp>
        <p:nvSpPr>
          <p:cNvPr id="575" name="Google Shape;575;p69"/>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ENFOQUE POR CAPAS</a:t>
            </a:r>
            <a:endParaRPr i="1" sz="3600">
              <a:latin typeface="Anton"/>
              <a:ea typeface="Anton"/>
              <a:cs typeface="Anton"/>
              <a:sym typeface="Anton"/>
            </a:endParaRPr>
          </a:p>
        </p:txBody>
      </p:sp>
      <p:pic>
        <p:nvPicPr>
          <p:cNvPr id="576" name="Google Shape;576;p69"/>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70"/>
          <p:cNvSpPr txBox="1"/>
          <p:nvPr/>
        </p:nvSpPr>
        <p:spPr>
          <a:xfrm>
            <a:off x="494825" y="949350"/>
            <a:ext cx="7962600" cy="34740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300"/>
              </a:spcBef>
              <a:spcAft>
                <a:spcPts val="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Los frameworks como </a:t>
            </a:r>
            <a:r>
              <a:rPr b="1" lang="en-GB" sz="1700">
                <a:solidFill>
                  <a:schemeClr val="dk1"/>
                </a:solidFill>
                <a:highlight>
                  <a:schemeClr val="lt1"/>
                </a:highlight>
                <a:latin typeface="Helvetica Neue"/>
                <a:ea typeface="Helvetica Neue"/>
                <a:cs typeface="Helvetica Neue"/>
                <a:sym typeface="Helvetica Neue"/>
              </a:rPr>
              <a:t>Express,</a:t>
            </a:r>
            <a:r>
              <a:rPr lang="en-GB" sz="1700">
                <a:solidFill>
                  <a:schemeClr val="dk1"/>
                </a:solidFill>
                <a:highlight>
                  <a:schemeClr val="lt1"/>
                </a:highlight>
                <a:latin typeface="Helvetica Neue Light"/>
                <a:ea typeface="Helvetica Neue Light"/>
                <a:cs typeface="Helvetica Neue Light"/>
                <a:sym typeface="Helvetica Neue Light"/>
              </a:rPr>
              <a:t> nos permiten definir controladores de ruta como funciones de devolución de llamada, que se ejecutan cuando recibimos una solicitud de cliente. Con la cantidad de flexibilidad que brindan estos frameworks </a:t>
            </a:r>
            <a:r>
              <a:rPr lang="en-GB" sz="1200">
                <a:solidFill>
                  <a:srgbClr val="202124"/>
                </a:solidFill>
                <a:highlight>
                  <a:srgbClr val="FFFFFF"/>
                </a:highlight>
              </a:rPr>
              <a:t>¿</a:t>
            </a:r>
            <a:r>
              <a:rPr lang="en-GB" sz="1700">
                <a:solidFill>
                  <a:schemeClr val="dk1"/>
                </a:solidFill>
                <a:highlight>
                  <a:schemeClr val="lt1"/>
                </a:highlight>
                <a:latin typeface="Helvetica Neue Light"/>
                <a:ea typeface="Helvetica Neue Light"/>
                <a:cs typeface="Helvetica Neue Light"/>
                <a:sym typeface="Helvetica Neue Light"/>
              </a:rPr>
              <a:t>Podríamos definir toda la lógica de negocio directamente dentro de esas funciones? </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100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Si comenzamos en este camino, el archivo de rutas de nuestro pequeño servidor puede convertirse en un código largo, desordenado, difícil de manejar, de leer, mantener y administrar, dificultando también, realizar una prueba unitaria.</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582" name="Google Shape;582;p7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83" name="Google Shape;583;p70"/>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584" name="Google Shape;584;p70"/>
          <p:cNvSpPr txBox="1"/>
          <p:nvPr/>
        </p:nvSpPr>
        <p:spPr>
          <a:xfrm>
            <a:off x="1086975" y="191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Adoptar un enfoque por capas</a:t>
            </a:r>
            <a:endParaRPr i="1" sz="3600">
              <a:latin typeface="Anton"/>
              <a:ea typeface="Anton"/>
              <a:cs typeface="Anton"/>
              <a:sym typeface="Anton"/>
            </a:endParaRPr>
          </a:p>
        </p:txBody>
      </p:sp>
      <p:pic>
        <p:nvPicPr>
          <p:cNvPr id="585" name="Google Shape;585;p70"/>
          <p:cNvPicPr preferRelativeResize="0"/>
          <p:nvPr/>
        </p:nvPicPr>
        <p:blipFill>
          <a:blip r:embed="rId5">
            <a:alphaModFix/>
          </a:blip>
          <a:stretch>
            <a:fillRect/>
          </a:stretch>
        </p:blipFill>
        <p:spPr>
          <a:xfrm>
            <a:off x="442175" y="186450"/>
            <a:ext cx="762900" cy="7629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71"/>
          <p:cNvSpPr txBox="1"/>
          <p:nvPr/>
        </p:nvSpPr>
        <p:spPr>
          <a:xfrm>
            <a:off x="613525" y="949350"/>
            <a:ext cx="8097900" cy="34740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30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Por lo tanto, este sería un buen lugar para implementar el principio de programación de "separación de responsabilidades". De acuerdo con esto, deberíamos tener diferentes módulos para abordar diferentes inquietudes pertinentes a nuestra aplicación. </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30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Del lado del servidor, las diferentes capas (o módulos) asumen diferentes responsabilidades al procesar las solicitudes de cliente. Como ya vimos, las capas son:</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1" marL="914400" rtl="0" algn="l">
              <a:lnSpc>
                <a:spcPct val="115000"/>
              </a:lnSpc>
              <a:spcBef>
                <a:spcPts val="1300"/>
              </a:spcBef>
              <a:spcAft>
                <a:spcPts val="0"/>
              </a:spcAft>
              <a:buClr>
                <a:srgbClr val="3CEFAB"/>
              </a:buClr>
              <a:buSzPts val="1600"/>
              <a:buFont typeface="Helvetica Neue Light"/>
              <a:buChar char="○"/>
            </a:pPr>
            <a:r>
              <a:rPr b="1" lang="en-GB" sz="1600">
                <a:solidFill>
                  <a:schemeClr val="dk1"/>
                </a:solidFill>
                <a:highlight>
                  <a:schemeClr val="lt1"/>
                </a:highlight>
                <a:latin typeface="Helvetica Neue"/>
                <a:ea typeface="Helvetica Neue"/>
                <a:cs typeface="Helvetica Neue"/>
                <a:sym typeface="Helvetica Neue"/>
              </a:rPr>
              <a:t>Controlador</a:t>
            </a:r>
            <a:r>
              <a:rPr lang="en-GB" sz="1600">
                <a:solidFill>
                  <a:schemeClr val="dk1"/>
                </a:solidFill>
                <a:highlight>
                  <a:schemeClr val="lt1"/>
                </a:highlight>
                <a:latin typeface="Helvetica Neue Light"/>
                <a:ea typeface="Helvetica Neue Light"/>
                <a:cs typeface="Helvetica Neue Light"/>
                <a:sym typeface="Helvetica Neue Light"/>
              </a:rPr>
              <a:t>: Rutas de API y endpoints.</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1" marL="914400" rtl="0" algn="l">
              <a:lnSpc>
                <a:spcPct val="115000"/>
              </a:lnSpc>
              <a:spcBef>
                <a:spcPts val="1300"/>
              </a:spcBef>
              <a:spcAft>
                <a:spcPts val="0"/>
              </a:spcAft>
              <a:buClr>
                <a:srgbClr val="3CEFAB"/>
              </a:buClr>
              <a:buSzPts val="1600"/>
              <a:buFont typeface="Helvetica Neue Light"/>
              <a:buChar char="○"/>
            </a:pPr>
            <a:r>
              <a:rPr b="1" lang="en-GB" sz="1600">
                <a:solidFill>
                  <a:schemeClr val="dk1"/>
                </a:solidFill>
                <a:highlight>
                  <a:schemeClr val="lt1"/>
                </a:highlight>
                <a:latin typeface="Helvetica Neue"/>
                <a:ea typeface="Helvetica Neue"/>
                <a:cs typeface="Helvetica Neue"/>
                <a:sym typeface="Helvetica Neue"/>
              </a:rPr>
              <a:t>Capa de servicios</a:t>
            </a:r>
            <a:r>
              <a:rPr lang="en-GB" sz="1600">
                <a:solidFill>
                  <a:schemeClr val="dk1"/>
                </a:solidFill>
                <a:highlight>
                  <a:schemeClr val="lt1"/>
                </a:highlight>
                <a:latin typeface="Helvetica Neue Light"/>
                <a:ea typeface="Helvetica Neue Light"/>
                <a:cs typeface="Helvetica Neue Light"/>
                <a:sym typeface="Helvetica Neue Light"/>
              </a:rPr>
              <a:t>: para la lógica de negocio.</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1" marL="914400" rtl="0" algn="l">
              <a:lnSpc>
                <a:spcPct val="115000"/>
              </a:lnSpc>
              <a:spcBef>
                <a:spcPts val="1300"/>
              </a:spcBef>
              <a:spcAft>
                <a:spcPts val="1000"/>
              </a:spcAft>
              <a:buClr>
                <a:srgbClr val="3CEFAB"/>
              </a:buClr>
              <a:buSzPts val="1600"/>
              <a:buFont typeface="Helvetica Neue Light"/>
              <a:buChar char="○"/>
            </a:pPr>
            <a:r>
              <a:rPr b="1" lang="en-GB" sz="1600">
                <a:solidFill>
                  <a:schemeClr val="dk1"/>
                </a:solidFill>
                <a:highlight>
                  <a:schemeClr val="lt1"/>
                </a:highlight>
                <a:latin typeface="Helvetica Neue"/>
                <a:ea typeface="Helvetica Neue"/>
                <a:cs typeface="Helvetica Neue"/>
                <a:sym typeface="Helvetica Neue"/>
              </a:rPr>
              <a:t>Capa de acceso de datos</a:t>
            </a:r>
            <a:r>
              <a:rPr lang="en-GB" sz="1600">
                <a:solidFill>
                  <a:schemeClr val="dk1"/>
                </a:solidFill>
                <a:highlight>
                  <a:schemeClr val="lt1"/>
                </a:highlight>
                <a:latin typeface="Helvetica Neue Light"/>
                <a:ea typeface="Helvetica Neue Light"/>
                <a:cs typeface="Helvetica Neue Light"/>
                <a:sym typeface="Helvetica Neue Light"/>
              </a:rPr>
              <a:t>: para trabajar con la base de datos.</a:t>
            </a:r>
            <a:endParaRPr sz="1600">
              <a:solidFill>
                <a:schemeClr val="dk1"/>
              </a:solidFill>
              <a:highlight>
                <a:schemeClr val="lt1"/>
              </a:highlight>
              <a:latin typeface="Helvetica Neue Light"/>
              <a:ea typeface="Helvetica Neue Light"/>
              <a:cs typeface="Helvetica Neue Light"/>
              <a:sym typeface="Helvetica Neue Light"/>
            </a:endParaRPr>
          </a:p>
        </p:txBody>
      </p:sp>
      <p:pic>
        <p:nvPicPr>
          <p:cNvPr id="591" name="Google Shape;591;p7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92" name="Google Shape;592;p71"/>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593" name="Google Shape;593;p71"/>
          <p:cNvSpPr txBox="1"/>
          <p:nvPr/>
        </p:nvSpPr>
        <p:spPr>
          <a:xfrm>
            <a:off x="1086975" y="191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Adoptar un enfoque por capas</a:t>
            </a:r>
            <a:endParaRPr i="1" sz="3600">
              <a:latin typeface="Anton"/>
              <a:ea typeface="Anton"/>
              <a:cs typeface="Anton"/>
              <a:sym typeface="Anton"/>
            </a:endParaRPr>
          </a:p>
        </p:txBody>
      </p:sp>
      <p:pic>
        <p:nvPicPr>
          <p:cNvPr id="594" name="Google Shape;594;p71"/>
          <p:cNvPicPr preferRelativeResize="0"/>
          <p:nvPr/>
        </p:nvPicPr>
        <p:blipFill>
          <a:blip r:embed="rId5">
            <a:alphaModFix/>
          </a:blip>
          <a:stretch>
            <a:fillRect/>
          </a:stretch>
        </p:blipFill>
        <p:spPr>
          <a:xfrm>
            <a:off x="442175" y="186450"/>
            <a:ext cx="762900" cy="762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8"/>
          <p:cNvSpPr txBox="1"/>
          <p:nvPr/>
        </p:nvSpPr>
        <p:spPr>
          <a:xfrm>
            <a:off x="274250" y="784950"/>
            <a:ext cx="8310300" cy="33909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30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Al usar la arquitectura MVC en la construcción de servidores web, logramos que el proceso de desarrollo sea más fácil por la división del servidor en los 3 componentes, separando responsabilidades.</a:t>
            </a:r>
            <a:endParaRPr sz="1600">
              <a:solidFill>
                <a:schemeClr val="dk1"/>
              </a:solidFill>
              <a:highlight>
                <a:schemeClr val="lt1"/>
              </a:highlight>
              <a:latin typeface="Helvetica Neue Light"/>
              <a:ea typeface="Helvetica Neue Light"/>
              <a:cs typeface="Helvetica Neue Light"/>
              <a:sym typeface="Helvetica Neue Light"/>
            </a:endParaRPr>
          </a:p>
          <a:p>
            <a:pPr indent="-349250" lvl="1" marL="914400" rtl="0" algn="l">
              <a:lnSpc>
                <a:spcPct val="115000"/>
              </a:lnSpc>
              <a:spcBef>
                <a:spcPts val="1300"/>
              </a:spcBef>
              <a:spcAft>
                <a:spcPts val="0"/>
              </a:spcAft>
              <a:buClr>
                <a:srgbClr val="3CEFAB"/>
              </a:buClr>
              <a:buSzPts val="1900"/>
              <a:buFont typeface="Helvetica Neue Light"/>
              <a:buChar char="○"/>
            </a:pPr>
            <a:r>
              <a:rPr b="1" lang="en-GB" sz="1600">
                <a:solidFill>
                  <a:schemeClr val="dk1"/>
                </a:solidFill>
                <a:highlight>
                  <a:schemeClr val="lt1"/>
                </a:highlight>
                <a:latin typeface="Helvetica Neue"/>
                <a:ea typeface="Helvetica Neue"/>
                <a:cs typeface="Helvetica Neue"/>
                <a:sym typeface="Helvetica Neue"/>
              </a:rPr>
              <a:t>Controlador</a:t>
            </a:r>
            <a:r>
              <a:rPr lang="en-GB" sz="1600">
                <a:solidFill>
                  <a:schemeClr val="dk1"/>
                </a:solidFill>
                <a:highlight>
                  <a:schemeClr val="lt1"/>
                </a:highlight>
                <a:latin typeface="Helvetica Neue Light"/>
                <a:ea typeface="Helvetica Neue Light"/>
                <a:cs typeface="Helvetica Neue Light"/>
                <a:sym typeface="Helvetica Neue Light"/>
              </a:rPr>
              <a:t>: Es la parte que se encarga del procesamiento de la solicitud del cliente que maneja esta solicitud y devuelve una respuesta.</a:t>
            </a:r>
            <a:endParaRPr sz="1600">
              <a:solidFill>
                <a:schemeClr val="dk1"/>
              </a:solidFill>
              <a:highlight>
                <a:schemeClr val="lt1"/>
              </a:highlight>
              <a:latin typeface="Helvetica Neue Light"/>
              <a:ea typeface="Helvetica Neue Light"/>
              <a:cs typeface="Helvetica Neue Light"/>
              <a:sym typeface="Helvetica Neue Light"/>
            </a:endParaRPr>
          </a:p>
          <a:p>
            <a:pPr indent="-349250" lvl="1" marL="914400" rtl="0" algn="l">
              <a:lnSpc>
                <a:spcPct val="115000"/>
              </a:lnSpc>
              <a:spcBef>
                <a:spcPts val="1300"/>
              </a:spcBef>
              <a:spcAft>
                <a:spcPts val="0"/>
              </a:spcAft>
              <a:buClr>
                <a:srgbClr val="3CEFAB"/>
              </a:buClr>
              <a:buSzPts val="1900"/>
              <a:buFont typeface="Helvetica Neue Light"/>
              <a:buChar char="○"/>
            </a:pPr>
            <a:r>
              <a:rPr b="1" lang="en-GB" sz="1600">
                <a:solidFill>
                  <a:schemeClr val="dk1"/>
                </a:solidFill>
                <a:highlight>
                  <a:schemeClr val="lt1"/>
                </a:highlight>
                <a:latin typeface="Helvetica Neue"/>
                <a:ea typeface="Helvetica Neue"/>
                <a:cs typeface="Helvetica Neue"/>
                <a:sym typeface="Helvetica Neue"/>
              </a:rPr>
              <a:t>Modelo</a:t>
            </a:r>
            <a:r>
              <a:rPr lang="en-GB" sz="1600">
                <a:solidFill>
                  <a:schemeClr val="dk1"/>
                </a:solidFill>
                <a:highlight>
                  <a:schemeClr val="lt1"/>
                </a:highlight>
                <a:latin typeface="Helvetica Neue Light"/>
                <a:ea typeface="Helvetica Neue Light"/>
                <a:cs typeface="Helvetica Neue Light"/>
                <a:sym typeface="Helvetica Neue Light"/>
              </a:rPr>
              <a:t>: Es responsable del dominio de datos de la aplicación. Los objetos de modelo son responsables de almacenar, recuperar y actualizar datos de la base de datos.</a:t>
            </a:r>
            <a:endParaRPr sz="1600">
              <a:solidFill>
                <a:schemeClr val="dk1"/>
              </a:solidFill>
              <a:highlight>
                <a:schemeClr val="lt1"/>
              </a:highlight>
              <a:latin typeface="Helvetica Neue Light"/>
              <a:ea typeface="Helvetica Neue Light"/>
              <a:cs typeface="Helvetica Neue Light"/>
              <a:sym typeface="Helvetica Neue Light"/>
            </a:endParaRPr>
          </a:p>
          <a:p>
            <a:pPr indent="-349250" lvl="1" marL="914400" rtl="0" algn="l">
              <a:lnSpc>
                <a:spcPct val="115000"/>
              </a:lnSpc>
              <a:spcBef>
                <a:spcPts val="1300"/>
              </a:spcBef>
              <a:spcAft>
                <a:spcPts val="1000"/>
              </a:spcAft>
              <a:buClr>
                <a:srgbClr val="3CEFAB"/>
              </a:buClr>
              <a:buSzPts val="1900"/>
              <a:buFont typeface="Helvetica Neue Light"/>
              <a:buChar char="○"/>
            </a:pPr>
            <a:r>
              <a:rPr b="1" lang="en-GB" sz="1600">
                <a:solidFill>
                  <a:schemeClr val="dk1"/>
                </a:solidFill>
                <a:highlight>
                  <a:schemeClr val="lt1"/>
                </a:highlight>
                <a:latin typeface="Helvetica Neue"/>
                <a:ea typeface="Helvetica Neue"/>
                <a:cs typeface="Helvetica Neue"/>
                <a:sym typeface="Helvetica Neue"/>
              </a:rPr>
              <a:t>Vista</a:t>
            </a:r>
            <a:r>
              <a:rPr lang="en-GB" sz="1600">
                <a:solidFill>
                  <a:schemeClr val="dk1"/>
                </a:solidFill>
                <a:highlight>
                  <a:schemeClr val="lt1"/>
                </a:highlight>
                <a:latin typeface="Helvetica Neue Light"/>
                <a:ea typeface="Helvetica Neue Light"/>
                <a:cs typeface="Helvetica Neue Light"/>
                <a:sym typeface="Helvetica Neue Light"/>
              </a:rPr>
              <a:t>: es el que compila y renderiza en HTML simple. Es la interfaz de usuario de nuestra aplicación. Es la forma en que el usuario obtiene la respuesta de lo que solicitó.</a:t>
            </a:r>
            <a:endParaRPr sz="1600">
              <a:solidFill>
                <a:schemeClr val="dk1"/>
              </a:solidFill>
              <a:highlight>
                <a:schemeClr val="lt1"/>
              </a:highlight>
              <a:latin typeface="Helvetica Neue Light"/>
              <a:ea typeface="Helvetica Neue Light"/>
              <a:cs typeface="Helvetica Neue Light"/>
              <a:sym typeface="Helvetica Neue Light"/>
            </a:endParaRPr>
          </a:p>
        </p:txBody>
      </p:sp>
      <p:sp>
        <p:nvSpPr>
          <p:cNvPr id="135" name="Google Shape;135;p18"/>
          <p:cNvSpPr txBox="1"/>
          <p:nvPr/>
        </p:nvSpPr>
        <p:spPr>
          <a:xfrm>
            <a:off x="1180500" y="29860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Patrón MVC</a:t>
            </a:r>
            <a:endParaRPr i="1" sz="3600">
              <a:latin typeface="Anton"/>
              <a:ea typeface="Anton"/>
              <a:cs typeface="Anton"/>
              <a:sym typeface="Anton"/>
            </a:endParaRPr>
          </a:p>
        </p:txBody>
      </p:sp>
      <p:pic>
        <p:nvPicPr>
          <p:cNvPr id="136" name="Google Shape;136;p1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37" name="Google Shape;137;p18"/>
          <p:cNvPicPr preferRelativeResize="0"/>
          <p:nvPr/>
        </p:nvPicPr>
        <p:blipFill>
          <a:blip r:embed="rId4">
            <a:alphaModFix/>
          </a:blip>
          <a:stretch>
            <a:fillRect/>
          </a:stretch>
        </p:blipFill>
        <p:spPr>
          <a:xfrm>
            <a:off x="8237825" y="91375"/>
            <a:ext cx="762900" cy="76290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72"/>
          <p:cNvSpPr txBox="1"/>
          <p:nvPr/>
        </p:nvSpPr>
        <p:spPr>
          <a:xfrm>
            <a:off x="329700" y="896963"/>
            <a:ext cx="8484600" cy="22146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30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Todo tiene que tener su lugar en nuestra aplicación, y una carpeta es el lugar perfecto para agrupar elementos comunes.</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300"/>
              </a:spcBef>
              <a:spcAft>
                <a:spcPts val="100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Esto proporciona claridad sobre qué funcionalidad se administra y dónde, permitiéndonos organizar nuestras clases y métodos en contenedores separados que son más fáciles de administrar. A continuación se muestra una estructura de carpetas común que podemos usar como plantilla al configurar un nuevo proyecto de Node:</a:t>
            </a:r>
            <a:endParaRPr sz="1600">
              <a:solidFill>
                <a:schemeClr val="dk1"/>
              </a:solidFill>
              <a:highlight>
                <a:schemeClr val="lt1"/>
              </a:highlight>
              <a:latin typeface="Helvetica Neue Light"/>
              <a:ea typeface="Helvetica Neue Light"/>
              <a:cs typeface="Helvetica Neue Light"/>
              <a:sym typeface="Helvetica Neue Light"/>
            </a:endParaRPr>
          </a:p>
        </p:txBody>
      </p:sp>
      <p:pic>
        <p:nvPicPr>
          <p:cNvPr id="600" name="Google Shape;600;p7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601" name="Google Shape;601;p72"/>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602" name="Google Shape;602;p72"/>
          <p:cNvSpPr txBox="1"/>
          <p:nvPr/>
        </p:nvSpPr>
        <p:spPr>
          <a:xfrm>
            <a:off x="1086975" y="191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Crear una estructura de carpetas</a:t>
            </a:r>
            <a:endParaRPr i="1" sz="3600">
              <a:latin typeface="Anton"/>
              <a:ea typeface="Anton"/>
              <a:cs typeface="Anton"/>
              <a:sym typeface="Anton"/>
            </a:endParaRPr>
          </a:p>
        </p:txBody>
      </p:sp>
      <p:pic>
        <p:nvPicPr>
          <p:cNvPr id="603" name="Google Shape;603;p72"/>
          <p:cNvPicPr preferRelativeResize="0"/>
          <p:nvPr/>
        </p:nvPicPr>
        <p:blipFill>
          <a:blip r:embed="rId5">
            <a:alphaModFix/>
          </a:blip>
          <a:stretch>
            <a:fillRect/>
          </a:stretch>
        </p:blipFill>
        <p:spPr>
          <a:xfrm>
            <a:off x="1853163" y="3174025"/>
            <a:ext cx="5250625" cy="1652975"/>
          </a:xfrm>
          <a:prstGeom prst="rect">
            <a:avLst/>
          </a:prstGeom>
          <a:noFill/>
          <a:ln cap="flat" cmpd="sng" w="9525">
            <a:solidFill>
              <a:schemeClr val="dk2"/>
            </a:solidFill>
            <a:prstDash val="solid"/>
            <a:round/>
            <a:headEnd len="sm" w="sm" type="none"/>
            <a:tailEnd len="sm" w="sm" type="none"/>
          </a:ln>
        </p:spPr>
      </p:pic>
      <p:pic>
        <p:nvPicPr>
          <p:cNvPr id="604" name="Google Shape;604;p72"/>
          <p:cNvPicPr preferRelativeResize="0"/>
          <p:nvPr/>
        </p:nvPicPr>
        <p:blipFill>
          <a:blip r:embed="rId6">
            <a:alphaModFix/>
          </a:blip>
          <a:stretch>
            <a:fillRect/>
          </a:stretch>
        </p:blipFill>
        <p:spPr>
          <a:xfrm>
            <a:off x="442175" y="186450"/>
            <a:ext cx="762900" cy="7629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73"/>
          <p:cNvSpPr txBox="1"/>
          <p:nvPr/>
        </p:nvSpPr>
        <p:spPr>
          <a:xfrm>
            <a:off x="329700" y="1099525"/>
            <a:ext cx="8484600" cy="35601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300"/>
              </a:spcBef>
              <a:spcAft>
                <a:spcPts val="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Es un patrón de intercambio de datos popular en el que hay dos entidades comunicantes: editores y suscriptores. </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Los </a:t>
            </a:r>
            <a:r>
              <a:rPr b="1" lang="en-GB" sz="1700">
                <a:solidFill>
                  <a:schemeClr val="dk1"/>
                </a:solidFill>
                <a:highlight>
                  <a:schemeClr val="lt1"/>
                </a:highlight>
                <a:latin typeface="Helvetica Neue"/>
                <a:ea typeface="Helvetica Neue"/>
                <a:cs typeface="Helvetica Neue"/>
                <a:sym typeface="Helvetica Neue"/>
              </a:rPr>
              <a:t>editores </a:t>
            </a:r>
            <a:r>
              <a:rPr lang="en-GB" sz="1700">
                <a:solidFill>
                  <a:schemeClr val="dk1"/>
                </a:solidFill>
                <a:highlight>
                  <a:schemeClr val="lt1"/>
                </a:highlight>
                <a:latin typeface="Helvetica Neue Light"/>
                <a:ea typeface="Helvetica Neue Light"/>
                <a:cs typeface="Helvetica Neue Light"/>
                <a:sym typeface="Helvetica Neue Light"/>
              </a:rPr>
              <a:t>envían mensajes a través de canales específicos sin ningún conocimiento de las entidades receptoras. </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Los </a:t>
            </a:r>
            <a:r>
              <a:rPr b="1" lang="en-GB" sz="1700">
                <a:solidFill>
                  <a:schemeClr val="dk1"/>
                </a:solidFill>
                <a:highlight>
                  <a:schemeClr val="lt1"/>
                </a:highlight>
                <a:latin typeface="Helvetica Neue"/>
                <a:ea typeface="Helvetica Neue"/>
                <a:cs typeface="Helvetica Neue"/>
                <a:sym typeface="Helvetica Neue"/>
              </a:rPr>
              <a:t>suscriptores </a:t>
            </a:r>
            <a:r>
              <a:rPr lang="en-GB" sz="1700">
                <a:solidFill>
                  <a:schemeClr val="dk1"/>
                </a:solidFill>
                <a:highlight>
                  <a:schemeClr val="lt1"/>
                </a:highlight>
                <a:latin typeface="Helvetica Neue Light"/>
                <a:ea typeface="Helvetica Neue Light"/>
                <a:cs typeface="Helvetica Neue Light"/>
                <a:sym typeface="Helvetica Neue Light"/>
              </a:rPr>
              <a:t>(receptores de mensajes), </a:t>
            </a:r>
            <a:r>
              <a:rPr lang="en-GB" sz="1700">
                <a:solidFill>
                  <a:schemeClr val="dk1"/>
                </a:solidFill>
                <a:highlight>
                  <a:schemeClr val="lt1"/>
                </a:highlight>
                <a:latin typeface="Helvetica Neue Light"/>
                <a:ea typeface="Helvetica Neue Light"/>
                <a:cs typeface="Helvetica Neue Light"/>
                <a:sym typeface="Helvetica Neue Light"/>
              </a:rPr>
              <a:t>por otro lado, expresan interés en uno o más de estos canales sin ningún conocimiento sobre las entidades editoriales.</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100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Es una buena idea incorporar un modelo de este tipo en nuestro proyecto para administrar varias operaciones secundarias correspondientes a una sola acción.</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610" name="Google Shape;610;p7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611" name="Google Shape;611;p73"/>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612" name="Google Shape;612;p73"/>
          <p:cNvSpPr txBox="1"/>
          <p:nvPr/>
        </p:nvSpPr>
        <p:spPr>
          <a:xfrm>
            <a:off x="1385050" y="191375"/>
            <a:ext cx="64848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Modelos de editor/suscriptor</a:t>
            </a:r>
            <a:endParaRPr i="1" sz="3600">
              <a:latin typeface="Anton"/>
              <a:ea typeface="Anton"/>
              <a:cs typeface="Anton"/>
              <a:sym typeface="Anton"/>
            </a:endParaRPr>
          </a:p>
        </p:txBody>
      </p:sp>
      <p:pic>
        <p:nvPicPr>
          <p:cNvPr id="613" name="Google Shape;613;p73"/>
          <p:cNvPicPr preferRelativeResize="0"/>
          <p:nvPr/>
        </p:nvPicPr>
        <p:blipFill>
          <a:blip r:embed="rId5">
            <a:alphaModFix/>
          </a:blip>
          <a:stretch>
            <a:fillRect/>
          </a:stretch>
        </p:blipFill>
        <p:spPr>
          <a:xfrm>
            <a:off x="442175" y="186450"/>
            <a:ext cx="762900" cy="76290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617" name="Shape 617"/>
        <p:cNvGrpSpPr/>
        <p:nvPr/>
      </p:nvGrpSpPr>
      <p:grpSpPr>
        <a:xfrm>
          <a:off x="0" y="0"/>
          <a:ext cx="0" cy="0"/>
          <a:chOff x="0" y="0"/>
          <a:chExt cx="0" cy="0"/>
        </a:xfrm>
      </p:grpSpPr>
      <p:sp>
        <p:nvSpPr>
          <p:cNvPr id="618" name="Google Shape;618;p74"/>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IDE/ EDITORES DE CÓDIGO</a:t>
            </a:r>
            <a:endParaRPr i="1" sz="3600">
              <a:latin typeface="Anton"/>
              <a:ea typeface="Anton"/>
              <a:cs typeface="Anton"/>
              <a:sym typeface="Anton"/>
            </a:endParaRPr>
          </a:p>
        </p:txBody>
      </p:sp>
      <p:pic>
        <p:nvPicPr>
          <p:cNvPr id="619" name="Google Shape;619;p74"/>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75"/>
          <p:cNvSpPr txBox="1"/>
          <p:nvPr/>
        </p:nvSpPr>
        <p:spPr>
          <a:xfrm>
            <a:off x="329700" y="1025550"/>
            <a:ext cx="8484600" cy="34740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30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La mayoría de los flujos de trabajo de configuración de código contienen </a:t>
            </a:r>
            <a:r>
              <a:rPr b="1" lang="en-GB" sz="1600">
                <a:solidFill>
                  <a:schemeClr val="dk1"/>
                </a:solidFill>
                <a:highlight>
                  <a:schemeClr val="lt1"/>
                </a:highlight>
                <a:latin typeface="Helvetica Neue"/>
                <a:ea typeface="Helvetica Neue"/>
                <a:cs typeface="Helvetica Neue"/>
                <a:sym typeface="Helvetica Neue"/>
              </a:rPr>
              <a:t>un formateador y un linter de código</a:t>
            </a:r>
            <a:r>
              <a:rPr lang="en-GB" sz="1600">
                <a:solidFill>
                  <a:schemeClr val="dk1"/>
                </a:solidFill>
                <a:highlight>
                  <a:schemeClr val="lt1"/>
                </a:highlight>
                <a:latin typeface="Helvetica Neue Light"/>
                <a:ea typeface="Helvetica Neue Light"/>
                <a:cs typeface="Helvetica Neue Light"/>
                <a:sym typeface="Helvetica Neue Light"/>
              </a:rPr>
              <a:t>. </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1" marL="914400" rtl="0" algn="l">
              <a:lnSpc>
                <a:spcPct val="115000"/>
              </a:lnSpc>
              <a:spcBef>
                <a:spcPts val="130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Un </a:t>
            </a:r>
            <a:r>
              <a:rPr b="1" lang="en-GB" sz="1600">
                <a:solidFill>
                  <a:schemeClr val="dk1"/>
                </a:solidFill>
                <a:highlight>
                  <a:schemeClr val="lt1"/>
                </a:highlight>
                <a:latin typeface="Helvetica Neue"/>
                <a:ea typeface="Helvetica Neue"/>
                <a:cs typeface="Helvetica Neue"/>
                <a:sym typeface="Helvetica Neue"/>
              </a:rPr>
              <a:t>linter </a:t>
            </a:r>
            <a:r>
              <a:rPr lang="en-GB" sz="1600">
                <a:solidFill>
                  <a:schemeClr val="dk1"/>
                </a:solidFill>
                <a:highlight>
                  <a:schemeClr val="lt1"/>
                </a:highlight>
                <a:latin typeface="Helvetica Neue Light"/>
                <a:ea typeface="Helvetica Neue Light"/>
                <a:cs typeface="Helvetica Neue Light"/>
                <a:sym typeface="Helvetica Neue Light"/>
              </a:rPr>
              <a:t>busca y advierte sobre código sintáctico erróneo</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1" marL="914400" rtl="0" algn="l">
              <a:lnSpc>
                <a:spcPct val="115000"/>
              </a:lnSpc>
              <a:spcBef>
                <a:spcPts val="130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U</a:t>
            </a:r>
            <a:r>
              <a:rPr lang="en-GB" sz="1600">
                <a:solidFill>
                  <a:schemeClr val="dk1"/>
                </a:solidFill>
                <a:highlight>
                  <a:schemeClr val="lt1"/>
                </a:highlight>
                <a:latin typeface="Helvetica Neue Light"/>
                <a:ea typeface="Helvetica Neue Light"/>
                <a:cs typeface="Helvetica Neue Light"/>
                <a:sym typeface="Helvetica Neue Light"/>
              </a:rPr>
              <a:t>n </a:t>
            </a:r>
            <a:r>
              <a:rPr b="1" lang="en-GB" sz="1600">
                <a:solidFill>
                  <a:schemeClr val="dk1"/>
                </a:solidFill>
                <a:highlight>
                  <a:schemeClr val="lt1"/>
                </a:highlight>
                <a:latin typeface="Helvetica Neue"/>
                <a:ea typeface="Helvetica Neue"/>
                <a:cs typeface="Helvetica Neue"/>
                <a:sym typeface="Helvetica Neue"/>
              </a:rPr>
              <a:t>formateador de código</a:t>
            </a:r>
            <a:r>
              <a:rPr lang="en-GB" sz="1600">
                <a:solidFill>
                  <a:schemeClr val="dk1"/>
                </a:solidFill>
                <a:highlight>
                  <a:schemeClr val="lt1"/>
                </a:highlight>
                <a:latin typeface="Helvetica Neue Light"/>
                <a:ea typeface="Helvetica Neue Light"/>
                <a:cs typeface="Helvetica Neue Light"/>
                <a:sym typeface="Helvetica Neue Light"/>
              </a:rPr>
              <a:t> trabaja con los aspectos más estilísticos del código para garantizar un conjunto de pautas de formato y estilo coherentes en todo nuestro proyecto. </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300"/>
              </a:spcBef>
              <a:spcAft>
                <a:spcPts val="100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Lo bueno es que la mayoría de los IDE/editores de código como </a:t>
            </a:r>
            <a:r>
              <a:rPr b="1" lang="en-GB" sz="1600">
                <a:solidFill>
                  <a:schemeClr val="dk1"/>
                </a:solidFill>
                <a:highlight>
                  <a:schemeClr val="lt1"/>
                </a:highlight>
                <a:latin typeface="Helvetica Neue"/>
                <a:ea typeface="Helvetica Neue"/>
                <a:cs typeface="Helvetica Neue"/>
                <a:sym typeface="Helvetica Neue"/>
              </a:rPr>
              <a:t>Visual Studio Code</a:t>
            </a:r>
            <a:r>
              <a:rPr lang="en-GB" sz="1600">
                <a:solidFill>
                  <a:schemeClr val="dk1"/>
                </a:solidFill>
                <a:highlight>
                  <a:schemeClr val="lt1"/>
                </a:highlight>
                <a:latin typeface="Helvetica Neue Light"/>
                <a:ea typeface="Helvetica Neue Light"/>
                <a:cs typeface="Helvetica Neue Light"/>
                <a:sym typeface="Helvetica Neue Light"/>
              </a:rPr>
              <a:t>, comprenden la importancia de escribir código de calidad y proporcionan complementos de linting y formateo que son súper intuitivos y extremadamente fáciles de configurar.</a:t>
            </a:r>
            <a:endParaRPr sz="1600">
              <a:solidFill>
                <a:schemeClr val="dk1"/>
              </a:solidFill>
              <a:highlight>
                <a:schemeClr val="lt1"/>
              </a:highlight>
              <a:latin typeface="Helvetica Neue Light"/>
              <a:ea typeface="Helvetica Neue Light"/>
              <a:cs typeface="Helvetica Neue Light"/>
              <a:sym typeface="Helvetica Neue Light"/>
            </a:endParaRPr>
          </a:p>
        </p:txBody>
      </p:sp>
      <p:pic>
        <p:nvPicPr>
          <p:cNvPr id="625" name="Google Shape;625;p7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626" name="Google Shape;626;p75"/>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627" name="Google Shape;627;p75"/>
          <p:cNvSpPr txBox="1"/>
          <p:nvPr/>
        </p:nvSpPr>
        <p:spPr>
          <a:xfrm>
            <a:off x="1157550" y="191375"/>
            <a:ext cx="67125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Código limpio y fácil de leer</a:t>
            </a:r>
            <a:endParaRPr i="1" sz="3600">
              <a:latin typeface="Anton"/>
              <a:ea typeface="Anton"/>
              <a:cs typeface="Anton"/>
              <a:sym typeface="Anton"/>
            </a:endParaRPr>
          </a:p>
        </p:txBody>
      </p:sp>
      <p:pic>
        <p:nvPicPr>
          <p:cNvPr id="628" name="Google Shape;628;p75"/>
          <p:cNvPicPr preferRelativeResize="0"/>
          <p:nvPr/>
        </p:nvPicPr>
        <p:blipFill>
          <a:blip r:embed="rId5">
            <a:alphaModFix/>
          </a:blip>
          <a:stretch>
            <a:fillRect/>
          </a:stretch>
        </p:blipFill>
        <p:spPr>
          <a:xfrm>
            <a:off x="442175" y="186450"/>
            <a:ext cx="762900" cy="76290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76"/>
          <p:cNvSpPr txBox="1"/>
          <p:nvPr/>
        </p:nvSpPr>
        <p:spPr>
          <a:xfrm>
            <a:off x="712425" y="1209850"/>
            <a:ext cx="7913100" cy="33111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30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También podemos consultar las </a:t>
            </a:r>
            <a:r>
              <a:rPr b="1" lang="en-GB" sz="1600">
                <a:solidFill>
                  <a:schemeClr val="dk1"/>
                </a:solidFill>
                <a:highlight>
                  <a:schemeClr val="lt1"/>
                </a:highlight>
                <a:latin typeface="Helvetica Neue"/>
                <a:ea typeface="Helvetica Neue"/>
                <a:cs typeface="Helvetica Neue"/>
                <a:sym typeface="Helvetica Neue"/>
              </a:rPr>
              <a:t>guías de estilo</a:t>
            </a:r>
            <a:r>
              <a:rPr lang="en-GB" sz="1600">
                <a:solidFill>
                  <a:schemeClr val="dk1"/>
                </a:solidFill>
                <a:highlight>
                  <a:schemeClr val="lt1"/>
                </a:highlight>
                <a:latin typeface="Helvetica Neue Light"/>
                <a:ea typeface="Helvetica Neue Light"/>
                <a:cs typeface="Helvetica Neue Light"/>
                <a:sym typeface="Helvetica Neue Light"/>
              </a:rPr>
              <a:t> de Javascript utilizados por gigantes como Google. Estas guías cubren todo, desde convenciones de nomenclatura (para archivos, variables, clases, etc.) hasta especificaciones de formato, codificaciones de archivos y mucho más. </a:t>
            </a:r>
            <a:endParaRPr sz="1600">
              <a:solidFill>
                <a:schemeClr val="dk1"/>
              </a:solidFill>
              <a:highlight>
                <a:schemeClr val="lt1"/>
              </a:highlight>
              <a:latin typeface="Helvetica Neue Light"/>
              <a:ea typeface="Helvetica Neue Light"/>
              <a:cs typeface="Helvetica Neue Light"/>
              <a:sym typeface="Helvetica Neue Light"/>
            </a:endParaRPr>
          </a:p>
          <a:p>
            <a:pPr indent="0" lvl="0" marL="457200" rtl="0" algn="l">
              <a:lnSpc>
                <a:spcPct val="115000"/>
              </a:lnSpc>
              <a:spcBef>
                <a:spcPts val="1300"/>
              </a:spcBef>
              <a:spcAft>
                <a:spcPts val="0"/>
              </a:spcAft>
              <a:buNone/>
            </a:pPr>
            <a:r>
              <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300"/>
              </a:spcBef>
              <a:spcAft>
                <a:spcPts val="100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Al escribir código, es importante agregar </a:t>
            </a:r>
            <a:r>
              <a:rPr b="1" lang="en-GB" sz="1600">
                <a:solidFill>
                  <a:schemeClr val="dk1"/>
                </a:solidFill>
                <a:highlight>
                  <a:schemeClr val="lt1"/>
                </a:highlight>
                <a:latin typeface="Helvetica Neue"/>
                <a:ea typeface="Helvetica Neue"/>
                <a:cs typeface="Helvetica Neue"/>
                <a:sym typeface="Helvetica Neue"/>
              </a:rPr>
              <a:t>comentarios útiles</a:t>
            </a:r>
            <a:r>
              <a:rPr lang="en-GB" sz="1600">
                <a:solidFill>
                  <a:schemeClr val="dk1"/>
                </a:solidFill>
                <a:highlight>
                  <a:schemeClr val="lt1"/>
                </a:highlight>
                <a:latin typeface="Helvetica Neue Light"/>
                <a:ea typeface="Helvetica Neue Light"/>
                <a:cs typeface="Helvetica Neue Light"/>
                <a:sym typeface="Helvetica Neue Light"/>
              </a:rPr>
              <a:t> de los que otros desarrolladores de nuestro equipo puedan beneficiarse. Todo lo que se necesita es una oración de pocas palabras para ayudar a los demás en la comprensión del propósito de los fragmentos de código más complejos. </a:t>
            </a:r>
            <a:endParaRPr sz="1600">
              <a:solidFill>
                <a:schemeClr val="dk1"/>
              </a:solidFill>
              <a:highlight>
                <a:schemeClr val="lt1"/>
              </a:highlight>
              <a:latin typeface="Helvetica Neue Light"/>
              <a:ea typeface="Helvetica Neue Light"/>
              <a:cs typeface="Helvetica Neue Light"/>
              <a:sym typeface="Helvetica Neue Light"/>
            </a:endParaRPr>
          </a:p>
        </p:txBody>
      </p:sp>
      <p:pic>
        <p:nvPicPr>
          <p:cNvPr id="634" name="Google Shape;634;p7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635" name="Google Shape;635;p76"/>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636" name="Google Shape;636;p76"/>
          <p:cNvSpPr txBox="1"/>
          <p:nvPr/>
        </p:nvSpPr>
        <p:spPr>
          <a:xfrm>
            <a:off x="1335600" y="191375"/>
            <a:ext cx="65346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Código limpio y fácil de leer</a:t>
            </a:r>
            <a:endParaRPr i="1" sz="3600">
              <a:latin typeface="Anton"/>
              <a:ea typeface="Anton"/>
              <a:cs typeface="Anton"/>
              <a:sym typeface="Anton"/>
            </a:endParaRPr>
          </a:p>
        </p:txBody>
      </p:sp>
      <p:pic>
        <p:nvPicPr>
          <p:cNvPr id="637" name="Google Shape;637;p76"/>
          <p:cNvPicPr preferRelativeResize="0"/>
          <p:nvPr/>
        </p:nvPicPr>
        <p:blipFill>
          <a:blip r:embed="rId5">
            <a:alphaModFix/>
          </a:blip>
          <a:stretch>
            <a:fillRect/>
          </a:stretch>
        </p:blipFill>
        <p:spPr>
          <a:xfrm>
            <a:off x="442175" y="186450"/>
            <a:ext cx="762900" cy="76290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77"/>
          <p:cNvSpPr txBox="1"/>
          <p:nvPr/>
        </p:nvSpPr>
        <p:spPr>
          <a:xfrm>
            <a:off x="329700" y="949350"/>
            <a:ext cx="8484600" cy="39486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30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Javascript es bastante conocido por sus funciones </a:t>
            </a:r>
            <a:r>
              <a:rPr b="1" i="1" lang="en-GB" sz="1600">
                <a:solidFill>
                  <a:schemeClr val="dk1"/>
                </a:solidFill>
                <a:highlight>
                  <a:schemeClr val="lt1"/>
                </a:highlight>
                <a:latin typeface="Helvetica Neue"/>
                <a:ea typeface="Helvetica Neue"/>
                <a:cs typeface="Helvetica Neue"/>
                <a:sym typeface="Helvetica Neue"/>
              </a:rPr>
              <a:t>callback</a:t>
            </a:r>
            <a:r>
              <a:rPr lang="en-GB" sz="1600">
                <a:solidFill>
                  <a:schemeClr val="dk1"/>
                </a:solidFill>
                <a:highlight>
                  <a:schemeClr val="lt1"/>
                </a:highlight>
                <a:latin typeface="Helvetica Neue Light"/>
                <a:ea typeface="Helvetica Neue Light"/>
                <a:cs typeface="Helvetica Neue Light"/>
                <a:sym typeface="Helvetica Neue Light"/>
              </a:rPr>
              <a:t>. También nos permiten definir el comportamiento asincrónico en Javascript. El problema con los callback es que, a medida que aumenta el número de operaciones encadenadas, el código se vuelve más difícil de manejar. </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30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Para resolver esto, ahora tenemos las </a:t>
            </a:r>
            <a:r>
              <a:rPr b="1" i="1" lang="en-GB" sz="1600">
                <a:solidFill>
                  <a:schemeClr val="dk1"/>
                </a:solidFill>
                <a:highlight>
                  <a:schemeClr val="lt1"/>
                </a:highlight>
                <a:latin typeface="Helvetica Neue"/>
                <a:ea typeface="Helvetica Neue"/>
                <a:cs typeface="Helvetica Neue"/>
                <a:sym typeface="Helvetica Neue"/>
              </a:rPr>
              <a:t>Promises</a:t>
            </a:r>
            <a:r>
              <a:rPr lang="en-GB" sz="1600">
                <a:solidFill>
                  <a:schemeClr val="dk1"/>
                </a:solidFill>
                <a:highlight>
                  <a:schemeClr val="lt1"/>
                </a:highlight>
                <a:latin typeface="Helvetica Neue Light"/>
                <a:ea typeface="Helvetica Neue Light"/>
                <a:cs typeface="Helvetica Neue Light"/>
                <a:sym typeface="Helvetica Neue Light"/>
              </a:rPr>
              <a:t>, que facilitan mucho la escritura de código asincrónico. Además, tenemos </a:t>
            </a:r>
            <a:r>
              <a:rPr b="1" i="1" lang="en-GB" sz="1600">
                <a:solidFill>
                  <a:schemeClr val="dk1"/>
                </a:solidFill>
                <a:highlight>
                  <a:schemeClr val="lt1"/>
                </a:highlight>
                <a:latin typeface="Helvetica Neue"/>
                <a:ea typeface="Helvetica Neue"/>
                <a:cs typeface="Helvetica Neue"/>
                <a:sym typeface="Helvetica Neue"/>
              </a:rPr>
              <a:t>async/await</a:t>
            </a:r>
            <a:r>
              <a:rPr lang="en-GB" sz="1600">
                <a:solidFill>
                  <a:schemeClr val="dk1"/>
                </a:solidFill>
                <a:highlight>
                  <a:schemeClr val="lt1"/>
                </a:highlight>
                <a:latin typeface="Helvetica Neue Light"/>
                <a:ea typeface="Helvetica Neue Light"/>
                <a:cs typeface="Helvetica Neue Light"/>
                <a:sym typeface="Helvetica Neue Light"/>
              </a:rPr>
              <a:t> que la simplifica aún más, haciendo que la API sea más intuitiva y natural.</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300"/>
              </a:spcBef>
              <a:spcAft>
                <a:spcPts val="100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Por lo tanto, se recomienda utilizar estas últimas en nuestras aplicaciones de Node. Ésto permite un código más limpio, mejor legibilidad, manejo de errores y pruebas más fáciles. Se mantiene un flujo de control claro y una configuración de programación funcional más coherente.</a:t>
            </a:r>
            <a:endParaRPr sz="1600">
              <a:solidFill>
                <a:schemeClr val="dk1"/>
              </a:solidFill>
              <a:highlight>
                <a:schemeClr val="lt1"/>
              </a:highlight>
              <a:latin typeface="Helvetica Neue Light"/>
              <a:ea typeface="Helvetica Neue Light"/>
              <a:cs typeface="Helvetica Neue Light"/>
              <a:sym typeface="Helvetica Neue Light"/>
            </a:endParaRPr>
          </a:p>
        </p:txBody>
      </p:sp>
      <p:pic>
        <p:nvPicPr>
          <p:cNvPr id="643" name="Google Shape;643;p7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644" name="Google Shape;644;p77"/>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645" name="Google Shape;645;p77"/>
          <p:cNvSpPr txBox="1"/>
          <p:nvPr/>
        </p:nvSpPr>
        <p:spPr>
          <a:xfrm>
            <a:off x="1790600" y="191375"/>
            <a:ext cx="60795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Escribir código asincrónico</a:t>
            </a:r>
            <a:endParaRPr i="1" sz="3600">
              <a:latin typeface="Anton"/>
              <a:ea typeface="Anton"/>
              <a:cs typeface="Anton"/>
              <a:sym typeface="Anton"/>
            </a:endParaRPr>
          </a:p>
        </p:txBody>
      </p:sp>
      <p:pic>
        <p:nvPicPr>
          <p:cNvPr id="646" name="Google Shape;646;p77"/>
          <p:cNvPicPr preferRelativeResize="0"/>
          <p:nvPr/>
        </p:nvPicPr>
        <p:blipFill>
          <a:blip r:embed="rId5">
            <a:alphaModFix/>
          </a:blip>
          <a:stretch>
            <a:fillRect/>
          </a:stretch>
        </p:blipFill>
        <p:spPr>
          <a:xfrm>
            <a:off x="442175" y="186450"/>
            <a:ext cx="762900" cy="76290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78"/>
          <p:cNvSpPr txBox="1"/>
          <p:nvPr/>
        </p:nvSpPr>
        <p:spPr>
          <a:xfrm>
            <a:off x="389050" y="949350"/>
            <a:ext cx="7999200" cy="3474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300"/>
              </a:spcBef>
              <a:spcAft>
                <a:spcPts val="0"/>
              </a:spcAft>
              <a:buClr>
                <a:srgbClr val="3CEFAB"/>
              </a:buClr>
              <a:buSzPts val="1500"/>
              <a:buFont typeface="Helvetica Neue Light"/>
              <a:buChar char="●"/>
            </a:pPr>
            <a:r>
              <a:rPr lang="en-GB" sz="1500">
                <a:solidFill>
                  <a:schemeClr val="dk1"/>
                </a:solidFill>
                <a:highlight>
                  <a:schemeClr val="lt1"/>
                </a:highlight>
                <a:latin typeface="Helvetica Neue Light"/>
                <a:ea typeface="Helvetica Neue Light"/>
                <a:cs typeface="Helvetica Neue Light"/>
                <a:sym typeface="Helvetica Neue Light"/>
              </a:rPr>
              <a:t>A medida que nuestra aplicación escale, necesitaremos que ciertas opciones de configuración global sean accesibles en todos los módulos.</a:t>
            </a:r>
            <a:endParaRPr sz="1500">
              <a:solidFill>
                <a:schemeClr val="dk1"/>
              </a:solidFill>
              <a:highlight>
                <a:schemeClr val="lt1"/>
              </a:highlight>
              <a:latin typeface="Helvetica Neue Light"/>
              <a:ea typeface="Helvetica Neue Light"/>
              <a:cs typeface="Helvetica Neue Light"/>
              <a:sym typeface="Helvetica Neue Light"/>
            </a:endParaRPr>
          </a:p>
          <a:p>
            <a:pPr indent="-323850" lvl="0" marL="457200" rtl="0" algn="l">
              <a:lnSpc>
                <a:spcPct val="115000"/>
              </a:lnSpc>
              <a:spcBef>
                <a:spcPts val="1300"/>
              </a:spcBef>
              <a:spcAft>
                <a:spcPts val="0"/>
              </a:spcAft>
              <a:buClr>
                <a:srgbClr val="3CEFAB"/>
              </a:buClr>
              <a:buSzPts val="1500"/>
              <a:buFont typeface="Helvetica Neue Light"/>
              <a:buChar char="●"/>
            </a:pPr>
            <a:r>
              <a:rPr lang="en-GB" sz="1500">
                <a:solidFill>
                  <a:schemeClr val="dk1"/>
                </a:solidFill>
                <a:highlight>
                  <a:schemeClr val="lt1"/>
                </a:highlight>
                <a:latin typeface="Helvetica Neue Light"/>
                <a:ea typeface="Helvetica Neue Light"/>
                <a:cs typeface="Helvetica Neue Light"/>
                <a:sym typeface="Helvetica Neue Light"/>
              </a:rPr>
              <a:t>Siempre es una buena práctica almacenar estas opciones juntas en un archivo separado dentro de una </a:t>
            </a:r>
            <a:r>
              <a:rPr b="1" lang="en-GB" sz="1500">
                <a:solidFill>
                  <a:schemeClr val="dk1"/>
                </a:solidFill>
                <a:highlight>
                  <a:schemeClr val="lt1"/>
                </a:highlight>
                <a:latin typeface="Helvetica Neue"/>
                <a:ea typeface="Helvetica Neue"/>
                <a:cs typeface="Helvetica Neue"/>
                <a:sym typeface="Helvetica Neue"/>
              </a:rPr>
              <a:t>carpeta de configuración</a:t>
            </a:r>
            <a:r>
              <a:rPr lang="en-GB" sz="1500">
                <a:solidFill>
                  <a:schemeClr val="dk1"/>
                </a:solidFill>
                <a:highlight>
                  <a:schemeClr val="lt1"/>
                </a:highlight>
                <a:latin typeface="Helvetica Neue Light"/>
                <a:ea typeface="Helvetica Neue Light"/>
                <a:cs typeface="Helvetica Neue Light"/>
                <a:sym typeface="Helvetica Neue Light"/>
              </a:rPr>
              <a:t> en nuestro proyecto. Esta carpeta puede contener todas sus diferentes opciones de configuración agrupadas en archivos según su uso.</a:t>
            </a:r>
            <a:br>
              <a:rPr lang="en-GB" sz="1500">
                <a:solidFill>
                  <a:schemeClr val="dk1"/>
                </a:solidFill>
                <a:highlight>
                  <a:schemeClr val="lt1"/>
                </a:highlight>
                <a:latin typeface="Helvetica Neue Light"/>
                <a:ea typeface="Helvetica Neue Light"/>
                <a:cs typeface="Helvetica Neue Light"/>
                <a:sym typeface="Helvetica Neue Light"/>
              </a:rPr>
            </a:br>
            <a:endParaRPr sz="1500">
              <a:solidFill>
                <a:schemeClr val="dk1"/>
              </a:solidFill>
              <a:highlight>
                <a:schemeClr val="lt1"/>
              </a:highlight>
              <a:latin typeface="Helvetica Neue Light"/>
              <a:ea typeface="Helvetica Neue Light"/>
              <a:cs typeface="Helvetica Neue Light"/>
              <a:sym typeface="Helvetica Neue Light"/>
            </a:endParaRPr>
          </a:p>
          <a:p>
            <a:pPr indent="-323850" lvl="0" marL="457200" rtl="0" algn="l">
              <a:lnSpc>
                <a:spcPct val="115000"/>
              </a:lnSpc>
              <a:spcBef>
                <a:spcPts val="1300"/>
              </a:spcBef>
              <a:spcAft>
                <a:spcPts val="1000"/>
              </a:spcAft>
              <a:buClr>
                <a:srgbClr val="3CEFAB"/>
              </a:buClr>
              <a:buSzPts val="1500"/>
              <a:buFont typeface="Helvetica Neue Light"/>
              <a:buChar char="●"/>
            </a:pPr>
            <a:r>
              <a:rPr lang="en-GB" sz="1500">
                <a:solidFill>
                  <a:schemeClr val="dk1"/>
                </a:solidFill>
                <a:highlight>
                  <a:schemeClr val="lt1"/>
                </a:highlight>
                <a:latin typeface="Helvetica Neue Light"/>
                <a:ea typeface="Helvetica Neue Light"/>
                <a:cs typeface="Helvetica Neue Light"/>
                <a:sym typeface="Helvetica Neue Light"/>
              </a:rPr>
              <a:t>Las URLs de conexión a la base de datos se almacenan en archivos </a:t>
            </a:r>
            <a:r>
              <a:rPr b="1" i="1" lang="en-GB" sz="1500">
                <a:solidFill>
                  <a:schemeClr val="dk1"/>
                </a:solidFill>
                <a:highlight>
                  <a:schemeClr val="lt1"/>
                </a:highlight>
                <a:latin typeface="Helvetica Neue"/>
                <a:ea typeface="Helvetica Neue"/>
                <a:cs typeface="Helvetica Neue"/>
                <a:sym typeface="Helvetica Neue"/>
              </a:rPr>
              <a:t>.env</a:t>
            </a:r>
            <a:r>
              <a:rPr lang="en-GB" sz="1500">
                <a:solidFill>
                  <a:schemeClr val="dk1"/>
                </a:solidFill>
                <a:highlight>
                  <a:schemeClr val="lt1"/>
                </a:highlight>
                <a:latin typeface="Helvetica Neue Light"/>
                <a:ea typeface="Helvetica Neue Light"/>
                <a:cs typeface="Helvetica Neue Light"/>
                <a:sym typeface="Helvetica Neue Light"/>
              </a:rPr>
              <a:t> como variables de entorno. Así es como un archivo .env almacena datos en forma de pares clave-valor. Es un archivo secreto que no se agrega a Git.</a:t>
            </a:r>
            <a:endParaRPr sz="1500">
              <a:solidFill>
                <a:schemeClr val="dk1"/>
              </a:solidFill>
              <a:highlight>
                <a:schemeClr val="lt1"/>
              </a:highlight>
              <a:latin typeface="Helvetica Neue Light"/>
              <a:ea typeface="Helvetica Neue Light"/>
              <a:cs typeface="Helvetica Neue Light"/>
              <a:sym typeface="Helvetica Neue Light"/>
            </a:endParaRPr>
          </a:p>
        </p:txBody>
      </p:sp>
      <p:pic>
        <p:nvPicPr>
          <p:cNvPr id="652" name="Google Shape;652;p7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653" name="Google Shape;653;p78"/>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654" name="Google Shape;654;p78"/>
          <p:cNvSpPr txBox="1"/>
          <p:nvPr/>
        </p:nvSpPr>
        <p:spPr>
          <a:xfrm>
            <a:off x="939925" y="151825"/>
            <a:ext cx="71886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2800">
                <a:latin typeface="Anton"/>
                <a:ea typeface="Anton"/>
                <a:cs typeface="Anton"/>
                <a:sym typeface="Anton"/>
              </a:rPr>
              <a:t>Archivos de configuración y variables de entorno</a:t>
            </a:r>
            <a:endParaRPr i="1" sz="2800">
              <a:latin typeface="Anton"/>
              <a:ea typeface="Anton"/>
              <a:cs typeface="Anton"/>
              <a:sym typeface="Anton"/>
            </a:endParaRPr>
          </a:p>
        </p:txBody>
      </p:sp>
      <p:pic>
        <p:nvPicPr>
          <p:cNvPr id="655" name="Google Shape;655;p78"/>
          <p:cNvPicPr preferRelativeResize="0"/>
          <p:nvPr/>
        </p:nvPicPr>
        <p:blipFill>
          <a:blip r:embed="rId5">
            <a:alphaModFix/>
          </a:blip>
          <a:stretch>
            <a:fillRect/>
          </a:stretch>
        </p:blipFill>
        <p:spPr>
          <a:xfrm>
            <a:off x="4827200" y="2705024"/>
            <a:ext cx="1546300" cy="669025"/>
          </a:xfrm>
          <a:prstGeom prst="rect">
            <a:avLst/>
          </a:prstGeom>
          <a:noFill/>
          <a:ln cap="flat" cmpd="sng" w="9525">
            <a:solidFill>
              <a:schemeClr val="dk2"/>
            </a:solidFill>
            <a:prstDash val="solid"/>
            <a:round/>
            <a:headEnd len="sm" w="sm" type="none"/>
            <a:tailEnd len="sm" w="sm" type="none"/>
          </a:ln>
        </p:spPr>
      </p:pic>
      <p:pic>
        <p:nvPicPr>
          <p:cNvPr id="656" name="Google Shape;656;p78"/>
          <p:cNvPicPr preferRelativeResize="0"/>
          <p:nvPr/>
        </p:nvPicPr>
        <p:blipFill>
          <a:blip r:embed="rId6">
            <a:alphaModFix/>
          </a:blip>
          <a:stretch>
            <a:fillRect/>
          </a:stretch>
        </p:blipFill>
        <p:spPr>
          <a:xfrm>
            <a:off x="4827188" y="3970225"/>
            <a:ext cx="2407081" cy="762900"/>
          </a:xfrm>
          <a:prstGeom prst="rect">
            <a:avLst/>
          </a:prstGeom>
          <a:noFill/>
          <a:ln cap="flat" cmpd="sng" w="9525">
            <a:solidFill>
              <a:schemeClr val="dk2"/>
            </a:solidFill>
            <a:prstDash val="solid"/>
            <a:round/>
            <a:headEnd len="sm" w="sm" type="none"/>
            <a:tailEnd len="sm" w="sm" type="none"/>
          </a:ln>
        </p:spPr>
      </p:pic>
      <p:pic>
        <p:nvPicPr>
          <p:cNvPr id="657" name="Google Shape;657;p78"/>
          <p:cNvPicPr preferRelativeResize="0"/>
          <p:nvPr/>
        </p:nvPicPr>
        <p:blipFill>
          <a:blip r:embed="rId7">
            <a:alphaModFix/>
          </a:blip>
          <a:stretch>
            <a:fillRect/>
          </a:stretch>
        </p:blipFill>
        <p:spPr>
          <a:xfrm>
            <a:off x="442175" y="186450"/>
            <a:ext cx="762900" cy="76290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79"/>
          <p:cNvSpPr txBox="1"/>
          <p:nvPr/>
        </p:nvSpPr>
        <p:spPr>
          <a:xfrm>
            <a:off x="291925" y="1091675"/>
            <a:ext cx="8484600" cy="21111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30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Una práctica de desarrollo muy común es importar todas las variables del </a:t>
            </a:r>
            <a:r>
              <a:rPr i="1" lang="en-GB" sz="1600">
                <a:solidFill>
                  <a:schemeClr val="dk1"/>
                </a:solidFill>
                <a:highlight>
                  <a:schemeClr val="lt1"/>
                </a:highlight>
                <a:latin typeface="Helvetica Neue Light"/>
                <a:ea typeface="Helvetica Neue Light"/>
                <a:cs typeface="Helvetica Neue Light"/>
                <a:sym typeface="Helvetica Neue Light"/>
              </a:rPr>
              <a:t>.env</a:t>
            </a:r>
            <a:r>
              <a:rPr lang="en-GB" sz="1600">
                <a:solidFill>
                  <a:schemeClr val="dk1"/>
                </a:solidFill>
                <a:highlight>
                  <a:schemeClr val="lt1"/>
                </a:highlight>
                <a:latin typeface="Helvetica Neue Light"/>
                <a:ea typeface="Helvetica Neue Light"/>
                <a:cs typeface="Helvetica Neue Light"/>
                <a:sym typeface="Helvetica Neue Light"/>
              </a:rPr>
              <a:t> (junto con otras opciones y configuraciones predefinidas) en los archivos de configuración y exponerlos como un objeto al resto de la aplicación. </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300"/>
              </a:spcBef>
              <a:spcAft>
                <a:spcPts val="100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De esta manera, si es necesario hacer cambios, solo los realizamos en una configuración común en un lugar y eso se refleja en toda su aplicación.</a:t>
            </a:r>
            <a:endParaRPr sz="1600">
              <a:solidFill>
                <a:schemeClr val="dk1"/>
              </a:solidFill>
              <a:highlight>
                <a:schemeClr val="lt1"/>
              </a:highlight>
              <a:latin typeface="Helvetica Neue Light"/>
              <a:ea typeface="Helvetica Neue Light"/>
              <a:cs typeface="Helvetica Neue Light"/>
              <a:sym typeface="Helvetica Neue Light"/>
            </a:endParaRPr>
          </a:p>
        </p:txBody>
      </p:sp>
      <p:pic>
        <p:nvPicPr>
          <p:cNvPr id="663" name="Google Shape;663;p7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664" name="Google Shape;664;p79"/>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665" name="Google Shape;665;p79"/>
          <p:cNvPicPr preferRelativeResize="0"/>
          <p:nvPr/>
        </p:nvPicPr>
        <p:blipFill>
          <a:blip r:embed="rId5">
            <a:alphaModFix/>
          </a:blip>
          <a:stretch>
            <a:fillRect/>
          </a:stretch>
        </p:blipFill>
        <p:spPr>
          <a:xfrm>
            <a:off x="3264401" y="3112525"/>
            <a:ext cx="2448351" cy="1586900"/>
          </a:xfrm>
          <a:prstGeom prst="rect">
            <a:avLst/>
          </a:prstGeom>
          <a:noFill/>
          <a:ln cap="flat" cmpd="sng" w="9525">
            <a:solidFill>
              <a:schemeClr val="dk2"/>
            </a:solidFill>
            <a:prstDash val="solid"/>
            <a:round/>
            <a:headEnd len="sm" w="sm" type="none"/>
            <a:tailEnd len="sm" w="sm" type="none"/>
          </a:ln>
        </p:spPr>
      </p:pic>
      <p:sp>
        <p:nvSpPr>
          <p:cNvPr id="666" name="Google Shape;666;p79"/>
          <p:cNvSpPr txBox="1"/>
          <p:nvPr/>
        </p:nvSpPr>
        <p:spPr>
          <a:xfrm>
            <a:off x="939925" y="151825"/>
            <a:ext cx="71886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2800">
                <a:latin typeface="Anton"/>
                <a:ea typeface="Anton"/>
                <a:cs typeface="Anton"/>
                <a:sym typeface="Anton"/>
              </a:rPr>
              <a:t>Archivos de configuración y variables de entorno</a:t>
            </a:r>
            <a:endParaRPr i="1" sz="2800">
              <a:latin typeface="Anton"/>
              <a:ea typeface="Anton"/>
              <a:cs typeface="Anton"/>
              <a:sym typeface="Anton"/>
            </a:endParaRPr>
          </a:p>
        </p:txBody>
      </p:sp>
      <p:pic>
        <p:nvPicPr>
          <p:cNvPr id="667" name="Google Shape;667;p79"/>
          <p:cNvPicPr preferRelativeResize="0"/>
          <p:nvPr/>
        </p:nvPicPr>
        <p:blipFill>
          <a:blip r:embed="rId6">
            <a:alphaModFix/>
          </a:blip>
          <a:stretch>
            <a:fillRect/>
          </a:stretch>
        </p:blipFill>
        <p:spPr>
          <a:xfrm>
            <a:off x="442175" y="186450"/>
            <a:ext cx="762900" cy="76290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671" name="Shape 671"/>
        <p:cNvGrpSpPr/>
        <p:nvPr/>
      </p:nvGrpSpPr>
      <p:grpSpPr>
        <a:xfrm>
          <a:off x="0" y="0"/>
          <a:ext cx="0" cy="0"/>
          <a:chOff x="0" y="0"/>
          <a:chExt cx="0" cy="0"/>
        </a:xfrm>
      </p:grpSpPr>
      <p:sp>
        <p:nvSpPr>
          <p:cNvPr id="672" name="Google Shape;672;p80"/>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TESTING, LOGGING Y MANEJO DE ERRORES</a:t>
            </a:r>
            <a:endParaRPr i="1" sz="3600">
              <a:latin typeface="Anton"/>
              <a:ea typeface="Anton"/>
              <a:cs typeface="Anton"/>
              <a:sym typeface="Anton"/>
            </a:endParaRPr>
          </a:p>
        </p:txBody>
      </p:sp>
      <p:pic>
        <p:nvPicPr>
          <p:cNvPr id="673" name="Google Shape;673;p80"/>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81"/>
          <p:cNvSpPr txBox="1"/>
          <p:nvPr/>
        </p:nvSpPr>
        <p:spPr>
          <a:xfrm>
            <a:off x="329700" y="1025550"/>
            <a:ext cx="8484600" cy="32904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300"/>
              </a:spcBef>
              <a:spcAft>
                <a:spcPts val="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El </a:t>
            </a:r>
            <a:r>
              <a:rPr b="1" i="1" lang="en-GB" sz="1700">
                <a:solidFill>
                  <a:schemeClr val="dk1"/>
                </a:solidFill>
                <a:highlight>
                  <a:schemeClr val="lt1"/>
                </a:highlight>
                <a:latin typeface="Helvetica Neue"/>
                <a:ea typeface="Helvetica Neue"/>
                <a:cs typeface="Helvetica Neue"/>
                <a:sym typeface="Helvetica Neue"/>
              </a:rPr>
              <a:t>testing</a:t>
            </a:r>
            <a:r>
              <a:rPr lang="en-GB" sz="1700">
                <a:solidFill>
                  <a:schemeClr val="dk1"/>
                </a:solidFill>
                <a:highlight>
                  <a:schemeClr val="lt1"/>
                </a:highlight>
                <a:latin typeface="Helvetica Neue Light"/>
                <a:ea typeface="Helvetica Neue Light"/>
                <a:cs typeface="Helvetica Neue Light"/>
                <a:sym typeface="Helvetica Neue Light"/>
              </a:rPr>
              <a:t> es parte integral de cualquier aplicación de software. Nos permite probar la validez, precisión y solidez de nuestro código al sacar a la luz incluso las inexactitudes más pequeñas, no solo en el sistema en conjunto, sino también en sus componentes de forma aislada. Lo hacen de una forma automatizada.</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100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Las </a:t>
            </a:r>
            <a:r>
              <a:rPr b="1" lang="en-GB" sz="1700">
                <a:solidFill>
                  <a:schemeClr val="dk1"/>
                </a:solidFill>
                <a:highlight>
                  <a:schemeClr val="lt1"/>
                </a:highlight>
                <a:latin typeface="Helvetica Neue"/>
                <a:ea typeface="Helvetica Neue"/>
                <a:cs typeface="Helvetica Neue"/>
                <a:sym typeface="Helvetica Neue"/>
              </a:rPr>
              <a:t>pruebas unitarias </a:t>
            </a:r>
            <a:r>
              <a:rPr lang="en-GB" sz="1700">
                <a:solidFill>
                  <a:schemeClr val="dk1"/>
                </a:solidFill>
                <a:highlight>
                  <a:schemeClr val="lt1"/>
                </a:highlight>
                <a:latin typeface="Helvetica Neue Light"/>
                <a:ea typeface="Helvetica Neue Light"/>
                <a:cs typeface="Helvetica Neue Light"/>
                <a:sym typeface="Helvetica Neue Light"/>
              </a:rPr>
              <a:t>forman la base de la mayoría de las configuraciones de prueba. Aquí, las unidades/componentes individuales se prueban de forma aislada del resto del código para verificar su exactitud. </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679" name="Google Shape;679;p8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680" name="Google Shape;680;p81"/>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681" name="Google Shape;681;p81"/>
          <p:cNvSpPr txBox="1"/>
          <p:nvPr/>
        </p:nvSpPr>
        <p:spPr>
          <a:xfrm>
            <a:off x="1345475" y="191375"/>
            <a:ext cx="65247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300">
                <a:latin typeface="Anton"/>
                <a:ea typeface="Anton"/>
                <a:cs typeface="Anton"/>
                <a:sym typeface="Anton"/>
              </a:rPr>
              <a:t>Testing, Logging y manejo de errores</a:t>
            </a:r>
            <a:endParaRPr i="1" sz="3300">
              <a:latin typeface="Anton"/>
              <a:ea typeface="Anton"/>
              <a:cs typeface="Anton"/>
              <a:sym typeface="Anton"/>
            </a:endParaRPr>
          </a:p>
        </p:txBody>
      </p:sp>
      <p:pic>
        <p:nvPicPr>
          <p:cNvPr id="682" name="Google Shape;682;p81"/>
          <p:cNvPicPr preferRelativeResize="0"/>
          <p:nvPr/>
        </p:nvPicPr>
        <p:blipFill>
          <a:blip r:embed="rId5">
            <a:alphaModFix/>
          </a:blip>
          <a:stretch>
            <a:fillRect/>
          </a:stretch>
        </p:blipFill>
        <p:spPr>
          <a:xfrm>
            <a:off x="442175" y="186450"/>
            <a:ext cx="762900" cy="762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141" name="Shape 141"/>
        <p:cNvGrpSpPr/>
        <p:nvPr/>
      </p:nvGrpSpPr>
      <p:grpSpPr>
        <a:xfrm>
          <a:off x="0" y="0"/>
          <a:ext cx="0" cy="0"/>
          <a:chOff x="0" y="0"/>
          <a:chExt cx="0" cy="0"/>
        </a:xfrm>
      </p:grpSpPr>
      <p:sp>
        <p:nvSpPr>
          <p:cNvPr id="142" name="Google Shape;142;p19"/>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HTML ON WIRE</a:t>
            </a:r>
            <a:endParaRPr i="1" sz="3600">
              <a:latin typeface="Anton"/>
              <a:ea typeface="Anton"/>
              <a:cs typeface="Anton"/>
              <a:sym typeface="Anton"/>
            </a:endParaRPr>
          </a:p>
        </p:txBody>
      </p:sp>
      <p:pic>
        <p:nvPicPr>
          <p:cNvPr id="143" name="Google Shape;143;p19"/>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82"/>
          <p:cNvSpPr txBox="1"/>
          <p:nvPr/>
        </p:nvSpPr>
        <p:spPr>
          <a:xfrm>
            <a:off x="593750" y="1330350"/>
            <a:ext cx="7883400" cy="24495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El </a:t>
            </a:r>
            <a:r>
              <a:rPr b="1" i="1" lang="en-GB" sz="1900">
                <a:solidFill>
                  <a:schemeClr val="dk1"/>
                </a:solidFill>
                <a:highlight>
                  <a:schemeClr val="lt1"/>
                </a:highlight>
                <a:latin typeface="Helvetica Neue"/>
                <a:ea typeface="Helvetica Neue"/>
                <a:cs typeface="Helvetica Neue"/>
                <a:sym typeface="Helvetica Neue"/>
              </a:rPr>
              <a:t>Logging</a:t>
            </a:r>
            <a:r>
              <a:rPr lang="en-GB" sz="1900">
                <a:solidFill>
                  <a:schemeClr val="dk1"/>
                </a:solidFill>
                <a:highlight>
                  <a:schemeClr val="lt1"/>
                </a:highlight>
                <a:latin typeface="Helvetica Neue Light"/>
                <a:ea typeface="Helvetica Neue Light"/>
                <a:cs typeface="Helvetica Neue Light"/>
                <a:sym typeface="Helvetica Neue Light"/>
              </a:rPr>
              <a:t> juega un papel importante en todo el proceso de cualquier aplicación de software. </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100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Desde el desarrollo hasta las pruebas y el lanzamiento para la producción, un sistema de </a:t>
            </a:r>
            <a:r>
              <a:rPr i="1" lang="en-GB" sz="1900">
                <a:solidFill>
                  <a:schemeClr val="dk1"/>
                </a:solidFill>
                <a:highlight>
                  <a:schemeClr val="lt1"/>
                </a:highlight>
                <a:latin typeface="Helvetica Neue Light"/>
                <a:ea typeface="Helvetica Neue Light"/>
                <a:cs typeface="Helvetica Neue Light"/>
                <a:sym typeface="Helvetica Neue Light"/>
              </a:rPr>
              <a:t>logging </a:t>
            </a:r>
            <a:r>
              <a:rPr lang="en-GB" sz="1900">
                <a:solidFill>
                  <a:schemeClr val="dk1"/>
                </a:solidFill>
                <a:highlight>
                  <a:schemeClr val="lt1"/>
                </a:highlight>
                <a:latin typeface="Helvetica Neue Light"/>
                <a:ea typeface="Helvetica Neue Light"/>
                <a:cs typeface="Helvetica Neue Light"/>
                <a:sym typeface="Helvetica Neue Light"/>
              </a:rPr>
              <a:t>bien implementado nos permite registrar información importante y comprender los diversos aspectos de la precisión y las métricas de rendimiento de nuestra aplicación. También facilita mucho la depuración.</a:t>
            </a:r>
            <a:endParaRPr sz="1900">
              <a:solidFill>
                <a:schemeClr val="dk1"/>
              </a:solidFill>
              <a:highlight>
                <a:schemeClr val="lt1"/>
              </a:highlight>
              <a:latin typeface="Helvetica Neue Light"/>
              <a:ea typeface="Helvetica Neue Light"/>
              <a:cs typeface="Helvetica Neue Light"/>
              <a:sym typeface="Helvetica Neue Light"/>
            </a:endParaRPr>
          </a:p>
        </p:txBody>
      </p:sp>
      <p:pic>
        <p:nvPicPr>
          <p:cNvPr id="688" name="Google Shape;688;p8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689" name="Google Shape;689;p82"/>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690" name="Google Shape;690;p82"/>
          <p:cNvSpPr txBox="1"/>
          <p:nvPr/>
        </p:nvSpPr>
        <p:spPr>
          <a:xfrm>
            <a:off x="1365200" y="186450"/>
            <a:ext cx="67125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300">
                <a:latin typeface="Anton"/>
                <a:ea typeface="Anton"/>
                <a:cs typeface="Anton"/>
                <a:sym typeface="Anton"/>
              </a:rPr>
              <a:t>Testing, Logging y manejo de errores</a:t>
            </a:r>
            <a:endParaRPr i="1" sz="3300">
              <a:latin typeface="Anton"/>
              <a:ea typeface="Anton"/>
              <a:cs typeface="Anton"/>
              <a:sym typeface="Anton"/>
            </a:endParaRPr>
          </a:p>
        </p:txBody>
      </p:sp>
      <p:pic>
        <p:nvPicPr>
          <p:cNvPr id="691" name="Google Shape;691;p82"/>
          <p:cNvPicPr preferRelativeResize="0"/>
          <p:nvPr/>
        </p:nvPicPr>
        <p:blipFill>
          <a:blip r:embed="rId5">
            <a:alphaModFix/>
          </a:blip>
          <a:stretch>
            <a:fillRect/>
          </a:stretch>
        </p:blipFill>
        <p:spPr>
          <a:xfrm>
            <a:off x="442175" y="186450"/>
            <a:ext cx="762900" cy="76290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83"/>
          <p:cNvSpPr txBox="1"/>
          <p:nvPr/>
        </p:nvSpPr>
        <p:spPr>
          <a:xfrm>
            <a:off x="236550" y="949350"/>
            <a:ext cx="8670900" cy="38694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30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La verdad contradictoria es que los errores son buenos para los desarrolladores. Nos permiten comprender las inexactitudes y vulnerabilidades en nuestro código al alertarnos cuando el código se rompe. También brindan información relevante sobre lo que salió mal, dónde y qué se debe hacer para reparar el problema.</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30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Pero en lugar de permitir que Node arroje errores, interrumpa la ejecución del código e incluso falle a veces, preferimos hacernos cargo del flujo de control de nuestra aplicación manejando estas condiciones de error. Esto es lo que podemos lograr mediante el </a:t>
            </a:r>
            <a:r>
              <a:rPr b="1" lang="en-GB" sz="1600">
                <a:solidFill>
                  <a:schemeClr val="dk1"/>
                </a:solidFill>
                <a:highlight>
                  <a:schemeClr val="lt1"/>
                </a:highlight>
                <a:latin typeface="Helvetica Neue"/>
                <a:ea typeface="Helvetica Neue"/>
                <a:cs typeface="Helvetica Neue"/>
                <a:sym typeface="Helvetica Neue"/>
              </a:rPr>
              <a:t>manejo de excepciones</a:t>
            </a:r>
            <a:r>
              <a:rPr lang="en-GB" sz="1600">
                <a:solidFill>
                  <a:schemeClr val="dk1"/>
                </a:solidFill>
                <a:highlight>
                  <a:schemeClr val="lt1"/>
                </a:highlight>
                <a:latin typeface="Helvetica Neue Light"/>
                <a:ea typeface="Helvetica Neue Light"/>
                <a:cs typeface="Helvetica Neue Light"/>
                <a:sym typeface="Helvetica Neue Light"/>
              </a:rPr>
              <a:t> usando bloques try/catch. </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300"/>
              </a:spcBef>
              <a:spcAft>
                <a:spcPts val="100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Al permitir a los desarrolladores administrar de manera programática tales excepciones, mantiene las cosas estables, facilita la depuración y también evita una mala experiencia para el usuario final.</a:t>
            </a:r>
            <a:endParaRPr sz="1600">
              <a:solidFill>
                <a:schemeClr val="dk1"/>
              </a:solidFill>
              <a:highlight>
                <a:schemeClr val="lt1"/>
              </a:highlight>
              <a:latin typeface="Helvetica Neue Light"/>
              <a:ea typeface="Helvetica Neue Light"/>
              <a:cs typeface="Helvetica Neue Light"/>
              <a:sym typeface="Helvetica Neue Light"/>
            </a:endParaRPr>
          </a:p>
        </p:txBody>
      </p:sp>
      <p:pic>
        <p:nvPicPr>
          <p:cNvPr id="697" name="Google Shape;697;p8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698" name="Google Shape;698;p83"/>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699" name="Google Shape;699;p83"/>
          <p:cNvSpPr txBox="1"/>
          <p:nvPr/>
        </p:nvSpPr>
        <p:spPr>
          <a:xfrm>
            <a:off x="1315800" y="191375"/>
            <a:ext cx="65541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300">
                <a:latin typeface="Anton"/>
                <a:ea typeface="Anton"/>
                <a:cs typeface="Anton"/>
                <a:sym typeface="Anton"/>
              </a:rPr>
              <a:t>Testing, Logging y manejo de errores</a:t>
            </a:r>
            <a:endParaRPr i="1" sz="3300">
              <a:latin typeface="Anton"/>
              <a:ea typeface="Anton"/>
              <a:cs typeface="Anton"/>
              <a:sym typeface="Anton"/>
            </a:endParaRPr>
          </a:p>
        </p:txBody>
      </p:sp>
      <p:pic>
        <p:nvPicPr>
          <p:cNvPr id="700" name="Google Shape;700;p83"/>
          <p:cNvPicPr preferRelativeResize="0"/>
          <p:nvPr/>
        </p:nvPicPr>
        <p:blipFill>
          <a:blip r:embed="rId5">
            <a:alphaModFix/>
          </a:blip>
          <a:stretch>
            <a:fillRect/>
          </a:stretch>
        </p:blipFill>
        <p:spPr>
          <a:xfrm>
            <a:off x="442175" y="186450"/>
            <a:ext cx="762900" cy="76290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84"/>
          <p:cNvSpPr txBox="1"/>
          <p:nvPr/>
        </p:nvSpPr>
        <p:spPr>
          <a:xfrm>
            <a:off x="78850" y="1142213"/>
            <a:ext cx="8808300" cy="36885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300"/>
              </a:spcBef>
              <a:spcAft>
                <a:spcPts val="0"/>
              </a:spcAft>
              <a:buClr>
                <a:srgbClr val="3CEFAB"/>
              </a:buClr>
              <a:buSzPts val="1600"/>
              <a:buFont typeface="Helvetica Neue Light"/>
              <a:buChar char="●"/>
            </a:pPr>
            <a:r>
              <a:rPr b="1" i="1" lang="en-GB" sz="1600">
                <a:solidFill>
                  <a:schemeClr val="dk1"/>
                </a:solidFill>
                <a:highlight>
                  <a:schemeClr val="lt1"/>
                </a:highlight>
                <a:latin typeface="Helvetica Neue"/>
                <a:ea typeface="Helvetica Neue"/>
                <a:cs typeface="Helvetica Neue"/>
                <a:sym typeface="Helvetica Neue"/>
              </a:rPr>
              <a:t>Gzip </a:t>
            </a:r>
            <a:r>
              <a:rPr lang="en-GB" sz="1600">
                <a:solidFill>
                  <a:schemeClr val="dk1"/>
                </a:solidFill>
                <a:highlight>
                  <a:schemeClr val="lt1"/>
                </a:highlight>
                <a:latin typeface="Helvetica Neue Light"/>
                <a:ea typeface="Helvetica Neue Light"/>
                <a:cs typeface="Helvetica Neue Light"/>
                <a:sym typeface="Helvetica Neue Light"/>
              </a:rPr>
              <a:t>es un formato de archivo sin pérdidas que se utiliza para comprimir (y descomprimir) archivos para una transferencia de red más rápida. Por lo tanto, puede ser extremadamente beneficioso para comprimir las páginas web que sirven nuestros servidores Node, como vimos hace algunas clases.</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30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T</a:t>
            </a:r>
            <a:r>
              <a:rPr lang="en-GB" sz="1600">
                <a:solidFill>
                  <a:schemeClr val="dk1"/>
                </a:solidFill>
                <a:highlight>
                  <a:schemeClr val="lt1"/>
                </a:highlight>
                <a:latin typeface="Helvetica Neue Light"/>
                <a:ea typeface="Helvetica Neue Light"/>
                <a:cs typeface="Helvetica Neue Light"/>
                <a:sym typeface="Helvetica Neue Light"/>
              </a:rPr>
              <a:t>ambién es importante controlar el código de la interfaz para estar al tanto de los tamaños de las páginas web que se sirven. Por lo tanto, debemos asegurarnos de minimizar el código HTML, CSS y Javascript de la interfaz utilizando herramientas como HTMLMinifier, CSSNano y UglifyJS antes de servir. </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300"/>
              </a:spcBef>
              <a:spcAft>
                <a:spcPts val="100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Estos </a:t>
            </a:r>
            <a:r>
              <a:rPr b="1" i="1" lang="en-GB" sz="1600">
                <a:solidFill>
                  <a:schemeClr val="dk1"/>
                </a:solidFill>
                <a:highlight>
                  <a:schemeClr val="lt1"/>
                </a:highlight>
                <a:latin typeface="Helvetica Neue"/>
                <a:ea typeface="Helvetica Neue"/>
                <a:cs typeface="Helvetica Neue"/>
                <a:sym typeface="Helvetica Neue"/>
              </a:rPr>
              <a:t>minificadores </a:t>
            </a:r>
            <a:r>
              <a:rPr lang="en-GB" sz="1600">
                <a:solidFill>
                  <a:schemeClr val="dk1"/>
                </a:solidFill>
                <a:highlight>
                  <a:schemeClr val="lt1"/>
                </a:highlight>
                <a:latin typeface="Helvetica Neue Light"/>
                <a:ea typeface="Helvetica Neue Light"/>
                <a:cs typeface="Helvetica Neue Light"/>
                <a:sym typeface="Helvetica Neue Light"/>
              </a:rPr>
              <a:t>eliminan los espacios en blanco innecesarios y los comentarios de los archivos y realizan algunas optimizaciones triviales del compilador, lo que en general resulta en un tamaño de archivo reducido.</a:t>
            </a:r>
            <a:endParaRPr sz="1600">
              <a:solidFill>
                <a:schemeClr val="dk1"/>
              </a:solidFill>
              <a:highlight>
                <a:schemeClr val="lt1"/>
              </a:highlight>
              <a:latin typeface="Helvetica Neue Light"/>
              <a:ea typeface="Helvetica Neue Light"/>
              <a:cs typeface="Helvetica Neue Light"/>
              <a:sym typeface="Helvetica Neue Light"/>
            </a:endParaRPr>
          </a:p>
        </p:txBody>
      </p:sp>
      <p:pic>
        <p:nvPicPr>
          <p:cNvPr id="706" name="Google Shape;706;p8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707" name="Google Shape;707;p84"/>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708" name="Google Shape;708;p84"/>
          <p:cNvSpPr txBox="1"/>
          <p:nvPr/>
        </p:nvSpPr>
        <p:spPr>
          <a:xfrm>
            <a:off x="769800" y="154750"/>
            <a:ext cx="76044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200">
                <a:latin typeface="Anton"/>
                <a:ea typeface="Anton"/>
                <a:cs typeface="Anton"/>
                <a:sym typeface="Anton"/>
              </a:rPr>
              <a:t>Compresión de código y tamaño de </a:t>
            </a:r>
            <a:endParaRPr i="1" sz="3200">
              <a:latin typeface="Anton"/>
              <a:ea typeface="Anton"/>
              <a:cs typeface="Anton"/>
              <a:sym typeface="Anton"/>
            </a:endParaRPr>
          </a:p>
          <a:p>
            <a:pPr indent="0" lvl="0" marL="0" rtl="0" algn="ctr">
              <a:spcBef>
                <a:spcPts val="0"/>
              </a:spcBef>
              <a:spcAft>
                <a:spcPts val="0"/>
              </a:spcAft>
              <a:buClr>
                <a:schemeClr val="dk1"/>
              </a:buClr>
              <a:buSzPts val="1100"/>
              <a:buFont typeface="Arial"/>
              <a:buNone/>
            </a:pPr>
            <a:r>
              <a:rPr i="1" lang="en-GB" sz="3200">
                <a:latin typeface="Anton"/>
                <a:ea typeface="Anton"/>
                <a:cs typeface="Anton"/>
                <a:sym typeface="Anton"/>
              </a:rPr>
              <a:t>archivo</a:t>
            </a:r>
            <a:endParaRPr i="1" sz="3200">
              <a:latin typeface="Anton"/>
              <a:ea typeface="Anton"/>
              <a:cs typeface="Anton"/>
              <a:sym typeface="Anton"/>
            </a:endParaRPr>
          </a:p>
        </p:txBody>
      </p:sp>
      <p:pic>
        <p:nvPicPr>
          <p:cNvPr id="709" name="Google Shape;709;p84"/>
          <p:cNvPicPr preferRelativeResize="0"/>
          <p:nvPr/>
        </p:nvPicPr>
        <p:blipFill>
          <a:blip r:embed="rId5">
            <a:alphaModFix/>
          </a:blip>
          <a:stretch>
            <a:fillRect/>
          </a:stretch>
        </p:blipFill>
        <p:spPr>
          <a:xfrm>
            <a:off x="204775" y="196350"/>
            <a:ext cx="762900" cy="762900"/>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85"/>
          <p:cNvSpPr txBox="1"/>
          <p:nvPr/>
        </p:nvSpPr>
        <p:spPr>
          <a:xfrm>
            <a:off x="329700" y="1240650"/>
            <a:ext cx="8484600" cy="32904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300"/>
              </a:spcBef>
              <a:spcAft>
                <a:spcPts val="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La inyección de dependencias es un patrón de diseño de software que pasa (o inyecta) dependencias (o servicios) como parámetros a nuestros módulos en lugar de requerir o crear específicos dentro de ellos.</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Es un concepto muy básico que mantiene nuestros módulos más flexibles, independientes, reutilizables, escalables y fácilmente probables en toda nuestra aplicación.</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100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Con esto, nuestro servicio es una interfaz genérica que no solo es fácil de reutilizar sino también más fácil de testear con pruebas unitarias.</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715" name="Google Shape;715;p8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716" name="Google Shape;716;p85"/>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717" name="Google Shape;717;p85"/>
          <p:cNvSpPr txBox="1"/>
          <p:nvPr/>
        </p:nvSpPr>
        <p:spPr>
          <a:xfrm>
            <a:off x="1454275" y="191375"/>
            <a:ext cx="64158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Inyección de dependencia</a:t>
            </a:r>
            <a:endParaRPr i="1" sz="3600">
              <a:latin typeface="Anton"/>
              <a:ea typeface="Anton"/>
              <a:cs typeface="Anton"/>
              <a:sym typeface="Anton"/>
            </a:endParaRPr>
          </a:p>
        </p:txBody>
      </p:sp>
      <p:pic>
        <p:nvPicPr>
          <p:cNvPr id="718" name="Google Shape;718;p85"/>
          <p:cNvPicPr preferRelativeResize="0"/>
          <p:nvPr/>
        </p:nvPicPr>
        <p:blipFill>
          <a:blip r:embed="rId5">
            <a:alphaModFix/>
          </a:blip>
          <a:stretch>
            <a:fillRect/>
          </a:stretch>
        </p:blipFill>
        <p:spPr>
          <a:xfrm>
            <a:off x="442175" y="186450"/>
            <a:ext cx="762900" cy="762900"/>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86"/>
          <p:cNvSpPr txBox="1"/>
          <p:nvPr/>
        </p:nvSpPr>
        <p:spPr>
          <a:xfrm>
            <a:off x="269850" y="1144000"/>
            <a:ext cx="8484600" cy="32259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30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Node tiene una gran comunidad de desarrolladores en todo el mundo. En lo que respecta al soporte de terceros, el administrador de paquetes de Node, </a:t>
            </a:r>
            <a:r>
              <a:rPr b="1" lang="en-GB" sz="1600">
                <a:solidFill>
                  <a:schemeClr val="dk1"/>
                </a:solidFill>
                <a:highlight>
                  <a:schemeClr val="lt1"/>
                </a:highlight>
                <a:latin typeface="Helvetica Neue"/>
                <a:ea typeface="Helvetica Neue"/>
                <a:cs typeface="Helvetica Neue"/>
                <a:sym typeface="Helvetica Neue"/>
              </a:rPr>
              <a:t>NPM </a:t>
            </a:r>
            <a:r>
              <a:rPr lang="en-GB" sz="1600">
                <a:solidFill>
                  <a:schemeClr val="dk1"/>
                </a:solidFill>
                <a:highlight>
                  <a:schemeClr val="lt1"/>
                </a:highlight>
                <a:latin typeface="Helvetica Neue Light"/>
                <a:ea typeface="Helvetica Neue Light"/>
                <a:cs typeface="Helvetica Neue Light"/>
                <a:sym typeface="Helvetica Neue Light"/>
              </a:rPr>
              <a:t>está lleno de frameworks, bibliotecas y herramientas con muchas funciones, bien mantenidos y bien documentados para cualquier caso de uso que podamos imaginar. Por lo tanto, es muy conveniente para los desarrolladores conectar estas soluciones existentes en su código y aprovechar al máximo sus API.</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300"/>
              </a:spcBef>
              <a:spcAft>
                <a:spcPts val="100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Si bien estas bibliotecas y herramientas alivian gran parte de la carga, es importante ser inteligente y responsable con cada paquete que importamos. Debemos conocer el propósito, las fortalezas y las debilidades de cada uno y asegurarnos de no depender demasiado de ellos.</a:t>
            </a:r>
            <a:endParaRPr sz="1600">
              <a:solidFill>
                <a:schemeClr val="dk1"/>
              </a:solidFill>
              <a:highlight>
                <a:schemeClr val="lt1"/>
              </a:highlight>
              <a:latin typeface="Helvetica Neue Light"/>
              <a:ea typeface="Helvetica Neue Light"/>
              <a:cs typeface="Helvetica Neue Light"/>
              <a:sym typeface="Helvetica Neue Light"/>
            </a:endParaRPr>
          </a:p>
        </p:txBody>
      </p:sp>
      <p:pic>
        <p:nvPicPr>
          <p:cNvPr id="724" name="Google Shape;724;p8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725" name="Google Shape;725;p86"/>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726" name="Google Shape;726;p86"/>
          <p:cNvSpPr txBox="1"/>
          <p:nvPr/>
        </p:nvSpPr>
        <p:spPr>
          <a:xfrm>
            <a:off x="1681775" y="191375"/>
            <a:ext cx="61884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Soluciones de terceros</a:t>
            </a:r>
            <a:endParaRPr i="1" sz="3600">
              <a:latin typeface="Anton"/>
              <a:ea typeface="Anton"/>
              <a:cs typeface="Anton"/>
              <a:sym typeface="Anton"/>
            </a:endParaRPr>
          </a:p>
        </p:txBody>
      </p:sp>
      <p:pic>
        <p:nvPicPr>
          <p:cNvPr id="727" name="Google Shape;727;p86"/>
          <p:cNvPicPr preferRelativeResize="0"/>
          <p:nvPr/>
        </p:nvPicPr>
        <p:blipFill>
          <a:blip r:embed="rId5">
            <a:alphaModFix/>
          </a:blip>
          <a:stretch>
            <a:fillRect/>
          </a:stretch>
        </p:blipFill>
        <p:spPr>
          <a:xfrm>
            <a:off x="442175" y="186450"/>
            <a:ext cx="762900" cy="76290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87"/>
          <p:cNvSpPr txBox="1"/>
          <p:nvPr/>
        </p:nvSpPr>
        <p:spPr>
          <a:xfrm>
            <a:off x="274650" y="1130325"/>
            <a:ext cx="8594700" cy="34599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130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Para aplicaciones a gran escala en producción, uno de los principales objetivos es comprender mejor cómo los usuarios interactúan con la aplicación: sobre qué rutas o características se utilizan con más frecuencia, sobre las operaciones que se realizan con más frecuencia, etc. evaluar métricas de desempeño, problemas de calidad, cuellos de botella, errores comunes, etc. y usar esa información para realizar los cambios y mejoras necesarios.</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00000"/>
              </a:lnSpc>
              <a:spcBef>
                <a:spcPts val="130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Acá es donde entran en escena las herramientas de monitoreo de aplicaciones</a:t>
            </a:r>
            <a:r>
              <a:rPr b="1" lang="en-GB" sz="1600">
                <a:solidFill>
                  <a:schemeClr val="dk1"/>
                </a:solidFill>
                <a:highlight>
                  <a:schemeClr val="lt1"/>
                </a:highlight>
                <a:latin typeface="Helvetica Neue"/>
                <a:ea typeface="Helvetica Neue"/>
                <a:cs typeface="Helvetica Neue"/>
                <a:sym typeface="Helvetica Neue"/>
              </a:rPr>
              <a:t> (APM) </a:t>
            </a:r>
            <a:r>
              <a:rPr lang="en-GB" sz="1600">
                <a:solidFill>
                  <a:schemeClr val="dk1"/>
                </a:solidFill>
                <a:highlight>
                  <a:schemeClr val="lt1"/>
                </a:highlight>
                <a:latin typeface="Helvetica Neue Light"/>
                <a:ea typeface="Helvetica Neue Light"/>
                <a:cs typeface="Helvetica Neue Light"/>
                <a:sym typeface="Helvetica Neue Light"/>
              </a:rPr>
              <a:t>como ScoutAPM. Este nos permite analizar y optimizar de manera constructiva el rendimiento de nuestra aplicación web.</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00000"/>
              </a:lnSpc>
              <a:spcBef>
                <a:spcPts val="1300"/>
              </a:spcBef>
              <a:spcAft>
                <a:spcPts val="100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Nos brinda información en tiempo real para que podamos identificar y resolver rápidamente los problemas antes de que el cliente los vea.</a:t>
            </a:r>
            <a:endParaRPr sz="1600">
              <a:solidFill>
                <a:schemeClr val="dk1"/>
              </a:solidFill>
              <a:highlight>
                <a:schemeClr val="lt1"/>
              </a:highlight>
              <a:latin typeface="Helvetica Neue Light"/>
              <a:ea typeface="Helvetica Neue Light"/>
              <a:cs typeface="Helvetica Neue Light"/>
              <a:sym typeface="Helvetica Neue Light"/>
            </a:endParaRPr>
          </a:p>
        </p:txBody>
      </p:sp>
      <p:pic>
        <p:nvPicPr>
          <p:cNvPr id="733" name="Google Shape;733;p8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734" name="Google Shape;734;p87"/>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735" name="Google Shape;735;p87"/>
          <p:cNvSpPr txBox="1"/>
          <p:nvPr/>
        </p:nvSpPr>
        <p:spPr>
          <a:xfrm>
            <a:off x="1088300" y="191375"/>
            <a:ext cx="71496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2800">
                <a:latin typeface="Anton"/>
                <a:ea typeface="Anton"/>
                <a:cs typeface="Anton"/>
                <a:sym typeface="Anton"/>
              </a:rPr>
              <a:t>Usar herramientas de monitoreo</a:t>
            </a:r>
            <a:endParaRPr i="1" sz="2800">
              <a:latin typeface="Anton"/>
              <a:ea typeface="Anton"/>
              <a:cs typeface="Anton"/>
              <a:sym typeface="Anton"/>
            </a:endParaRPr>
          </a:p>
          <a:p>
            <a:pPr indent="0" lvl="0" marL="0" rtl="0" algn="ctr">
              <a:spcBef>
                <a:spcPts val="0"/>
              </a:spcBef>
              <a:spcAft>
                <a:spcPts val="0"/>
              </a:spcAft>
              <a:buClr>
                <a:schemeClr val="dk1"/>
              </a:buClr>
              <a:buSzPts val="1100"/>
              <a:buFont typeface="Arial"/>
              <a:buNone/>
            </a:pPr>
            <a:r>
              <a:rPr i="1" lang="en-GB" sz="2800">
                <a:latin typeface="Anton"/>
                <a:ea typeface="Anton"/>
                <a:cs typeface="Anton"/>
                <a:sym typeface="Anton"/>
              </a:rPr>
              <a:t> de aplicaciones</a:t>
            </a:r>
            <a:endParaRPr i="1" sz="2800">
              <a:latin typeface="Anton"/>
              <a:ea typeface="Anton"/>
              <a:cs typeface="Anton"/>
              <a:sym typeface="Anton"/>
            </a:endParaRPr>
          </a:p>
        </p:txBody>
      </p:sp>
      <p:pic>
        <p:nvPicPr>
          <p:cNvPr id="736" name="Google Shape;736;p87"/>
          <p:cNvPicPr preferRelativeResize="0"/>
          <p:nvPr/>
        </p:nvPicPr>
        <p:blipFill>
          <a:blip r:embed="rId5">
            <a:alphaModFix/>
          </a:blip>
          <a:stretch>
            <a:fillRect/>
          </a:stretch>
        </p:blipFill>
        <p:spPr>
          <a:xfrm>
            <a:off x="442175" y="186450"/>
            <a:ext cx="762900" cy="762900"/>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88"/>
          <p:cNvSpPr txBox="1"/>
          <p:nvPr/>
        </p:nvSpPr>
        <p:spPr>
          <a:xfrm>
            <a:off x="1335500" y="2345725"/>
            <a:ext cx="62580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MEJORAR LA ARQUITECTURA DE NUESTRA API</a:t>
            </a:r>
            <a:endParaRPr i="1" sz="4000">
              <a:latin typeface="Anton"/>
              <a:ea typeface="Anton"/>
              <a:cs typeface="Anton"/>
              <a:sym typeface="Anton"/>
            </a:endParaRPr>
          </a:p>
        </p:txBody>
      </p:sp>
      <p:pic>
        <p:nvPicPr>
          <p:cNvPr id="742" name="Google Shape;742;p8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743" name="Google Shape;743;p88"/>
          <p:cNvPicPr preferRelativeResize="0"/>
          <p:nvPr/>
        </p:nvPicPr>
        <p:blipFill rotWithShape="1">
          <a:blip r:embed="rId4">
            <a:alphaModFix/>
          </a:blip>
          <a:srcRect b="0" l="0" r="0" t="0"/>
          <a:stretch/>
        </p:blipFill>
        <p:spPr>
          <a:xfrm>
            <a:off x="3882275" y="632624"/>
            <a:ext cx="1379450" cy="1379450"/>
          </a:xfrm>
          <a:prstGeom prst="rect">
            <a:avLst/>
          </a:prstGeom>
          <a:noFill/>
          <a:ln>
            <a:noFill/>
          </a:ln>
        </p:spPr>
      </p:pic>
      <p:sp>
        <p:nvSpPr>
          <p:cNvPr id="744" name="Google Shape;744;p88"/>
          <p:cNvSpPr/>
          <p:nvPr/>
        </p:nvSpPr>
        <p:spPr>
          <a:xfrm>
            <a:off x="4879825" y="727950"/>
            <a:ext cx="381900" cy="3819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1" lang="en-GB">
                <a:solidFill>
                  <a:srgbClr val="FFFFFF"/>
                </a:solidFill>
                <a:latin typeface="Helvetica Neue"/>
                <a:ea typeface="Helvetica Neue"/>
                <a:cs typeface="Helvetica Neue"/>
                <a:sym typeface="Helvetica Neue"/>
              </a:rPr>
              <a:t>3</a:t>
            </a:r>
            <a:r>
              <a:rPr b="1" lang="en-GB">
                <a:solidFill>
                  <a:srgbClr val="FFFFFF"/>
                </a:solidFill>
                <a:latin typeface="Helvetica Neue"/>
                <a:ea typeface="Helvetica Neue"/>
                <a:cs typeface="Helvetica Neue"/>
                <a:sym typeface="Helvetica Neue"/>
              </a:rPr>
              <a:t>2</a:t>
            </a:r>
            <a:endParaRPr b="1">
              <a:solidFill>
                <a:srgbClr val="FFFFFF"/>
              </a:solidFill>
              <a:latin typeface="Helvetica Neue"/>
              <a:ea typeface="Helvetica Neue"/>
              <a:cs typeface="Helvetica Neue"/>
              <a:sym typeface="Helvetica Neue"/>
            </a:endParaRPr>
          </a:p>
        </p:txBody>
      </p:sp>
      <p:sp>
        <p:nvSpPr>
          <p:cNvPr id="745" name="Google Shape;745;p88"/>
          <p:cNvSpPr txBox="1"/>
          <p:nvPr/>
        </p:nvSpPr>
        <p:spPr>
          <a:xfrm>
            <a:off x="15795" y="3668475"/>
            <a:ext cx="8897400" cy="738900"/>
          </a:xfrm>
          <a:prstGeom prst="rect">
            <a:avLst/>
          </a:prstGeom>
          <a:noFill/>
          <a:ln>
            <a:noFill/>
          </a:ln>
        </p:spPr>
        <p:txBody>
          <a:bodyPr anchorCtr="0" anchor="t" bIns="91425" lIns="91425" spcFirstLastPara="1" rIns="91425" wrap="square" tIns="91425">
            <a:spAutoFit/>
          </a:bodyPr>
          <a:lstStyle/>
          <a:p>
            <a:pPr indent="0" lvl="0" marL="457200" rtl="0" algn="ctr">
              <a:spcBef>
                <a:spcPts val="0"/>
              </a:spcBef>
              <a:spcAft>
                <a:spcPts val="1000"/>
              </a:spcAft>
              <a:buNone/>
            </a:pPr>
            <a:r>
              <a:rPr lang="en-GB" sz="1800">
                <a:solidFill>
                  <a:schemeClr val="dk1"/>
                </a:solidFill>
                <a:latin typeface="Helvetica Neue Light"/>
                <a:ea typeface="Helvetica Neue Light"/>
                <a:cs typeface="Helvetica Neue Light"/>
                <a:sym typeface="Helvetica Neue Light"/>
              </a:rPr>
              <a:t>Retomemos nuestro trabajo para realizar separación en capas de nuestra API REST y agregarle Factory.</a:t>
            </a:r>
            <a:endParaRPr sz="1600"/>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graphicFrame>
        <p:nvGraphicFramePr>
          <p:cNvPr id="750" name="Google Shape;750;p89"/>
          <p:cNvGraphicFramePr/>
          <p:nvPr/>
        </p:nvGraphicFramePr>
        <p:xfrm>
          <a:off x="153263" y="191700"/>
          <a:ext cx="3000000" cy="3000000"/>
        </p:xfrm>
        <a:graphic>
          <a:graphicData uri="http://schemas.openxmlformats.org/drawingml/2006/table">
            <a:tbl>
              <a:tblPr>
                <a:noFill/>
                <a:tableStyleId>{A8BFAB82-73E2-47F4-812B-5F9017A5D333}</a:tableStyleId>
              </a:tblPr>
              <a:tblGrid>
                <a:gridCol w="2945825"/>
                <a:gridCol w="3822275"/>
                <a:gridCol w="2069375"/>
              </a:tblGrid>
              <a:tr h="720275">
                <a:tc gridSpan="3">
                  <a:txBody>
                    <a:bodyPr/>
                    <a:lstStyle/>
                    <a:p>
                      <a:pPr indent="0" lvl="0" marL="0" rtl="0" algn="l">
                        <a:spcBef>
                          <a:spcPts val="0"/>
                        </a:spcBef>
                        <a:spcAft>
                          <a:spcPts val="0"/>
                        </a:spcAft>
                        <a:buNone/>
                      </a:pPr>
                      <a:r>
                        <a:rPr i="1" lang="en-GB" sz="2400">
                          <a:solidFill>
                            <a:schemeClr val="dk1"/>
                          </a:solidFill>
                          <a:latin typeface="Anton"/>
                          <a:ea typeface="Anton"/>
                          <a:cs typeface="Anton"/>
                          <a:sym typeface="Anton"/>
                        </a:rPr>
                        <a:t>MEJORAR LA ARQUITECTURA DE NUESTRA API</a:t>
                      </a:r>
                      <a:endParaRPr sz="2400"/>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809125">
                <a:tc gridSpan="2">
                  <a:txBody>
                    <a:bodyPr/>
                    <a:lstStyle/>
                    <a:p>
                      <a:pPr indent="0" lvl="0" marL="0" rtl="0" algn="l">
                        <a:spcBef>
                          <a:spcPts val="0"/>
                        </a:spcBef>
                        <a:spcAft>
                          <a:spcPts val="0"/>
                        </a:spcAft>
                        <a:buNone/>
                      </a:pPr>
                      <a:r>
                        <a:rPr b="1" lang="en-GB" sz="1600">
                          <a:latin typeface="Helvetica Neue"/>
                          <a:ea typeface="Helvetica Neue"/>
                          <a:cs typeface="Helvetica Neue"/>
                          <a:sym typeface="Helvetica Neue"/>
                        </a:rPr>
                        <a:t>Formato: </a:t>
                      </a:r>
                      <a:r>
                        <a:rPr lang="en-GB" sz="1600">
                          <a:solidFill>
                            <a:schemeClr val="dk1"/>
                          </a:solidFill>
                          <a:latin typeface="Helvetica Neue Light"/>
                          <a:ea typeface="Helvetica Neue Light"/>
                          <a:cs typeface="Helvetica Neue Light"/>
                          <a:sym typeface="Helvetica Neue Light"/>
                        </a:rPr>
                        <a:t>link a un repositorio en Github con el proyecto cargado. </a:t>
                      </a:r>
                      <a:br>
                        <a:rPr lang="en-GB" sz="1600">
                          <a:solidFill>
                            <a:schemeClr val="dk1"/>
                          </a:solidFill>
                          <a:latin typeface="Helvetica Neue Light"/>
                          <a:ea typeface="Helvetica Neue Light"/>
                          <a:cs typeface="Helvetica Neue Light"/>
                          <a:sym typeface="Helvetica Neue Light"/>
                        </a:rPr>
                      </a:br>
                      <a:r>
                        <a:rPr b="1" lang="en-GB" sz="1600">
                          <a:solidFill>
                            <a:schemeClr val="dk1"/>
                          </a:solidFill>
                          <a:latin typeface="Helvetica Neue"/>
                          <a:ea typeface="Helvetica Neue"/>
                          <a:cs typeface="Helvetica Neue"/>
                          <a:sym typeface="Helvetica Neue"/>
                        </a:rPr>
                        <a:t>Sugerencia: </a:t>
                      </a:r>
                      <a:r>
                        <a:rPr lang="en-GB" sz="1600">
                          <a:solidFill>
                            <a:schemeClr val="dk1"/>
                          </a:solidFill>
                          <a:latin typeface="Helvetica Neue Light"/>
                          <a:ea typeface="Helvetica Neue Light"/>
                          <a:cs typeface="Helvetica Neue Light"/>
                          <a:sym typeface="Helvetica Neue Light"/>
                        </a:rPr>
                        <a:t>no incluir los node_modules</a:t>
                      </a:r>
                      <a:endParaRPr sz="16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270000">
                <a:tc gridSpan="3">
                  <a:txBody>
                    <a:bodyPr/>
                    <a:lstStyle/>
                    <a:p>
                      <a:pPr indent="0" lvl="0" marL="0" rtl="0" algn="l">
                        <a:spcBef>
                          <a:spcPts val="0"/>
                        </a:spcBef>
                        <a:spcAft>
                          <a:spcPts val="0"/>
                        </a:spcAft>
                        <a:buNone/>
                      </a:pPr>
                      <a:br>
                        <a:rPr b="1" lang="en-GB" sz="200">
                          <a:solidFill>
                            <a:srgbClr val="4D5156"/>
                          </a:solidFill>
                        </a:rPr>
                      </a:br>
                      <a:r>
                        <a:rPr b="1" lang="en-GB" sz="1700"/>
                        <a:t>&gt;&gt;</a:t>
                      </a:r>
                      <a:r>
                        <a:rPr b="1" lang="en-GB" sz="1700">
                          <a:solidFill>
                            <a:srgbClr val="4D5156"/>
                          </a:solidFill>
                        </a:rPr>
                        <a:t> </a:t>
                      </a:r>
                      <a:r>
                        <a:rPr b="1" lang="en-GB" sz="1700">
                          <a:latin typeface="Helvetica Neue"/>
                          <a:ea typeface="Helvetica Neue"/>
                          <a:cs typeface="Helvetica Neue"/>
                          <a:sym typeface="Helvetica Neue"/>
                        </a:rPr>
                        <a:t>Consigna:</a:t>
                      </a:r>
                      <a:r>
                        <a:rPr lang="en-GB" sz="1700">
                          <a:latin typeface="Helvetica Neue Light"/>
                          <a:ea typeface="Helvetica Neue Light"/>
                          <a:cs typeface="Helvetica Neue Light"/>
                          <a:sym typeface="Helvetica Neue Light"/>
                        </a:rPr>
                        <a:t>  </a:t>
                      </a:r>
                      <a:r>
                        <a:rPr lang="en-GB" sz="1700">
                          <a:solidFill>
                            <a:schemeClr val="dk1"/>
                          </a:solidFill>
                          <a:latin typeface="Helvetica Neue Light"/>
                          <a:ea typeface="Helvetica Neue Light"/>
                          <a:cs typeface="Helvetica Neue Light"/>
                          <a:sym typeface="Helvetica Neue Light"/>
                        </a:rPr>
                        <a:t>Separar en capas el proyecto que venimos realizando, exponiendo la capa de ruteo, el controlador, la lógica de negocio con los casos de uso y la capa de persistencia. </a:t>
                      </a:r>
                      <a:endParaRPr sz="17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t/>
                      </a:r>
                      <a:endParaRPr sz="17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rPr lang="en-GB" sz="1700">
                          <a:solidFill>
                            <a:schemeClr val="dk1"/>
                          </a:solidFill>
                          <a:latin typeface="Helvetica Neue Light"/>
                          <a:ea typeface="Helvetica Neue Light"/>
                          <a:cs typeface="Helvetica Neue Light"/>
                          <a:sym typeface="Helvetica Neue Light"/>
                        </a:rPr>
                        <a:t>Crear una factory que permita elegir con qué sistema de almacenamiento voy a trabajar (MongoDB, MySQL, File, Memory, etc), tomando la opción de la línea de comandos.</a:t>
                      </a:r>
                      <a:endParaRPr sz="17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t/>
                      </a:r>
                      <a:endParaRPr sz="17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rPr lang="en-GB" sz="1700">
                          <a:solidFill>
                            <a:schemeClr val="dk1"/>
                          </a:solidFill>
                          <a:latin typeface="Helvetica Neue Light"/>
                          <a:ea typeface="Helvetica Neue Light"/>
                          <a:cs typeface="Helvetica Neue Light"/>
                          <a:sym typeface="Helvetica Neue Light"/>
                        </a:rPr>
                        <a:t>Cada uno de estos casos de persistencia, deberán ser implementados usando el patrón singleton que impida crear nuevas instancias de estos mecanismos de acceso a los datos.</a:t>
                      </a:r>
                      <a:endParaRPr sz="17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t/>
                      </a:r>
                      <a:endParaRPr sz="17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rPr lang="en-GB" sz="1700">
                          <a:solidFill>
                            <a:schemeClr val="dk1"/>
                          </a:solidFill>
                          <a:latin typeface="Helvetica Neue Light"/>
                          <a:ea typeface="Helvetica Neue Light"/>
                          <a:cs typeface="Helvetica Neue Light"/>
                          <a:sym typeface="Helvetica Neue Light"/>
                        </a:rPr>
                        <a:t>Comprobar que si llamo a la factory dos veces, con una misma opción elegida, devuelva la misma instancia.</a:t>
                      </a:r>
                      <a:endParaRPr sz="17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700">
                        <a:solidFill>
                          <a:schemeClr val="dk1"/>
                        </a:solidFill>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751" name="Google Shape;751;p8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752" name="Google Shape;752;p89"/>
          <p:cNvPicPr preferRelativeResize="0"/>
          <p:nvPr/>
        </p:nvPicPr>
        <p:blipFill rotWithShape="1">
          <a:blip r:embed="rId4">
            <a:alphaModFix/>
          </a:blip>
          <a:srcRect b="0" l="0" r="0" t="0"/>
          <a:stretch/>
        </p:blipFill>
        <p:spPr>
          <a:xfrm>
            <a:off x="7173537" y="1030400"/>
            <a:ext cx="1634174" cy="639850"/>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56" name="Shape 756"/>
        <p:cNvGrpSpPr/>
        <p:nvPr/>
      </p:nvGrpSpPr>
      <p:grpSpPr>
        <a:xfrm>
          <a:off x="0" y="0"/>
          <a:ext cx="0" cy="0"/>
          <a:chOff x="0" y="0"/>
          <a:chExt cx="0" cy="0"/>
        </a:xfrm>
      </p:grpSpPr>
      <p:sp>
        <p:nvSpPr>
          <p:cNvPr id="757" name="Google Shape;757;p90"/>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GB" sz="4000">
                <a:solidFill>
                  <a:srgbClr val="E0FF00"/>
                </a:solidFill>
                <a:latin typeface="Anton"/>
                <a:ea typeface="Anton"/>
                <a:cs typeface="Anton"/>
                <a:sym typeface="Anton"/>
              </a:rPr>
              <a:t>¿PREGUNTAS?</a:t>
            </a:r>
            <a:endParaRPr i="1" sz="4000">
              <a:solidFill>
                <a:srgbClr val="E0FF00"/>
              </a:solidFill>
              <a:latin typeface="Anton"/>
              <a:ea typeface="Anton"/>
              <a:cs typeface="Anton"/>
              <a:sym typeface="Anton"/>
            </a:endParaRPr>
          </a:p>
        </p:txBody>
      </p:sp>
      <p:pic>
        <p:nvPicPr>
          <p:cNvPr descr="Tiger Face on Apple iOS 12.2" id="758" name="Google Shape;758;p90"/>
          <p:cNvPicPr preferRelativeResize="0"/>
          <p:nvPr/>
        </p:nvPicPr>
        <p:blipFill>
          <a:blip r:embed="rId4">
            <a:alphaModFix/>
          </a:blip>
          <a:stretch>
            <a:fillRect/>
          </a:stretch>
        </p:blipFill>
        <p:spPr>
          <a:xfrm>
            <a:off x="5655188" y="2089063"/>
            <a:ext cx="712075" cy="712075"/>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62" name="Shape 762"/>
        <p:cNvGrpSpPr/>
        <p:nvPr/>
      </p:nvGrpSpPr>
      <p:grpSpPr>
        <a:xfrm>
          <a:off x="0" y="0"/>
          <a:ext cx="0" cy="0"/>
          <a:chOff x="0" y="0"/>
          <a:chExt cx="0" cy="0"/>
        </a:xfrm>
      </p:grpSpPr>
      <p:sp>
        <p:nvSpPr>
          <p:cNvPr id="763" name="Google Shape;763;p91"/>
          <p:cNvSpPr txBox="1"/>
          <p:nvPr/>
        </p:nvSpPr>
        <p:spPr>
          <a:xfrm>
            <a:off x="1956450" y="1634075"/>
            <a:ext cx="5231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800">
                <a:solidFill>
                  <a:srgbClr val="E0FF00"/>
                </a:solidFill>
                <a:latin typeface="Anton"/>
                <a:ea typeface="Anton"/>
                <a:cs typeface="Anton"/>
                <a:sym typeface="Anton"/>
              </a:rPr>
              <a:t>¡MUCHAS GRACIAS!</a:t>
            </a:r>
            <a:endParaRPr i="1" sz="4800">
              <a:solidFill>
                <a:srgbClr val="E0FF00"/>
              </a:solidFill>
              <a:latin typeface="Anton"/>
              <a:ea typeface="Anton"/>
              <a:cs typeface="Anton"/>
              <a:sym typeface="Anton"/>
            </a:endParaRPr>
          </a:p>
        </p:txBody>
      </p:sp>
      <p:sp>
        <p:nvSpPr>
          <p:cNvPr id="764" name="Google Shape;764;p91"/>
          <p:cNvSpPr txBox="1"/>
          <p:nvPr/>
        </p:nvSpPr>
        <p:spPr>
          <a:xfrm>
            <a:off x="2104200" y="2546975"/>
            <a:ext cx="5549400" cy="40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Resumen de lo visto en clase hoy: </a:t>
            </a:r>
            <a:endParaRPr sz="2200">
              <a:solidFill>
                <a:srgbClr val="E0FF00"/>
              </a:solidFill>
              <a:latin typeface="Helvetica Neue Light"/>
              <a:ea typeface="Helvetica Neue Light"/>
              <a:cs typeface="Helvetica Neue Light"/>
              <a:sym typeface="Helvetica Neue Light"/>
            </a:endParaRPr>
          </a:p>
          <a:p>
            <a:pPr indent="-336550" lvl="0" marL="457200" rtl="0" algn="l">
              <a:lnSpc>
                <a:spcPct val="115000"/>
              </a:lnSpc>
              <a:spcBef>
                <a:spcPts val="0"/>
              </a:spcBef>
              <a:spcAft>
                <a:spcPts val="0"/>
              </a:spcAft>
              <a:buClr>
                <a:srgbClr val="E0FF00"/>
              </a:buClr>
              <a:buSzPts val="1700"/>
              <a:buFont typeface="Helvetica Neue Light"/>
              <a:buChar char="●"/>
            </a:pPr>
            <a:r>
              <a:rPr lang="en-GB" sz="1700">
                <a:solidFill>
                  <a:srgbClr val="E0FF00"/>
                </a:solidFill>
                <a:latin typeface="Helvetica Neue Light"/>
                <a:ea typeface="Helvetica Neue Light"/>
                <a:cs typeface="Helvetica Neue Light"/>
                <a:sym typeface="Helvetica Neue Light"/>
              </a:rPr>
              <a:t>Patrón MVC - HTML on wire</a:t>
            </a:r>
            <a:endParaRPr sz="1700">
              <a:solidFill>
                <a:srgbClr val="E0FF00"/>
              </a:solidFill>
              <a:latin typeface="Helvetica Neue Light"/>
              <a:ea typeface="Helvetica Neue Light"/>
              <a:cs typeface="Helvetica Neue Light"/>
              <a:sym typeface="Helvetica Neue Light"/>
            </a:endParaRPr>
          </a:p>
          <a:p>
            <a:pPr indent="-336550" lvl="0" marL="457200" rtl="0" algn="l">
              <a:lnSpc>
                <a:spcPct val="115000"/>
              </a:lnSpc>
              <a:spcBef>
                <a:spcPts val="0"/>
              </a:spcBef>
              <a:spcAft>
                <a:spcPts val="0"/>
              </a:spcAft>
              <a:buClr>
                <a:srgbClr val="E0FF00"/>
              </a:buClr>
              <a:buSzPts val="1700"/>
              <a:buFont typeface="Helvetica Neue Light"/>
              <a:buChar char="●"/>
            </a:pPr>
            <a:r>
              <a:rPr lang="en-GB" sz="1700">
                <a:solidFill>
                  <a:srgbClr val="E0FF00"/>
                </a:solidFill>
                <a:latin typeface="Helvetica Neue Light"/>
                <a:ea typeface="Helvetica Neue Light"/>
                <a:cs typeface="Helvetica Neue Light"/>
                <a:sym typeface="Helvetica Neue Light"/>
              </a:rPr>
              <a:t>Patrón MVC - Data on wire</a:t>
            </a:r>
            <a:endParaRPr sz="1700">
              <a:solidFill>
                <a:srgbClr val="E0FF00"/>
              </a:solidFill>
              <a:latin typeface="Helvetica Neue Light"/>
              <a:ea typeface="Helvetica Neue Light"/>
              <a:cs typeface="Helvetica Neue Light"/>
              <a:sym typeface="Helvetica Neue Light"/>
            </a:endParaRPr>
          </a:p>
          <a:p>
            <a:pPr indent="-336550" lvl="0" marL="457200" rtl="0" algn="l">
              <a:lnSpc>
                <a:spcPct val="115000"/>
              </a:lnSpc>
              <a:spcBef>
                <a:spcPts val="0"/>
              </a:spcBef>
              <a:spcAft>
                <a:spcPts val="0"/>
              </a:spcAft>
              <a:buClr>
                <a:srgbClr val="E0FF00"/>
              </a:buClr>
              <a:buSzPts val="1700"/>
              <a:buFont typeface="Helvetica Neue Light"/>
              <a:buChar char="●"/>
            </a:pPr>
            <a:r>
              <a:rPr lang="en-GB" sz="1700">
                <a:solidFill>
                  <a:srgbClr val="E0FF00"/>
                </a:solidFill>
                <a:latin typeface="Helvetica Neue Light"/>
                <a:ea typeface="Helvetica Neue Light"/>
                <a:cs typeface="Helvetica Neue Light"/>
                <a:sym typeface="Helvetica Neue Light"/>
              </a:rPr>
              <a:t>Patrones de diseño como Singleton y Factory Method</a:t>
            </a:r>
            <a:endParaRPr sz="1700">
              <a:solidFill>
                <a:srgbClr val="E0FF00"/>
              </a:solidFill>
              <a:latin typeface="Helvetica Neue Light"/>
              <a:ea typeface="Helvetica Neue Light"/>
              <a:cs typeface="Helvetica Neue Light"/>
              <a:sym typeface="Helvetica Neue Light"/>
            </a:endParaRPr>
          </a:p>
          <a:p>
            <a:pPr indent="-336550" lvl="0" marL="457200" rtl="0" algn="l">
              <a:lnSpc>
                <a:spcPct val="115000"/>
              </a:lnSpc>
              <a:spcBef>
                <a:spcPts val="0"/>
              </a:spcBef>
              <a:spcAft>
                <a:spcPts val="0"/>
              </a:spcAft>
              <a:buClr>
                <a:srgbClr val="E0FF00"/>
              </a:buClr>
              <a:buSzPts val="1700"/>
              <a:buFont typeface="Helvetica Neue Light"/>
              <a:buChar char="●"/>
            </a:pPr>
            <a:r>
              <a:rPr lang="en-GB" sz="1700">
                <a:solidFill>
                  <a:srgbClr val="E0FF00"/>
                </a:solidFill>
                <a:latin typeface="Helvetica Neue Light"/>
                <a:ea typeface="Helvetica Neue Light"/>
                <a:cs typeface="Helvetica Neue Light"/>
                <a:sym typeface="Helvetica Neue Light"/>
              </a:rPr>
              <a:t>Buenas prácticas en proyectos de Node</a:t>
            </a:r>
            <a:endParaRPr sz="1700">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0"/>
          <p:cNvSpPr txBox="1"/>
          <p:nvPr/>
        </p:nvSpPr>
        <p:spPr>
          <a:xfrm>
            <a:off x="291525" y="849075"/>
            <a:ext cx="8310300" cy="35586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Hay diferentes formas de generar las vistas en un patrón MVC.</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0"/>
              </a:spcAft>
              <a:buClr>
                <a:srgbClr val="3CEFAB"/>
              </a:buClr>
              <a:buSzPts val="1900"/>
              <a:buFont typeface="Helvetica Neue Light"/>
              <a:buChar char="●"/>
            </a:pPr>
            <a:r>
              <a:rPr b="1" lang="en-GB" sz="1900">
                <a:solidFill>
                  <a:schemeClr val="dk1"/>
                </a:solidFill>
                <a:highlight>
                  <a:schemeClr val="lt1"/>
                </a:highlight>
                <a:latin typeface="Helvetica Neue"/>
                <a:ea typeface="Helvetica Neue"/>
                <a:cs typeface="Helvetica Neue"/>
                <a:sym typeface="Helvetica Neue"/>
              </a:rPr>
              <a:t>HTML on wire</a:t>
            </a:r>
            <a:r>
              <a:rPr lang="en-GB" sz="1900">
                <a:solidFill>
                  <a:schemeClr val="dk1"/>
                </a:solidFill>
                <a:highlight>
                  <a:schemeClr val="lt1"/>
                </a:highlight>
                <a:latin typeface="Helvetica Neue Light"/>
                <a:ea typeface="Helvetica Neue Light"/>
                <a:cs typeface="Helvetica Neue Light"/>
                <a:sym typeface="Helvetica Neue Light"/>
              </a:rPr>
              <a:t>  genera las vistas en el backend, por ejemplo, con un motor de plantillas con Pug.</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De esta forma, no se tiene una API REST por un lado y un frontend por el otro, sino que dentro de un mismo proyecto tenemos toda la aplicación, solo en backend, incluídas las vistas.</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100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Estas vistas, son renderizadas en el controlador, como respuesta a las solicitudes que realiza el usuario de la aplicación.</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149" name="Google Shape;149;p20"/>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HTML ON WIRE</a:t>
            </a:r>
            <a:endParaRPr i="1" sz="3600">
              <a:latin typeface="Anton"/>
              <a:ea typeface="Anton"/>
              <a:cs typeface="Anton"/>
              <a:sym typeface="Anton"/>
            </a:endParaRPr>
          </a:p>
        </p:txBody>
      </p:sp>
      <p:pic>
        <p:nvPicPr>
          <p:cNvPr id="150" name="Google Shape;150;p2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51" name="Google Shape;151;p20"/>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152" name="Google Shape;152;p20"/>
          <p:cNvPicPr preferRelativeResize="0"/>
          <p:nvPr/>
        </p:nvPicPr>
        <p:blipFill>
          <a:blip r:embed="rId5">
            <a:alphaModFix/>
          </a:blip>
          <a:stretch>
            <a:fillRect/>
          </a:stretch>
        </p:blipFill>
        <p:spPr>
          <a:xfrm>
            <a:off x="412500" y="174488"/>
            <a:ext cx="596675" cy="596675"/>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68" name="Shape 768"/>
        <p:cNvGrpSpPr/>
        <p:nvPr/>
      </p:nvGrpSpPr>
      <p:grpSpPr>
        <a:xfrm>
          <a:off x="0" y="0"/>
          <a:ext cx="0" cy="0"/>
          <a:chOff x="0" y="0"/>
          <a:chExt cx="0" cy="0"/>
        </a:xfrm>
      </p:grpSpPr>
      <p:sp>
        <p:nvSpPr>
          <p:cNvPr id="769" name="Google Shape;769;p92"/>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OPINA Y VALORA ESTA CLASE</a:t>
            </a:r>
            <a:endParaRPr i="1" sz="3600">
              <a:solidFill>
                <a:srgbClr val="E0FF00"/>
              </a:solidFill>
              <a:latin typeface="Anton"/>
              <a:ea typeface="Anton"/>
              <a:cs typeface="Anton"/>
              <a:sym typeface="Anton"/>
            </a:endParaRPr>
          </a:p>
        </p:txBody>
      </p:sp>
      <p:pic>
        <p:nvPicPr>
          <p:cNvPr descr="Dizzy on Apple iOS 12.2" id="770" name="Google Shape;770;p92"/>
          <p:cNvPicPr preferRelativeResize="0"/>
          <p:nvPr/>
        </p:nvPicPr>
        <p:blipFill>
          <a:blip r:embed="rId4">
            <a:alphaModFix/>
          </a:blip>
          <a:stretch>
            <a:fillRect/>
          </a:stretch>
        </p:blipFill>
        <p:spPr>
          <a:xfrm>
            <a:off x="4168425" y="1602350"/>
            <a:ext cx="807150" cy="807150"/>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774" name="Shape 774"/>
        <p:cNvGrpSpPr/>
        <p:nvPr/>
      </p:nvGrpSpPr>
      <p:grpSpPr>
        <a:xfrm>
          <a:off x="0" y="0"/>
          <a:ext cx="0" cy="0"/>
          <a:chOff x="0" y="0"/>
          <a:chExt cx="0" cy="0"/>
        </a:xfrm>
      </p:grpSpPr>
      <p:sp>
        <p:nvSpPr>
          <p:cNvPr id="775" name="Google Shape;775;p93"/>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#DEMOCRATIZANDOLAEDUCACIÓN</a:t>
            </a:r>
            <a:endParaRPr i="1" sz="3600">
              <a:solidFill>
                <a:srgbClr val="121212"/>
              </a:solidFill>
              <a:latin typeface="Anton"/>
              <a:ea typeface="Anton"/>
              <a:cs typeface="Anton"/>
              <a:sym typeface="Anton"/>
            </a:endParaRPr>
          </a:p>
        </p:txBody>
      </p:sp>
      <p:pic>
        <p:nvPicPr>
          <p:cNvPr id="776" name="Google Shape;776;p93"/>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1"/>
          <p:cNvSpPr txBox="1"/>
          <p:nvPr/>
        </p:nvSpPr>
        <p:spPr>
          <a:xfrm>
            <a:off x="346450" y="1182450"/>
            <a:ext cx="5865600" cy="29628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300"/>
              </a:spcBef>
              <a:spcAft>
                <a:spcPts val="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Para crear una aplicación usando MVC con HTML on wire, y Express, empezamos con la siguiente estructura principal de carpetas en nuestro proyecto:</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457200" rtl="0" algn="l">
              <a:lnSpc>
                <a:spcPct val="115000"/>
              </a:lnSpc>
              <a:spcBef>
                <a:spcPts val="1300"/>
              </a:spcBef>
              <a:spcAft>
                <a:spcPts val="0"/>
              </a:spcAft>
              <a:buNone/>
            </a:pPr>
            <a:r>
              <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100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Tenemos las 3 carpetas de los componentes de MVC en los archivos de rutas, en la carpeta homónima. Desde dentro, ejecutan al método correspondiente del controlador. De esta forma queda mejor separada la responsabilidad de cada uno.</a:t>
            </a:r>
            <a:endParaRPr sz="1600">
              <a:solidFill>
                <a:schemeClr val="dk1"/>
              </a:solidFill>
              <a:highlight>
                <a:schemeClr val="lt1"/>
              </a:highlight>
              <a:latin typeface="Helvetica Neue Light"/>
              <a:ea typeface="Helvetica Neue Light"/>
              <a:cs typeface="Helvetica Neue Light"/>
              <a:sym typeface="Helvetica Neue Light"/>
            </a:endParaRPr>
          </a:p>
        </p:txBody>
      </p:sp>
      <p:sp>
        <p:nvSpPr>
          <p:cNvPr id="158" name="Google Shape;158;p21"/>
          <p:cNvSpPr txBox="1"/>
          <p:nvPr/>
        </p:nvSpPr>
        <p:spPr>
          <a:xfrm>
            <a:off x="1131650" y="257625"/>
            <a:ext cx="69837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Creando una app con MVC y Express</a:t>
            </a:r>
            <a:endParaRPr i="1" sz="3600">
              <a:latin typeface="Anton"/>
              <a:ea typeface="Anton"/>
              <a:cs typeface="Anton"/>
              <a:sym typeface="Anton"/>
            </a:endParaRPr>
          </a:p>
        </p:txBody>
      </p:sp>
      <p:pic>
        <p:nvPicPr>
          <p:cNvPr id="159" name="Google Shape;159;p2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60" name="Google Shape;160;p21"/>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161" name="Google Shape;161;p21"/>
          <p:cNvPicPr preferRelativeResize="0"/>
          <p:nvPr/>
        </p:nvPicPr>
        <p:blipFill>
          <a:blip r:embed="rId5">
            <a:alphaModFix/>
          </a:blip>
          <a:stretch>
            <a:fillRect/>
          </a:stretch>
        </p:blipFill>
        <p:spPr>
          <a:xfrm>
            <a:off x="6616223" y="1441673"/>
            <a:ext cx="1906350" cy="1140750"/>
          </a:xfrm>
          <a:prstGeom prst="rect">
            <a:avLst/>
          </a:prstGeom>
          <a:noFill/>
          <a:ln cap="flat" cmpd="sng" w="9525">
            <a:solidFill>
              <a:schemeClr val="dk2"/>
            </a:solidFill>
            <a:prstDash val="solid"/>
            <a:round/>
            <a:headEnd len="sm" w="sm" type="none"/>
            <a:tailEnd len="sm" w="sm" type="none"/>
          </a:ln>
        </p:spPr>
      </p:pic>
      <p:pic>
        <p:nvPicPr>
          <p:cNvPr id="162" name="Google Shape;162;p21"/>
          <p:cNvPicPr preferRelativeResize="0"/>
          <p:nvPr/>
        </p:nvPicPr>
        <p:blipFill>
          <a:blip r:embed="rId6">
            <a:alphaModFix/>
          </a:blip>
          <a:stretch>
            <a:fillRect/>
          </a:stretch>
        </p:blipFill>
        <p:spPr>
          <a:xfrm>
            <a:off x="412500" y="257613"/>
            <a:ext cx="596675" cy="596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