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Lst>
  <p:sldSz cy="5143500" cx="9144000"/>
  <p:notesSz cx="6858000" cy="9144000"/>
  <p:embeddedFontLst>
    <p:embeddedFont>
      <p:font typeface="Anton"/>
      <p:regular r:id="rId79"/>
    </p:embeddedFont>
    <p:embeddedFont>
      <p:font typeface="Lato"/>
      <p:regular r:id="rId80"/>
      <p:bold r:id="rId81"/>
      <p:italic r:id="rId82"/>
      <p:boldItalic r:id="rId83"/>
    </p:embeddedFont>
    <p:embeddedFont>
      <p:font typeface="Didact Gothic"/>
      <p:regular r:id="rId84"/>
    </p:embeddedFont>
    <p:embeddedFont>
      <p:font typeface="Helvetica Neue"/>
      <p:regular r:id="rId85"/>
      <p:bold r:id="rId86"/>
      <p:italic r:id="rId87"/>
      <p:boldItalic r:id="rId88"/>
    </p:embeddedFont>
    <p:embeddedFont>
      <p:font typeface="Helvetica Neue Light"/>
      <p:regular r:id="rId89"/>
      <p:bold r:id="rId90"/>
      <p:italic r:id="rId91"/>
      <p:boldItalic r:id="rId9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D997549-838F-49C7-896B-9C4079033BD6}">
  <a:tblStyle styleId="{BD997549-838F-49C7-896B-9C4079033BD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font" Target="fonts/DidactGothic-regular.fntdata"/><Relationship Id="rId83" Type="http://schemas.openxmlformats.org/officeDocument/2006/relationships/font" Target="fonts/Lato-boldItalic.fntdata"/><Relationship Id="rId42" Type="http://schemas.openxmlformats.org/officeDocument/2006/relationships/slide" Target="slides/slide36.xml"/><Relationship Id="rId86" Type="http://schemas.openxmlformats.org/officeDocument/2006/relationships/font" Target="fonts/HelveticaNeue-bold.fntdata"/><Relationship Id="rId41" Type="http://schemas.openxmlformats.org/officeDocument/2006/relationships/slide" Target="slides/slide35.xml"/><Relationship Id="rId85" Type="http://schemas.openxmlformats.org/officeDocument/2006/relationships/font" Target="fonts/HelveticaNeue-regular.fntdata"/><Relationship Id="rId44" Type="http://schemas.openxmlformats.org/officeDocument/2006/relationships/slide" Target="slides/slide38.xml"/><Relationship Id="rId88" Type="http://schemas.openxmlformats.org/officeDocument/2006/relationships/font" Target="fonts/HelveticaNeue-boldItalic.fntdata"/><Relationship Id="rId43" Type="http://schemas.openxmlformats.org/officeDocument/2006/relationships/slide" Target="slides/slide37.xml"/><Relationship Id="rId87" Type="http://schemas.openxmlformats.org/officeDocument/2006/relationships/font" Target="fonts/HelveticaNeue-italic.fntdata"/><Relationship Id="rId46" Type="http://schemas.openxmlformats.org/officeDocument/2006/relationships/slide" Target="slides/slide40.xml"/><Relationship Id="rId45" Type="http://schemas.openxmlformats.org/officeDocument/2006/relationships/slide" Target="slides/slide39.xml"/><Relationship Id="rId89" Type="http://schemas.openxmlformats.org/officeDocument/2006/relationships/font" Target="fonts/HelveticaNeueLight-regular.fntdata"/><Relationship Id="rId80" Type="http://schemas.openxmlformats.org/officeDocument/2006/relationships/font" Target="fonts/Lato-regular.fntdata"/><Relationship Id="rId82" Type="http://schemas.openxmlformats.org/officeDocument/2006/relationships/font" Target="fonts/Lato-italic.fntdata"/><Relationship Id="rId81"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font" Target="fonts/Anton-regular.fntdata"/><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91" Type="http://schemas.openxmlformats.org/officeDocument/2006/relationships/font" Target="fonts/HelveticaNeueLight-italic.fntdata"/><Relationship Id="rId90" Type="http://schemas.openxmlformats.org/officeDocument/2006/relationships/font" Target="fonts/HelveticaNeueLight-bold.fntdata"/><Relationship Id="rId92" Type="http://schemas.openxmlformats.org/officeDocument/2006/relationships/font" Target="fonts/HelveticaNeueLight-boldItalic.fntdata"/><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887edb21d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87edb21d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dfdd5deb1a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dfdd5deb1a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dfdd5deb1a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dfdd5deb1a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dfdd5deb1a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dfdd5deb1a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e03d42b8b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e03d42b8b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df7c32f22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df7c32f22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df7c32f22d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df7c32f22d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df7c32f22d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df7c32f22d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df7c32f22d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df7c32f22d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dfcc18ff0c_0_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gdfcc18ff0c_0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dfcc18ff0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dfcc18ff0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latin typeface="Helvetica Neue Light"/>
              <a:ea typeface="Helvetica Neue Light"/>
              <a:cs typeface="Helvetica Neue Light"/>
              <a:sym typeface="Helvetica Neue 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8f27a6452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8f27a6452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e03d42b8b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e03d42b8b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e03d42b8b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e03d42b8b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e03d42b8b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e03d42b8b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e03d42b8b5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e03d42b8b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e03d42b8b5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e03d42b8b5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df7c32f22d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df7c32f22d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df7c32f22d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df7c32f22d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df7c32f22d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df7c32f22d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e03d42b8b5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e03d42b8b5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dfcc18ff0c_0_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4" name="Google Shape;384;gdfcc18ff0c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8f27a64521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8f27a64521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dfcc18ff0c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dfcc18ff0c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latin typeface="Helvetica Neue Light"/>
              <a:ea typeface="Helvetica Neue Light"/>
              <a:cs typeface="Helvetica Neue Light"/>
              <a:sym typeface="Helvetica Neue Light"/>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dfcc18ff0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dfcc18ff0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dfcc18ff0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dfcc18ff0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dfcc18ff0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dfcc18ff0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dfcc18ff0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dfcc18ff0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dfdd5deb1a_2_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6" name="Google Shape;436;gdfdd5deb1a_2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dfdd5deb1a_2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dfdd5deb1a_2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latin typeface="Helvetica Neue Light"/>
              <a:ea typeface="Helvetica Neue Light"/>
              <a:cs typeface="Helvetica Neue Light"/>
              <a:sym typeface="Helvetica Neue Light"/>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e03d42b8b5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e03d42b8b5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e03d42b8b5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e03d42b8b5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e03d42b8b5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e03d42b8b5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d5ea086460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d5ea086460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dfef8f77d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dfef8f77d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dfdd5deb1a_2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dfdd5deb1a_2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e03d42b8b5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e03d42b8b5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dfa4c98b9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dfa4c98b9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dfa4c98b9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dfa4c98b9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dfa4c98b9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dfa4c98b9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dfa4c98b90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dfa4c98b9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dfdd5deb1a_2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dfdd5deb1a_2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dfa4c98b90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dfa4c98b9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dfa4c98b90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dfa4c98b90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d66f645b9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d66f645b9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dfa4c98b90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dfa4c98b90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dfcc18ff0c_0_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9" name="Google Shape;619;gdfcc18ff0c_0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dfcc18ff0c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dfcc18ff0c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latin typeface="Helvetica Neue Light"/>
              <a:ea typeface="Helvetica Neue Light"/>
              <a:cs typeface="Helvetica Neue Light"/>
              <a:sym typeface="Helvetica Neue Light"/>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dfcc18ff0c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dfcc18ff0c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latin typeface="Helvetica Neue Light"/>
              <a:ea typeface="Helvetica Neue Light"/>
              <a:cs typeface="Helvetica Neue Light"/>
              <a:sym typeface="Helvetica Neue Light"/>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d8a1e4ef41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d8a1e4ef41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e03d42b8b5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e03d42b8b5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e03d42b8b5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e03d42b8b5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e03d42b8b5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e03d42b8b5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e03d42b8b5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e03d42b8b5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e03d42b8b5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e03d42b8b5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bcf3bb4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bcf3bb4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e03d42b8b5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e03d42b8b5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e03d42b8b5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e03d42b8b5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df7c32f22d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df7c32f22d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gdfdfe1c8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9" name="Google Shape;709;gdfdfe1c8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gdfdfe1c89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1" name="Google Shape;721;gdfdfe1c89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gdfdfe1c89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1" name="Google Shape;731;gdfdfe1c89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gdfdfe1c89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2" name="Google Shape;742;gdfdfe1c89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dcc9fd0933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2" name="Google Shape;752;gdcc9fd0933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dcc9fd0933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1" name="Google Shape;761;gdcc9fd0933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g281579fa76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8" name="Google Shape;768;g281579fa76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dbcf3bb46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dbcf3bb46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g2717ac0180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4" name="Google Shape;774;g2717ac0180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g281579fa76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0" name="Google Shape;780;g281579fa76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ga9a4907388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6" name="Google Shape;786;ga9a4907388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e03d42b8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e03d42b8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e03d42b8b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e03d42b8b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9.png"/><Relationship Id="rId4" Type="http://schemas.openxmlformats.org/officeDocument/2006/relationships/image" Target="../media/image8.png"/><Relationship Id="rId5"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9.png"/><Relationship Id="rId4" Type="http://schemas.openxmlformats.org/officeDocument/2006/relationships/image" Target="../media/image8.png"/><Relationship Id="rId5"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20.png"/><Relationship Id="rId5" Type="http://schemas.openxmlformats.org/officeDocument/2006/relationships/image" Target="../media/image13.png"/><Relationship Id="rId6"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28.png"/><Relationship Id="rId5" Type="http://schemas.openxmlformats.org/officeDocument/2006/relationships/image" Target="../media/image26.png"/><Relationship Id="rId6" Type="http://schemas.openxmlformats.org/officeDocument/2006/relationships/image" Target="../media/image15.png"/><Relationship Id="rId7"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24.png"/><Relationship Id="rId5"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31.png"/><Relationship Id="rId5" Type="http://schemas.openxmlformats.org/officeDocument/2006/relationships/image" Target="../media/image21.png"/><Relationship Id="rId6" Type="http://schemas.openxmlformats.org/officeDocument/2006/relationships/image" Target="../media/image27.png"/><Relationship Id="rId7"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0.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3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37.png"/><Relationship Id="rId6" Type="http://schemas.openxmlformats.org/officeDocument/2006/relationships/image" Target="../media/image3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3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3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png"/><Relationship Id="rId4" Type="http://schemas.openxmlformats.org/officeDocument/2006/relationships/image" Target="../media/image32.png"/><Relationship Id="rId5" Type="http://schemas.openxmlformats.org/officeDocument/2006/relationships/image" Target="../media/image36.png"/><Relationship Id="rId6"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png"/><Relationship Id="rId4" Type="http://schemas.openxmlformats.org/officeDocument/2006/relationships/image" Target="../media/image32.png"/><Relationship Id="rId5" Type="http://schemas.openxmlformats.org/officeDocument/2006/relationships/image" Target="../media/image33.png"/><Relationship Id="rId6" Type="http://schemas.openxmlformats.org/officeDocument/2006/relationships/image" Target="../media/image36.png"/><Relationship Id="rId7"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5.png"/><Relationship Id="rId4" Type="http://schemas.openxmlformats.org/officeDocument/2006/relationships/image" Target="../media/image34.png"/><Relationship Id="rId5" Type="http://schemas.openxmlformats.org/officeDocument/2006/relationships/image" Target="../media/image40.png"/><Relationship Id="rId6" Type="http://schemas.openxmlformats.org/officeDocument/2006/relationships/image" Target="../media/image35.png"/><Relationship Id="rId7" Type="http://schemas.openxmlformats.org/officeDocument/2006/relationships/image" Target="../media/image36.png"/><Relationship Id="rId8"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3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6.png"/><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9.png"/><Relationship Id="rId6"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0.png"/><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38.png"/><Relationship Id="rId6" Type="http://schemas.openxmlformats.org/officeDocument/2006/relationships/image" Target="../media/image3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5.png"/><Relationship Id="rId4" Type="http://schemas.openxmlformats.org/officeDocument/2006/relationships/image" Target="../media/image45.png"/><Relationship Id="rId5" Type="http://schemas.openxmlformats.org/officeDocument/2006/relationships/image" Target="../media/image39.png"/><Relationship Id="rId6" Type="http://schemas.openxmlformats.org/officeDocument/2006/relationships/image" Target="../media/image1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5.png"/><Relationship Id="rId4" Type="http://schemas.openxmlformats.org/officeDocument/2006/relationships/image" Target="../media/image49.png"/><Relationship Id="rId5" Type="http://schemas.openxmlformats.org/officeDocument/2006/relationships/image" Target="../media/image42.png"/><Relationship Id="rId6" Type="http://schemas.openxmlformats.org/officeDocument/2006/relationships/image" Target="../media/image39.png"/><Relationship Id="rId7"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6.png"/><Relationship Id="rId4" Type="http://schemas.openxmlformats.org/officeDocument/2006/relationships/image" Target="../media/image2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0.png"/><Relationship Id="rId4" Type="http://schemas.openxmlformats.org/officeDocument/2006/relationships/hyperlink" Target="https://www.npmjs.com/package/mongodb" TargetMode="External"/><Relationship Id="rId5" Type="http://schemas.openxmlformats.org/officeDocument/2006/relationships/image" Target="../media/image2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4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4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43.png"/><Relationship Id="rId4" Type="http://schemas.openxmlformats.org/officeDocument/2006/relationships/image" Target="../media/image11.png"/><Relationship Id="rId5" Type="http://schemas.openxmlformats.org/officeDocument/2006/relationships/image" Target="../media/image41.png"/><Relationship Id="rId6" Type="http://schemas.openxmlformats.org/officeDocument/2006/relationships/image" Target="../media/image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43.png"/><Relationship Id="rId4" Type="http://schemas.openxmlformats.org/officeDocument/2006/relationships/image" Target="../media/image11.png"/><Relationship Id="rId5" Type="http://schemas.openxmlformats.org/officeDocument/2006/relationships/image" Target="../media/image41.png"/><Relationship Id="rId6" Type="http://schemas.openxmlformats.org/officeDocument/2006/relationships/image" Target="../media/image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5.png"/><Relationship Id="rId4" Type="http://schemas.openxmlformats.org/officeDocument/2006/relationships/image" Target="../media/image44.png"/><Relationship Id="rId5" Type="http://schemas.openxmlformats.org/officeDocument/2006/relationships/image" Target="../media/image47.png"/><Relationship Id="rId6" Type="http://schemas.openxmlformats.org/officeDocument/2006/relationships/image" Target="../media/image41.png"/><Relationship Id="rId7" Type="http://schemas.openxmlformats.org/officeDocument/2006/relationships/image" Target="../media/image1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5.png"/><Relationship Id="rId4" Type="http://schemas.openxmlformats.org/officeDocument/2006/relationships/image" Target="../media/image46.png"/><Relationship Id="rId5" Type="http://schemas.openxmlformats.org/officeDocument/2006/relationships/image" Target="../media/image48.png"/><Relationship Id="rId6" Type="http://schemas.openxmlformats.org/officeDocument/2006/relationships/image" Target="../media/image41.png"/><Relationship Id="rId7" Type="http://schemas.openxmlformats.org/officeDocument/2006/relationships/image" Target="../media/image1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5.png"/><Relationship Id="rId4" Type="http://schemas.openxmlformats.org/officeDocument/2006/relationships/image" Target="../media/image57.png"/><Relationship Id="rId5" Type="http://schemas.openxmlformats.org/officeDocument/2006/relationships/image" Target="../media/image50.png"/><Relationship Id="rId6" Type="http://schemas.openxmlformats.org/officeDocument/2006/relationships/image" Target="../media/image41.png"/><Relationship Id="rId7" Type="http://schemas.openxmlformats.org/officeDocument/2006/relationships/image" Target="../media/image1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5.png"/><Relationship Id="rId4" Type="http://schemas.openxmlformats.org/officeDocument/2006/relationships/image" Target="../media/image52.png"/><Relationship Id="rId5" Type="http://schemas.openxmlformats.org/officeDocument/2006/relationships/image" Target="../media/image55.png"/><Relationship Id="rId6" Type="http://schemas.openxmlformats.org/officeDocument/2006/relationships/image" Target="../media/image41.png"/><Relationship Id="rId7" Type="http://schemas.openxmlformats.org/officeDocument/2006/relationships/image" Target="../media/image1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5.png"/><Relationship Id="rId4" Type="http://schemas.openxmlformats.org/officeDocument/2006/relationships/image" Target="../media/image51.png"/><Relationship Id="rId5" Type="http://schemas.openxmlformats.org/officeDocument/2006/relationships/image" Target="../media/image41.png"/><Relationship Id="rId6" Type="http://schemas.openxmlformats.org/officeDocument/2006/relationships/image" Target="../media/image1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60.png"/><Relationship Id="rId4" Type="http://schemas.openxmlformats.org/officeDocument/2006/relationships/image" Target="../media/image5.png"/><Relationship Id="rId5" Type="http://schemas.openxmlformats.org/officeDocument/2006/relationships/image" Target="../media/image65.png"/><Relationship Id="rId6" Type="http://schemas.openxmlformats.org/officeDocument/2006/relationships/image" Target="../media/image58.png"/><Relationship Id="rId7" Type="http://schemas.openxmlformats.org/officeDocument/2006/relationships/image" Target="../media/image41.png"/><Relationship Id="rId8" Type="http://schemas.openxmlformats.org/officeDocument/2006/relationships/image" Target="../media/image1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59.png"/><Relationship Id="rId4" Type="http://schemas.openxmlformats.org/officeDocument/2006/relationships/image" Target="../media/image54.png"/><Relationship Id="rId5" Type="http://schemas.openxmlformats.org/officeDocument/2006/relationships/image" Target="../media/image5.png"/><Relationship Id="rId6" Type="http://schemas.openxmlformats.org/officeDocument/2006/relationships/image" Target="../media/image41.png"/><Relationship Id="rId7" Type="http://schemas.openxmlformats.org/officeDocument/2006/relationships/image" Target="../media/image1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53.png"/><Relationship Id="rId4" Type="http://schemas.openxmlformats.org/officeDocument/2006/relationships/image" Target="../media/image5.png"/><Relationship Id="rId5" Type="http://schemas.openxmlformats.org/officeDocument/2006/relationships/image" Target="../media/image62.png"/><Relationship Id="rId6" Type="http://schemas.openxmlformats.org/officeDocument/2006/relationships/image" Target="../media/image41.png"/><Relationship Id="rId7"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1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5.png"/><Relationship Id="rId4" Type="http://schemas.openxmlformats.org/officeDocument/2006/relationships/image" Target="../media/image61.png"/><Relationship Id="rId9" Type="http://schemas.openxmlformats.org/officeDocument/2006/relationships/image" Target="../media/image17.png"/><Relationship Id="rId5" Type="http://schemas.openxmlformats.org/officeDocument/2006/relationships/image" Target="../media/image56.png"/><Relationship Id="rId6" Type="http://schemas.openxmlformats.org/officeDocument/2006/relationships/image" Target="../media/image64.png"/><Relationship Id="rId7" Type="http://schemas.openxmlformats.org/officeDocument/2006/relationships/image" Target="../media/image63.png"/><Relationship Id="rId8" Type="http://schemas.openxmlformats.org/officeDocument/2006/relationships/image" Target="../media/image4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6.png"/><Relationship Id="rId4" Type="http://schemas.openxmlformats.org/officeDocument/2006/relationships/image" Target="../media/image2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30.png"/><Relationship Id="rId4" Type="http://schemas.openxmlformats.org/officeDocument/2006/relationships/image" Target="../media/image2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30.png"/><Relationship Id="rId4" Type="http://schemas.openxmlformats.org/officeDocument/2006/relationships/image" Target="../media/image2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6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5.png"/><Relationship Id="rId4" Type="http://schemas.openxmlformats.org/officeDocument/2006/relationships/image" Target="../media/image8.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5.png"/><Relationship Id="rId4" Type="http://schemas.openxmlformats.org/officeDocument/2006/relationships/image" Target="../media/image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5.png"/><Relationship Id="rId4" Type="http://schemas.openxmlformats.org/officeDocument/2006/relationships/image" Target="../media/image8.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5.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12.png"/><Relationship Id="rId6" Type="http://schemas.openxmlformats.org/officeDocument/2006/relationships/image" Target="../media/image1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7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7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70.png"/><Relationship Id="rId6" Type="http://schemas.openxmlformats.org/officeDocument/2006/relationships/image" Target="../media/image67.png"/><Relationship Id="rId7" Type="http://schemas.openxmlformats.org/officeDocument/2006/relationships/image" Target="../media/image75.png"/><Relationship Id="rId8" Type="http://schemas.openxmlformats.org/officeDocument/2006/relationships/image" Target="../media/image7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74.png"/><Relationship Id="rId6" Type="http://schemas.openxmlformats.org/officeDocument/2006/relationships/image" Target="../media/image72.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68.png"/><Relationship Id="rId6" Type="http://schemas.openxmlformats.org/officeDocument/2006/relationships/image" Target="../media/image72.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73.png"/><Relationship Id="rId6" Type="http://schemas.openxmlformats.org/officeDocument/2006/relationships/image" Target="../media/image72.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69.png"/><Relationship Id="rId4" Type="http://schemas.openxmlformats.org/officeDocument/2006/relationships/image" Target="../media/image7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81.png"/><Relationship Id="rId4" Type="http://schemas.openxmlformats.org/officeDocument/2006/relationships/image" Target="../media/image76.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79.png"/><Relationship Id="rId4" Type="http://schemas.openxmlformats.org/officeDocument/2006/relationships/image" Target="../media/image8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14.png"/><Relationship Id="rId6" Type="http://schemas.openxmlformats.org/officeDocument/2006/relationships/image" Target="../media/image1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78.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83.png"/><Relationship Id="rId4" Type="http://schemas.openxmlformats.org/officeDocument/2006/relationships/image" Target="../media/image82.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7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25.png"/><Relationship Id="rId6"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nvSpPr>
        <p:spPr>
          <a:xfrm>
            <a:off x="560700" y="2096150"/>
            <a:ext cx="8022600" cy="63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Arquitectura del servidor: Persistencia</a:t>
            </a:r>
            <a:endParaRPr i="1" sz="3600">
              <a:solidFill>
                <a:srgbClr val="121212"/>
              </a:solidFill>
              <a:latin typeface="Anton"/>
              <a:ea typeface="Anton"/>
              <a:cs typeface="Anton"/>
              <a:sym typeface="Anton"/>
            </a:endParaRPr>
          </a:p>
        </p:txBody>
      </p:sp>
      <p:sp>
        <p:nvSpPr>
          <p:cNvPr id="55" name="Google Shape;55;p13"/>
          <p:cNvSpPr txBox="1"/>
          <p:nvPr/>
        </p:nvSpPr>
        <p:spPr>
          <a:xfrm>
            <a:off x="2022750" y="1620350"/>
            <a:ext cx="46794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GB" sz="2000">
                <a:solidFill>
                  <a:srgbClr val="121212"/>
                </a:solidFill>
                <a:latin typeface="Helvetica Neue"/>
                <a:ea typeface="Helvetica Neue"/>
                <a:cs typeface="Helvetica Neue"/>
                <a:sym typeface="Helvetica Neue"/>
              </a:rPr>
              <a:t>     Clase 41. </a:t>
            </a:r>
            <a:r>
              <a:rPr lang="en-GB" sz="2000">
                <a:solidFill>
                  <a:srgbClr val="121212"/>
                </a:solidFill>
                <a:latin typeface="Helvetica Neue Light"/>
                <a:ea typeface="Helvetica Neue Light"/>
                <a:cs typeface="Helvetica Neue Light"/>
                <a:sym typeface="Helvetica Neue Light"/>
              </a:rPr>
              <a:t> Programación Backend</a:t>
            </a:r>
            <a:endParaRPr>
              <a:solidFill>
                <a:srgbClr val="121212"/>
              </a:solidFill>
              <a:latin typeface="Helvetica Neue Light"/>
              <a:ea typeface="Helvetica Neue Light"/>
              <a:cs typeface="Helvetica Neue Light"/>
              <a:sym typeface="Helvetica Neue Light"/>
            </a:endParaRPr>
          </a:p>
        </p:txBody>
      </p:sp>
      <p:sp>
        <p:nvSpPr>
          <p:cNvPr id="56" name="Google Shape;56;p13"/>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t/>
            </a:r>
            <a:endParaRPr b="1" sz="18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cxnSp>
        <p:nvCxnSpPr>
          <p:cNvPr id="183" name="Google Shape;183;p22"/>
          <p:cNvCxnSpPr>
            <a:stCxn id="184" idx="6"/>
            <a:endCxn id="185" idx="2"/>
          </p:cNvCxnSpPr>
          <p:nvPr/>
        </p:nvCxnSpPr>
        <p:spPr>
          <a:xfrm>
            <a:off x="1848475" y="1977750"/>
            <a:ext cx="5664300" cy="0"/>
          </a:xfrm>
          <a:prstGeom prst="straightConnector1">
            <a:avLst/>
          </a:prstGeom>
          <a:noFill/>
          <a:ln cap="flat" cmpd="sng" w="9525">
            <a:solidFill>
              <a:srgbClr val="3CEFAB"/>
            </a:solidFill>
            <a:prstDash val="solid"/>
            <a:round/>
            <a:headEnd len="med" w="med" type="none"/>
            <a:tailEnd len="med" w="med" type="none"/>
          </a:ln>
        </p:spPr>
      </p:cxnSp>
      <p:sp>
        <p:nvSpPr>
          <p:cNvPr id="184" name="Google Shape;184;p22"/>
          <p:cNvSpPr/>
          <p:nvPr/>
        </p:nvSpPr>
        <p:spPr>
          <a:xfrm>
            <a:off x="1234375" y="1670700"/>
            <a:ext cx="614100" cy="614100"/>
          </a:xfrm>
          <a:prstGeom prst="ellipse">
            <a:avLst/>
          </a:prstGeom>
          <a:solidFill>
            <a:srgbClr val="3CE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2"/>
          <p:cNvSpPr/>
          <p:nvPr/>
        </p:nvSpPr>
        <p:spPr>
          <a:xfrm>
            <a:off x="4268868" y="1706775"/>
            <a:ext cx="614100" cy="614100"/>
          </a:xfrm>
          <a:prstGeom prst="ellipse">
            <a:avLst/>
          </a:prstGeom>
          <a:solidFill>
            <a:srgbClr val="3CE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0FF00"/>
              </a:solidFill>
            </a:endParaRPr>
          </a:p>
        </p:txBody>
      </p:sp>
      <p:sp>
        <p:nvSpPr>
          <p:cNvPr id="185" name="Google Shape;185;p22"/>
          <p:cNvSpPr/>
          <p:nvPr/>
        </p:nvSpPr>
        <p:spPr>
          <a:xfrm>
            <a:off x="7512909" y="1670700"/>
            <a:ext cx="614100" cy="614100"/>
          </a:xfrm>
          <a:prstGeom prst="ellipse">
            <a:avLst/>
          </a:prstGeom>
          <a:solidFill>
            <a:srgbClr val="3CE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0FF00"/>
              </a:solidFill>
            </a:endParaRPr>
          </a:p>
        </p:txBody>
      </p:sp>
      <p:sp>
        <p:nvSpPr>
          <p:cNvPr id="187" name="Google Shape;187;p22"/>
          <p:cNvSpPr txBox="1"/>
          <p:nvPr/>
        </p:nvSpPr>
        <p:spPr>
          <a:xfrm>
            <a:off x="506875" y="2744475"/>
            <a:ext cx="2069100" cy="1065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1300"/>
              </a:spcBef>
              <a:spcAft>
                <a:spcPts val="1000"/>
              </a:spcAft>
              <a:buNone/>
            </a:pPr>
            <a:r>
              <a:rPr lang="en-GB">
                <a:solidFill>
                  <a:schemeClr val="dk1"/>
                </a:solidFill>
                <a:highlight>
                  <a:schemeClr val="lt1"/>
                </a:highlight>
                <a:latin typeface="Helvetica Neue Light"/>
                <a:ea typeface="Helvetica Neue Light"/>
                <a:cs typeface="Helvetica Neue Light"/>
                <a:sym typeface="Helvetica Neue Light"/>
              </a:rPr>
              <a:t>Nuestra aplicación encapsula la información en un DTO.</a:t>
            </a:r>
            <a:endParaRPr>
              <a:latin typeface="Helvetica Neue Light"/>
              <a:ea typeface="Helvetica Neue Light"/>
              <a:cs typeface="Helvetica Neue Light"/>
              <a:sym typeface="Helvetica Neue Light"/>
            </a:endParaRPr>
          </a:p>
        </p:txBody>
      </p:sp>
      <p:sp>
        <p:nvSpPr>
          <p:cNvPr id="188" name="Google Shape;188;p22"/>
          <p:cNvSpPr txBox="1"/>
          <p:nvPr/>
        </p:nvSpPr>
        <p:spPr>
          <a:xfrm>
            <a:off x="3242425" y="2960400"/>
            <a:ext cx="2667000" cy="1065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1300"/>
              </a:spcBef>
              <a:spcAft>
                <a:spcPts val="1000"/>
              </a:spcAft>
              <a:buNone/>
            </a:pPr>
            <a:r>
              <a:rPr lang="en-GB">
                <a:solidFill>
                  <a:schemeClr val="dk1"/>
                </a:solidFill>
                <a:highlight>
                  <a:schemeClr val="lt1"/>
                </a:highlight>
                <a:latin typeface="Helvetica Neue Light"/>
                <a:ea typeface="Helvetica Neue Light"/>
                <a:cs typeface="Helvetica Neue Light"/>
                <a:sym typeface="Helvetica Neue Light"/>
              </a:rPr>
              <a:t>El DAO toma ese DTO, extrae la información y construye la lógica necesaria para comunicarse con la fuente de datos (sentencias SQL, manejo de archivos, etc).</a:t>
            </a:r>
            <a:endParaRPr>
              <a:latin typeface="Helvetica Neue Light"/>
              <a:ea typeface="Helvetica Neue Light"/>
              <a:cs typeface="Helvetica Neue Light"/>
              <a:sym typeface="Helvetica Neue Light"/>
            </a:endParaRPr>
          </a:p>
        </p:txBody>
      </p:sp>
      <p:sp>
        <p:nvSpPr>
          <p:cNvPr id="189" name="Google Shape;189;p22"/>
          <p:cNvSpPr txBox="1"/>
          <p:nvPr/>
        </p:nvSpPr>
        <p:spPr>
          <a:xfrm>
            <a:off x="6685350" y="2874675"/>
            <a:ext cx="2069100" cy="1065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1300"/>
              </a:spcBef>
              <a:spcAft>
                <a:spcPts val="1000"/>
              </a:spcAft>
              <a:buNone/>
            </a:pPr>
            <a:r>
              <a:rPr lang="en-GB">
                <a:solidFill>
                  <a:schemeClr val="dk1"/>
                </a:solidFill>
                <a:highlight>
                  <a:schemeClr val="lt1"/>
                </a:highlight>
                <a:latin typeface="Helvetica Neue Light"/>
                <a:ea typeface="Helvetica Neue Light"/>
                <a:cs typeface="Helvetica Neue Light"/>
                <a:sym typeface="Helvetica Neue Light"/>
              </a:rPr>
              <a:t>La fuente de datos recibe la información en el formato adecuado para tratarla.</a:t>
            </a:r>
            <a:endParaRPr>
              <a:latin typeface="Helvetica Neue Light"/>
              <a:ea typeface="Helvetica Neue Light"/>
              <a:cs typeface="Helvetica Neue Light"/>
              <a:sym typeface="Helvetica Neue Light"/>
            </a:endParaRPr>
          </a:p>
        </p:txBody>
      </p:sp>
      <p:sp>
        <p:nvSpPr>
          <p:cNvPr id="190" name="Google Shape;190;p22"/>
          <p:cNvSpPr txBox="1"/>
          <p:nvPr/>
        </p:nvSpPr>
        <p:spPr>
          <a:xfrm>
            <a:off x="1351646" y="1661925"/>
            <a:ext cx="375000" cy="4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latin typeface="Helvetica Neue Light"/>
                <a:ea typeface="Helvetica Neue Light"/>
                <a:cs typeface="Helvetica Neue Light"/>
                <a:sym typeface="Helvetica Neue Light"/>
              </a:rPr>
              <a:t>1</a:t>
            </a:r>
            <a:endParaRPr sz="2400">
              <a:latin typeface="Helvetica Neue Light"/>
              <a:ea typeface="Helvetica Neue Light"/>
              <a:cs typeface="Helvetica Neue Light"/>
              <a:sym typeface="Helvetica Neue Light"/>
            </a:endParaRPr>
          </a:p>
        </p:txBody>
      </p:sp>
      <p:sp>
        <p:nvSpPr>
          <p:cNvPr id="191" name="Google Shape;191;p22"/>
          <p:cNvSpPr txBox="1"/>
          <p:nvPr/>
        </p:nvSpPr>
        <p:spPr>
          <a:xfrm>
            <a:off x="4413172" y="1706776"/>
            <a:ext cx="325500" cy="40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latin typeface="Helvetica Neue Light"/>
                <a:ea typeface="Helvetica Neue Light"/>
                <a:cs typeface="Helvetica Neue Light"/>
                <a:sym typeface="Helvetica Neue Light"/>
              </a:rPr>
              <a:t>2</a:t>
            </a:r>
            <a:endParaRPr sz="2400">
              <a:latin typeface="Helvetica Neue Light"/>
              <a:ea typeface="Helvetica Neue Light"/>
              <a:cs typeface="Helvetica Neue Light"/>
              <a:sym typeface="Helvetica Neue Light"/>
            </a:endParaRPr>
          </a:p>
        </p:txBody>
      </p:sp>
      <p:sp>
        <p:nvSpPr>
          <p:cNvPr id="192" name="Google Shape;192;p22"/>
          <p:cNvSpPr txBox="1"/>
          <p:nvPr/>
        </p:nvSpPr>
        <p:spPr>
          <a:xfrm>
            <a:off x="7634600" y="1594500"/>
            <a:ext cx="270300" cy="33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latin typeface="Helvetica Neue Light"/>
                <a:ea typeface="Helvetica Neue Light"/>
                <a:cs typeface="Helvetica Neue Light"/>
                <a:sym typeface="Helvetica Neue Light"/>
              </a:rPr>
              <a:t>3</a:t>
            </a:r>
            <a:endParaRPr sz="2400">
              <a:latin typeface="Helvetica Neue Light"/>
              <a:ea typeface="Helvetica Neue Light"/>
              <a:cs typeface="Helvetica Neue Light"/>
              <a:sym typeface="Helvetica Neue Light"/>
            </a:endParaRPr>
          </a:p>
        </p:txBody>
      </p:sp>
      <p:pic>
        <p:nvPicPr>
          <p:cNvPr id="193" name="Google Shape;193;p22"/>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94" name="Google Shape;194;p22"/>
          <p:cNvSpPr txBox="1"/>
          <p:nvPr/>
        </p:nvSpPr>
        <p:spPr>
          <a:xfrm>
            <a:off x="1180500" y="43860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Pasos del patrón DAO</a:t>
            </a:r>
            <a:endParaRPr i="1" sz="3600">
              <a:latin typeface="Anton"/>
              <a:ea typeface="Anton"/>
              <a:cs typeface="Anton"/>
              <a:sym typeface="Anton"/>
            </a:endParaRPr>
          </a:p>
        </p:txBody>
      </p:sp>
      <p:pic>
        <p:nvPicPr>
          <p:cNvPr id="195" name="Google Shape;195;p22"/>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196" name="Google Shape;196;p22"/>
          <p:cNvPicPr preferRelativeResize="0"/>
          <p:nvPr/>
        </p:nvPicPr>
        <p:blipFill>
          <a:blip r:embed="rId5">
            <a:alphaModFix/>
          </a:blip>
          <a:stretch>
            <a:fillRect/>
          </a:stretch>
        </p:blipFill>
        <p:spPr>
          <a:xfrm>
            <a:off x="361950" y="197050"/>
            <a:ext cx="657225" cy="657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cxnSp>
        <p:nvCxnSpPr>
          <p:cNvPr id="201" name="Google Shape;201;p23"/>
          <p:cNvCxnSpPr>
            <a:stCxn id="202" idx="6"/>
            <a:endCxn id="203" idx="2"/>
          </p:cNvCxnSpPr>
          <p:nvPr/>
        </p:nvCxnSpPr>
        <p:spPr>
          <a:xfrm>
            <a:off x="1323488" y="2358750"/>
            <a:ext cx="6001500" cy="900"/>
          </a:xfrm>
          <a:prstGeom prst="straightConnector1">
            <a:avLst/>
          </a:prstGeom>
          <a:noFill/>
          <a:ln cap="flat" cmpd="sng" w="9525">
            <a:solidFill>
              <a:srgbClr val="3CEFAB"/>
            </a:solidFill>
            <a:prstDash val="solid"/>
            <a:round/>
            <a:headEnd len="med" w="med" type="none"/>
            <a:tailEnd len="med" w="med" type="none"/>
          </a:ln>
        </p:spPr>
      </p:cxnSp>
      <p:sp>
        <p:nvSpPr>
          <p:cNvPr id="202" name="Google Shape;202;p23"/>
          <p:cNvSpPr/>
          <p:nvPr/>
        </p:nvSpPr>
        <p:spPr>
          <a:xfrm>
            <a:off x="709388" y="2051700"/>
            <a:ext cx="614100" cy="614100"/>
          </a:xfrm>
          <a:prstGeom prst="ellipse">
            <a:avLst/>
          </a:prstGeom>
          <a:solidFill>
            <a:srgbClr val="3CE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3"/>
          <p:cNvSpPr/>
          <p:nvPr/>
        </p:nvSpPr>
        <p:spPr>
          <a:xfrm>
            <a:off x="2659255" y="2051700"/>
            <a:ext cx="614100" cy="614100"/>
          </a:xfrm>
          <a:prstGeom prst="ellipse">
            <a:avLst/>
          </a:prstGeom>
          <a:solidFill>
            <a:srgbClr val="3CE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0FF00"/>
              </a:solidFill>
            </a:endParaRPr>
          </a:p>
        </p:txBody>
      </p:sp>
      <p:sp>
        <p:nvSpPr>
          <p:cNvPr id="203" name="Google Shape;203;p23"/>
          <p:cNvSpPr/>
          <p:nvPr/>
        </p:nvSpPr>
        <p:spPr>
          <a:xfrm>
            <a:off x="7324847" y="2052725"/>
            <a:ext cx="614100" cy="614100"/>
          </a:xfrm>
          <a:prstGeom prst="ellipse">
            <a:avLst/>
          </a:prstGeom>
          <a:solidFill>
            <a:srgbClr val="3CE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0FF00"/>
              </a:solidFill>
            </a:endParaRPr>
          </a:p>
        </p:txBody>
      </p:sp>
      <p:sp>
        <p:nvSpPr>
          <p:cNvPr id="205" name="Google Shape;205;p23"/>
          <p:cNvSpPr txBox="1"/>
          <p:nvPr/>
        </p:nvSpPr>
        <p:spPr>
          <a:xfrm>
            <a:off x="828933" y="2071850"/>
            <a:ext cx="375000" cy="4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latin typeface="Helvetica Neue Light"/>
                <a:ea typeface="Helvetica Neue Light"/>
                <a:cs typeface="Helvetica Neue Light"/>
                <a:sym typeface="Helvetica Neue Light"/>
              </a:rPr>
              <a:t>1</a:t>
            </a:r>
            <a:endParaRPr sz="2400">
              <a:latin typeface="Helvetica Neue Light"/>
              <a:ea typeface="Helvetica Neue Light"/>
              <a:cs typeface="Helvetica Neue Light"/>
              <a:sym typeface="Helvetica Neue Light"/>
            </a:endParaRPr>
          </a:p>
        </p:txBody>
      </p:sp>
      <p:sp>
        <p:nvSpPr>
          <p:cNvPr id="206" name="Google Shape;206;p23"/>
          <p:cNvSpPr txBox="1"/>
          <p:nvPr/>
        </p:nvSpPr>
        <p:spPr>
          <a:xfrm>
            <a:off x="2803560" y="2071851"/>
            <a:ext cx="325500" cy="40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latin typeface="Helvetica Neue Light"/>
                <a:ea typeface="Helvetica Neue Light"/>
                <a:cs typeface="Helvetica Neue Light"/>
                <a:sym typeface="Helvetica Neue Light"/>
              </a:rPr>
              <a:t>2</a:t>
            </a:r>
            <a:endParaRPr sz="2400">
              <a:latin typeface="Helvetica Neue Light"/>
              <a:ea typeface="Helvetica Neue Light"/>
              <a:cs typeface="Helvetica Neue Light"/>
              <a:sym typeface="Helvetica Neue Light"/>
            </a:endParaRPr>
          </a:p>
        </p:txBody>
      </p:sp>
      <p:pic>
        <p:nvPicPr>
          <p:cNvPr id="207" name="Google Shape;207;p2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08" name="Google Shape;208;p23"/>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209" name="Google Shape;209;p23"/>
          <p:cNvSpPr/>
          <p:nvPr/>
        </p:nvSpPr>
        <p:spPr>
          <a:xfrm>
            <a:off x="4837743" y="2052725"/>
            <a:ext cx="614100" cy="614100"/>
          </a:xfrm>
          <a:prstGeom prst="ellipse">
            <a:avLst/>
          </a:prstGeom>
          <a:solidFill>
            <a:srgbClr val="3CE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0FF00"/>
              </a:solidFill>
            </a:endParaRPr>
          </a:p>
        </p:txBody>
      </p:sp>
      <p:sp>
        <p:nvSpPr>
          <p:cNvPr id="210" name="Google Shape;210;p23"/>
          <p:cNvSpPr txBox="1"/>
          <p:nvPr/>
        </p:nvSpPr>
        <p:spPr>
          <a:xfrm>
            <a:off x="4957288" y="2052713"/>
            <a:ext cx="270300" cy="33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latin typeface="Helvetica Neue Light"/>
                <a:ea typeface="Helvetica Neue Light"/>
                <a:cs typeface="Helvetica Neue Light"/>
                <a:sym typeface="Helvetica Neue Light"/>
              </a:rPr>
              <a:t>3</a:t>
            </a:r>
            <a:endParaRPr sz="2400">
              <a:latin typeface="Helvetica Neue Light"/>
              <a:ea typeface="Helvetica Neue Light"/>
              <a:cs typeface="Helvetica Neue Light"/>
              <a:sym typeface="Helvetica Neue Light"/>
            </a:endParaRPr>
          </a:p>
        </p:txBody>
      </p:sp>
      <p:sp>
        <p:nvSpPr>
          <p:cNvPr id="211" name="Google Shape;211;p23"/>
          <p:cNvSpPr txBox="1"/>
          <p:nvPr/>
        </p:nvSpPr>
        <p:spPr>
          <a:xfrm>
            <a:off x="7444538" y="2052713"/>
            <a:ext cx="270300" cy="33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latin typeface="Helvetica Neue Light"/>
                <a:ea typeface="Helvetica Neue Light"/>
                <a:cs typeface="Helvetica Neue Light"/>
                <a:sym typeface="Helvetica Neue Light"/>
              </a:rPr>
              <a:t>4</a:t>
            </a:r>
            <a:endParaRPr sz="2400">
              <a:latin typeface="Helvetica Neue Light"/>
              <a:ea typeface="Helvetica Neue Light"/>
              <a:cs typeface="Helvetica Neue Light"/>
              <a:sym typeface="Helvetica Neue Light"/>
            </a:endParaRPr>
          </a:p>
        </p:txBody>
      </p:sp>
      <p:sp>
        <p:nvSpPr>
          <p:cNvPr id="212" name="Google Shape;212;p23"/>
          <p:cNvSpPr txBox="1"/>
          <p:nvPr/>
        </p:nvSpPr>
        <p:spPr>
          <a:xfrm>
            <a:off x="181088" y="2867025"/>
            <a:ext cx="1638300" cy="895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300"/>
              </a:spcBef>
              <a:spcAft>
                <a:spcPts val="1000"/>
              </a:spcAft>
              <a:buNone/>
            </a:pPr>
            <a:r>
              <a:rPr lang="en-GB">
                <a:solidFill>
                  <a:schemeClr val="dk1"/>
                </a:solidFill>
                <a:highlight>
                  <a:schemeClr val="lt1"/>
                </a:highlight>
                <a:latin typeface="Helvetica Neue Light"/>
                <a:ea typeface="Helvetica Neue Light"/>
                <a:cs typeface="Helvetica Neue Light"/>
                <a:sym typeface="Helvetica Neue Light"/>
              </a:rPr>
              <a:t>Nuestra aplicación le envía al DAO un DTO vacío.</a:t>
            </a:r>
            <a:endParaRPr/>
          </a:p>
        </p:txBody>
      </p:sp>
      <p:sp>
        <p:nvSpPr>
          <p:cNvPr id="213" name="Google Shape;213;p23"/>
          <p:cNvSpPr txBox="1"/>
          <p:nvPr/>
        </p:nvSpPr>
        <p:spPr>
          <a:xfrm>
            <a:off x="2095613" y="2892700"/>
            <a:ext cx="1638300" cy="1143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300"/>
              </a:spcBef>
              <a:spcAft>
                <a:spcPts val="1000"/>
              </a:spcAft>
              <a:buNone/>
            </a:pPr>
            <a:r>
              <a:rPr lang="en-GB">
                <a:solidFill>
                  <a:schemeClr val="dk1"/>
                </a:solidFill>
                <a:highlight>
                  <a:schemeClr val="lt1"/>
                </a:highlight>
                <a:latin typeface="Helvetica Neue Light"/>
                <a:ea typeface="Helvetica Neue Light"/>
                <a:cs typeface="Helvetica Neue Light"/>
                <a:sym typeface="Helvetica Neue Light"/>
              </a:rPr>
              <a:t>El DAO realiza una petición de datos a la fuente de datos</a:t>
            </a:r>
            <a:endParaRPr/>
          </a:p>
        </p:txBody>
      </p:sp>
      <p:sp>
        <p:nvSpPr>
          <p:cNvPr id="214" name="Google Shape;214;p23"/>
          <p:cNvSpPr txBox="1"/>
          <p:nvPr/>
        </p:nvSpPr>
        <p:spPr>
          <a:xfrm>
            <a:off x="4350288" y="2867025"/>
            <a:ext cx="1466700" cy="1143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300"/>
              </a:spcBef>
              <a:spcAft>
                <a:spcPts val="1000"/>
              </a:spcAft>
              <a:buNone/>
            </a:pPr>
            <a:r>
              <a:rPr lang="en-GB">
                <a:solidFill>
                  <a:schemeClr val="dk1"/>
                </a:solidFill>
                <a:highlight>
                  <a:schemeClr val="lt1"/>
                </a:highlight>
                <a:latin typeface="Helvetica Neue Light"/>
                <a:ea typeface="Helvetica Neue Light"/>
                <a:cs typeface="Helvetica Neue Light"/>
                <a:sym typeface="Helvetica Neue Light"/>
              </a:rPr>
              <a:t>La fuente de datos envía al DAO la información.</a:t>
            </a:r>
            <a:endParaRPr/>
          </a:p>
        </p:txBody>
      </p:sp>
      <p:sp>
        <p:nvSpPr>
          <p:cNvPr id="215" name="Google Shape;215;p23"/>
          <p:cNvSpPr txBox="1"/>
          <p:nvPr/>
        </p:nvSpPr>
        <p:spPr>
          <a:xfrm>
            <a:off x="6210413" y="2916375"/>
            <a:ext cx="2752500" cy="1391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300"/>
              </a:spcBef>
              <a:spcAft>
                <a:spcPts val="1000"/>
              </a:spcAft>
              <a:buNone/>
            </a:pPr>
            <a:r>
              <a:rPr lang="en-GB">
                <a:solidFill>
                  <a:schemeClr val="dk1"/>
                </a:solidFill>
                <a:highlight>
                  <a:schemeClr val="lt1"/>
                </a:highlight>
                <a:latin typeface="Helvetica Neue Light"/>
                <a:ea typeface="Helvetica Neue Light"/>
                <a:cs typeface="Helvetica Neue Light"/>
                <a:sym typeface="Helvetica Neue Light"/>
              </a:rPr>
              <a:t>El DAO recopila esa información, la encapsula en el DTO (o en otro elemento que la aplicación entienda) y se la devuelve a nuestra lógica de negocio.</a:t>
            </a:r>
            <a:endParaRPr/>
          </a:p>
        </p:txBody>
      </p:sp>
      <p:sp>
        <p:nvSpPr>
          <p:cNvPr id="216" name="Google Shape;216;p23"/>
          <p:cNvSpPr txBox="1"/>
          <p:nvPr/>
        </p:nvSpPr>
        <p:spPr>
          <a:xfrm>
            <a:off x="266700" y="133800"/>
            <a:ext cx="80316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500">
                <a:latin typeface="Anton"/>
                <a:ea typeface="Anton"/>
                <a:cs typeface="Anton"/>
                <a:sym typeface="Anton"/>
              </a:rPr>
              <a:t>Pasos del patrón DAO en </a:t>
            </a:r>
            <a:endParaRPr i="1" sz="3500">
              <a:latin typeface="Anton"/>
              <a:ea typeface="Anton"/>
              <a:cs typeface="Anton"/>
              <a:sym typeface="Anton"/>
            </a:endParaRPr>
          </a:p>
          <a:p>
            <a:pPr indent="0" lvl="0" marL="0" rtl="0" algn="ctr">
              <a:spcBef>
                <a:spcPts val="0"/>
              </a:spcBef>
              <a:spcAft>
                <a:spcPts val="0"/>
              </a:spcAft>
              <a:buClr>
                <a:schemeClr val="dk1"/>
              </a:buClr>
              <a:buSzPts val="1100"/>
              <a:buFont typeface="Arial"/>
              <a:buNone/>
            </a:pPr>
            <a:r>
              <a:rPr i="1" lang="en-GB" sz="3500">
                <a:latin typeface="Anton"/>
                <a:ea typeface="Anton"/>
                <a:cs typeface="Anton"/>
                <a:sym typeface="Anton"/>
              </a:rPr>
              <a:t>sentido contrario</a:t>
            </a:r>
            <a:endParaRPr i="1" sz="3500">
              <a:latin typeface="Anton"/>
              <a:ea typeface="Anton"/>
              <a:cs typeface="Anton"/>
              <a:sym typeface="Anton"/>
            </a:endParaRPr>
          </a:p>
        </p:txBody>
      </p:sp>
      <p:pic>
        <p:nvPicPr>
          <p:cNvPr id="217" name="Google Shape;217;p23"/>
          <p:cNvPicPr preferRelativeResize="0"/>
          <p:nvPr/>
        </p:nvPicPr>
        <p:blipFill>
          <a:blip r:embed="rId5">
            <a:alphaModFix/>
          </a:blip>
          <a:stretch>
            <a:fillRect/>
          </a:stretch>
        </p:blipFill>
        <p:spPr>
          <a:xfrm>
            <a:off x="361950" y="197050"/>
            <a:ext cx="657225" cy="657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221" name="Shape 221"/>
        <p:cNvGrpSpPr/>
        <p:nvPr/>
      </p:nvGrpSpPr>
      <p:grpSpPr>
        <a:xfrm>
          <a:off x="0" y="0"/>
          <a:ext cx="0" cy="0"/>
          <a:chOff x="0" y="0"/>
          <a:chExt cx="0" cy="0"/>
        </a:xfrm>
      </p:grpSpPr>
      <p:pic>
        <p:nvPicPr>
          <p:cNvPr id="222" name="Google Shape;222;p2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23" name="Google Shape;223;p24"/>
          <p:cNvSpPr txBox="1"/>
          <p:nvPr/>
        </p:nvSpPr>
        <p:spPr>
          <a:xfrm>
            <a:off x="1180500" y="18387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DAO y el patrón Abstract Factory</a:t>
            </a:r>
            <a:endParaRPr i="1" sz="3600">
              <a:latin typeface="Anton"/>
              <a:ea typeface="Anton"/>
              <a:cs typeface="Anton"/>
              <a:sym typeface="Anto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5"/>
          <p:cNvSpPr txBox="1"/>
          <p:nvPr/>
        </p:nvSpPr>
        <p:spPr>
          <a:xfrm>
            <a:off x="570750" y="1077675"/>
            <a:ext cx="8002500" cy="36507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300"/>
              </a:spcBef>
              <a:spcAft>
                <a:spcPts val="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Como vimos, el DAO nos es útil cuando tenemos una sola fuente de datos, sin importar de qué tipo sea.</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Sin embargo, es común que tengamos que requerir datos de diferentes fuentes. Y es ahí dónde usamos el patrón </a:t>
            </a:r>
            <a:r>
              <a:rPr b="1" lang="en-GB" sz="1700">
                <a:solidFill>
                  <a:schemeClr val="dk1"/>
                </a:solidFill>
                <a:highlight>
                  <a:schemeClr val="lt1"/>
                </a:highlight>
                <a:latin typeface="Helvetica Neue"/>
                <a:ea typeface="Helvetica Neue"/>
                <a:cs typeface="Helvetica Neue"/>
                <a:sym typeface="Helvetica Neue"/>
              </a:rPr>
              <a:t>Abstract Factory.</a:t>
            </a:r>
            <a:endParaRPr b="1" sz="1700">
              <a:solidFill>
                <a:schemeClr val="dk1"/>
              </a:solidFill>
              <a:highlight>
                <a:schemeClr val="lt1"/>
              </a:highlight>
              <a:latin typeface="Helvetica Neue"/>
              <a:ea typeface="Helvetica Neue"/>
              <a:cs typeface="Helvetica Neue"/>
              <a:sym typeface="Helvetica Neue"/>
            </a:endParaRPr>
          </a:p>
          <a:p>
            <a:pPr indent="-336550" lvl="0" marL="457200" rtl="0" algn="l">
              <a:lnSpc>
                <a:spcPct val="115000"/>
              </a:lnSpc>
              <a:spcBef>
                <a:spcPts val="1300"/>
              </a:spcBef>
              <a:spcAft>
                <a:spcPts val="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Mediante este patrón podemos definir una serie de familias de clases que permitan conectarnos a las diferentes fuentes de datos.</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100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Entonces, vamos a tener un DAO por cada fuente de datos diferente que tengamos, de modo de poder usarlo de “traductor” en cada una de ellas y no tener que modificar la lógica de negocio si alguna cambia.</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229" name="Google Shape;229;p2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30" name="Google Shape;230;p25"/>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231" name="Google Shape;231;p25"/>
          <p:cNvPicPr preferRelativeResize="0"/>
          <p:nvPr/>
        </p:nvPicPr>
        <p:blipFill>
          <a:blip r:embed="rId5">
            <a:alphaModFix/>
          </a:blip>
          <a:stretch>
            <a:fillRect/>
          </a:stretch>
        </p:blipFill>
        <p:spPr>
          <a:xfrm flipH="1">
            <a:off x="294374" y="171450"/>
            <a:ext cx="677626" cy="677626"/>
          </a:xfrm>
          <a:prstGeom prst="rect">
            <a:avLst/>
          </a:prstGeom>
          <a:noFill/>
          <a:ln>
            <a:noFill/>
          </a:ln>
        </p:spPr>
      </p:pic>
      <p:sp>
        <p:nvSpPr>
          <p:cNvPr id="232" name="Google Shape;232;p25"/>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¿De qué se trata?</a:t>
            </a:r>
            <a:endParaRPr i="1" sz="3600">
              <a:latin typeface="Anton"/>
              <a:ea typeface="Anton"/>
              <a:cs typeface="Anton"/>
              <a:sym typeface="Anto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6"/>
          <p:cNvSpPr txBox="1"/>
          <p:nvPr/>
        </p:nvSpPr>
        <p:spPr>
          <a:xfrm>
            <a:off x="4191000" y="983105"/>
            <a:ext cx="4886400" cy="2450700"/>
          </a:xfrm>
          <a:prstGeom prst="rect">
            <a:avLst/>
          </a:prstGeom>
          <a:noFill/>
          <a:ln>
            <a:noFill/>
          </a:ln>
        </p:spPr>
        <p:txBody>
          <a:bodyPr anchorCtr="0" anchor="t" bIns="91425" lIns="91425" spcFirstLastPara="1" rIns="91425" wrap="square" tIns="91425">
            <a:noAutofit/>
          </a:bodyPr>
          <a:lstStyle/>
          <a:p>
            <a:pPr indent="-197949" lvl="0" marL="179999" rtl="0" algn="l">
              <a:lnSpc>
                <a:spcPct val="115000"/>
              </a:lnSpc>
              <a:spcBef>
                <a:spcPts val="0"/>
              </a:spcBef>
              <a:spcAft>
                <a:spcPts val="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Para comenzar, creamos la clase </a:t>
            </a:r>
            <a:r>
              <a:rPr b="1" i="1" lang="en-GB" sz="1700">
                <a:solidFill>
                  <a:schemeClr val="dk1"/>
                </a:solidFill>
                <a:highlight>
                  <a:schemeClr val="lt1"/>
                </a:highlight>
                <a:latin typeface="Helvetica Neue"/>
                <a:ea typeface="Helvetica Neue"/>
                <a:cs typeface="Helvetica Neue"/>
                <a:sym typeface="Helvetica Neue"/>
              </a:rPr>
              <a:t>ProductosDao</a:t>
            </a:r>
            <a:r>
              <a:rPr lang="en-GB" sz="1700">
                <a:solidFill>
                  <a:schemeClr val="dk1"/>
                </a:solidFill>
                <a:highlight>
                  <a:schemeClr val="lt1"/>
                </a:highlight>
                <a:latin typeface="Helvetica Neue Light"/>
                <a:ea typeface="Helvetica Neue Light"/>
                <a:cs typeface="Helvetica Neue Light"/>
                <a:sym typeface="Helvetica Neue Light"/>
              </a:rPr>
              <a:t>, que va a ser la clase padre.</a:t>
            </a:r>
            <a:endParaRPr sz="1700">
              <a:solidFill>
                <a:schemeClr val="dk1"/>
              </a:solidFill>
              <a:highlight>
                <a:schemeClr val="lt1"/>
              </a:highlight>
              <a:latin typeface="Helvetica Neue Light"/>
              <a:ea typeface="Helvetica Neue Light"/>
              <a:cs typeface="Helvetica Neue Light"/>
              <a:sym typeface="Helvetica Neue Light"/>
            </a:endParaRPr>
          </a:p>
          <a:p>
            <a:pPr indent="-197949" lvl="0" marL="179999" rtl="0" algn="l">
              <a:lnSpc>
                <a:spcPct val="115000"/>
              </a:lnSpc>
              <a:spcBef>
                <a:spcPts val="1000"/>
              </a:spcBef>
              <a:spcAft>
                <a:spcPts val="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DAO es un objeto que tiene los métodos necesarios para acceder al sistema de persistencia.</a:t>
            </a:r>
            <a:endParaRPr sz="1700">
              <a:solidFill>
                <a:schemeClr val="dk1"/>
              </a:solidFill>
              <a:highlight>
                <a:schemeClr val="lt1"/>
              </a:highlight>
              <a:latin typeface="Helvetica Neue Light"/>
              <a:ea typeface="Helvetica Neue Light"/>
              <a:cs typeface="Helvetica Neue Light"/>
              <a:sym typeface="Helvetica Neue Light"/>
            </a:endParaRPr>
          </a:p>
          <a:p>
            <a:pPr indent="-197949" lvl="0" marL="179999" rtl="0" algn="l">
              <a:lnSpc>
                <a:spcPct val="115000"/>
              </a:lnSpc>
              <a:spcBef>
                <a:spcPts val="1000"/>
              </a:spcBef>
              <a:spcAft>
                <a:spcPts val="100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La clase de CustomError es simplemente:</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238" name="Google Shape;238;p2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39" name="Google Shape;239;p26"/>
          <p:cNvPicPr preferRelativeResize="0"/>
          <p:nvPr/>
        </p:nvPicPr>
        <p:blipFill>
          <a:blip r:embed="rId4">
            <a:alphaModFix/>
          </a:blip>
          <a:stretch>
            <a:fillRect/>
          </a:stretch>
        </p:blipFill>
        <p:spPr>
          <a:xfrm>
            <a:off x="285750" y="419100"/>
            <a:ext cx="3571875" cy="4343400"/>
          </a:xfrm>
          <a:prstGeom prst="rect">
            <a:avLst/>
          </a:prstGeom>
          <a:noFill/>
          <a:ln cap="flat" cmpd="sng" w="9525">
            <a:solidFill>
              <a:schemeClr val="dk2"/>
            </a:solidFill>
            <a:prstDash val="solid"/>
            <a:round/>
            <a:headEnd len="sm" w="sm" type="none"/>
            <a:tailEnd len="sm" w="sm" type="none"/>
          </a:ln>
        </p:spPr>
      </p:pic>
      <p:pic>
        <p:nvPicPr>
          <p:cNvPr id="240" name="Google Shape;240;p26"/>
          <p:cNvPicPr preferRelativeResize="0"/>
          <p:nvPr/>
        </p:nvPicPr>
        <p:blipFill>
          <a:blip r:embed="rId5">
            <a:alphaModFix/>
          </a:blip>
          <a:stretch>
            <a:fillRect/>
          </a:stretch>
        </p:blipFill>
        <p:spPr>
          <a:xfrm>
            <a:off x="4277788" y="3405236"/>
            <a:ext cx="3067526" cy="1396725"/>
          </a:xfrm>
          <a:prstGeom prst="rect">
            <a:avLst/>
          </a:prstGeom>
          <a:noFill/>
          <a:ln cap="flat" cmpd="sng" w="9525">
            <a:solidFill>
              <a:schemeClr val="dk2"/>
            </a:solidFill>
            <a:prstDash val="solid"/>
            <a:round/>
            <a:headEnd len="sm" w="sm" type="none"/>
            <a:tailEnd len="sm" w="sm" type="none"/>
          </a:ln>
        </p:spPr>
      </p:pic>
      <p:pic>
        <p:nvPicPr>
          <p:cNvPr id="241" name="Google Shape;241;p26"/>
          <p:cNvPicPr preferRelativeResize="0"/>
          <p:nvPr/>
        </p:nvPicPr>
        <p:blipFill rotWithShape="1">
          <a:blip r:embed="rId6">
            <a:alphaModFix/>
          </a:blip>
          <a:srcRect b="0" l="0" r="0" t="0"/>
          <a:stretch/>
        </p:blipFill>
        <p:spPr>
          <a:xfrm>
            <a:off x="7441025" y="76797"/>
            <a:ext cx="1634174" cy="639850"/>
          </a:xfrm>
          <a:prstGeom prst="rect">
            <a:avLst/>
          </a:prstGeom>
          <a:noFill/>
          <a:ln>
            <a:noFill/>
          </a:ln>
        </p:spPr>
      </p:pic>
      <p:sp>
        <p:nvSpPr>
          <p:cNvPr id="242" name="Google Shape;242;p26"/>
          <p:cNvSpPr txBox="1"/>
          <p:nvPr/>
        </p:nvSpPr>
        <p:spPr>
          <a:xfrm>
            <a:off x="4010025" y="229050"/>
            <a:ext cx="3772500" cy="7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GB" sz="3600">
                <a:latin typeface="Anton"/>
                <a:ea typeface="Anton"/>
                <a:cs typeface="Anton"/>
                <a:sym typeface="Anton"/>
              </a:rPr>
              <a:t>Usando DAO</a:t>
            </a:r>
            <a:endParaRPr i="1" sz="3600">
              <a:latin typeface="Anton"/>
              <a:ea typeface="Anton"/>
              <a:cs typeface="Anton"/>
              <a:sym typeface="Anto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7"/>
          <p:cNvSpPr txBox="1"/>
          <p:nvPr/>
        </p:nvSpPr>
        <p:spPr>
          <a:xfrm>
            <a:off x="183125" y="696675"/>
            <a:ext cx="8817600" cy="24507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1000"/>
              </a:spcAft>
              <a:buClr>
                <a:srgbClr val="3CEFAB"/>
              </a:buClr>
              <a:buSzPts val="1900"/>
              <a:buFont typeface="Helvetica Neue Light"/>
              <a:buChar char="●"/>
            </a:pPr>
            <a:r>
              <a:rPr i="1" lang="en-GB" sz="1900">
                <a:solidFill>
                  <a:schemeClr val="dk1"/>
                </a:solidFill>
                <a:highlight>
                  <a:schemeClr val="lt1"/>
                </a:highlight>
                <a:latin typeface="Helvetica Neue Light"/>
                <a:ea typeface="Helvetica Neue Light"/>
                <a:cs typeface="Helvetica Neue Light"/>
                <a:sym typeface="Helvetica Neue Light"/>
              </a:rPr>
              <a:t>ProductosDao</a:t>
            </a:r>
            <a:r>
              <a:rPr lang="en-GB" sz="1900">
                <a:solidFill>
                  <a:schemeClr val="dk1"/>
                </a:solidFill>
                <a:highlight>
                  <a:schemeClr val="lt1"/>
                </a:highlight>
                <a:latin typeface="Helvetica Neue Light"/>
                <a:ea typeface="Helvetica Neue Light"/>
                <a:cs typeface="Helvetica Neue Light"/>
                <a:sym typeface="Helvetica Neue Light"/>
              </a:rPr>
              <a:t> utiliza estas dos clases (</a:t>
            </a:r>
            <a:r>
              <a:rPr b="1" i="1" lang="en-GB" sz="1900">
                <a:solidFill>
                  <a:schemeClr val="dk1"/>
                </a:solidFill>
                <a:highlight>
                  <a:schemeClr val="lt1"/>
                </a:highlight>
                <a:latin typeface="Helvetica Neue"/>
                <a:ea typeface="Helvetica Neue"/>
                <a:cs typeface="Helvetica Neue"/>
                <a:sym typeface="Helvetica Neue"/>
              </a:rPr>
              <a:t>DbClient</a:t>
            </a:r>
            <a:r>
              <a:rPr i="1" lang="en-GB" sz="1900">
                <a:solidFill>
                  <a:schemeClr val="dk1"/>
                </a:solidFill>
                <a:highlight>
                  <a:schemeClr val="lt1"/>
                </a:highlight>
                <a:latin typeface="Helvetica Neue Light"/>
                <a:ea typeface="Helvetica Neue Light"/>
                <a:cs typeface="Helvetica Neue Light"/>
                <a:sym typeface="Helvetica Neue Light"/>
              </a:rPr>
              <a:t> y </a:t>
            </a:r>
            <a:r>
              <a:rPr b="1" i="1" lang="en-GB" sz="1900">
                <a:solidFill>
                  <a:schemeClr val="dk1"/>
                </a:solidFill>
                <a:highlight>
                  <a:schemeClr val="lt1"/>
                </a:highlight>
                <a:latin typeface="Helvetica Neue"/>
                <a:ea typeface="Helvetica Neue"/>
                <a:cs typeface="Helvetica Neue"/>
                <a:sym typeface="Helvetica Neue"/>
              </a:rPr>
              <a:t>DbClientMongo</a:t>
            </a:r>
            <a:r>
              <a:rPr lang="en-GB" sz="1900">
                <a:solidFill>
                  <a:schemeClr val="dk1"/>
                </a:solidFill>
                <a:highlight>
                  <a:schemeClr val="lt1"/>
                </a:highlight>
                <a:latin typeface="Helvetica Neue Light"/>
                <a:ea typeface="Helvetica Neue Light"/>
                <a:cs typeface="Helvetica Neue Light"/>
                <a:sym typeface="Helvetica Neue Light"/>
              </a:rPr>
              <a:t>) para conectarse a la base de datos, que en este caso es de MongoDB.</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248" name="Google Shape;248;p27"/>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Usando DAO</a:t>
            </a:r>
            <a:endParaRPr i="1" sz="3600">
              <a:latin typeface="Anton"/>
              <a:ea typeface="Anton"/>
              <a:cs typeface="Anton"/>
              <a:sym typeface="Anton"/>
            </a:endParaRPr>
          </a:p>
        </p:txBody>
      </p:sp>
      <p:pic>
        <p:nvPicPr>
          <p:cNvPr id="249" name="Google Shape;249;p2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50" name="Google Shape;250;p27"/>
          <p:cNvPicPr preferRelativeResize="0"/>
          <p:nvPr/>
        </p:nvPicPr>
        <p:blipFill>
          <a:blip r:embed="rId4">
            <a:alphaModFix/>
          </a:blip>
          <a:stretch>
            <a:fillRect/>
          </a:stretch>
        </p:blipFill>
        <p:spPr>
          <a:xfrm>
            <a:off x="1093150" y="1836538"/>
            <a:ext cx="3267303" cy="1349950"/>
          </a:xfrm>
          <a:prstGeom prst="rect">
            <a:avLst/>
          </a:prstGeom>
          <a:noFill/>
          <a:ln cap="flat" cmpd="sng" w="9525">
            <a:solidFill>
              <a:schemeClr val="dk2"/>
            </a:solidFill>
            <a:prstDash val="solid"/>
            <a:round/>
            <a:headEnd len="sm" w="sm" type="none"/>
            <a:tailEnd len="sm" w="sm" type="none"/>
          </a:ln>
        </p:spPr>
      </p:pic>
      <p:pic>
        <p:nvPicPr>
          <p:cNvPr id="251" name="Google Shape;251;p27"/>
          <p:cNvPicPr preferRelativeResize="0"/>
          <p:nvPr/>
        </p:nvPicPr>
        <p:blipFill>
          <a:blip r:embed="rId5">
            <a:alphaModFix/>
          </a:blip>
          <a:stretch>
            <a:fillRect/>
          </a:stretch>
        </p:blipFill>
        <p:spPr>
          <a:xfrm>
            <a:off x="4664150" y="1797425"/>
            <a:ext cx="2831987" cy="3262105"/>
          </a:xfrm>
          <a:prstGeom prst="rect">
            <a:avLst/>
          </a:prstGeom>
          <a:noFill/>
          <a:ln cap="flat" cmpd="sng" w="9525">
            <a:solidFill>
              <a:schemeClr val="dk2"/>
            </a:solidFill>
            <a:prstDash val="solid"/>
            <a:round/>
            <a:headEnd len="sm" w="sm" type="none"/>
            <a:tailEnd len="sm" w="sm" type="none"/>
          </a:ln>
        </p:spPr>
      </p:pic>
      <p:pic>
        <p:nvPicPr>
          <p:cNvPr id="252" name="Google Shape;252;p27"/>
          <p:cNvPicPr preferRelativeResize="0"/>
          <p:nvPr/>
        </p:nvPicPr>
        <p:blipFill>
          <a:blip r:embed="rId6">
            <a:alphaModFix/>
          </a:blip>
          <a:stretch>
            <a:fillRect/>
          </a:stretch>
        </p:blipFill>
        <p:spPr>
          <a:xfrm>
            <a:off x="2303850" y="3374400"/>
            <a:ext cx="2056600" cy="1524200"/>
          </a:xfrm>
          <a:prstGeom prst="rect">
            <a:avLst/>
          </a:prstGeom>
          <a:noFill/>
          <a:ln cap="flat" cmpd="sng" w="9525">
            <a:solidFill>
              <a:schemeClr val="dk2"/>
            </a:solidFill>
            <a:prstDash val="solid"/>
            <a:round/>
            <a:headEnd len="sm" w="sm" type="none"/>
            <a:tailEnd len="sm" w="sm" type="none"/>
          </a:ln>
        </p:spPr>
      </p:pic>
      <p:sp>
        <p:nvSpPr>
          <p:cNvPr id="253" name="Google Shape;253;p27"/>
          <p:cNvSpPr txBox="1"/>
          <p:nvPr/>
        </p:nvSpPr>
        <p:spPr>
          <a:xfrm>
            <a:off x="121700" y="4021550"/>
            <a:ext cx="2334900" cy="4770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1300"/>
              </a:spcBef>
              <a:spcAft>
                <a:spcPts val="100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Archivo Config:</a:t>
            </a:r>
            <a:endParaRPr/>
          </a:p>
        </p:txBody>
      </p:sp>
      <p:cxnSp>
        <p:nvCxnSpPr>
          <p:cNvPr id="254" name="Google Shape;254;p27"/>
          <p:cNvCxnSpPr/>
          <p:nvPr/>
        </p:nvCxnSpPr>
        <p:spPr>
          <a:xfrm>
            <a:off x="1181100" y="1949925"/>
            <a:ext cx="583500" cy="0"/>
          </a:xfrm>
          <a:prstGeom prst="straightConnector1">
            <a:avLst/>
          </a:prstGeom>
          <a:noFill/>
          <a:ln cap="flat" cmpd="sng" w="19050">
            <a:solidFill>
              <a:srgbClr val="FF0000"/>
            </a:solidFill>
            <a:prstDash val="solid"/>
            <a:round/>
            <a:headEnd len="med" w="med" type="none"/>
            <a:tailEnd len="med" w="med" type="none"/>
          </a:ln>
        </p:spPr>
      </p:cxnSp>
      <p:cxnSp>
        <p:nvCxnSpPr>
          <p:cNvPr id="255" name="Google Shape;255;p27"/>
          <p:cNvCxnSpPr/>
          <p:nvPr/>
        </p:nvCxnSpPr>
        <p:spPr>
          <a:xfrm>
            <a:off x="4762500" y="2330925"/>
            <a:ext cx="1225500" cy="0"/>
          </a:xfrm>
          <a:prstGeom prst="straightConnector1">
            <a:avLst/>
          </a:prstGeom>
          <a:noFill/>
          <a:ln cap="flat" cmpd="sng" w="9525">
            <a:solidFill>
              <a:srgbClr val="FF0000"/>
            </a:solidFill>
            <a:prstDash val="solid"/>
            <a:round/>
            <a:headEnd len="med" w="med" type="none"/>
            <a:tailEnd len="med" w="med" type="none"/>
          </a:ln>
        </p:spPr>
      </p:cxnSp>
      <p:pic>
        <p:nvPicPr>
          <p:cNvPr id="256" name="Google Shape;256;p27"/>
          <p:cNvPicPr preferRelativeResize="0"/>
          <p:nvPr/>
        </p:nvPicPr>
        <p:blipFill rotWithShape="1">
          <a:blip r:embed="rId7">
            <a:alphaModFix/>
          </a:blip>
          <a:srcRect b="0" l="0" r="0" t="0"/>
          <a:stretch/>
        </p:blipFill>
        <p:spPr>
          <a:xfrm>
            <a:off x="7441025" y="76797"/>
            <a:ext cx="1634174" cy="639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8"/>
          <p:cNvSpPr txBox="1"/>
          <p:nvPr/>
        </p:nvSpPr>
        <p:spPr>
          <a:xfrm>
            <a:off x="4391025" y="854275"/>
            <a:ext cx="4610100" cy="3963000"/>
          </a:xfrm>
          <a:prstGeom prst="rect">
            <a:avLst/>
          </a:prstGeom>
          <a:noFill/>
          <a:ln>
            <a:noFill/>
          </a:ln>
        </p:spPr>
        <p:txBody>
          <a:bodyPr anchorCtr="0" anchor="t" bIns="91425" lIns="91425" spcFirstLastPara="1" rIns="91425" wrap="square" tIns="91425">
            <a:noAutofit/>
          </a:bodyPr>
          <a:lstStyle/>
          <a:p>
            <a:pPr indent="-191599" lvl="0" marL="89999" rtl="0" algn="l">
              <a:lnSpc>
                <a:spcPct val="115000"/>
              </a:lnSpc>
              <a:spcBef>
                <a:spcPts val="130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En un archivo llamado </a:t>
            </a:r>
            <a:r>
              <a:rPr b="1" lang="en-GB" sz="1600">
                <a:solidFill>
                  <a:schemeClr val="dk1"/>
                </a:solidFill>
                <a:highlight>
                  <a:schemeClr val="lt1"/>
                </a:highlight>
                <a:latin typeface="Helvetica Neue"/>
                <a:ea typeface="Helvetica Neue"/>
                <a:cs typeface="Helvetica Neue"/>
                <a:sym typeface="Helvetica Neue"/>
              </a:rPr>
              <a:t>index.js</a:t>
            </a:r>
            <a:r>
              <a:rPr lang="en-GB" sz="1600">
                <a:solidFill>
                  <a:schemeClr val="dk1"/>
                </a:solidFill>
                <a:highlight>
                  <a:schemeClr val="lt1"/>
                </a:highlight>
                <a:latin typeface="Helvetica Neue Light"/>
                <a:ea typeface="Helvetica Neue Light"/>
                <a:cs typeface="Helvetica Neue Light"/>
                <a:sym typeface="Helvetica Neue Light"/>
              </a:rPr>
              <a:t> tenemos entonces la lógica de nuestra aplicación, lo que sería la lógica de negocio.</a:t>
            </a:r>
            <a:endParaRPr sz="1600">
              <a:solidFill>
                <a:schemeClr val="dk1"/>
              </a:solidFill>
              <a:highlight>
                <a:schemeClr val="lt1"/>
              </a:highlight>
              <a:latin typeface="Helvetica Neue Light"/>
              <a:ea typeface="Helvetica Neue Light"/>
              <a:cs typeface="Helvetica Neue Light"/>
              <a:sym typeface="Helvetica Neue Light"/>
            </a:endParaRPr>
          </a:p>
          <a:p>
            <a:pPr indent="-191599" lvl="0" marL="89999" rtl="0" algn="l">
              <a:lnSpc>
                <a:spcPct val="115000"/>
              </a:lnSpc>
              <a:spcBef>
                <a:spcPts val="130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La clase </a:t>
            </a:r>
            <a:r>
              <a:rPr b="1" lang="en-GB" sz="1600">
                <a:solidFill>
                  <a:schemeClr val="dk1"/>
                </a:solidFill>
                <a:highlight>
                  <a:schemeClr val="lt1"/>
                </a:highlight>
                <a:latin typeface="Helvetica Neue"/>
                <a:ea typeface="Helvetica Neue"/>
                <a:cs typeface="Helvetica Neue"/>
                <a:sym typeface="Helvetica Neue"/>
              </a:rPr>
              <a:t>ProductosApi</a:t>
            </a:r>
            <a:r>
              <a:rPr lang="en-GB" sz="1600">
                <a:solidFill>
                  <a:schemeClr val="dk1"/>
                </a:solidFill>
                <a:highlight>
                  <a:schemeClr val="lt1"/>
                </a:highlight>
                <a:latin typeface="Helvetica Neue Light"/>
                <a:ea typeface="Helvetica Neue Light"/>
                <a:cs typeface="Helvetica Neue Light"/>
                <a:sym typeface="Helvetica Neue Light"/>
              </a:rPr>
              <a:t> utiliza la clase </a:t>
            </a:r>
            <a:r>
              <a:rPr b="1" lang="en-GB" sz="1600">
                <a:solidFill>
                  <a:schemeClr val="dk1"/>
                </a:solidFill>
                <a:highlight>
                  <a:schemeClr val="lt1"/>
                </a:highlight>
                <a:latin typeface="Helvetica Neue"/>
                <a:ea typeface="Helvetica Neue"/>
                <a:cs typeface="Helvetica Neue"/>
                <a:sym typeface="Helvetica Neue"/>
              </a:rPr>
              <a:t>ProductosDaoDB</a:t>
            </a:r>
            <a:r>
              <a:rPr lang="en-GB" sz="1600">
                <a:solidFill>
                  <a:schemeClr val="dk1"/>
                </a:solidFill>
                <a:highlight>
                  <a:schemeClr val="lt1"/>
                </a:highlight>
                <a:latin typeface="Helvetica Neue Light"/>
                <a:ea typeface="Helvetica Neue Light"/>
                <a:cs typeface="Helvetica Neue Light"/>
                <a:sym typeface="Helvetica Neue Light"/>
              </a:rPr>
              <a:t> para realizar los métodos de un CRUD sobre el modelo de productos que tenemos en este ejemplo.</a:t>
            </a:r>
            <a:endParaRPr sz="1600">
              <a:solidFill>
                <a:schemeClr val="dk1"/>
              </a:solidFill>
              <a:highlight>
                <a:schemeClr val="lt1"/>
              </a:highlight>
              <a:latin typeface="Helvetica Neue Light"/>
              <a:ea typeface="Helvetica Neue Light"/>
              <a:cs typeface="Helvetica Neue Light"/>
              <a:sym typeface="Helvetica Neue Light"/>
            </a:endParaRPr>
          </a:p>
          <a:p>
            <a:pPr indent="-191599" lvl="0" marL="89999" rtl="0" algn="l">
              <a:lnSpc>
                <a:spcPct val="115000"/>
              </a:lnSpc>
              <a:spcBef>
                <a:spcPts val="1300"/>
              </a:spcBef>
              <a:spcAft>
                <a:spcPts val="100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Vemos entonces, que si se modifica el tipo de persistencia, solo va a cambiar lo que hacen los métodos de la clase ProductosDaoDB, sin necesidad de modificar nuestra lógica de negocio.</a:t>
            </a:r>
            <a:endParaRPr sz="1600">
              <a:solidFill>
                <a:schemeClr val="dk1"/>
              </a:solidFill>
              <a:highlight>
                <a:schemeClr val="lt1"/>
              </a:highlight>
              <a:latin typeface="Helvetica Neue Light"/>
              <a:ea typeface="Helvetica Neue Light"/>
              <a:cs typeface="Helvetica Neue Light"/>
              <a:sym typeface="Helvetica Neue Light"/>
            </a:endParaRPr>
          </a:p>
        </p:txBody>
      </p:sp>
      <p:pic>
        <p:nvPicPr>
          <p:cNvPr id="262" name="Google Shape;262;p28"/>
          <p:cNvPicPr preferRelativeResize="0"/>
          <p:nvPr/>
        </p:nvPicPr>
        <p:blipFill>
          <a:blip r:embed="rId3">
            <a:alphaModFix/>
          </a:blip>
          <a:stretch>
            <a:fillRect/>
          </a:stretch>
        </p:blipFill>
        <p:spPr>
          <a:xfrm>
            <a:off x="7567925" y="4697725"/>
            <a:ext cx="1186526" cy="330675"/>
          </a:xfrm>
          <a:prstGeom prst="rect">
            <a:avLst/>
          </a:prstGeom>
          <a:noFill/>
          <a:ln>
            <a:noFill/>
          </a:ln>
        </p:spPr>
      </p:pic>
      <p:pic>
        <p:nvPicPr>
          <p:cNvPr id="263" name="Google Shape;263;p28"/>
          <p:cNvPicPr preferRelativeResize="0"/>
          <p:nvPr/>
        </p:nvPicPr>
        <p:blipFill>
          <a:blip r:embed="rId4">
            <a:alphaModFix/>
          </a:blip>
          <a:stretch>
            <a:fillRect/>
          </a:stretch>
        </p:blipFill>
        <p:spPr>
          <a:xfrm>
            <a:off x="190500" y="295725"/>
            <a:ext cx="3971924" cy="4467075"/>
          </a:xfrm>
          <a:prstGeom prst="rect">
            <a:avLst/>
          </a:prstGeom>
          <a:noFill/>
          <a:ln cap="flat" cmpd="sng" w="9525">
            <a:solidFill>
              <a:schemeClr val="dk2"/>
            </a:solidFill>
            <a:prstDash val="solid"/>
            <a:round/>
            <a:headEnd len="sm" w="sm" type="none"/>
            <a:tailEnd len="sm" w="sm" type="none"/>
          </a:ln>
        </p:spPr>
      </p:pic>
      <p:pic>
        <p:nvPicPr>
          <p:cNvPr id="264" name="Google Shape;264;p28"/>
          <p:cNvPicPr preferRelativeResize="0"/>
          <p:nvPr/>
        </p:nvPicPr>
        <p:blipFill rotWithShape="1">
          <a:blip r:embed="rId5">
            <a:alphaModFix/>
          </a:blip>
          <a:srcRect b="0" l="0" r="0" t="0"/>
          <a:stretch/>
        </p:blipFill>
        <p:spPr>
          <a:xfrm>
            <a:off x="7441025" y="76797"/>
            <a:ext cx="1634174" cy="639850"/>
          </a:xfrm>
          <a:prstGeom prst="rect">
            <a:avLst/>
          </a:prstGeom>
          <a:noFill/>
          <a:ln>
            <a:noFill/>
          </a:ln>
        </p:spPr>
      </p:pic>
      <p:sp>
        <p:nvSpPr>
          <p:cNvPr id="265" name="Google Shape;265;p28"/>
          <p:cNvSpPr txBox="1"/>
          <p:nvPr/>
        </p:nvSpPr>
        <p:spPr>
          <a:xfrm>
            <a:off x="4238625" y="229050"/>
            <a:ext cx="3772500" cy="7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GB" sz="3600">
                <a:latin typeface="Anton"/>
                <a:ea typeface="Anton"/>
                <a:cs typeface="Anton"/>
                <a:sym typeface="Anton"/>
              </a:rPr>
              <a:t>Usando DAO</a:t>
            </a:r>
            <a:endParaRPr i="1" sz="3600">
              <a:latin typeface="Anton"/>
              <a:ea typeface="Anton"/>
              <a:cs typeface="Anton"/>
              <a:sym typeface="Anto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9"/>
          <p:cNvSpPr txBox="1"/>
          <p:nvPr/>
        </p:nvSpPr>
        <p:spPr>
          <a:xfrm>
            <a:off x="3870275" y="854275"/>
            <a:ext cx="4972200" cy="3248700"/>
          </a:xfrm>
          <a:prstGeom prst="rect">
            <a:avLst/>
          </a:prstGeom>
          <a:noFill/>
          <a:ln>
            <a:noFill/>
          </a:ln>
        </p:spPr>
        <p:txBody>
          <a:bodyPr anchorCtr="0" anchor="t" bIns="91425" lIns="91425" spcFirstLastPara="1" rIns="91425" wrap="square" tIns="91425">
            <a:noAutofit/>
          </a:bodyPr>
          <a:lstStyle/>
          <a:p>
            <a:pPr indent="-187325" lvl="0" marL="179999" rtl="0" algn="l">
              <a:lnSpc>
                <a:spcPct val="115000"/>
              </a:lnSpc>
              <a:spcBef>
                <a:spcPts val="130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Finalmente, para poder ejecutar los métodos de </a:t>
            </a:r>
            <a:r>
              <a:rPr i="1" lang="en-GB" sz="1600">
                <a:solidFill>
                  <a:schemeClr val="dk1"/>
                </a:solidFill>
                <a:highlight>
                  <a:schemeClr val="lt1"/>
                </a:highlight>
                <a:latin typeface="Helvetica Neue Light"/>
                <a:ea typeface="Helvetica Neue Light"/>
                <a:cs typeface="Helvetica Neue Light"/>
                <a:sym typeface="Helvetica Neue Light"/>
              </a:rPr>
              <a:t>ProductosApi</a:t>
            </a:r>
            <a:r>
              <a:rPr lang="en-GB" sz="1600">
                <a:solidFill>
                  <a:schemeClr val="dk1"/>
                </a:solidFill>
                <a:highlight>
                  <a:schemeClr val="lt1"/>
                </a:highlight>
                <a:latin typeface="Helvetica Neue Light"/>
                <a:ea typeface="Helvetica Neue Light"/>
                <a:cs typeface="Helvetica Neue Light"/>
                <a:sym typeface="Helvetica Neue Light"/>
              </a:rPr>
              <a:t>, vamos a usar un módulo llamado </a:t>
            </a:r>
            <a:r>
              <a:rPr b="1" i="1" lang="en-GB" sz="1600">
                <a:solidFill>
                  <a:schemeClr val="dk1"/>
                </a:solidFill>
                <a:highlight>
                  <a:schemeClr val="lt1"/>
                </a:highlight>
                <a:latin typeface="Helvetica Neue"/>
                <a:ea typeface="Helvetica Neue"/>
                <a:cs typeface="Helvetica Neue"/>
                <a:sym typeface="Helvetica Neue"/>
              </a:rPr>
              <a:t>minimist </a:t>
            </a:r>
            <a:r>
              <a:rPr lang="en-GB" sz="1600">
                <a:solidFill>
                  <a:schemeClr val="dk1"/>
                </a:solidFill>
                <a:highlight>
                  <a:schemeClr val="lt1"/>
                </a:highlight>
                <a:latin typeface="Helvetica Neue Light"/>
                <a:ea typeface="Helvetica Neue Light"/>
                <a:cs typeface="Helvetica Neue Light"/>
                <a:sym typeface="Helvetica Neue Light"/>
              </a:rPr>
              <a:t>con el que podemos ejecutar los métodos con simples comandos por consola. </a:t>
            </a:r>
            <a:r>
              <a:rPr lang="en-GB" sz="1600">
                <a:solidFill>
                  <a:schemeClr val="dk1"/>
                </a:solidFill>
                <a:highlight>
                  <a:schemeClr val="lt1"/>
                </a:highlight>
                <a:latin typeface="Helvetica Neue Light"/>
                <a:ea typeface="Helvetica Neue Light"/>
                <a:cs typeface="Helvetica Neue Light"/>
                <a:sym typeface="Helvetica Neue Light"/>
              </a:rPr>
              <a:t>De esta forma no tenemos la necesidad de crear un servidor y hacer algunas vistas. Lo vamos a ver en detalle más adelante.</a:t>
            </a:r>
            <a:endParaRPr sz="1600">
              <a:solidFill>
                <a:schemeClr val="dk1"/>
              </a:solidFill>
              <a:highlight>
                <a:schemeClr val="lt1"/>
              </a:highlight>
              <a:latin typeface="Helvetica Neue Light"/>
              <a:ea typeface="Helvetica Neue Light"/>
              <a:cs typeface="Helvetica Neue Light"/>
              <a:sym typeface="Helvetica Neue Light"/>
            </a:endParaRPr>
          </a:p>
          <a:p>
            <a:pPr indent="-187325" lvl="0" marL="179999" rtl="0" algn="l">
              <a:lnSpc>
                <a:spcPct val="115000"/>
              </a:lnSpc>
              <a:spcBef>
                <a:spcPts val="1300"/>
              </a:spcBef>
              <a:spcAft>
                <a:spcPts val="100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Para ejecutar cada método, en consola escribimos por ejemplo estos comandos para agregar nuevo producto y listar todos los que haya:</a:t>
            </a:r>
            <a:endParaRPr sz="1600">
              <a:solidFill>
                <a:schemeClr val="dk1"/>
              </a:solidFill>
              <a:highlight>
                <a:schemeClr val="lt1"/>
              </a:highlight>
              <a:latin typeface="Helvetica Neue Light"/>
              <a:ea typeface="Helvetica Neue Light"/>
              <a:cs typeface="Helvetica Neue Light"/>
              <a:sym typeface="Helvetica Neue Light"/>
            </a:endParaRPr>
          </a:p>
        </p:txBody>
      </p:sp>
      <p:sp>
        <p:nvSpPr>
          <p:cNvPr id="271" name="Google Shape;271;p29"/>
          <p:cNvSpPr txBox="1"/>
          <p:nvPr/>
        </p:nvSpPr>
        <p:spPr>
          <a:xfrm>
            <a:off x="3933825" y="229050"/>
            <a:ext cx="3772500" cy="7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GB" sz="3600">
                <a:latin typeface="Anton"/>
                <a:ea typeface="Anton"/>
                <a:cs typeface="Anton"/>
                <a:sym typeface="Anton"/>
              </a:rPr>
              <a:t>Usando DAO</a:t>
            </a:r>
            <a:endParaRPr i="1" sz="3600">
              <a:latin typeface="Anton"/>
              <a:ea typeface="Anton"/>
              <a:cs typeface="Anton"/>
              <a:sym typeface="Anton"/>
            </a:endParaRPr>
          </a:p>
        </p:txBody>
      </p:sp>
      <p:pic>
        <p:nvPicPr>
          <p:cNvPr id="272" name="Google Shape;272;p2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73" name="Google Shape;273;p29"/>
          <p:cNvPicPr preferRelativeResize="0"/>
          <p:nvPr/>
        </p:nvPicPr>
        <p:blipFill>
          <a:blip r:embed="rId4">
            <a:alphaModFix/>
          </a:blip>
          <a:stretch>
            <a:fillRect/>
          </a:stretch>
        </p:blipFill>
        <p:spPr>
          <a:xfrm>
            <a:off x="247650" y="381325"/>
            <a:ext cx="3467100" cy="4483575"/>
          </a:xfrm>
          <a:prstGeom prst="rect">
            <a:avLst/>
          </a:prstGeom>
          <a:noFill/>
          <a:ln cap="flat" cmpd="sng" w="9525">
            <a:solidFill>
              <a:schemeClr val="dk2"/>
            </a:solidFill>
            <a:prstDash val="solid"/>
            <a:round/>
            <a:headEnd len="sm" w="sm" type="none"/>
            <a:tailEnd len="sm" w="sm" type="none"/>
          </a:ln>
        </p:spPr>
      </p:pic>
      <p:pic>
        <p:nvPicPr>
          <p:cNvPr id="274" name="Google Shape;274;p29"/>
          <p:cNvPicPr preferRelativeResize="0"/>
          <p:nvPr/>
        </p:nvPicPr>
        <p:blipFill>
          <a:blip r:embed="rId5">
            <a:alphaModFix/>
          </a:blip>
          <a:stretch>
            <a:fillRect/>
          </a:stretch>
        </p:blipFill>
        <p:spPr>
          <a:xfrm>
            <a:off x="3946475" y="4313825"/>
            <a:ext cx="4830408" cy="205275"/>
          </a:xfrm>
          <a:prstGeom prst="rect">
            <a:avLst/>
          </a:prstGeom>
          <a:noFill/>
          <a:ln cap="flat" cmpd="sng" w="9525">
            <a:solidFill>
              <a:schemeClr val="dk2"/>
            </a:solidFill>
            <a:prstDash val="solid"/>
            <a:round/>
            <a:headEnd len="sm" w="sm" type="none"/>
            <a:tailEnd len="sm" w="sm" type="none"/>
          </a:ln>
        </p:spPr>
      </p:pic>
      <p:pic>
        <p:nvPicPr>
          <p:cNvPr id="275" name="Google Shape;275;p29"/>
          <p:cNvPicPr preferRelativeResize="0"/>
          <p:nvPr/>
        </p:nvPicPr>
        <p:blipFill>
          <a:blip r:embed="rId6">
            <a:alphaModFix/>
          </a:blip>
          <a:stretch>
            <a:fillRect/>
          </a:stretch>
        </p:blipFill>
        <p:spPr>
          <a:xfrm>
            <a:off x="3946475" y="4659625"/>
            <a:ext cx="2250854" cy="205275"/>
          </a:xfrm>
          <a:prstGeom prst="rect">
            <a:avLst/>
          </a:prstGeom>
          <a:noFill/>
          <a:ln cap="flat" cmpd="sng" w="9525">
            <a:solidFill>
              <a:schemeClr val="dk2"/>
            </a:solidFill>
            <a:prstDash val="solid"/>
            <a:round/>
            <a:headEnd len="sm" w="sm" type="none"/>
            <a:tailEnd len="sm" w="sm" type="none"/>
          </a:ln>
        </p:spPr>
      </p:pic>
      <p:pic>
        <p:nvPicPr>
          <p:cNvPr id="276" name="Google Shape;276;p29"/>
          <p:cNvPicPr preferRelativeResize="0"/>
          <p:nvPr/>
        </p:nvPicPr>
        <p:blipFill rotWithShape="1">
          <a:blip r:embed="rId7">
            <a:alphaModFix/>
          </a:blip>
          <a:srcRect b="0" l="0" r="0" t="0"/>
          <a:stretch/>
        </p:blipFill>
        <p:spPr>
          <a:xfrm>
            <a:off x="7441025" y="76797"/>
            <a:ext cx="1634174" cy="639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0"/>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CLASE DAO</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GB" sz="1600">
                <a:latin typeface="Helvetica Neue Light"/>
                <a:ea typeface="Helvetica Neue Light"/>
                <a:cs typeface="Helvetica Neue Light"/>
                <a:sym typeface="Helvetica Neue Light"/>
              </a:rPr>
              <a:t>Tiempo: 10 minutos</a:t>
            </a:r>
            <a:endParaRPr i="1" sz="1600">
              <a:latin typeface="Helvetica Neue Light"/>
              <a:ea typeface="Helvetica Neue Light"/>
              <a:cs typeface="Helvetica Neue Light"/>
              <a:sym typeface="Helvetica Neue Light"/>
            </a:endParaRPr>
          </a:p>
        </p:txBody>
      </p:sp>
      <p:pic>
        <p:nvPicPr>
          <p:cNvPr id="282" name="Google Shape;282;p3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83" name="Google Shape;283;p30"/>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pic>
        <p:nvPicPr>
          <p:cNvPr id="288" name="Google Shape;288;p31"/>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89" name="Google Shape;289;p31"/>
          <p:cNvSpPr txBox="1"/>
          <p:nvPr/>
        </p:nvSpPr>
        <p:spPr>
          <a:xfrm>
            <a:off x="609600" y="1311775"/>
            <a:ext cx="8020200" cy="303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600">
                <a:solidFill>
                  <a:schemeClr val="dk1"/>
                </a:solidFill>
                <a:highlight>
                  <a:schemeClr val="lt1"/>
                </a:highlight>
                <a:latin typeface="Helvetica Neue Light"/>
                <a:ea typeface="Helvetica Neue Light"/>
                <a:cs typeface="Helvetica Neue Light"/>
                <a:sym typeface="Helvetica Neue Light"/>
              </a:rPr>
              <a:t>Crear una clase DAO (Data Access Object) llamada PersonaMemDAO que permita almacenar, obtener en forma total y leer/modificar/borrar por id los datos de personas recibidas (nombre, apellido, DNI) utilizando la memoria RAM del servidor.</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000"/>
              </a:spcBef>
              <a:spcAft>
                <a:spcPts val="0"/>
              </a:spcAft>
              <a:buClr>
                <a:schemeClr val="dk1"/>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Debe proveer los métodos necesarios para interactuar con una estructura tipo array de objetos que contenga toda la información. Proveer el id y la fecha/hora de creación y/o modificación para cada persona almacenada. Esta provisión se hará utilizando el concepto de DTO (Data Tranfer Object)</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000"/>
              </a:spcBef>
              <a:spcAft>
                <a:spcPts val="0"/>
              </a:spcAft>
              <a:buClr>
                <a:schemeClr val="dk1"/>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Realizar las pruebas necesarias por código para comprobar el correcto funcionamiento.</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000"/>
              </a:spcBef>
              <a:spcAft>
                <a:spcPts val="1000"/>
              </a:spcAft>
              <a:buClr>
                <a:schemeClr val="dk1"/>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Las clases creada deben estar en un archivo con un nombre similar.</a:t>
            </a:r>
            <a:endParaRPr sz="1600">
              <a:solidFill>
                <a:schemeClr val="dk1"/>
              </a:solidFill>
              <a:highlight>
                <a:schemeClr val="lt1"/>
              </a:highlight>
              <a:latin typeface="Helvetica Neue Light"/>
              <a:ea typeface="Helvetica Neue Light"/>
              <a:cs typeface="Helvetica Neue Light"/>
              <a:sym typeface="Helvetica Neue Light"/>
            </a:endParaRPr>
          </a:p>
        </p:txBody>
      </p:sp>
      <p:pic>
        <p:nvPicPr>
          <p:cNvPr id="290" name="Google Shape;290;p31"/>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291" name="Google Shape;291;p31"/>
          <p:cNvSpPr txBox="1"/>
          <p:nvPr/>
        </p:nvSpPr>
        <p:spPr>
          <a:xfrm>
            <a:off x="366300" y="228600"/>
            <a:ext cx="7524900" cy="71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i="1" lang="en-GB" sz="3300">
                <a:latin typeface="Anton"/>
                <a:ea typeface="Anton"/>
                <a:cs typeface="Anton"/>
                <a:sym typeface="Anton"/>
              </a:rPr>
              <a:t>CLASE DAO</a:t>
            </a:r>
            <a:endParaRPr i="1" sz="3200">
              <a:latin typeface="Helvetica Neue Light"/>
              <a:ea typeface="Helvetica Neue Light"/>
              <a:cs typeface="Helvetica Neue Light"/>
              <a:sym typeface="Helvetica Neue Light"/>
            </a:endParaRPr>
          </a:p>
        </p:txBody>
      </p:sp>
      <p:sp>
        <p:nvSpPr>
          <p:cNvPr id="292" name="Google Shape;292;p31"/>
          <p:cNvSpPr txBox="1"/>
          <p:nvPr/>
        </p:nvSpPr>
        <p:spPr>
          <a:xfrm>
            <a:off x="381000" y="70306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GB" sz="1600">
                <a:solidFill>
                  <a:schemeClr val="dk1"/>
                </a:solidFill>
                <a:latin typeface="Helvetica Neue Light"/>
                <a:ea typeface="Helvetica Neue Light"/>
                <a:cs typeface="Helvetica Neue Light"/>
                <a:sym typeface="Helvetica Neue Light"/>
              </a:rPr>
              <a:t>Tiempo: 10 minutos</a:t>
            </a:r>
            <a:endParaRPr i="1" sz="16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60" name="Shape 60"/>
        <p:cNvGrpSpPr/>
        <p:nvPr/>
      </p:nvGrpSpPr>
      <p:grpSpPr>
        <a:xfrm>
          <a:off x="0" y="0"/>
          <a:ext cx="0" cy="0"/>
          <a:chOff x="0" y="0"/>
          <a:chExt cx="0" cy="0"/>
        </a:xfrm>
      </p:grpSpPr>
      <p:sp>
        <p:nvSpPr>
          <p:cNvPr id="61" name="Google Shape;61;p14"/>
          <p:cNvSpPr txBox="1"/>
          <p:nvPr/>
        </p:nvSpPr>
        <p:spPr>
          <a:xfrm>
            <a:off x="4082750" y="1638000"/>
            <a:ext cx="4465200" cy="21723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Aplicar los patrones de la capa de persistencia DAO, DTO y Repository.</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Comprender cada uno de ellos con ejemplos y diferencias.</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Presentar ORM y ODM como técnicas para la conversión de datos.</a:t>
            </a:r>
            <a:endParaRPr sz="1800">
              <a:solidFill>
                <a:schemeClr val="dk1"/>
              </a:solidFill>
              <a:latin typeface="Helvetica Neue Light"/>
              <a:ea typeface="Helvetica Neue Light"/>
              <a:cs typeface="Helvetica Neue Light"/>
              <a:sym typeface="Helvetica Neue Light"/>
            </a:endParaRPr>
          </a:p>
        </p:txBody>
      </p:sp>
      <p:pic>
        <p:nvPicPr>
          <p:cNvPr id="62" name="Google Shape;62;p1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63" name="Google Shape;63;p14"/>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GB" sz="3000">
                <a:solidFill>
                  <a:srgbClr val="000000"/>
                </a:solidFill>
                <a:latin typeface="Anton"/>
                <a:ea typeface="Anton"/>
                <a:cs typeface="Anton"/>
                <a:sym typeface="Anton"/>
              </a:rPr>
              <a:t>OBJETIVOS </a:t>
            </a:r>
            <a:r>
              <a:rPr i="1" lang="en-GB" sz="3000">
                <a:latin typeface="Anton"/>
                <a:ea typeface="Anton"/>
                <a:cs typeface="Anton"/>
                <a:sym typeface="Anton"/>
              </a:rPr>
              <a:t>DE LA CLASE</a:t>
            </a:r>
            <a:endParaRPr i="1" sz="3000">
              <a:latin typeface="Anton"/>
              <a:ea typeface="Anton"/>
              <a:cs typeface="Anton"/>
              <a:sym typeface="Anton"/>
            </a:endParaRPr>
          </a:p>
        </p:txBody>
      </p:sp>
      <p:pic>
        <p:nvPicPr>
          <p:cNvPr id="64" name="Google Shape;64;p14"/>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6" name="Shape 296"/>
        <p:cNvGrpSpPr/>
        <p:nvPr/>
      </p:nvGrpSpPr>
      <p:grpSpPr>
        <a:xfrm>
          <a:off x="0" y="0"/>
          <a:ext cx="0" cy="0"/>
          <a:chOff x="0" y="0"/>
          <a:chExt cx="0" cy="0"/>
        </a:xfrm>
      </p:grpSpPr>
      <p:sp>
        <p:nvSpPr>
          <p:cNvPr id="297" name="Google Shape;297;p32"/>
          <p:cNvSpPr txBox="1"/>
          <p:nvPr/>
        </p:nvSpPr>
        <p:spPr>
          <a:xfrm>
            <a:off x="2142600" y="1944250"/>
            <a:ext cx="4858800" cy="70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solidFill>
                  <a:srgbClr val="E0FF00"/>
                </a:solidFill>
                <a:latin typeface="Anton"/>
                <a:ea typeface="Anton"/>
                <a:cs typeface="Anton"/>
                <a:sym typeface="Anton"/>
              </a:rPr>
              <a:t>PATRÓN DTO </a:t>
            </a:r>
            <a:endParaRPr i="1" sz="3600">
              <a:solidFill>
                <a:srgbClr val="E0FF00"/>
              </a:solidFill>
              <a:latin typeface="Anton"/>
              <a:ea typeface="Anton"/>
              <a:cs typeface="Anton"/>
              <a:sym typeface="Anton"/>
            </a:endParaRPr>
          </a:p>
          <a:p>
            <a:pPr indent="0" lvl="0" marL="0" rtl="0" algn="ctr">
              <a:spcBef>
                <a:spcPts val="0"/>
              </a:spcBef>
              <a:spcAft>
                <a:spcPts val="0"/>
              </a:spcAft>
              <a:buClr>
                <a:schemeClr val="dk1"/>
              </a:buClr>
              <a:buSzPts val="1100"/>
              <a:buFont typeface="Arial"/>
              <a:buNone/>
            </a:pPr>
            <a:r>
              <a:rPr i="1" lang="en-GB" sz="3600">
                <a:solidFill>
                  <a:srgbClr val="E0FF00"/>
                </a:solidFill>
                <a:latin typeface="Anton"/>
                <a:ea typeface="Anton"/>
                <a:cs typeface="Anton"/>
                <a:sym typeface="Anton"/>
              </a:rPr>
              <a:t>(DATA TRANSFER OBJECT)</a:t>
            </a:r>
            <a:endParaRPr i="1" sz="3600">
              <a:solidFill>
                <a:srgbClr val="E0FF00"/>
              </a:solidFill>
              <a:latin typeface="Anton"/>
              <a:ea typeface="Anton"/>
              <a:cs typeface="Anton"/>
              <a:sym typeface="Anto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3"/>
          <p:cNvSpPr txBox="1"/>
          <p:nvPr/>
        </p:nvSpPr>
        <p:spPr>
          <a:xfrm>
            <a:off x="209550" y="1030050"/>
            <a:ext cx="8634900" cy="35514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30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Una de las problemáticas más comunes cuando desarrollamos aplicaciones, es diseñar la forma en que la información debe viajar desde la capa de servicios a las aplicaciones o capa de presentación. </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30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Muchas veces utilizamos las clases de entidades para retornar los datos, lo que ocasiona que retornemos más datos de los necesarios o incluso, tengamos que ir en más de una ocasión a la capa de servicios para recuperar los datos requeridos.</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300"/>
              </a:spcBef>
              <a:spcAft>
                <a:spcPts val="100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El </a:t>
            </a:r>
            <a:r>
              <a:rPr b="1" lang="en-GB" sz="1600">
                <a:solidFill>
                  <a:schemeClr val="dk1"/>
                </a:solidFill>
                <a:highlight>
                  <a:schemeClr val="lt1"/>
                </a:highlight>
                <a:latin typeface="Helvetica Neue"/>
                <a:ea typeface="Helvetica Neue"/>
                <a:cs typeface="Helvetica Neue"/>
                <a:sym typeface="Helvetica Neue"/>
              </a:rPr>
              <a:t>patrón DTO</a:t>
            </a:r>
            <a:r>
              <a:rPr lang="en-GB" sz="1600">
                <a:solidFill>
                  <a:schemeClr val="dk1"/>
                </a:solidFill>
                <a:highlight>
                  <a:schemeClr val="lt1"/>
                </a:highlight>
                <a:latin typeface="Helvetica Neue Light"/>
                <a:ea typeface="Helvetica Neue Light"/>
                <a:cs typeface="Helvetica Neue Light"/>
                <a:sym typeface="Helvetica Neue Light"/>
              </a:rPr>
              <a:t> tiene como finalidad crear un objeto plano (POJO) con una serie de atributos que puedan ser enviados o recuperados del servidor en una sola invocación, de tal forma que un DTO puede contener información de múltiples fuentes o tablas y concentrarlas en una única clase simple.</a:t>
            </a:r>
            <a:endParaRPr sz="1600">
              <a:solidFill>
                <a:schemeClr val="dk1"/>
              </a:solidFill>
              <a:highlight>
                <a:schemeClr val="lt1"/>
              </a:highlight>
              <a:latin typeface="Helvetica Neue Light"/>
              <a:ea typeface="Helvetica Neue Light"/>
              <a:cs typeface="Helvetica Neue Light"/>
              <a:sym typeface="Helvetica Neue Light"/>
            </a:endParaRPr>
          </a:p>
        </p:txBody>
      </p:sp>
      <p:sp>
        <p:nvSpPr>
          <p:cNvPr id="303" name="Google Shape;303;p33"/>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¿De qué se trata?</a:t>
            </a:r>
            <a:endParaRPr i="1" sz="3600">
              <a:latin typeface="Anton"/>
              <a:ea typeface="Anton"/>
              <a:cs typeface="Anton"/>
              <a:sym typeface="Anton"/>
            </a:endParaRPr>
          </a:p>
        </p:txBody>
      </p:sp>
      <p:pic>
        <p:nvPicPr>
          <p:cNvPr id="304" name="Google Shape;304;p3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05" name="Google Shape;305;p33"/>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306" name="Google Shape;306;p33"/>
          <p:cNvPicPr preferRelativeResize="0"/>
          <p:nvPr/>
        </p:nvPicPr>
        <p:blipFill>
          <a:blip r:embed="rId5">
            <a:alphaModFix/>
          </a:blip>
          <a:stretch>
            <a:fillRect/>
          </a:stretch>
        </p:blipFill>
        <p:spPr>
          <a:xfrm>
            <a:off x="381000" y="133350"/>
            <a:ext cx="720925" cy="7209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4"/>
          <p:cNvSpPr txBox="1"/>
          <p:nvPr/>
        </p:nvSpPr>
        <p:spPr>
          <a:xfrm>
            <a:off x="1180500" y="861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Diagrama</a:t>
            </a:r>
            <a:endParaRPr i="1" sz="3600">
              <a:latin typeface="Anton"/>
              <a:ea typeface="Anton"/>
              <a:cs typeface="Anton"/>
              <a:sym typeface="Anton"/>
            </a:endParaRPr>
          </a:p>
        </p:txBody>
      </p:sp>
      <p:pic>
        <p:nvPicPr>
          <p:cNvPr id="312" name="Google Shape;312;p3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13" name="Google Shape;313;p34"/>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314" name="Google Shape;314;p34"/>
          <p:cNvPicPr preferRelativeResize="0"/>
          <p:nvPr/>
        </p:nvPicPr>
        <p:blipFill>
          <a:blip r:embed="rId5">
            <a:alphaModFix/>
          </a:blip>
          <a:stretch>
            <a:fillRect/>
          </a:stretch>
        </p:blipFill>
        <p:spPr>
          <a:xfrm>
            <a:off x="1180500" y="762125"/>
            <a:ext cx="6189884" cy="3989626"/>
          </a:xfrm>
          <a:prstGeom prst="rect">
            <a:avLst/>
          </a:prstGeom>
          <a:noFill/>
          <a:ln cap="flat" cmpd="sng" w="9525">
            <a:solidFill>
              <a:schemeClr val="dk2"/>
            </a:solidFill>
            <a:prstDash val="solid"/>
            <a:round/>
            <a:headEnd len="sm" w="sm" type="none"/>
            <a:tailEnd len="sm" w="sm" type="none"/>
          </a:ln>
        </p:spPr>
      </p:pic>
      <p:pic>
        <p:nvPicPr>
          <p:cNvPr id="315" name="Google Shape;315;p34"/>
          <p:cNvPicPr preferRelativeResize="0"/>
          <p:nvPr/>
        </p:nvPicPr>
        <p:blipFill>
          <a:blip r:embed="rId6">
            <a:alphaModFix/>
          </a:blip>
          <a:stretch>
            <a:fillRect/>
          </a:stretch>
        </p:blipFill>
        <p:spPr>
          <a:xfrm>
            <a:off x="381000" y="133350"/>
            <a:ext cx="720925" cy="7209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5"/>
          <p:cNvSpPr txBox="1"/>
          <p:nvPr/>
        </p:nvSpPr>
        <p:spPr>
          <a:xfrm>
            <a:off x="504825" y="1077675"/>
            <a:ext cx="8181900" cy="34467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300"/>
              </a:spcBef>
              <a:spcAft>
                <a:spcPts val="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En el diagrama podemos ver gráficamente cómo es que un DTO se conforma de una serie de atributos que pueden o no, estar conformados por más de una fuente de datos. </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Para esto, el servidor obtiene la información de las tablas customer y address (izquierda) y realiza un mapping con el DTO (derecha). </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100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Otra de las ventajas que podemos observar en el diagrama, es que nos permite omitir información que el usuario no requiere</a:t>
            </a:r>
            <a:r>
              <a:rPr lang="en-GB" sz="1700">
                <a:solidFill>
                  <a:schemeClr val="dk1"/>
                </a:solidFill>
                <a:highlight>
                  <a:schemeClr val="lt1"/>
                </a:highlight>
                <a:latin typeface="Helvetica Neue Light"/>
                <a:ea typeface="Helvetica Neue Light"/>
                <a:cs typeface="Helvetica Neue Light"/>
                <a:sym typeface="Helvetica Neue Light"/>
              </a:rPr>
              <a:t>, como es el caso de password</a:t>
            </a:r>
            <a:r>
              <a:rPr lang="en-GB" sz="1700">
                <a:solidFill>
                  <a:schemeClr val="dk1"/>
                </a:solidFill>
                <a:highlight>
                  <a:schemeClr val="lt1"/>
                </a:highlight>
                <a:latin typeface="Helvetica Neue Light"/>
                <a:ea typeface="Helvetica Neue Light"/>
                <a:cs typeface="Helvetica Neue Light"/>
                <a:sym typeface="Helvetica Neue Light"/>
              </a:rPr>
              <a:t>. No solo que no lo requiere, sino que además podría ser una gran falla de seguridad, es por ello que en el DTO lo omitimos.</a:t>
            </a:r>
            <a:endParaRPr sz="1700">
              <a:solidFill>
                <a:schemeClr val="dk1"/>
              </a:solidFill>
              <a:highlight>
                <a:schemeClr val="lt1"/>
              </a:highlight>
              <a:latin typeface="Helvetica Neue Light"/>
              <a:ea typeface="Helvetica Neue Light"/>
              <a:cs typeface="Helvetica Neue Light"/>
              <a:sym typeface="Helvetica Neue Light"/>
            </a:endParaRPr>
          </a:p>
        </p:txBody>
      </p:sp>
      <p:sp>
        <p:nvSpPr>
          <p:cNvPr id="321" name="Google Shape;321;p35"/>
          <p:cNvSpPr txBox="1"/>
          <p:nvPr/>
        </p:nvSpPr>
        <p:spPr>
          <a:xfrm>
            <a:off x="1180500" y="861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Diagrama</a:t>
            </a:r>
            <a:endParaRPr i="1" sz="3600">
              <a:latin typeface="Anton"/>
              <a:ea typeface="Anton"/>
              <a:cs typeface="Anton"/>
              <a:sym typeface="Anton"/>
            </a:endParaRPr>
          </a:p>
        </p:txBody>
      </p:sp>
      <p:pic>
        <p:nvPicPr>
          <p:cNvPr id="322" name="Google Shape;322;p3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23" name="Google Shape;323;p35"/>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324" name="Google Shape;324;p35"/>
          <p:cNvPicPr preferRelativeResize="0"/>
          <p:nvPr/>
        </p:nvPicPr>
        <p:blipFill>
          <a:blip r:embed="rId5">
            <a:alphaModFix/>
          </a:blip>
          <a:stretch>
            <a:fillRect/>
          </a:stretch>
        </p:blipFill>
        <p:spPr>
          <a:xfrm>
            <a:off x="381000" y="133350"/>
            <a:ext cx="720925" cy="7209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6"/>
          <p:cNvSpPr txBox="1"/>
          <p:nvPr/>
        </p:nvSpPr>
        <p:spPr>
          <a:xfrm>
            <a:off x="324550" y="886900"/>
            <a:ext cx="8229000" cy="37401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30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Si bien un DTO es simplemente un objeto plano, tiene que cumplir algunas reglas para poder considerar que hemos creado un DTO correctamente implementado:</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1" marL="914400" rtl="0" algn="l">
              <a:lnSpc>
                <a:spcPct val="115000"/>
              </a:lnSpc>
              <a:spcBef>
                <a:spcPts val="1300"/>
              </a:spcBef>
              <a:spcAft>
                <a:spcPts val="0"/>
              </a:spcAft>
              <a:buClr>
                <a:srgbClr val="3CEFAB"/>
              </a:buClr>
              <a:buSzPts val="1600"/>
              <a:buFont typeface="Helvetica Neue Light"/>
              <a:buChar char="○"/>
            </a:pPr>
            <a:r>
              <a:rPr b="1" lang="en-GB" sz="1600">
                <a:solidFill>
                  <a:schemeClr val="dk1"/>
                </a:solidFill>
                <a:highlight>
                  <a:schemeClr val="lt1"/>
                </a:highlight>
                <a:latin typeface="Helvetica Neue"/>
                <a:ea typeface="Helvetica Neue"/>
                <a:cs typeface="Helvetica Neue"/>
                <a:sym typeface="Helvetica Neue"/>
              </a:rPr>
              <a:t>Solo lectura</a:t>
            </a:r>
            <a:r>
              <a:rPr lang="en-GB" sz="1600">
                <a:solidFill>
                  <a:schemeClr val="dk1"/>
                </a:solidFill>
                <a:highlight>
                  <a:schemeClr val="lt1"/>
                </a:highlight>
                <a:latin typeface="Helvetica Neue Light"/>
                <a:ea typeface="Helvetica Neue Light"/>
                <a:cs typeface="Helvetica Neue Light"/>
                <a:sym typeface="Helvetica Neue Light"/>
              </a:rPr>
              <a:t>: Dado que el objetivo de un DTO es utilizarlo como un objeto de transferencia entre el cliente y el servidor, es importante evitar tener operaciones de negocio o métodos que realicen cálculos sobre los datos, es por ello que solo deberemos de tener los métodos GET y SET de los respectivos atributos del DTO.</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1" marL="914400" rtl="0" algn="l">
              <a:lnSpc>
                <a:spcPct val="115000"/>
              </a:lnSpc>
              <a:spcBef>
                <a:spcPts val="1300"/>
              </a:spcBef>
              <a:spcAft>
                <a:spcPts val="1000"/>
              </a:spcAft>
              <a:buClr>
                <a:srgbClr val="3CEFAB"/>
              </a:buClr>
              <a:buSzPts val="1600"/>
              <a:buFont typeface="Helvetica Neue Light"/>
              <a:buChar char="○"/>
            </a:pPr>
            <a:r>
              <a:rPr b="1" lang="en-GB" sz="1600">
                <a:solidFill>
                  <a:schemeClr val="dk1"/>
                </a:solidFill>
                <a:highlight>
                  <a:schemeClr val="lt1"/>
                </a:highlight>
                <a:latin typeface="Helvetica Neue"/>
                <a:ea typeface="Helvetica Neue"/>
                <a:cs typeface="Helvetica Neue"/>
                <a:sym typeface="Helvetica Neue"/>
              </a:rPr>
              <a:t>Serializable</a:t>
            </a:r>
            <a:r>
              <a:rPr lang="en-GB" sz="1600">
                <a:solidFill>
                  <a:schemeClr val="dk1"/>
                </a:solidFill>
                <a:highlight>
                  <a:schemeClr val="lt1"/>
                </a:highlight>
                <a:latin typeface="Helvetica Neue Light"/>
                <a:ea typeface="Helvetica Neue Light"/>
                <a:cs typeface="Helvetica Neue Light"/>
                <a:sym typeface="Helvetica Neue Light"/>
              </a:rPr>
              <a:t>: Es claro que, si los objetos tendrán que viajar por la red, deberán de poder ser serializables, pero no hablamos solamente de la clase en sí, sino que también todos los atributos que contenga el DTO deberán ser fácilmente serializables. </a:t>
            </a:r>
            <a:endParaRPr sz="1600">
              <a:solidFill>
                <a:schemeClr val="dk1"/>
              </a:solidFill>
              <a:highlight>
                <a:schemeClr val="lt1"/>
              </a:highlight>
              <a:latin typeface="Helvetica Neue Light"/>
              <a:ea typeface="Helvetica Neue Light"/>
              <a:cs typeface="Helvetica Neue Light"/>
              <a:sym typeface="Helvetica Neue Light"/>
            </a:endParaRPr>
          </a:p>
        </p:txBody>
      </p:sp>
      <p:sp>
        <p:nvSpPr>
          <p:cNvPr id="330" name="Google Shape;330;p36"/>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Características</a:t>
            </a:r>
            <a:endParaRPr i="1" sz="3600">
              <a:latin typeface="Anton"/>
              <a:ea typeface="Anton"/>
              <a:cs typeface="Anton"/>
              <a:sym typeface="Anton"/>
            </a:endParaRPr>
          </a:p>
        </p:txBody>
      </p:sp>
      <p:pic>
        <p:nvPicPr>
          <p:cNvPr id="331" name="Google Shape;331;p3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32" name="Google Shape;332;p36"/>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333" name="Google Shape;333;p36"/>
          <p:cNvPicPr preferRelativeResize="0"/>
          <p:nvPr/>
        </p:nvPicPr>
        <p:blipFill>
          <a:blip r:embed="rId5">
            <a:alphaModFix/>
          </a:blip>
          <a:stretch>
            <a:fillRect/>
          </a:stretch>
        </p:blipFill>
        <p:spPr>
          <a:xfrm>
            <a:off x="381000" y="133350"/>
            <a:ext cx="720925" cy="7209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7"/>
          <p:cNvSpPr txBox="1"/>
          <p:nvPr/>
        </p:nvSpPr>
        <p:spPr>
          <a:xfrm>
            <a:off x="4603925" y="1013400"/>
            <a:ext cx="4302900" cy="4031100"/>
          </a:xfrm>
          <a:prstGeom prst="rect">
            <a:avLst/>
          </a:prstGeom>
          <a:noFill/>
          <a:ln>
            <a:noFill/>
          </a:ln>
        </p:spPr>
        <p:txBody>
          <a:bodyPr anchorCtr="0" anchor="t" bIns="91425" lIns="91425" spcFirstLastPara="1" rIns="91425" wrap="square" tIns="91425">
            <a:noAutofit/>
          </a:bodyPr>
          <a:lstStyle/>
          <a:p>
            <a:pPr indent="-187325" lvl="0" marL="179999" rtl="0" algn="l">
              <a:lnSpc>
                <a:spcPct val="115000"/>
              </a:lnSpc>
              <a:spcBef>
                <a:spcPts val="130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Continuando con el ejemplo que vimos en DAO, vamos a sumarle un método más para usar DTO.</a:t>
            </a:r>
            <a:endParaRPr sz="1600">
              <a:solidFill>
                <a:schemeClr val="dk1"/>
              </a:solidFill>
              <a:highlight>
                <a:schemeClr val="lt1"/>
              </a:highlight>
              <a:latin typeface="Helvetica Neue Light"/>
              <a:ea typeface="Helvetica Neue Light"/>
              <a:cs typeface="Helvetica Neue Light"/>
              <a:sym typeface="Helvetica Neue Light"/>
            </a:endParaRPr>
          </a:p>
          <a:p>
            <a:pPr indent="-187325" lvl="0" marL="179999" rtl="0" algn="l">
              <a:lnSpc>
                <a:spcPct val="115000"/>
              </a:lnSpc>
              <a:spcBef>
                <a:spcPts val="130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DTO es un objeto que se crea para reunir la información de varios objetos o modificar uno existente para crear 'vistas' de información y devolverle al cliente datos adaptados.</a:t>
            </a:r>
            <a:endParaRPr sz="1600">
              <a:solidFill>
                <a:schemeClr val="dk1"/>
              </a:solidFill>
              <a:highlight>
                <a:schemeClr val="lt1"/>
              </a:highlight>
              <a:latin typeface="Helvetica Neue Light"/>
              <a:ea typeface="Helvetica Neue Light"/>
              <a:cs typeface="Helvetica Neue Light"/>
              <a:sym typeface="Helvetica Neue Light"/>
            </a:endParaRPr>
          </a:p>
          <a:p>
            <a:pPr indent="-187325" lvl="0" marL="179999" rtl="0" algn="l">
              <a:lnSpc>
                <a:spcPct val="115000"/>
              </a:lnSpc>
              <a:spcBef>
                <a:spcPts val="1300"/>
              </a:spcBef>
              <a:spcAft>
                <a:spcPts val="100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Creamos un archivo con este código, en donde definimos el objeto DTO de producto con todas las propiedades.</a:t>
            </a:r>
            <a:endParaRPr sz="1600">
              <a:solidFill>
                <a:schemeClr val="dk1"/>
              </a:solidFill>
              <a:highlight>
                <a:schemeClr val="lt1"/>
              </a:highlight>
              <a:latin typeface="Helvetica Neue Light"/>
              <a:ea typeface="Helvetica Neue Light"/>
              <a:cs typeface="Helvetica Neue Light"/>
              <a:sym typeface="Helvetica Neue Light"/>
            </a:endParaRPr>
          </a:p>
        </p:txBody>
      </p:sp>
      <p:sp>
        <p:nvSpPr>
          <p:cNvPr id="339" name="Google Shape;339;p37"/>
          <p:cNvSpPr txBox="1"/>
          <p:nvPr/>
        </p:nvSpPr>
        <p:spPr>
          <a:xfrm>
            <a:off x="1180500" y="9536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Usando DTO</a:t>
            </a:r>
            <a:endParaRPr i="1" sz="3600">
              <a:latin typeface="Anton"/>
              <a:ea typeface="Anton"/>
              <a:cs typeface="Anton"/>
              <a:sym typeface="Anton"/>
            </a:endParaRPr>
          </a:p>
        </p:txBody>
      </p:sp>
      <p:pic>
        <p:nvPicPr>
          <p:cNvPr id="340" name="Google Shape;340;p3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41" name="Google Shape;341;p37"/>
          <p:cNvPicPr preferRelativeResize="0"/>
          <p:nvPr/>
        </p:nvPicPr>
        <p:blipFill>
          <a:blip r:embed="rId4">
            <a:alphaModFix/>
          </a:blip>
          <a:stretch>
            <a:fillRect/>
          </a:stretch>
        </p:blipFill>
        <p:spPr>
          <a:xfrm>
            <a:off x="229975" y="1354271"/>
            <a:ext cx="3948300" cy="2605750"/>
          </a:xfrm>
          <a:prstGeom prst="rect">
            <a:avLst/>
          </a:prstGeom>
          <a:noFill/>
          <a:ln cap="flat" cmpd="sng" w="19050">
            <a:solidFill>
              <a:schemeClr val="dk2"/>
            </a:solidFill>
            <a:prstDash val="solid"/>
            <a:round/>
            <a:headEnd len="sm" w="sm" type="none"/>
            <a:tailEnd len="sm" w="sm" type="none"/>
          </a:ln>
        </p:spPr>
      </p:pic>
      <p:sp>
        <p:nvSpPr>
          <p:cNvPr id="342" name="Google Shape;342;p37"/>
          <p:cNvSpPr/>
          <p:nvPr/>
        </p:nvSpPr>
        <p:spPr>
          <a:xfrm rot="-5400000">
            <a:off x="3887075" y="3970364"/>
            <a:ext cx="428100" cy="548400"/>
          </a:xfrm>
          <a:prstGeom prst="bentArrow">
            <a:avLst>
              <a:gd fmla="val 25000" name="adj1"/>
              <a:gd fmla="val 25000" name="adj2"/>
              <a:gd fmla="val 25000" name="adj3"/>
              <a:gd fmla="val 43750" name="adj4"/>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7"/>
          <p:cNvSpPr/>
          <p:nvPr/>
        </p:nvSpPr>
        <p:spPr>
          <a:xfrm>
            <a:off x="473700" y="1363455"/>
            <a:ext cx="1765800" cy="184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4" name="Google Shape;344;p37"/>
          <p:cNvPicPr preferRelativeResize="0"/>
          <p:nvPr/>
        </p:nvPicPr>
        <p:blipFill>
          <a:blip r:embed="rId5">
            <a:alphaModFix/>
          </a:blip>
          <a:stretch>
            <a:fillRect/>
          </a:stretch>
        </p:blipFill>
        <p:spPr>
          <a:xfrm>
            <a:off x="381000" y="133350"/>
            <a:ext cx="720925" cy="720925"/>
          </a:xfrm>
          <a:prstGeom prst="rect">
            <a:avLst/>
          </a:prstGeom>
          <a:noFill/>
          <a:ln>
            <a:noFill/>
          </a:ln>
        </p:spPr>
      </p:pic>
      <p:pic>
        <p:nvPicPr>
          <p:cNvPr id="345" name="Google Shape;345;p37"/>
          <p:cNvPicPr preferRelativeResize="0"/>
          <p:nvPr/>
        </p:nvPicPr>
        <p:blipFill rotWithShape="1">
          <a:blip r:embed="rId6">
            <a:alphaModFix/>
          </a:blip>
          <a:srcRect b="0" l="0" r="0" t="0"/>
          <a:stretch/>
        </p:blipFill>
        <p:spPr>
          <a:xfrm>
            <a:off x="7441025" y="76797"/>
            <a:ext cx="1634174" cy="6398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8"/>
          <p:cNvSpPr txBox="1"/>
          <p:nvPr/>
        </p:nvSpPr>
        <p:spPr>
          <a:xfrm>
            <a:off x="4429125" y="1039575"/>
            <a:ext cx="4552500" cy="2008500"/>
          </a:xfrm>
          <a:prstGeom prst="rect">
            <a:avLst/>
          </a:prstGeom>
          <a:noFill/>
          <a:ln>
            <a:noFill/>
          </a:ln>
        </p:spPr>
        <p:txBody>
          <a:bodyPr anchorCtr="0" anchor="t" bIns="91425" lIns="91425" spcFirstLastPara="1" rIns="91425" wrap="square" tIns="91425">
            <a:noAutofit/>
          </a:bodyPr>
          <a:lstStyle/>
          <a:p>
            <a:pPr indent="-204299" lvl="0" marL="179999" rtl="0" algn="l">
              <a:lnSpc>
                <a:spcPct val="115000"/>
              </a:lnSpc>
              <a:spcBef>
                <a:spcPts val="1300"/>
              </a:spcBef>
              <a:spcAft>
                <a:spcPts val="100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Vemos que, en este caso, el producto va a tener propiedades de fecha y hora, </a:t>
            </a:r>
            <a:r>
              <a:rPr b="1" lang="en-GB" sz="1800">
                <a:solidFill>
                  <a:schemeClr val="dk1"/>
                </a:solidFill>
                <a:highlight>
                  <a:schemeClr val="lt1"/>
                </a:highlight>
                <a:latin typeface="Helvetica Neue"/>
                <a:ea typeface="Helvetica Neue"/>
                <a:cs typeface="Helvetica Neue"/>
                <a:sym typeface="Helvetica Neue"/>
              </a:rPr>
              <a:t>process id (pid)</a:t>
            </a:r>
            <a:r>
              <a:rPr lang="en-GB" sz="1800">
                <a:solidFill>
                  <a:schemeClr val="dk1"/>
                </a:solidFill>
                <a:highlight>
                  <a:schemeClr val="lt1"/>
                </a:highlight>
                <a:latin typeface="Helvetica Neue Light"/>
                <a:ea typeface="Helvetica Neue Light"/>
                <a:cs typeface="Helvetica Neue Light"/>
                <a:sym typeface="Helvetica Neue Light"/>
              </a:rPr>
              <a:t>, nombre, precio en $ y precio en USD. Tener en cuenta que no exponemos el ObjectId del producto.</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351" name="Google Shape;351;p38"/>
          <p:cNvSpPr txBox="1"/>
          <p:nvPr/>
        </p:nvSpPr>
        <p:spPr>
          <a:xfrm>
            <a:off x="1180500" y="91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Usando DTO</a:t>
            </a:r>
            <a:endParaRPr i="1" sz="3600">
              <a:latin typeface="Anton"/>
              <a:ea typeface="Anton"/>
              <a:cs typeface="Anton"/>
              <a:sym typeface="Anton"/>
            </a:endParaRPr>
          </a:p>
        </p:txBody>
      </p:sp>
      <p:pic>
        <p:nvPicPr>
          <p:cNvPr id="352" name="Google Shape;352;p3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53" name="Google Shape;353;p38"/>
          <p:cNvPicPr preferRelativeResize="0"/>
          <p:nvPr/>
        </p:nvPicPr>
        <p:blipFill>
          <a:blip r:embed="rId4">
            <a:alphaModFix/>
          </a:blip>
          <a:stretch>
            <a:fillRect/>
          </a:stretch>
        </p:blipFill>
        <p:spPr>
          <a:xfrm>
            <a:off x="248685" y="1006675"/>
            <a:ext cx="3948300" cy="2605750"/>
          </a:xfrm>
          <a:prstGeom prst="rect">
            <a:avLst/>
          </a:prstGeom>
          <a:noFill/>
          <a:ln cap="flat" cmpd="sng" w="19050">
            <a:solidFill>
              <a:schemeClr val="dk2"/>
            </a:solidFill>
            <a:prstDash val="solid"/>
            <a:round/>
            <a:headEnd len="sm" w="sm" type="none"/>
            <a:tailEnd len="sm" w="sm" type="none"/>
          </a:ln>
        </p:spPr>
      </p:pic>
      <p:sp>
        <p:nvSpPr>
          <p:cNvPr id="354" name="Google Shape;354;p38"/>
          <p:cNvSpPr/>
          <p:nvPr/>
        </p:nvSpPr>
        <p:spPr>
          <a:xfrm>
            <a:off x="637710" y="1383675"/>
            <a:ext cx="3359400" cy="1012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8"/>
          <p:cNvSpPr txBox="1"/>
          <p:nvPr/>
        </p:nvSpPr>
        <p:spPr>
          <a:xfrm>
            <a:off x="723900" y="3886200"/>
            <a:ext cx="7962900" cy="9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300"/>
              </a:spcBef>
              <a:spcAft>
                <a:spcPts val="1000"/>
              </a:spcAft>
              <a:buNone/>
            </a:pPr>
            <a:r>
              <a:rPr lang="en-GB" sz="1600">
                <a:solidFill>
                  <a:schemeClr val="dk1"/>
                </a:solidFill>
                <a:highlight>
                  <a:schemeClr val="lt1"/>
                </a:highlight>
                <a:latin typeface="Helvetica Neue Light"/>
                <a:ea typeface="Helvetica Neue Light"/>
                <a:cs typeface="Helvetica Neue Light"/>
                <a:sym typeface="Helvetica Neue Light"/>
              </a:rPr>
              <a:t> </a:t>
            </a:r>
            <a:r>
              <a:rPr lang="en-GB" sz="1600">
                <a:solidFill>
                  <a:schemeClr val="dk1"/>
                </a:solidFill>
                <a:highlight>
                  <a:schemeClr val="lt1"/>
                </a:highlight>
                <a:latin typeface="Helvetica Neue Light"/>
                <a:ea typeface="Helvetica Neue Light"/>
                <a:cs typeface="Helvetica Neue Light"/>
                <a:sym typeface="Helvetica Neue Light"/>
              </a:rPr>
              <a:t>De esta forma, cuando busquemos un producto por su id, nos va a devolver un objeto con estas propiedades del producto, a diferencia del método anterior de Buscar que nos devolvía simplemente nombre, precio y stock.</a:t>
            </a:r>
            <a:endParaRPr sz="1200"/>
          </a:p>
        </p:txBody>
      </p:sp>
      <p:pic>
        <p:nvPicPr>
          <p:cNvPr id="356" name="Google Shape;356;p38"/>
          <p:cNvPicPr preferRelativeResize="0"/>
          <p:nvPr/>
        </p:nvPicPr>
        <p:blipFill>
          <a:blip r:embed="rId5">
            <a:alphaModFix/>
          </a:blip>
          <a:stretch>
            <a:fillRect/>
          </a:stretch>
        </p:blipFill>
        <p:spPr>
          <a:xfrm>
            <a:off x="266700" y="4029075"/>
            <a:ext cx="457201" cy="457201"/>
          </a:xfrm>
          <a:prstGeom prst="rect">
            <a:avLst/>
          </a:prstGeom>
          <a:noFill/>
          <a:ln>
            <a:noFill/>
          </a:ln>
        </p:spPr>
      </p:pic>
      <p:pic>
        <p:nvPicPr>
          <p:cNvPr id="357" name="Google Shape;357;p38"/>
          <p:cNvPicPr preferRelativeResize="0"/>
          <p:nvPr/>
        </p:nvPicPr>
        <p:blipFill>
          <a:blip r:embed="rId6">
            <a:alphaModFix/>
          </a:blip>
          <a:stretch>
            <a:fillRect/>
          </a:stretch>
        </p:blipFill>
        <p:spPr>
          <a:xfrm>
            <a:off x="185250" y="91375"/>
            <a:ext cx="720925" cy="720925"/>
          </a:xfrm>
          <a:prstGeom prst="rect">
            <a:avLst/>
          </a:prstGeom>
          <a:noFill/>
          <a:ln>
            <a:noFill/>
          </a:ln>
        </p:spPr>
      </p:pic>
      <p:pic>
        <p:nvPicPr>
          <p:cNvPr id="358" name="Google Shape;358;p38"/>
          <p:cNvPicPr preferRelativeResize="0"/>
          <p:nvPr/>
        </p:nvPicPr>
        <p:blipFill rotWithShape="1">
          <a:blip r:embed="rId7">
            <a:alphaModFix/>
          </a:blip>
          <a:srcRect b="0" l="0" r="0" t="0"/>
          <a:stretch/>
        </p:blipFill>
        <p:spPr>
          <a:xfrm>
            <a:off x="7441025" y="76797"/>
            <a:ext cx="1634174" cy="6398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9"/>
          <p:cNvSpPr txBox="1"/>
          <p:nvPr/>
        </p:nvSpPr>
        <p:spPr>
          <a:xfrm>
            <a:off x="4722775" y="659125"/>
            <a:ext cx="4097400" cy="40005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300"/>
              </a:spcBef>
              <a:spcAft>
                <a:spcPts val="0"/>
              </a:spcAft>
              <a:buNone/>
            </a:pPr>
            <a:r>
              <a:rPr lang="en-GB" sz="1600">
                <a:solidFill>
                  <a:schemeClr val="dk1"/>
                </a:solidFill>
                <a:highlight>
                  <a:schemeClr val="lt1"/>
                </a:highlight>
                <a:latin typeface="Helvetica Neue Light"/>
                <a:ea typeface="Helvetica Neue Light"/>
                <a:cs typeface="Helvetica Neue Light"/>
                <a:sym typeface="Helvetica Neue Light"/>
              </a:rPr>
              <a:t>Luego, en el archivo </a:t>
            </a:r>
            <a:r>
              <a:rPr i="1" lang="en-GB" sz="1600">
                <a:solidFill>
                  <a:schemeClr val="dk1"/>
                </a:solidFill>
                <a:highlight>
                  <a:schemeClr val="lt1"/>
                </a:highlight>
                <a:latin typeface="Helvetica Neue Light"/>
                <a:ea typeface="Helvetica Neue Light"/>
                <a:cs typeface="Helvetica Neue Light"/>
                <a:sym typeface="Helvetica Neue Light"/>
              </a:rPr>
              <a:t>index.js</a:t>
            </a:r>
            <a:r>
              <a:rPr lang="en-GB" sz="1600">
                <a:solidFill>
                  <a:schemeClr val="dk1"/>
                </a:solidFill>
                <a:highlight>
                  <a:schemeClr val="lt1"/>
                </a:highlight>
                <a:latin typeface="Helvetica Neue Light"/>
                <a:ea typeface="Helvetica Neue Light"/>
                <a:cs typeface="Helvetica Neue Light"/>
                <a:sym typeface="Helvetica Neue Light"/>
              </a:rPr>
              <a:t> importamos y agregamos un nuevo método en la clase </a:t>
            </a:r>
            <a:r>
              <a:rPr i="1" lang="en-GB" sz="1600">
                <a:solidFill>
                  <a:schemeClr val="dk1"/>
                </a:solidFill>
                <a:highlight>
                  <a:schemeClr val="lt1"/>
                </a:highlight>
                <a:latin typeface="Helvetica Neue Light"/>
                <a:ea typeface="Helvetica Neue Light"/>
                <a:cs typeface="Helvetica Neue Light"/>
                <a:sym typeface="Helvetica Neue Light"/>
              </a:rPr>
              <a:t>ProductosApi</a:t>
            </a:r>
            <a:r>
              <a:rPr lang="en-GB" sz="1600">
                <a:solidFill>
                  <a:schemeClr val="dk1"/>
                </a:solidFill>
                <a:highlight>
                  <a:schemeClr val="lt1"/>
                </a:highlight>
                <a:latin typeface="Helvetica Neue Light"/>
                <a:ea typeface="Helvetica Neue Light"/>
                <a:cs typeface="Helvetica Neue Light"/>
                <a:sym typeface="Helvetica Neue Light"/>
              </a:rPr>
              <a:t> llamado </a:t>
            </a:r>
            <a:r>
              <a:rPr b="1" i="1" lang="en-GB" sz="1600">
                <a:solidFill>
                  <a:schemeClr val="dk1"/>
                </a:solidFill>
                <a:highlight>
                  <a:schemeClr val="lt1"/>
                </a:highlight>
                <a:latin typeface="Helvetica Neue"/>
                <a:ea typeface="Helvetica Neue"/>
                <a:cs typeface="Helvetica Neue"/>
                <a:sym typeface="Helvetica Neue"/>
              </a:rPr>
              <a:t>buscardto</a:t>
            </a:r>
            <a:r>
              <a:rPr lang="en-GB" sz="1600">
                <a:solidFill>
                  <a:schemeClr val="dk1"/>
                </a:solidFill>
                <a:highlight>
                  <a:schemeClr val="lt1"/>
                </a:highlight>
                <a:latin typeface="Helvetica Neue Light"/>
                <a:ea typeface="Helvetica Neue Light"/>
                <a:cs typeface="Helvetica Neue Light"/>
                <a:sym typeface="Helvetica Neue Light"/>
              </a:rPr>
              <a:t>.</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30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Este método busca un producto por su id.</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30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En consola entonces ponemos el comando:</a:t>
            </a:r>
            <a:endParaRPr sz="16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300"/>
              </a:spcBef>
              <a:spcAft>
                <a:spcPts val="0"/>
              </a:spcAft>
              <a:buNone/>
            </a:pPr>
            <a:r>
              <a:t/>
            </a:r>
            <a:endParaRPr sz="1600">
              <a:solidFill>
                <a:schemeClr val="dk1"/>
              </a:solidFill>
              <a:highlight>
                <a:schemeClr val="lt1"/>
              </a:highlight>
              <a:latin typeface="Helvetica Neue Light"/>
              <a:ea typeface="Helvetica Neue Light"/>
              <a:cs typeface="Helvetica Neue Light"/>
              <a:sym typeface="Helvetica Neue Light"/>
            </a:endParaRPr>
          </a:p>
          <a:p>
            <a:pPr indent="0" lvl="0" marL="457200" rtl="0" algn="l">
              <a:lnSpc>
                <a:spcPct val="115000"/>
              </a:lnSpc>
              <a:spcBef>
                <a:spcPts val="1300"/>
              </a:spcBef>
              <a:spcAft>
                <a:spcPts val="1000"/>
              </a:spcAft>
              <a:buNone/>
            </a:pPr>
            <a:r>
              <a:rPr lang="en-GB" sz="1600">
                <a:solidFill>
                  <a:schemeClr val="dk1"/>
                </a:solidFill>
                <a:highlight>
                  <a:schemeClr val="lt1"/>
                </a:highlight>
                <a:latin typeface="Helvetica Neue Light"/>
                <a:ea typeface="Helvetica Neue Light"/>
                <a:cs typeface="Helvetica Neue Light"/>
                <a:sym typeface="Helvetica Neue Light"/>
              </a:rPr>
              <a:t>Y obtenemos lo siguiente como respuesta.</a:t>
            </a:r>
            <a:endParaRPr sz="1600">
              <a:solidFill>
                <a:schemeClr val="dk1"/>
              </a:solidFill>
              <a:highlight>
                <a:schemeClr val="lt1"/>
              </a:highlight>
              <a:latin typeface="Helvetica Neue Light"/>
              <a:ea typeface="Helvetica Neue Light"/>
              <a:cs typeface="Helvetica Neue Light"/>
              <a:sym typeface="Helvetica Neue Light"/>
            </a:endParaRPr>
          </a:p>
        </p:txBody>
      </p:sp>
      <p:sp>
        <p:nvSpPr>
          <p:cNvPr id="364" name="Google Shape;364;p39"/>
          <p:cNvSpPr txBox="1"/>
          <p:nvPr/>
        </p:nvSpPr>
        <p:spPr>
          <a:xfrm>
            <a:off x="1180500" y="9536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Usando DTO</a:t>
            </a:r>
            <a:endParaRPr i="1" sz="3600">
              <a:latin typeface="Anton"/>
              <a:ea typeface="Anton"/>
              <a:cs typeface="Anton"/>
              <a:sym typeface="Anton"/>
            </a:endParaRPr>
          </a:p>
        </p:txBody>
      </p:sp>
      <p:pic>
        <p:nvPicPr>
          <p:cNvPr id="365" name="Google Shape;365;p3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66" name="Google Shape;366;p39"/>
          <p:cNvPicPr preferRelativeResize="0"/>
          <p:nvPr/>
        </p:nvPicPr>
        <p:blipFill>
          <a:blip r:embed="rId4">
            <a:alphaModFix/>
          </a:blip>
          <a:stretch>
            <a:fillRect/>
          </a:stretch>
        </p:blipFill>
        <p:spPr>
          <a:xfrm>
            <a:off x="304800" y="925275"/>
            <a:ext cx="3883001" cy="1971278"/>
          </a:xfrm>
          <a:prstGeom prst="rect">
            <a:avLst/>
          </a:prstGeom>
          <a:noFill/>
          <a:ln cap="flat" cmpd="sng" w="19050">
            <a:solidFill>
              <a:schemeClr val="dk2"/>
            </a:solidFill>
            <a:prstDash val="solid"/>
            <a:round/>
            <a:headEnd len="sm" w="sm" type="none"/>
            <a:tailEnd len="sm" w="sm" type="none"/>
          </a:ln>
        </p:spPr>
      </p:pic>
      <p:pic>
        <p:nvPicPr>
          <p:cNvPr id="367" name="Google Shape;367;p39"/>
          <p:cNvPicPr preferRelativeResize="0"/>
          <p:nvPr/>
        </p:nvPicPr>
        <p:blipFill>
          <a:blip r:embed="rId5">
            <a:alphaModFix/>
          </a:blip>
          <a:stretch>
            <a:fillRect/>
          </a:stretch>
        </p:blipFill>
        <p:spPr>
          <a:xfrm>
            <a:off x="4694175" y="3557575"/>
            <a:ext cx="4219800" cy="200675"/>
          </a:xfrm>
          <a:prstGeom prst="rect">
            <a:avLst/>
          </a:prstGeom>
          <a:noFill/>
          <a:ln cap="flat" cmpd="sng" w="19050">
            <a:solidFill>
              <a:schemeClr val="dk2"/>
            </a:solidFill>
            <a:prstDash val="solid"/>
            <a:round/>
            <a:headEnd len="sm" w="sm" type="none"/>
            <a:tailEnd len="sm" w="sm" type="none"/>
          </a:ln>
        </p:spPr>
      </p:pic>
      <p:pic>
        <p:nvPicPr>
          <p:cNvPr id="368" name="Google Shape;368;p39"/>
          <p:cNvPicPr preferRelativeResize="0"/>
          <p:nvPr/>
        </p:nvPicPr>
        <p:blipFill>
          <a:blip r:embed="rId6">
            <a:alphaModFix/>
          </a:blip>
          <a:stretch>
            <a:fillRect/>
          </a:stretch>
        </p:blipFill>
        <p:spPr>
          <a:xfrm>
            <a:off x="1447800" y="3048953"/>
            <a:ext cx="2704881" cy="1942147"/>
          </a:xfrm>
          <a:prstGeom prst="rect">
            <a:avLst/>
          </a:prstGeom>
          <a:noFill/>
          <a:ln cap="flat" cmpd="sng" w="19050">
            <a:solidFill>
              <a:schemeClr val="dk2"/>
            </a:solidFill>
            <a:prstDash val="solid"/>
            <a:round/>
            <a:headEnd len="sm" w="sm" type="none"/>
            <a:tailEnd len="sm" w="sm" type="none"/>
          </a:ln>
        </p:spPr>
      </p:pic>
      <p:sp>
        <p:nvSpPr>
          <p:cNvPr id="369" name="Google Shape;369;p39"/>
          <p:cNvSpPr/>
          <p:nvPr/>
        </p:nvSpPr>
        <p:spPr>
          <a:xfrm>
            <a:off x="4492600" y="4189875"/>
            <a:ext cx="658800" cy="330600"/>
          </a:xfrm>
          <a:prstGeom prst="leftArrow">
            <a:avLst>
              <a:gd fmla="val 50000" name="adj1"/>
              <a:gd fmla="val 50000" name="adj2"/>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9"/>
          <p:cNvSpPr/>
          <p:nvPr/>
        </p:nvSpPr>
        <p:spPr>
          <a:xfrm>
            <a:off x="4645000" y="1218075"/>
            <a:ext cx="430200" cy="330600"/>
          </a:xfrm>
          <a:prstGeom prst="leftArrow">
            <a:avLst>
              <a:gd fmla="val 50000" name="adj1"/>
              <a:gd fmla="val 50000" name="adj2"/>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1" name="Google Shape;371;p39"/>
          <p:cNvPicPr preferRelativeResize="0"/>
          <p:nvPr/>
        </p:nvPicPr>
        <p:blipFill>
          <a:blip r:embed="rId7">
            <a:alphaModFix/>
          </a:blip>
          <a:stretch>
            <a:fillRect/>
          </a:stretch>
        </p:blipFill>
        <p:spPr>
          <a:xfrm>
            <a:off x="185250" y="91375"/>
            <a:ext cx="720925" cy="720925"/>
          </a:xfrm>
          <a:prstGeom prst="rect">
            <a:avLst/>
          </a:prstGeom>
          <a:noFill/>
          <a:ln>
            <a:noFill/>
          </a:ln>
        </p:spPr>
      </p:pic>
      <p:pic>
        <p:nvPicPr>
          <p:cNvPr id="372" name="Google Shape;372;p39"/>
          <p:cNvPicPr preferRelativeResize="0"/>
          <p:nvPr/>
        </p:nvPicPr>
        <p:blipFill rotWithShape="1">
          <a:blip r:embed="rId8">
            <a:alphaModFix/>
          </a:blip>
          <a:srcRect b="0" l="0" r="0" t="0"/>
          <a:stretch/>
        </p:blipFill>
        <p:spPr>
          <a:xfrm>
            <a:off x="7441025" y="76797"/>
            <a:ext cx="1634174" cy="6398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376" name="Shape 376"/>
        <p:cNvGrpSpPr/>
        <p:nvPr/>
      </p:nvGrpSpPr>
      <p:grpSpPr>
        <a:xfrm>
          <a:off x="0" y="0"/>
          <a:ext cx="0" cy="0"/>
          <a:chOff x="0" y="0"/>
          <a:chExt cx="0" cy="0"/>
        </a:xfrm>
      </p:grpSpPr>
      <p:sp>
        <p:nvSpPr>
          <p:cNvPr id="377" name="Google Shape;377;p40"/>
          <p:cNvSpPr txBox="1"/>
          <p:nvPr/>
        </p:nvSpPr>
        <p:spPr>
          <a:xfrm>
            <a:off x="429325" y="1306275"/>
            <a:ext cx="8152800" cy="3227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Helvetica Neue Light"/>
              <a:buChar char="●"/>
            </a:pPr>
            <a:r>
              <a:rPr lang="en-GB" sz="1800">
                <a:solidFill>
                  <a:schemeClr val="dk1"/>
                </a:solidFill>
                <a:highlight>
                  <a:srgbClr val="3CEFAB"/>
                </a:highlight>
                <a:latin typeface="Helvetica Neue Light"/>
                <a:ea typeface="Helvetica Neue Light"/>
                <a:cs typeface="Helvetica Neue Light"/>
                <a:sym typeface="Helvetica Neue Light"/>
              </a:rPr>
              <a:t>Como vimos, los DTO son un patrón muy efectivo para transmitir información entre un cliente y un servidor, pues nos permite crear estructuras de datos independientes de nuestro modelo de datos, lo que nos permite crear cuantas “vistas” sean necesarias de un conjunto de tablas u orígenes de datos. </a:t>
            </a:r>
            <a:endParaRPr sz="1800">
              <a:solidFill>
                <a:schemeClr val="dk1"/>
              </a:solidFill>
              <a:highlight>
                <a:srgbClr val="3CEFAB"/>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chemeClr val="dk1"/>
              </a:buClr>
              <a:buSzPts val="1800"/>
              <a:buFont typeface="Helvetica Neue Light"/>
              <a:buChar char="●"/>
            </a:pPr>
            <a:r>
              <a:rPr lang="en-GB" sz="1800">
                <a:solidFill>
                  <a:schemeClr val="dk1"/>
                </a:solidFill>
                <a:highlight>
                  <a:srgbClr val="3CEFAB"/>
                </a:highlight>
                <a:latin typeface="Helvetica Neue Light"/>
                <a:ea typeface="Helvetica Neue Light"/>
                <a:cs typeface="Helvetica Neue Light"/>
                <a:sym typeface="Helvetica Neue Light"/>
              </a:rPr>
              <a:t>Además, nos permite controlar el formato, nombre y tipos de datos con los que transmitimos los datos para ajustarnos a un determinado requerimiento. </a:t>
            </a:r>
            <a:endParaRPr sz="1800">
              <a:solidFill>
                <a:schemeClr val="dk1"/>
              </a:solidFill>
              <a:highlight>
                <a:srgbClr val="3CEFAB"/>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chemeClr val="dk1"/>
              </a:buClr>
              <a:buSzPts val="1800"/>
              <a:buFont typeface="Helvetica Neue Light"/>
              <a:buChar char="●"/>
            </a:pPr>
            <a:r>
              <a:rPr lang="en-GB" sz="1800">
                <a:solidFill>
                  <a:schemeClr val="dk1"/>
                </a:solidFill>
                <a:highlight>
                  <a:srgbClr val="3CEFAB"/>
                </a:highlight>
                <a:latin typeface="Helvetica Neue Light"/>
                <a:ea typeface="Helvetica Neue Light"/>
                <a:cs typeface="Helvetica Neue Light"/>
                <a:sym typeface="Helvetica Neue Light"/>
              </a:rPr>
              <a:t>Finalmente, si por alguna razón, el modelo de datos cambió el cliente no se afectará, pues seguirá recibiendo el mismo DTO.</a:t>
            </a:r>
            <a:endParaRPr sz="1800">
              <a:solidFill>
                <a:schemeClr val="dk1"/>
              </a:solidFill>
              <a:highlight>
                <a:srgbClr val="3CEFAB"/>
              </a:highlight>
              <a:latin typeface="Helvetica Neue Light"/>
              <a:ea typeface="Helvetica Neue Light"/>
              <a:cs typeface="Helvetica Neue Light"/>
              <a:sym typeface="Helvetica Neue Light"/>
            </a:endParaRPr>
          </a:p>
        </p:txBody>
      </p:sp>
      <p:sp>
        <p:nvSpPr>
          <p:cNvPr id="378" name="Google Shape;378;p40"/>
          <p:cNvSpPr txBox="1"/>
          <p:nvPr/>
        </p:nvSpPr>
        <p:spPr>
          <a:xfrm>
            <a:off x="1180500" y="25762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Resumiendo</a:t>
            </a:r>
            <a:r>
              <a:rPr i="1" lang="en-GB" sz="3600">
                <a:latin typeface="Anton"/>
                <a:ea typeface="Anton"/>
                <a:cs typeface="Anton"/>
                <a:sym typeface="Anton"/>
              </a:rPr>
              <a:t>...</a:t>
            </a:r>
            <a:endParaRPr i="1" sz="3600">
              <a:latin typeface="Anton"/>
              <a:ea typeface="Anton"/>
              <a:cs typeface="Anton"/>
              <a:sym typeface="Anton"/>
            </a:endParaRPr>
          </a:p>
        </p:txBody>
      </p:sp>
      <p:pic>
        <p:nvPicPr>
          <p:cNvPr id="379" name="Google Shape;379;p4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80" name="Google Shape;380;p40"/>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381" name="Google Shape;381;p40"/>
          <p:cNvPicPr preferRelativeResize="0"/>
          <p:nvPr/>
        </p:nvPicPr>
        <p:blipFill>
          <a:blip r:embed="rId5">
            <a:alphaModFix/>
          </a:blip>
          <a:stretch>
            <a:fillRect/>
          </a:stretch>
        </p:blipFill>
        <p:spPr>
          <a:xfrm>
            <a:off x="381000" y="133350"/>
            <a:ext cx="720925" cy="7209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41"/>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USANDO DTO</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GB" sz="1600">
                <a:latin typeface="Helvetica Neue Light"/>
                <a:ea typeface="Helvetica Neue Light"/>
                <a:cs typeface="Helvetica Neue Light"/>
                <a:sym typeface="Helvetica Neue Light"/>
              </a:rPr>
              <a:t>Tiempo: 10 minutos</a:t>
            </a:r>
            <a:endParaRPr i="1" sz="1600">
              <a:latin typeface="Helvetica Neue Light"/>
              <a:ea typeface="Helvetica Neue Light"/>
              <a:cs typeface="Helvetica Neue Light"/>
              <a:sym typeface="Helvetica Neue Light"/>
            </a:endParaRPr>
          </a:p>
        </p:txBody>
      </p:sp>
      <p:pic>
        <p:nvPicPr>
          <p:cNvPr id="387" name="Google Shape;387;p4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88" name="Google Shape;388;p41"/>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8" name="Shape 68"/>
        <p:cNvGrpSpPr/>
        <p:nvPr/>
      </p:nvGrpSpPr>
      <p:grpSpPr>
        <a:xfrm>
          <a:off x="0" y="0"/>
          <a:ext cx="0" cy="0"/>
          <a:chOff x="0" y="0"/>
          <a:chExt cx="0" cy="0"/>
        </a:xfrm>
      </p:grpSpPr>
      <p:sp>
        <p:nvSpPr>
          <p:cNvPr id="69" name="Google Shape;69;p15"/>
          <p:cNvSpPr/>
          <p:nvPr/>
        </p:nvSpPr>
        <p:spPr>
          <a:xfrm>
            <a:off x="12290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0" name="Google Shape;70;p15"/>
          <p:cNvSpPr/>
          <p:nvPr/>
        </p:nvSpPr>
        <p:spPr>
          <a:xfrm>
            <a:off x="3609625" y="1163625"/>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1" name="Google Shape;71;p1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72" name="Google Shape;72;p15"/>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txBox="1"/>
          <p:nvPr/>
        </p:nvSpPr>
        <p:spPr>
          <a:xfrm>
            <a:off x="39193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41</a:t>
            </a:r>
            <a:endParaRPr>
              <a:latin typeface="Helvetica Neue"/>
              <a:ea typeface="Helvetica Neue"/>
              <a:cs typeface="Helvetica Neue"/>
              <a:sym typeface="Helvetica Neue"/>
            </a:endParaRPr>
          </a:p>
        </p:txBody>
      </p:sp>
      <p:sp>
        <p:nvSpPr>
          <p:cNvPr id="74" name="Google Shape;74;p15"/>
          <p:cNvSpPr txBox="1"/>
          <p:nvPr/>
        </p:nvSpPr>
        <p:spPr>
          <a:xfrm>
            <a:off x="3720965" y="1758000"/>
            <a:ext cx="20133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200">
                <a:solidFill>
                  <a:schemeClr val="dk1"/>
                </a:solidFill>
                <a:highlight>
                  <a:schemeClr val="lt1"/>
                </a:highlight>
              </a:rPr>
              <a:t>Arquitectura del servidor: persistencia</a:t>
            </a:r>
            <a:endParaRPr b="1" sz="1200">
              <a:solidFill>
                <a:schemeClr val="dk1"/>
              </a:solidFill>
              <a:highlight>
                <a:schemeClr val="lt1"/>
              </a:highlight>
            </a:endParaRPr>
          </a:p>
        </p:txBody>
      </p:sp>
      <p:pic>
        <p:nvPicPr>
          <p:cNvPr id="75" name="Google Shape;75;p15"/>
          <p:cNvPicPr preferRelativeResize="0"/>
          <p:nvPr/>
        </p:nvPicPr>
        <p:blipFill>
          <a:blip r:embed="rId4">
            <a:alphaModFix/>
          </a:blip>
          <a:stretch>
            <a:fillRect/>
          </a:stretch>
        </p:blipFill>
        <p:spPr>
          <a:xfrm>
            <a:off x="5276200" y="1391289"/>
            <a:ext cx="196500" cy="196500"/>
          </a:xfrm>
          <a:prstGeom prst="rect">
            <a:avLst/>
          </a:prstGeom>
          <a:noFill/>
          <a:ln>
            <a:noFill/>
          </a:ln>
        </p:spPr>
      </p:pic>
      <p:sp>
        <p:nvSpPr>
          <p:cNvPr id="76" name="Google Shape;76;p15"/>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txBox="1"/>
          <p:nvPr/>
        </p:nvSpPr>
        <p:spPr>
          <a:xfrm>
            <a:off x="1535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40</a:t>
            </a:r>
            <a:endParaRPr>
              <a:latin typeface="Helvetica Neue"/>
              <a:ea typeface="Helvetica Neue"/>
              <a:cs typeface="Helvetica Neue"/>
              <a:sym typeface="Helvetica Neue"/>
            </a:endParaRPr>
          </a:p>
        </p:txBody>
      </p:sp>
      <p:sp>
        <p:nvSpPr>
          <p:cNvPr id="78" name="Google Shape;78;p15"/>
          <p:cNvSpPr txBox="1"/>
          <p:nvPr/>
        </p:nvSpPr>
        <p:spPr>
          <a:xfrm>
            <a:off x="1337785" y="1834200"/>
            <a:ext cx="20622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200">
                <a:solidFill>
                  <a:schemeClr val="dk1"/>
                </a:solidFill>
                <a:highlight>
                  <a:schemeClr val="lt1"/>
                </a:highlight>
              </a:rPr>
              <a:t>Arquitectura del servidor: diseño</a:t>
            </a:r>
            <a:endParaRPr b="1" sz="1200">
              <a:solidFill>
                <a:schemeClr val="dk1"/>
              </a:solidFill>
              <a:highlight>
                <a:schemeClr val="lt1"/>
              </a:highlight>
            </a:endParaRPr>
          </a:p>
        </p:txBody>
      </p:sp>
      <p:cxnSp>
        <p:nvCxnSpPr>
          <p:cNvPr id="79" name="Google Shape;79;p15"/>
          <p:cNvCxnSpPr/>
          <p:nvPr/>
        </p:nvCxnSpPr>
        <p:spPr>
          <a:xfrm>
            <a:off x="1380550" y="2374313"/>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0" name="Google Shape;80;p15"/>
          <p:cNvCxnSpPr/>
          <p:nvPr/>
        </p:nvCxnSpPr>
        <p:spPr>
          <a:xfrm>
            <a:off x="1377600" y="2724169"/>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1" name="Google Shape;81;p15"/>
          <p:cNvCxnSpPr/>
          <p:nvPr/>
        </p:nvCxnSpPr>
        <p:spPr>
          <a:xfrm>
            <a:off x="1377600" y="3458382"/>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2" name="Google Shape;82;p15"/>
          <p:cNvCxnSpPr/>
          <p:nvPr/>
        </p:nvCxnSpPr>
        <p:spPr>
          <a:xfrm>
            <a:off x="1377600" y="3069369"/>
            <a:ext cx="1854900" cy="0"/>
          </a:xfrm>
          <a:prstGeom prst="straightConnector1">
            <a:avLst/>
          </a:prstGeom>
          <a:noFill/>
          <a:ln cap="flat" cmpd="sng" w="9525">
            <a:solidFill>
              <a:srgbClr val="EFEFEF"/>
            </a:solidFill>
            <a:prstDash val="solid"/>
            <a:round/>
            <a:headEnd len="med" w="med" type="none"/>
            <a:tailEnd len="med" w="med" type="none"/>
          </a:ln>
        </p:spPr>
      </p:cxnSp>
      <p:pic>
        <p:nvPicPr>
          <p:cNvPr id="83" name="Google Shape;83;p15"/>
          <p:cNvPicPr preferRelativeResize="0"/>
          <p:nvPr/>
        </p:nvPicPr>
        <p:blipFill>
          <a:blip r:embed="rId4">
            <a:alphaModFix/>
          </a:blip>
          <a:stretch>
            <a:fillRect/>
          </a:stretch>
        </p:blipFill>
        <p:spPr>
          <a:xfrm>
            <a:off x="2966250" y="1391289"/>
            <a:ext cx="196500" cy="196500"/>
          </a:xfrm>
          <a:prstGeom prst="rect">
            <a:avLst/>
          </a:prstGeom>
          <a:noFill/>
          <a:ln>
            <a:noFill/>
          </a:ln>
        </p:spPr>
      </p:pic>
      <p:sp>
        <p:nvSpPr>
          <p:cNvPr id="84" name="Google Shape;84;p15"/>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5" name="Google Shape;85;p15"/>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5"/>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42</a:t>
            </a:r>
            <a:endParaRPr>
              <a:latin typeface="Helvetica Neue"/>
              <a:ea typeface="Helvetica Neue"/>
              <a:cs typeface="Helvetica Neue"/>
              <a:sym typeface="Helvetica Neue"/>
            </a:endParaRPr>
          </a:p>
        </p:txBody>
      </p:sp>
      <p:sp>
        <p:nvSpPr>
          <p:cNvPr id="87" name="Google Shape;87;p15"/>
          <p:cNvSpPr txBox="1"/>
          <p:nvPr/>
        </p:nvSpPr>
        <p:spPr>
          <a:xfrm>
            <a:off x="6146750" y="1758000"/>
            <a:ext cx="20133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200">
                <a:solidFill>
                  <a:schemeClr val="dk1"/>
                </a:solidFill>
                <a:highlight>
                  <a:schemeClr val="lt1"/>
                </a:highlight>
              </a:rPr>
              <a:t>Configuración del servidor web</a:t>
            </a:r>
            <a:endParaRPr b="1" sz="1200">
              <a:latin typeface="Helvetica Neue"/>
              <a:ea typeface="Helvetica Neue"/>
              <a:cs typeface="Helvetica Neue"/>
              <a:sym typeface="Helvetica Neue"/>
            </a:endParaRPr>
          </a:p>
        </p:txBody>
      </p:sp>
      <p:cxnSp>
        <p:nvCxnSpPr>
          <p:cNvPr id="88" name="Google Shape;88;p15"/>
          <p:cNvCxnSpPr/>
          <p:nvPr/>
        </p:nvCxnSpPr>
        <p:spPr>
          <a:xfrm>
            <a:off x="6144600" y="2446275"/>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9" name="Google Shape;89;p15"/>
          <p:cNvCxnSpPr/>
          <p:nvPr/>
        </p:nvCxnSpPr>
        <p:spPr>
          <a:xfrm>
            <a:off x="6144600" y="2928356"/>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0" name="Google Shape;90;p15"/>
          <p:cNvCxnSpPr/>
          <p:nvPr/>
        </p:nvCxnSpPr>
        <p:spPr>
          <a:xfrm>
            <a:off x="6144600" y="3843832"/>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1" name="Google Shape;91;p15"/>
          <p:cNvCxnSpPr/>
          <p:nvPr/>
        </p:nvCxnSpPr>
        <p:spPr>
          <a:xfrm>
            <a:off x="6144600" y="3380081"/>
            <a:ext cx="1854900" cy="0"/>
          </a:xfrm>
          <a:prstGeom prst="straightConnector1">
            <a:avLst/>
          </a:prstGeom>
          <a:noFill/>
          <a:ln cap="flat" cmpd="sng" w="9525">
            <a:solidFill>
              <a:srgbClr val="EFEFEF"/>
            </a:solidFill>
            <a:prstDash val="solid"/>
            <a:round/>
            <a:headEnd len="med" w="med" type="none"/>
            <a:tailEnd len="med" w="med" type="none"/>
          </a:ln>
        </p:spPr>
      </p:cxnSp>
      <p:pic>
        <p:nvPicPr>
          <p:cNvPr id="92" name="Google Shape;92;p15"/>
          <p:cNvPicPr preferRelativeResize="0"/>
          <p:nvPr/>
        </p:nvPicPr>
        <p:blipFill>
          <a:blip r:embed="rId4">
            <a:alphaModFix/>
          </a:blip>
          <a:stretch>
            <a:fillRect/>
          </a:stretch>
        </p:blipFill>
        <p:spPr>
          <a:xfrm>
            <a:off x="7733250" y="1391289"/>
            <a:ext cx="196500" cy="196500"/>
          </a:xfrm>
          <a:prstGeom prst="rect">
            <a:avLst/>
          </a:prstGeom>
          <a:noFill/>
          <a:ln>
            <a:noFill/>
          </a:ln>
        </p:spPr>
      </p:pic>
      <p:sp>
        <p:nvSpPr>
          <p:cNvPr id="93" name="Google Shape;93;p15"/>
          <p:cNvSpPr txBox="1"/>
          <p:nvPr/>
        </p:nvSpPr>
        <p:spPr>
          <a:xfrm>
            <a:off x="1398000" y="2320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CRONOGRAMA DEL CURSO</a:t>
            </a:r>
            <a:endParaRPr i="1" sz="3600">
              <a:solidFill>
                <a:srgbClr val="121212"/>
              </a:solidFill>
              <a:latin typeface="Anton"/>
              <a:ea typeface="Anton"/>
              <a:cs typeface="Anton"/>
              <a:sym typeface="Anton"/>
            </a:endParaRPr>
          </a:p>
        </p:txBody>
      </p:sp>
      <p:cxnSp>
        <p:nvCxnSpPr>
          <p:cNvPr id="94" name="Google Shape;94;p15"/>
          <p:cNvCxnSpPr/>
          <p:nvPr/>
        </p:nvCxnSpPr>
        <p:spPr>
          <a:xfrm>
            <a:off x="3763100" y="3843832"/>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5" name="Google Shape;95;p15"/>
          <p:cNvCxnSpPr/>
          <p:nvPr/>
        </p:nvCxnSpPr>
        <p:spPr>
          <a:xfrm>
            <a:off x="3771200" y="2330588"/>
            <a:ext cx="1854900" cy="0"/>
          </a:xfrm>
          <a:prstGeom prst="straightConnector1">
            <a:avLst/>
          </a:prstGeom>
          <a:noFill/>
          <a:ln cap="flat" cmpd="sng" w="9525">
            <a:solidFill>
              <a:srgbClr val="EFEFEF"/>
            </a:solidFill>
            <a:prstDash val="solid"/>
            <a:round/>
            <a:headEnd len="med" w="med" type="none"/>
            <a:tailEnd len="med" w="med" type="none"/>
          </a:ln>
        </p:spPr>
      </p:cxnSp>
      <p:pic>
        <p:nvPicPr>
          <p:cNvPr id="96" name="Google Shape;96;p15"/>
          <p:cNvPicPr preferRelativeResize="0"/>
          <p:nvPr/>
        </p:nvPicPr>
        <p:blipFill rotWithShape="1">
          <a:blip r:embed="rId5">
            <a:alphaModFix/>
          </a:blip>
          <a:srcRect b="0" l="0" r="0" t="0"/>
          <a:stretch/>
        </p:blipFill>
        <p:spPr>
          <a:xfrm>
            <a:off x="1444187" y="2395675"/>
            <a:ext cx="307150" cy="307150"/>
          </a:xfrm>
          <a:prstGeom prst="rect">
            <a:avLst/>
          </a:prstGeom>
          <a:noFill/>
          <a:ln>
            <a:noFill/>
          </a:ln>
        </p:spPr>
      </p:pic>
      <p:pic>
        <p:nvPicPr>
          <p:cNvPr id="97" name="Google Shape;97;p15"/>
          <p:cNvPicPr preferRelativeResize="0"/>
          <p:nvPr/>
        </p:nvPicPr>
        <p:blipFill rotWithShape="1">
          <a:blip r:embed="rId5">
            <a:alphaModFix/>
          </a:blip>
          <a:srcRect b="0" l="0" r="0" t="0"/>
          <a:stretch/>
        </p:blipFill>
        <p:spPr>
          <a:xfrm>
            <a:off x="1444175" y="2743199"/>
            <a:ext cx="307150" cy="307150"/>
          </a:xfrm>
          <a:prstGeom prst="rect">
            <a:avLst/>
          </a:prstGeom>
          <a:noFill/>
          <a:ln>
            <a:noFill/>
          </a:ln>
        </p:spPr>
      </p:pic>
      <p:pic>
        <p:nvPicPr>
          <p:cNvPr id="98" name="Google Shape;98;p15"/>
          <p:cNvPicPr preferRelativeResize="0"/>
          <p:nvPr/>
        </p:nvPicPr>
        <p:blipFill rotWithShape="1">
          <a:blip r:embed="rId5">
            <a:alphaModFix/>
          </a:blip>
          <a:srcRect b="0" l="0" r="0" t="0"/>
          <a:stretch/>
        </p:blipFill>
        <p:spPr>
          <a:xfrm>
            <a:off x="1444175" y="3107974"/>
            <a:ext cx="307150" cy="307150"/>
          </a:xfrm>
          <a:prstGeom prst="rect">
            <a:avLst/>
          </a:prstGeom>
          <a:noFill/>
          <a:ln>
            <a:noFill/>
          </a:ln>
        </p:spPr>
      </p:pic>
      <p:pic>
        <p:nvPicPr>
          <p:cNvPr id="99" name="Google Shape;99;p15"/>
          <p:cNvPicPr preferRelativeResize="0"/>
          <p:nvPr/>
        </p:nvPicPr>
        <p:blipFill rotWithShape="1">
          <a:blip r:embed="rId6">
            <a:alphaModFix/>
          </a:blip>
          <a:srcRect b="0" l="0" r="0" t="0"/>
          <a:stretch/>
        </p:blipFill>
        <p:spPr>
          <a:xfrm>
            <a:off x="1444175" y="3825674"/>
            <a:ext cx="307150" cy="307150"/>
          </a:xfrm>
          <a:prstGeom prst="rect">
            <a:avLst/>
          </a:prstGeom>
          <a:noFill/>
          <a:ln>
            <a:noFill/>
          </a:ln>
        </p:spPr>
      </p:pic>
      <p:cxnSp>
        <p:nvCxnSpPr>
          <p:cNvPr id="100" name="Google Shape;100;p15"/>
          <p:cNvCxnSpPr/>
          <p:nvPr/>
        </p:nvCxnSpPr>
        <p:spPr>
          <a:xfrm>
            <a:off x="3771200" y="2718081"/>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101" name="Google Shape;101;p15"/>
          <p:cNvCxnSpPr/>
          <p:nvPr/>
        </p:nvCxnSpPr>
        <p:spPr>
          <a:xfrm>
            <a:off x="3761125" y="3097856"/>
            <a:ext cx="1854900" cy="0"/>
          </a:xfrm>
          <a:prstGeom prst="straightConnector1">
            <a:avLst/>
          </a:prstGeom>
          <a:noFill/>
          <a:ln cap="flat" cmpd="sng" w="9525">
            <a:solidFill>
              <a:srgbClr val="EFEFEF"/>
            </a:solidFill>
            <a:prstDash val="solid"/>
            <a:round/>
            <a:headEnd len="med" w="med" type="none"/>
            <a:tailEnd len="med" w="med" type="none"/>
          </a:ln>
        </p:spPr>
      </p:cxnSp>
      <p:pic>
        <p:nvPicPr>
          <p:cNvPr id="102" name="Google Shape;102;p15"/>
          <p:cNvPicPr preferRelativeResize="0"/>
          <p:nvPr/>
        </p:nvPicPr>
        <p:blipFill rotWithShape="1">
          <a:blip r:embed="rId5">
            <a:alphaModFix/>
          </a:blip>
          <a:srcRect b="0" l="0" r="0" t="0"/>
          <a:stretch/>
        </p:blipFill>
        <p:spPr>
          <a:xfrm>
            <a:off x="3794400" y="2368300"/>
            <a:ext cx="307150" cy="307150"/>
          </a:xfrm>
          <a:prstGeom prst="rect">
            <a:avLst/>
          </a:prstGeom>
          <a:noFill/>
          <a:ln>
            <a:noFill/>
          </a:ln>
        </p:spPr>
      </p:pic>
      <p:pic>
        <p:nvPicPr>
          <p:cNvPr id="103" name="Google Shape;103;p15"/>
          <p:cNvPicPr preferRelativeResize="0"/>
          <p:nvPr/>
        </p:nvPicPr>
        <p:blipFill rotWithShape="1">
          <a:blip r:embed="rId5">
            <a:alphaModFix/>
          </a:blip>
          <a:srcRect b="0" l="0" r="0" t="0"/>
          <a:stretch/>
        </p:blipFill>
        <p:spPr>
          <a:xfrm>
            <a:off x="3794387" y="2759887"/>
            <a:ext cx="307150" cy="307150"/>
          </a:xfrm>
          <a:prstGeom prst="rect">
            <a:avLst/>
          </a:prstGeom>
          <a:noFill/>
          <a:ln>
            <a:noFill/>
          </a:ln>
        </p:spPr>
      </p:pic>
      <p:pic>
        <p:nvPicPr>
          <p:cNvPr id="104" name="Google Shape;104;p15"/>
          <p:cNvPicPr preferRelativeResize="0"/>
          <p:nvPr/>
        </p:nvPicPr>
        <p:blipFill rotWithShape="1">
          <a:blip r:embed="rId5">
            <a:alphaModFix/>
          </a:blip>
          <a:srcRect b="0" l="0" r="0" t="0"/>
          <a:stretch/>
        </p:blipFill>
        <p:spPr>
          <a:xfrm>
            <a:off x="3794387" y="3127374"/>
            <a:ext cx="307150" cy="307150"/>
          </a:xfrm>
          <a:prstGeom prst="rect">
            <a:avLst/>
          </a:prstGeom>
          <a:noFill/>
          <a:ln>
            <a:noFill/>
          </a:ln>
        </p:spPr>
      </p:pic>
      <p:pic>
        <p:nvPicPr>
          <p:cNvPr id="105" name="Google Shape;105;p15"/>
          <p:cNvPicPr preferRelativeResize="0"/>
          <p:nvPr/>
        </p:nvPicPr>
        <p:blipFill rotWithShape="1">
          <a:blip r:embed="rId6">
            <a:alphaModFix/>
          </a:blip>
          <a:srcRect b="0" l="0" r="0" t="0"/>
          <a:stretch/>
        </p:blipFill>
        <p:spPr>
          <a:xfrm>
            <a:off x="3794400" y="3884274"/>
            <a:ext cx="307150" cy="307150"/>
          </a:xfrm>
          <a:prstGeom prst="rect">
            <a:avLst/>
          </a:prstGeom>
          <a:noFill/>
          <a:ln>
            <a:noFill/>
          </a:ln>
        </p:spPr>
      </p:pic>
      <p:sp>
        <p:nvSpPr>
          <p:cNvPr id="106" name="Google Shape;106;p15"/>
          <p:cNvSpPr txBox="1"/>
          <p:nvPr/>
        </p:nvSpPr>
        <p:spPr>
          <a:xfrm>
            <a:off x="6609912" y="2542273"/>
            <a:ext cx="1389600" cy="28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sz="700">
              <a:latin typeface="Helvetica Neue Light"/>
              <a:ea typeface="Helvetica Neue Light"/>
              <a:cs typeface="Helvetica Neue Light"/>
              <a:sym typeface="Helvetica Neue Light"/>
            </a:endParaRPr>
          </a:p>
        </p:txBody>
      </p:sp>
      <p:sp>
        <p:nvSpPr>
          <p:cNvPr id="107" name="Google Shape;107;p15"/>
          <p:cNvSpPr txBox="1"/>
          <p:nvPr/>
        </p:nvSpPr>
        <p:spPr>
          <a:xfrm>
            <a:off x="6569912" y="3008020"/>
            <a:ext cx="1389600" cy="28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sz="700">
              <a:latin typeface="Helvetica Neue Light"/>
              <a:ea typeface="Helvetica Neue Light"/>
              <a:cs typeface="Helvetica Neue Light"/>
              <a:sym typeface="Helvetica Neue Light"/>
            </a:endParaRPr>
          </a:p>
        </p:txBody>
      </p:sp>
      <p:sp>
        <p:nvSpPr>
          <p:cNvPr id="108" name="Google Shape;108;p15"/>
          <p:cNvSpPr txBox="1"/>
          <p:nvPr/>
        </p:nvSpPr>
        <p:spPr>
          <a:xfrm>
            <a:off x="1758432" y="2422925"/>
            <a:ext cx="1389600" cy="28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GB" sz="700">
                <a:latin typeface="Helvetica Neue Light"/>
                <a:ea typeface="Helvetica Neue Light"/>
                <a:cs typeface="Helvetica Neue Light"/>
                <a:sym typeface="Helvetica Neue Light"/>
              </a:rPr>
              <a:t>CREAR ARQUITECTURA MVC CON HTML ON WIRE</a:t>
            </a:r>
            <a:endParaRPr sz="700">
              <a:latin typeface="Helvetica Neue Light"/>
              <a:ea typeface="Helvetica Neue Light"/>
              <a:cs typeface="Helvetica Neue Light"/>
              <a:sym typeface="Helvetica Neue Light"/>
            </a:endParaRPr>
          </a:p>
        </p:txBody>
      </p:sp>
      <p:sp>
        <p:nvSpPr>
          <p:cNvPr id="109" name="Google Shape;109;p15"/>
          <p:cNvSpPr txBox="1"/>
          <p:nvPr/>
        </p:nvSpPr>
        <p:spPr>
          <a:xfrm>
            <a:off x="1758432" y="2755037"/>
            <a:ext cx="1389600" cy="28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GB" sz="700">
                <a:latin typeface="Helvetica Neue Light"/>
                <a:ea typeface="Helvetica Neue Light"/>
                <a:cs typeface="Helvetica Neue Light"/>
                <a:sym typeface="Helvetica Neue Light"/>
              </a:rPr>
              <a:t>AGREGAR RUTAS PARA DATA ON WIRE</a:t>
            </a:r>
            <a:endParaRPr sz="700">
              <a:latin typeface="Helvetica Neue Light"/>
              <a:ea typeface="Helvetica Neue Light"/>
              <a:cs typeface="Helvetica Neue Light"/>
              <a:sym typeface="Helvetica Neue Light"/>
            </a:endParaRPr>
          </a:p>
        </p:txBody>
      </p:sp>
      <p:sp>
        <p:nvSpPr>
          <p:cNvPr id="110" name="Google Shape;110;p15"/>
          <p:cNvSpPr txBox="1"/>
          <p:nvPr/>
        </p:nvSpPr>
        <p:spPr>
          <a:xfrm>
            <a:off x="1758432" y="3122137"/>
            <a:ext cx="1389600" cy="28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GB" sz="700">
                <a:latin typeface="Helvetica Neue Light"/>
                <a:ea typeface="Helvetica Neue Light"/>
                <a:cs typeface="Helvetica Neue Light"/>
                <a:sym typeface="Helvetica Neue Light"/>
              </a:rPr>
              <a:t>OBJETO SINGLETON</a:t>
            </a:r>
            <a:endParaRPr sz="700">
              <a:latin typeface="Helvetica Neue Light"/>
              <a:ea typeface="Helvetica Neue Light"/>
              <a:cs typeface="Helvetica Neue Light"/>
              <a:sym typeface="Helvetica Neue Light"/>
            </a:endParaRPr>
          </a:p>
        </p:txBody>
      </p:sp>
      <p:sp>
        <p:nvSpPr>
          <p:cNvPr id="111" name="Google Shape;111;p15"/>
          <p:cNvSpPr txBox="1"/>
          <p:nvPr/>
        </p:nvSpPr>
        <p:spPr>
          <a:xfrm>
            <a:off x="1758432" y="3463887"/>
            <a:ext cx="1389600" cy="28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GB" sz="700">
                <a:latin typeface="Helvetica Neue Light"/>
                <a:ea typeface="Helvetica Neue Light"/>
                <a:cs typeface="Helvetica Neue Light"/>
                <a:sym typeface="Helvetica Neue Light"/>
              </a:rPr>
              <a:t>AGREGAR FACTORY</a:t>
            </a:r>
            <a:endParaRPr sz="700">
              <a:latin typeface="Helvetica Neue Light"/>
              <a:ea typeface="Helvetica Neue Light"/>
              <a:cs typeface="Helvetica Neue Light"/>
              <a:sym typeface="Helvetica Neue Light"/>
            </a:endParaRPr>
          </a:p>
        </p:txBody>
      </p:sp>
      <p:cxnSp>
        <p:nvCxnSpPr>
          <p:cNvPr id="112" name="Google Shape;112;p15"/>
          <p:cNvCxnSpPr/>
          <p:nvPr/>
        </p:nvCxnSpPr>
        <p:spPr>
          <a:xfrm>
            <a:off x="1380550" y="3805632"/>
            <a:ext cx="1854900" cy="0"/>
          </a:xfrm>
          <a:prstGeom prst="straightConnector1">
            <a:avLst/>
          </a:prstGeom>
          <a:noFill/>
          <a:ln cap="flat" cmpd="sng" w="9525">
            <a:solidFill>
              <a:srgbClr val="EFEFEF"/>
            </a:solidFill>
            <a:prstDash val="solid"/>
            <a:round/>
            <a:headEnd len="med" w="med" type="none"/>
            <a:tailEnd len="med" w="med" type="none"/>
          </a:ln>
        </p:spPr>
      </p:cxnSp>
      <p:pic>
        <p:nvPicPr>
          <p:cNvPr id="113" name="Google Shape;113;p15"/>
          <p:cNvPicPr preferRelativeResize="0"/>
          <p:nvPr/>
        </p:nvPicPr>
        <p:blipFill rotWithShape="1">
          <a:blip r:embed="rId5">
            <a:alphaModFix/>
          </a:blip>
          <a:srcRect b="0" l="0" r="0" t="0"/>
          <a:stretch/>
        </p:blipFill>
        <p:spPr>
          <a:xfrm>
            <a:off x="1444175" y="3478424"/>
            <a:ext cx="307150" cy="307150"/>
          </a:xfrm>
          <a:prstGeom prst="rect">
            <a:avLst/>
          </a:prstGeom>
          <a:noFill/>
          <a:ln>
            <a:noFill/>
          </a:ln>
        </p:spPr>
      </p:pic>
      <p:sp>
        <p:nvSpPr>
          <p:cNvPr id="114" name="Google Shape;114;p15"/>
          <p:cNvSpPr txBox="1"/>
          <p:nvPr/>
        </p:nvSpPr>
        <p:spPr>
          <a:xfrm>
            <a:off x="1773162" y="3863870"/>
            <a:ext cx="1389600" cy="28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GB" sz="700">
                <a:latin typeface="Helvetica Neue Light"/>
                <a:ea typeface="Helvetica Neue Light"/>
                <a:cs typeface="Helvetica Neue Light"/>
                <a:sym typeface="Helvetica Neue Light"/>
              </a:rPr>
              <a:t>MEJORAMOS LA ARQUITECTURA DE NUESTRA API</a:t>
            </a:r>
            <a:endParaRPr sz="700">
              <a:latin typeface="Helvetica Neue Light"/>
              <a:ea typeface="Helvetica Neue Light"/>
              <a:cs typeface="Helvetica Neue Light"/>
              <a:sym typeface="Helvetica Neue Light"/>
            </a:endParaRPr>
          </a:p>
        </p:txBody>
      </p:sp>
      <p:sp>
        <p:nvSpPr>
          <p:cNvPr id="115" name="Google Shape;115;p15"/>
          <p:cNvSpPr txBox="1"/>
          <p:nvPr/>
        </p:nvSpPr>
        <p:spPr>
          <a:xfrm>
            <a:off x="4120632" y="2374037"/>
            <a:ext cx="1389600" cy="28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GB" sz="700">
                <a:latin typeface="Helvetica Neue Light"/>
                <a:ea typeface="Helvetica Neue Light"/>
                <a:cs typeface="Helvetica Neue Light"/>
                <a:sym typeface="Helvetica Neue Light"/>
              </a:rPr>
              <a:t>CLASE DAO</a:t>
            </a:r>
            <a:endParaRPr sz="700">
              <a:latin typeface="Helvetica Neue Light"/>
              <a:ea typeface="Helvetica Neue Light"/>
              <a:cs typeface="Helvetica Neue Light"/>
              <a:sym typeface="Helvetica Neue Light"/>
            </a:endParaRPr>
          </a:p>
        </p:txBody>
      </p:sp>
      <p:sp>
        <p:nvSpPr>
          <p:cNvPr id="116" name="Google Shape;116;p15"/>
          <p:cNvSpPr txBox="1"/>
          <p:nvPr/>
        </p:nvSpPr>
        <p:spPr>
          <a:xfrm>
            <a:off x="4120632" y="2755037"/>
            <a:ext cx="1389600" cy="28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GB" sz="700">
                <a:latin typeface="Helvetica Neue Light"/>
                <a:ea typeface="Helvetica Neue Light"/>
                <a:cs typeface="Helvetica Neue Light"/>
                <a:sym typeface="Helvetica Neue Light"/>
              </a:rPr>
              <a:t>USANDO DTO</a:t>
            </a:r>
            <a:endParaRPr sz="700">
              <a:latin typeface="Helvetica Neue Light"/>
              <a:ea typeface="Helvetica Neue Light"/>
              <a:cs typeface="Helvetica Neue Light"/>
              <a:sym typeface="Helvetica Neue Light"/>
            </a:endParaRPr>
          </a:p>
        </p:txBody>
      </p:sp>
      <p:sp>
        <p:nvSpPr>
          <p:cNvPr id="117" name="Google Shape;117;p15"/>
          <p:cNvSpPr txBox="1"/>
          <p:nvPr/>
        </p:nvSpPr>
        <p:spPr>
          <a:xfrm>
            <a:off x="4120632" y="3139212"/>
            <a:ext cx="1389600" cy="28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GB" sz="700">
                <a:latin typeface="Helvetica Neue Light"/>
                <a:ea typeface="Helvetica Neue Light"/>
                <a:cs typeface="Helvetica Neue Light"/>
                <a:sym typeface="Helvetica Neue Light"/>
              </a:rPr>
              <a:t>USANDO MONGODB</a:t>
            </a:r>
            <a:endParaRPr sz="700">
              <a:latin typeface="Helvetica Neue Light"/>
              <a:ea typeface="Helvetica Neue Light"/>
              <a:cs typeface="Helvetica Neue Light"/>
              <a:sym typeface="Helvetica Neue Light"/>
            </a:endParaRPr>
          </a:p>
        </p:txBody>
      </p:sp>
      <p:pic>
        <p:nvPicPr>
          <p:cNvPr id="118" name="Google Shape;118;p15"/>
          <p:cNvPicPr preferRelativeResize="0"/>
          <p:nvPr/>
        </p:nvPicPr>
        <p:blipFill rotWithShape="1">
          <a:blip r:embed="rId5">
            <a:alphaModFix/>
          </a:blip>
          <a:srcRect b="0" l="0" r="0" t="0"/>
          <a:stretch/>
        </p:blipFill>
        <p:spPr>
          <a:xfrm>
            <a:off x="3794412" y="3496237"/>
            <a:ext cx="307150" cy="307150"/>
          </a:xfrm>
          <a:prstGeom prst="rect">
            <a:avLst/>
          </a:prstGeom>
          <a:noFill/>
          <a:ln>
            <a:noFill/>
          </a:ln>
        </p:spPr>
      </p:pic>
      <p:sp>
        <p:nvSpPr>
          <p:cNvPr id="119" name="Google Shape;119;p15"/>
          <p:cNvSpPr txBox="1"/>
          <p:nvPr/>
        </p:nvSpPr>
        <p:spPr>
          <a:xfrm>
            <a:off x="4120632" y="3491512"/>
            <a:ext cx="1389600" cy="28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GB" sz="700">
                <a:latin typeface="Helvetica Neue Light"/>
                <a:ea typeface="Helvetica Neue Light"/>
                <a:cs typeface="Helvetica Neue Light"/>
                <a:sym typeface="Helvetica Neue Light"/>
              </a:rPr>
              <a:t>APLICANDO REPOSITORY</a:t>
            </a:r>
            <a:endParaRPr sz="700">
              <a:latin typeface="Helvetica Neue Light"/>
              <a:ea typeface="Helvetica Neue Light"/>
              <a:cs typeface="Helvetica Neue Light"/>
              <a:sym typeface="Helvetica Neue Light"/>
            </a:endParaRPr>
          </a:p>
        </p:txBody>
      </p:sp>
      <p:sp>
        <p:nvSpPr>
          <p:cNvPr id="120" name="Google Shape;120;p15"/>
          <p:cNvSpPr txBox="1"/>
          <p:nvPr/>
        </p:nvSpPr>
        <p:spPr>
          <a:xfrm>
            <a:off x="4120632" y="3873037"/>
            <a:ext cx="1389600" cy="28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GB" sz="700">
                <a:latin typeface="Helvetica Neue Light"/>
                <a:ea typeface="Helvetica Neue Light"/>
                <a:cs typeface="Helvetica Neue Light"/>
                <a:sym typeface="Helvetica Neue Light"/>
              </a:rPr>
              <a:t>INCORPORANDO DAO Y DTO</a:t>
            </a:r>
            <a:endParaRPr sz="700">
              <a:latin typeface="Helvetica Neue Light"/>
              <a:ea typeface="Helvetica Neue Light"/>
              <a:cs typeface="Helvetica Neue Light"/>
              <a:sym typeface="Helvetica Neue Light"/>
            </a:endParaRPr>
          </a:p>
        </p:txBody>
      </p:sp>
      <p:cxnSp>
        <p:nvCxnSpPr>
          <p:cNvPr id="121" name="Google Shape;121;p15"/>
          <p:cNvCxnSpPr/>
          <p:nvPr/>
        </p:nvCxnSpPr>
        <p:spPr>
          <a:xfrm>
            <a:off x="3771200" y="3455782"/>
            <a:ext cx="1854900" cy="0"/>
          </a:xfrm>
          <a:prstGeom prst="straightConnector1">
            <a:avLst/>
          </a:prstGeom>
          <a:noFill/>
          <a:ln cap="flat" cmpd="sng" w="9525">
            <a:solidFill>
              <a:srgbClr val="EFEFEF"/>
            </a:solidFill>
            <a:prstDash val="solid"/>
            <a:round/>
            <a:headEnd len="med" w="med" type="none"/>
            <a:tailEnd len="med" w="med" type="none"/>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pic>
        <p:nvPicPr>
          <p:cNvPr id="393" name="Google Shape;393;p42"/>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94" name="Google Shape;394;p42"/>
          <p:cNvSpPr txBox="1"/>
          <p:nvPr/>
        </p:nvSpPr>
        <p:spPr>
          <a:xfrm>
            <a:off x="704850" y="1159375"/>
            <a:ext cx="7581900" cy="344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600">
                <a:solidFill>
                  <a:schemeClr val="dk1"/>
                </a:solidFill>
                <a:highlight>
                  <a:schemeClr val="lt1"/>
                </a:highlight>
                <a:latin typeface="Helvetica Neue Light"/>
                <a:ea typeface="Helvetica Neue Light"/>
                <a:cs typeface="Helvetica Neue Light"/>
                <a:sym typeface="Helvetica Neue Light"/>
              </a:rPr>
              <a:t>Crear en base al desafío anterior, otro DAO llamado PersonaFileDAO que contenga los mismos métodos para interactuar con los datos de una persona, pero esta vez persistida en el file system (fs). Utilizar DTO para proveer el id y la fecha/hora de creación en cada objeto persona.</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000"/>
              </a:spcBef>
              <a:spcAft>
                <a:spcPts val="0"/>
              </a:spcAft>
              <a:buClr>
                <a:schemeClr val="dk1"/>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Debe recibir en un método init el nombre del archivo de almacenamiento. En caso que no existir el archivo, debe crearlo conteniendo un array vacío.</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000"/>
              </a:spcBef>
              <a:spcAft>
                <a:spcPts val="0"/>
              </a:spcAft>
              <a:buClr>
                <a:schemeClr val="dk1"/>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Si no se llama al método init, el DAO no debe permitir ninguna operación.</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000"/>
              </a:spcBef>
              <a:spcAft>
                <a:spcPts val="0"/>
              </a:spcAft>
              <a:buClr>
                <a:schemeClr val="dk1"/>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Realizar las pruebas necesarias por código para comprobar el correcto funcionamiento.</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000"/>
              </a:spcBef>
              <a:spcAft>
                <a:spcPts val="1000"/>
              </a:spcAft>
              <a:buClr>
                <a:schemeClr val="dk1"/>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La nueva clase creada deben estar en un archivo separado cuyo nombre será similar al de su clase contenida.</a:t>
            </a:r>
            <a:endParaRPr sz="1600">
              <a:solidFill>
                <a:schemeClr val="dk1"/>
              </a:solidFill>
              <a:highlight>
                <a:schemeClr val="lt1"/>
              </a:highlight>
              <a:latin typeface="Helvetica Neue Light"/>
              <a:ea typeface="Helvetica Neue Light"/>
              <a:cs typeface="Helvetica Neue Light"/>
              <a:sym typeface="Helvetica Neue Light"/>
            </a:endParaRPr>
          </a:p>
        </p:txBody>
      </p:sp>
      <p:pic>
        <p:nvPicPr>
          <p:cNvPr id="395" name="Google Shape;395;p42"/>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396" name="Google Shape;396;p42"/>
          <p:cNvSpPr txBox="1"/>
          <p:nvPr/>
        </p:nvSpPr>
        <p:spPr>
          <a:xfrm>
            <a:off x="442500" y="228600"/>
            <a:ext cx="7524900" cy="71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i="1" lang="en-GB" sz="3300">
                <a:latin typeface="Anton"/>
                <a:ea typeface="Anton"/>
                <a:cs typeface="Anton"/>
                <a:sym typeface="Anton"/>
              </a:rPr>
              <a:t>USANDO DTO</a:t>
            </a:r>
            <a:endParaRPr i="1" sz="3200">
              <a:latin typeface="Helvetica Neue Light"/>
              <a:ea typeface="Helvetica Neue Light"/>
              <a:cs typeface="Helvetica Neue Light"/>
              <a:sym typeface="Helvetica Neue Light"/>
            </a:endParaRPr>
          </a:p>
        </p:txBody>
      </p:sp>
      <p:sp>
        <p:nvSpPr>
          <p:cNvPr id="397" name="Google Shape;397;p42"/>
          <p:cNvSpPr txBox="1"/>
          <p:nvPr/>
        </p:nvSpPr>
        <p:spPr>
          <a:xfrm>
            <a:off x="457200" y="70306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GB" sz="1600">
                <a:solidFill>
                  <a:schemeClr val="dk1"/>
                </a:solidFill>
                <a:latin typeface="Helvetica Neue Light"/>
                <a:ea typeface="Helvetica Neue Light"/>
                <a:cs typeface="Helvetica Neue Light"/>
                <a:sym typeface="Helvetica Neue Light"/>
              </a:rPr>
              <a:t>Tiempo: 10 minutos</a:t>
            </a:r>
            <a:endParaRPr i="1" sz="16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1" name="Shape 401"/>
        <p:cNvGrpSpPr/>
        <p:nvPr/>
      </p:nvGrpSpPr>
      <p:grpSpPr>
        <a:xfrm>
          <a:off x="0" y="0"/>
          <a:ext cx="0" cy="0"/>
          <a:chOff x="0" y="0"/>
          <a:chExt cx="0" cy="0"/>
        </a:xfrm>
      </p:grpSpPr>
      <p:sp>
        <p:nvSpPr>
          <p:cNvPr id="402" name="Google Shape;402;p43"/>
          <p:cNvSpPr txBox="1"/>
          <p:nvPr/>
        </p:nvSpPr>
        <p:spPr>
          <a:xfrm>
            <a:off x="2142600" y="1944250"/>
            <a:ext cx="4858800" cy="70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solidFill>
                  <a:srgbClr val="E0FF00"/>
                </a:solidFill>
                <a:latin typeface="Anton"/>
                <a:ea typeface="Anton"/>
                <a:cs typeface="Anton"/>
                <a:sym typeface="Anton"/>
              </a:rPr>
              <a:t>MONGODB NODE DRIVER</a:t>
            </a:r>
            <a:endParaRPr i="1" sz="3600">
              <a:solidFill>
                <a:srgbClr val="E0FF00"/>
              </a:solidFill>
              <a:latin typeface="Anton"/>
              <a:ea typeface="Anton"/>
              <a:cs typeface="Anton"/>
              <a:sym typeface="Anto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44"/>
          <p:cNvSpPr txBox="1"/>
          <p:nvPr/>
        </p:nvSpPr>
        <p:spPr>
          <a:xfrm>
            <a:off x="419100" y="1096045"/>
            <a:ext cx="8272800" cy="37389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300"/>
              </a:spcBef>
              <a:spcAft>
                <a:spcPts val="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El MongoDB Node Driver permite que las aplicaciones Node se conecten a MongoDB y trabajen con datos. </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El driver presenta una API asincrónica que nos permite interactuar con MongoDB usando Promesas o mediante devoluciones de llamada tradicionales.</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Es una interfaz a través de la cual podemos conectarnos y comunicarnos con instancias de MongoDB.</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100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Para comenzar a usarlo, debemos instalar mongodb como dependencia de nuestro proyecto: </a:t>
            </a:r>
            <a:endParaRPr sz="1700">
              <a:solidFill>
                <a:schemeClr val="dk1"/>
              </a:solidFill>
              <a:highlight>
                <a:schemeClr val="lt1"/>
              </a:highlight>
              <a:latin typeface="Helvetica Neue Light"/>
              <a:ea typeface="Helvetica Neue Light"/>
              <a:cs typeface="Helvetica Neue Light"/>
              <a:sym typeface="Helvetica Neue Light"/>
            </a:endParaRPr>
          </a:p>
        </p:txBody>
      </p:sp>
      <p:sp>
        <p:nvSpPr>
          <p:cNvPr id="408" name="Google Shape;408;p44"/>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¿De qué se trata?</a:t>
            </a:r>
            <a:endParaRPr i="1" sz="3600">
              <a:latin typeface="Anton"/>
              <a:ea typeface="Anton"/>
              <a:cs typeface="Anton"/>
              <a:sym typeface="Anton"/>
            </a:endParaRPr>
          </a:p>
        </p:txBody>
      </p:sp>
      <p:pic>
        <p:nvPicPr>
          <p:cNvPr id="409" name="Google Shape;409;p4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10" name="Google Shape;410;p44"/>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411" name="Google Shape;411;p44"/>
          <p:cNvPicPr preferRelativeResize="0"/>
          <p:nvPr/>
        </p:nvPicPr>
        <p:blipFill>
          <a:blip r:embed="rId5">
            <a:alphaModFix/>
          </a:blip>
          <a:stretch>
            <a:fillRect/>
          </a:stretch>
        </p:blipFill>
        <p:spPr>
          <a:xfrm>
            <a:off x="2762550" y="4021025"/>
            <a:ext cx="2424950" cy="330675"/>
          </a:xfrm>
          <a:prstGeom prst="rect">
            <a:avLst/>
          </a:prstGeom>
          <a:noFill/>
          <a:ln cap="flat" cmpd="sng" w="9525">
            <a:solidFill>
              <a:schemeClr val="dk2"/>
            </a:solidFill>
            <a:prstDash val="solid"/>
            <a:round/>
            <a:headEnd len="sm" w="sm" type="none"/>
            <a:tailEnd len="sm" w="sm" type="none"/>
          </a:ln>
        </p:spPr>
      </p:pic>
      <p:pic>
        <p:nvPicPr>
          <p:cNvPr id="412" name="Google Shape;412;p44"/>
          <p:cNvPicPr preferRelativeResize="0"/>
          <p:nvPr/>
        </p:nvPicPr>
        <p:blipFill>
          <a:blip r:embed="rId6">
            <a:alphaModFix/>
          </a:blip>
          <a:stretch>
            <a:fillRect/>
          </a:stretch>
        </p:blipFill>
        <p:spPr>
          <a:xfrm>
            <a:off x="228600" y="133350"/>
            <a:ext cx="762900" cy="7629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45"/>
          <p:cNvSpPr txBox="1"/>
          <p:nvPr/>
        </p:nvSpPr>
        <p:spPr>
          <a:xfrm>
            <a:off x="4867275" y="1144350"/>
            <a:ext cx="3943200" cy="3370500"/>
          </a:xfrm>
          <a:prstGeom prst="rect">
            <a:avLst/>
          </a:prstGeom>
          <a:noFill/>
          <a:ln>
            <a:noFill/>
          </a:ln>
        </p:spPr>
        <p:txBody>
          <a:bodyPr anchorCtr="0" anchor="t" bIns="91425" lIns="91425" spcFirstLastPara="1" rIns="91425" wrap="square" tIns="91425">
            <a:noAutofit/>
          </a:bodyPr>
          <a:lstStyle/>
          <a:p>
            <a:pPr indent="-191599" lvl="0" marL="179999" rtl="0" algn="l">
              <a:lnSpc>
                <a:spcPct val="115000"/>
              </a:lnSpc>
              <a:spcBef>
                <a:spcPts val="130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Creamos el archivo index.js con el siguiente código para conectarnos a nuestra base de datos en Mongo Atlas.</a:t>
            </a:r>
            <a:endParaRPr sz="1600">
              <a:solidFill>
                <a:schemeClr val="dk1"/>
              </a:solidFill>
              <a:highlight>
                <a:schemeClr val="lt1"/>
              </a:highlight>
              <a:latin typeface="Helvetica Neue Light"/>
              <a:ea typeface="Helvetica Neue Light"/>
              <a:cs typeface="Helvetica Neue Light"/>
              <a:sym typeface="Helvetica Neue Light"/>
            </a:endParaRPr>
          </a:p>
          <a:p>
            <a:pPr indent="-191599" lvl="0" marL="179999" rtl="0" algn="l">
              <a:lnSpc>
                <a:spcPct val="115000"/>
              </a:lnSpc>
              <a:spcBef>
                <a:spcPts val="130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Usamos el MongoClient del módulo mongodb.</a:t>
            </a:r>
            <a:endParaRPr sz="1600">
              <a:solidFill>
                <a:schemeClr val="dk1"/>
              </a:solidFill>
              <a:highlight>
                <a:schemeClr val="lt1"/>
              </a:highlight>
              <a:latin typeface="Helvetica Neue Light"/>
              <a:ea typeface="Helvetica Neue Light"/>
              <a:cs typeface="Helvetica Neue Light"/>
              <a:sym typeface="Helvetica Neue Light"/>
            </a:endParaRPr>
          </a:p>
          <a:p>
            <a:pPr indent="-191599" lvl="0" marL="179999" rtl="0" algn="l">
              <a:lnSpc>
                <a:spcPct val="115000"/>
              </a:lnSpc>
              <a:spcBef>
                <a:spcPts val="130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La conectamos reemplazando su URI en este código.</a:t>
            </a:r>
            <a:endParaRPr sz="1600">
              <a:solidFill>
                <a:schemeClr val="dk1"/>
              </a:solidFill>
              <a:highlight>
                <a:schemeClr val="lt1"/>
              </a:highlight>
              <a:latin typeface="Helvetica Neue Light"/>
              <a:ea typeface="Helvetica Neue Light"/>
              <a:cs typeface="Helvetica Neue Light"/>
              <a:sym typeface="Helvetica Neue Light"/>
            </a:endParaRPr>
          </a:p>
          <a:p>
            <a:pPr indent="-191599" lvl="0" marL="179999" rtl="0" algn="l">
              <a:lnSpc>
                <a:spcPct val="115000"/>
              </a:lnSpc>
              <a:spcBef>
                <a:spcPts val="1300"/>
              </a:spcBef>
              <a:spcAft>
                <a:spcPts val="100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 En este caso, lo que hace es buscar una película por su título e imprimirla en consola.</a:t>
            </a:r>
            <a:endParaRPr sz="1600">
              <a:solidFill>
                <a:schemeClr val="dk1"/>
              </a:solidFill>
              <a:highlight>
                <a:schemeClr val="lt1"/>
              </a:highlight>
              <a:latin typeface="Helvetica Neue Light"/>
              <a:ea typeface="Helvetica Neue Light"/>
              <a:cs typeface="Helvetica Neue Light"/>
              <a:sym typeface="Helvetica Neue Light"/>
            </a:endParaRPr>
          </a:p>
        </p:txBody>
      </p:sp>
      <p:sp>
        <p:nvSpPr>
          <p:cNvPr id="418" name="Google Shape;418;p45"/>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¿Cómo implementarlo?</a:t>
            </a:r>
            <a:endParaRPr i="1" sz="3600">
              <a:latin typeface="Anton"/>
              <a:ea typeface="Anton"/>
              <a:cs typeface="Anton"/>
              <a:sym typeface="Anton"/>
            </a:endParaRPr>
          </a:p>
        </p:txBody>
      </p:sp>
      <p:pic>
        <p:nvPicPr>
          <p:cNvPr id="419" name="Google Shape;419;p4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20" name="Google Shape;420;p45"/>
          <p:cNvPicPr preferRelativeResize="0"/>
          <p:nvPr/>
        </p:nvPicPr>
        <p:blipFill>
          <a:blip r:embed="rId4">
            <a:alphaModFix/>
          </a:blip>
          <a:stretch>
            <a:fillRect/>
          </a:stretch>
        </p:blipFill>
        <p:spPr>
          <a:xfrm>
            <a:off x="228600" y="1153875"/>
            <a:ext cx="4376951" cy="3461625"/>
          </a:xfrm>
          <a:prstGeom prst="rect">
            <a:avLst/>
          </a:prstGeom>
          <a:noFill/>
          <a:ln cap="flat" cmpd="sng" w="9525">
            <a:solidFill>
              <a:schemeClr val="dk2"/>
            </a:solidFill>
            <a:prstDash val="solid"/>
            <a:round/>
            <a:headEnd len="sm" w="sm" type="none"/>
            <a:tailEnd len="sm" w="sm" type="none"/>
          </a:ln>
        </p:spPr>
      </p:pic>
      <p:pic>
        <p:nvPicPr>
          <p:cNvPr id="421" name="Google Shape;421;p45"/>
          <p:cNvPicPr preferRelativeResize="0"/>
          <p:nvPr/>
        </p:nvPicPr>
        <p:blipFill>
          <a:blip r:embed="rId5">
            <a:alphaModFix/>
          </a:blip>
          <a:stretch>
            <a:fillRect/>
          </a:stretch>
        </p:blipFill>
        <p:spPr>
          <a:xfrm>
            <a:off x="228600" y="133350"/>
            <a:ext cx="762900" cy="762900"/>
          </a:xfrm>
          <a:prstGeom prst="rect">
            <a:avLst/>
          </a:prstGeom>
          <a:noFill/>
          <a:ln>
            <a:noFill/>
          </a:ln>
        </p:spPr>
      </p:pic>
      <p:pic>
        <p:nvPicPr>
          <p:cNvPr id="422" name="Google Shape;422;p45"/>
          <p:cNvPicPr preferRelativeResize="0"/>
          <p:nvPr/>
        </p:nvPicPr>
        <p:blipFill rotWithShape="1">
          <a:blip r:embed="rId6">
            <a:alphaModFix/>
          </a:blip>
          <a:srcRect b="0" l="0" r="0" t="0"/>
          <a:stretch/>
        </p:blipFill>
        <p:spPr>
          <a:xfrm>
            <a:off x="7441025" y="76797"/>
            <a:ext cx="1634174" cy="6398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46"/>
          <p:cNvSpPr txBox="1"/>
          <p:nvPr/>
        </p:nvSpPr>
        <p:spPr>
          <a:xfrm>
            <a:off x="230300" y="1001475"/>
            <a:ext cx="8752200" cy="40635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Para ejecutarlo, ponemos en consola el comando: </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La salida que nos devuelve es:</a:t>
            </a:r>
            <a:br>
              <a:rPr lang="en-GB" sz="1900">
                <a:solidFill>
                  <a:schemeClr val="dk1"/>
                </a:solidFill>
                <a:highlight>
                  <a:schemeClr val="lt1"/>
                </a:highlight>
                <a:latin typeface="Helvetica Neue Light"/>
                <a:ea typeface="Helvetica Neue Light"/>
                <a:cs typeface="Helvetica Neue Light"/>
                <a:sym typeface="Helvetica Neue Light"/>
              </a:rPr>
            </a:br>
            <a:br>
              <a:rPr lang="en-GB" sz="1900">
                <a:solidFill>
                  <a:schemeClr val="dk1"/>
                </a:solidFill>
                <a:highlight>
                  <a:schemeClr val="lt1"/>
                </a:highlight>
                <a:latin typeface="Helvetica Neue Light"/>
                <a:ea typeface="Helvetica Neue Light"/>
                <a:cs typeface="Helvetica Neue Light"/>
                <a:sym typeface="Helvetica Neue Light"/>
              </a:rPr>
            </a:br>
            <a:br>
              <a:rPr lang="en-GB" sz="1900">
                <a:solidFill>
                  <a:schemeClr val="dk1"/>
                </a:solidFill>
                <a:highlight>
                  <a:schemeClr val="lt1"/>
                </a:highlight>
                <a:latin typeface="Helvetica Neue Light"/>
                <a:ea typeface="Helvetica Neue Light"/>
                <a:cs typeface="Helvetica Neue Light"/>
                <a:sym typeface="Helvetica Neue Light"/>
              </a:rPr>
            </a:br>
            <a:br>
              <a:rPr lang="en-GB" sz="1900">
                <a:solidFill>
                  <a:schemeClr val="dk1"/>
                </a:solidFill>
                <a:highlight>
                  <a:schemeClr val="lt1"/>
                </a:highlight>
                <a:latin typeface="Helvetica Neue Light"/>
                <a:ea typeface="Helvetica Neue Light"/>
                <a:cs typeface="Helvetica Neue Light"/>
                <a:sym typeface="Helvetica Neue Light"/>
              </a:rPr>
            </a:br>
            <a:endParaRPr sz="19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300"/>
              </a:spcBef>
              <a:spcAft>
                <a:spcPts val="0"/>
              </a:spcAft>
              <a:buNone/>
            </a:pPr>
            <a:r>
              <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100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De esta forma, tenemos una aplicación que usa MongoDB Node Driver para conectarse a nuestra instancia de MongoDB</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428" name="Google Shape;428;p46"/>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¿Cómo implementarlo?</a:t>
            </a:r>
            <a:endParaRPr i="1" sz="3600">
              <a:latin typeface="Anton"/>
              <a:ea typeface="Anton"/>
              <a:cs typeface="Anton"/>
              <a:sym typeface="Anton"/>
            </a:endParaRPr>
          </a:p>
        </p:txBody>
      </p:sp>
      <p:pic>
        <p:nvPicPr>
          <p:cNvPr id="429" name="Google Shape;429;p4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30" name="Google Shape;430;p46"/>
          <p:cNvPicPr preferRelativeResize="0"/>
          <p:nvPr/>
        </p:nvPicPr>
        <p:blipFill>
          <a:blip r:embed="rId4">
            <a:alphaModFix/>
          </a:blip>
          <a:stretch>
            <a:fillRect/>
          </a:stretch>
        </p:blipFill>
        <p:spPr>
          <a:xfrm>
            <a:off x="6101075" y="1230063"/>
            <a:ext cx="1695450" cy="371475"/>
          </a:xfrm>
          <a:prstGeom prst="rect">
            <a:avLst/>
          </a:prstGeom>
          <a:noFill/>
          <a:ln cap="flat" cmpd="sng" w="9525">
            <a:solidFill>
              <a:schemeClr val="dk2"/>
            </a:solidFill>
            <a:prstDash val="solid"/>
            <a:round/>
            <a:headEnd len="sm" w="sm" type="none"/>
            <a:tailEnd len="sm" w="sm" type="none"/>
          </a:ln>
        </p:spPr>
      </p:pic>
      <p:pic>
        <p:nvPicPr>
          <p:cNvPr id="431" name="Google Shape;431;p46"/>
          <p:cNvPicPr preferRelativeResize="0"/>
          <p:nvPr/>
        </p:nvPicPr>
        <p:blipFill>
          <a:blip r:embed="rId5">
            <a:alphaModFix/>
          </a:blip>
          <a:stretch>
            <a:fillRect/>
          </a:stretch>
        </p:blipFill>
        <p:spPr>
          <a:xfrm>
            <a:off x="2389170" y="2173275"/>
            <a:ext cx="4434450" cy="1555000"/>
          </a:xfrm>
          <a:prstGeom prst="rect">
            <a:avLst/>
          </a:prstGeom>
          <a:noFill/>
          <a:ln cap="flat" cmpd="sng" w="9525">
            <a:solidFill>
              <a:schemeClr val="dk2"/>
            </a:solidFill>
            <a:prstDash val="solid"/>
            <a:round/>
            <a:headEnd len="sm" w="sm" type="none"/>
            <a:tailEnd len="sm" w="sm" type="none"/>
          </a:ln>
        </p:spPr>
      </p:pic>
      <p:pic>
        <p:nvPicPr>
          <p:cNvPr id="432" name="Google Shape;432;p46"/>
          <p:cNvPicPr preferRelativeResize="0"/>
          <p:nvPr/>
        </p:nvPicPr>
        <p:blipFill>
          <a:blip r:embed="rId6">
            <a:alphaModFix/>
          </a:blip>
          <a:stretch>
            <a:fillRect/>
          </a:stretch>
        </p:blipFill>
        <p:spPr>
          <a:xfrm>
            <a:off x="228600" y="133350"/>
            <a:ext cx="762900" cy="762900"/>
          </a:xfrm>
          <a:prstGeom prst="rect">
            <a:avLst/>
          </a:prstGeom>
          <a:noFill/>
          <a:ln>
            <a:noFill/>
          </a:ln>
        </p:spPr>
      </p:pic>
      <p:pic>
        <p:nvPicPr>
          <p:cNvPr id="433" name="Google Shape;433;p46"/>
          <p:cNvPicPr preferRelativeResize="0"/>
          <p:nvPr/>
        </p:nvPicPr>
        <p:blipFill rotWithShape="1">
          <a:blip r:embed="rId7">
            <a:alphaModFix/>
          </a:blip>
          <a:srcRect b="0" l="0" r="0" t="0"/>
          <a:stretch/>
        </p:blipFill>
        <p:spPr>
          <a:xfrm>
            <a:off x="7441025" y="76797"/>
            <a:ext cx="1634174" cy="6398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47"/>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USANDO MONGODB</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GB" sz="1600">
                <a:latin typeface="Helvetica Neue Light"/>
                <a:ea typeface="Helvetica Neue Light"/>
                <a:cs typeface="Helvetica Neue Light"/>
                <a:sym typeface="Helvetica Neue Light"/>
              </a:rPr>
              <a:t>Tiempo: 5 minutos</a:t>
            </a:r>
            <a:endParaRPr i="1" sz="1600">
              <a:latin typeface="Helvetica Neue Light"/>
              <a:ea typeface="Helvetica Neue Light"/>
              <a:cs typeface="Helvetica Neue Light"/>
              <a:sym typeface="Helvetica Neue Light"/>
            </a:endParaRPr>
          </a:p>
        </p:txBody>
      </p:sp>
      <p:pic>
        <p:nvPicPr>
          <p:cNvPr id="439" name="Google Shape;439;p4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440" name="Google Shape;440;p47"/>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pic>
        <p:nvPicPr>
          <p:cNvPr id="445" name="Google Shape;445;p48"/>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46" name="Google Shape;446;p48"/>
          <p:cNvSpPr txBox="1"/>
          <p:nvPr/>
        </p:nvSpPr>
        <p:spPr>
          <a:xfrm>
            <a:off x="704850" y="1578475"/>
            <a:ext cx="7581900" cy="1440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600">
                <a:solidFill>
                  <a:schemeClr val="dk1"/>
                </a:solidFill>
                <a:highlight>
                  <a:schemeClr val="lt1"/>
                </a:highlight>
                <a:latin typeface="Helvetica Neue Light"/>
                <a:ea typeface="Helvetica Neue Light"/>
                <a:cs typeface="Helvetica Neue Light"/>
                <a:sym typeface="Helvetica Neue Light"/>
              </a:rPr>
              <a:t>Crear </a:t>
            </a:r>
            <a:r>
              <a:rPr lang="en-GB" sz="1700">
                <a:solidFill>
                  <a:schemeClr val="dk1"/>
                </a:solidFill>
                <a:highlight>
                  <a:schemeClr val="lt1"/>
                </a:highlight>
                <a:latin typeface="Helvetica Neue Light"/>
                <a:ea typeface="Helvetica Neue Light"/>
                <a:cs typeface="Helvetica Neue Light"/>
                <a:sym typeface="Helvetica Neue Light"/>
              </a:rPr>
              <a:t>una base de datos mongoDB llamada “</a:t>
            </a:r>
            <a:r>
              <a:rPr i="1" lang="en-GB" sz="1700">
                <a:solidFill>
                  <a:schemeClr val="dk1"/>
                </a:solidFill>
                <a:highlight>
                  <a:schemeClr val="lt1"/>
                </a:highlight>
                <a:latin typeface="Helvetica Neue Light"/>
                <a:ea typeface="Helvetica Neue Light"/>
                <a:cs typeface="Helvetica Neue Light"/>
                <a:sym typeface="Helvetica Neue Light"/>
              </a:rPr>
              <a:t>datos</a:t>
            </a:r>
            <a:r>
              <a:rPr lang="en-GB" sz="1700">
                <a:solidFill>
                  <a:schemeClr val="dk1"/>
                </a:solidFill>
                <a:highlight>
                  <a:schemeClr val="lt1"/>
                </a:highlight>
                <a:latin typeface="Helvetica Neue Light"/>
                <a:ea typeface="Helvetica Neue Light"/>
                <a:cs typeface="Helvetica Neue Light"/>
                <a:sym typeface="Helvetica Neue Light"/>
              </a:rPr>
              <a:t>”.</a:t>
            </a:r>
            <a:endParaRPr sz="16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000"/>
              </a:spcBef>
              <a:spcAft>
                <a:spcPts val="0"/>
              </a:spcAft>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Inicializar la base de datos mongoDB usando el cliente MongoClient del MongoDB Node.js Driver (</a:t>
            </a:r>
            <a:r>
              <a:rPr lang="en-GB" sz="1700" u="sng">
                <a:solidFill>
                  <a:schemeClr val="hlink"/>
                </a:solidFill>
                <a:highlight>
                  <a:schemeClr val="lt1"/>
                </a:highlight>
                <a:latin typeface="Helvetica Neue Light"/>
                <a:ea typeface="Helvetica Neue Light"/>
                <a:cs typeface="Helvetica Neue Light"/>
                <a:sym typeface="Helvetica Neue Light"/>
                <a:hlinkClick r:id="rId4"/>
              </a:rPr>
              <a:t>https://www.npmjs.com/package/mongodb</a:t>
            </a:r>
            <a:r>
              <a:rPr lang="en-GB" sz="1700">
                <a:solidFill>
                  <a:schemeClr val="dk1"/>
                </a:solidFill>
                <a:highlight>
                  <a:schemeClr val="lt1"/>
                </a:highlight>
                <a:latin typeface="Helvetica Neue Light"/>
                <a:ea typeface="Helvetica Neue Light"/>
                <a:cs typeface="Helvetica Neue Light"/>
                <a:sym typeface="Helvetica Neue Light"/>
              </a:rPr>
              <a:t>).</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Clr>
                <a:schemeClr val="dk1"/>
              </a:buClr>
              <a:buSzPts val="1100"/>
              <a:buFont typeface="Arial"/>
              <a:buNone/>
            </a:pPr>
            <a:r>
              <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None/>
            </a:pPr>
            <a:r>
              <a:t/>
            </a:r>
            <a:endParaRPr sz="16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None/>
            </a:pPr>
            <a:r>
              <a:t/>
            </a:r>
            <a:endParaRPr sz="16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1000"/>
              </a:spcAft>
              <a:buNone/>
            </a:pPr>
            <a:r>
              <a:t/>
            </a:r>
            <a:endParaRPr sz="1600">
              <a:solidFill>
                <a:schemeClr val="dk1"/>
              </a:solidFill>
              <a:highlight>
                <a:schemeClr val="lt1"/>
              </a:highlight>
              <a:latin typeface="Helvetica Neue Light"/>
              <a:ea typeface="Helvetica Neue Light"/>
              <a:cs typeface="Helvetica Neue Light"/>
              <a:sym typeface="Helvetica Neue Light"/>
            </a:endParaRPr>
          </a:p>
        </p:txBody>
      </p:sp>
      <p:pic>
        <p:nvPicPr>
          <p:cNvPr id="447" name="Google Shape;447;p48"/>
          <p:cNvPicPr preferRelativeResize="0"/>
          <p:nvPr/>
        </p:nvPicPr>
        <p:blipFill rotWithShape="1">
          <a:blip r:embed="rId5">
            <a:alphaModFix/>
          </a:blip>
          <a:srcRect b="0" l="0" r="0" t="0"/>
          <a:stretch/>
        </p:blipFill>
        <p:spPr>
          <a:xfrm>
            <a:off x="7509825" y="76200"/>
            <a:ext cx="1634174" cy="639850"/>
          </a:xfrm>
          <a:prstGeom prst="rect">
            <a:avLst/>
          </a:prstGeom>
          <a:noFill/>
          <a:ln>
            <a:noFill/>
          </a:ln>
        </p:spPr>
      </p:pic>
      <p:sp>
        <p:nvSpPr>
          <p:cNvPr id="448" name="Google Shape;448;p48"/>
          <p:cNvSpPr txBox="1"/>
          <p:nvPr/>
        </p:nvSpPr>
        <p:spPr>
          <a:xfrm>
            <a:off x="442500" y="228600"/>
            <a:ext cx="7524900" cy="71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i="1" lang="en-GB" sz="3300">
                <a:latin typeface="Anton"/>
                <a:ea typeface="Anton"/>
                <a:cs typeface="Anton"/>
                <a:sym typeface="Anton"/>
              </a:rPr>
              <a:t>USANDO MONGODB</a:t>
            </a:r>
            <a:endParaRPr i="1" sz="3200">
              <a:latin typeface="Helvetica Neue Light"/>
              <a:ea typeface="Helvetica Neue Light"/>
              <a:cs typeface="Helvetica Neue Light"/>
              <a:sym typeface="Helvetica Neue Light"/>
            </a:endParaRPr>
          </a:p>
        </p:txBody>
      </p:sp>
      <p:sp>
        <p:nvSpPr>
          <p:cNvPr id="449" name="Google Shape;449;p48"/>
          <p:cNvSpPr txBox="1"/>
          <p:nvPr/>
        </p:nvSpPr>
        <p:spPr>
          <a:xfrm>
            <a:off x="457200" y="70306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GB" sz="1600">
                <a:solidFill>
                  <a:schemeClr val="dk1"/>
                </a:solidFill>
                <a:latin typeface="Helvetica Neue Light"/>
                <a:ea typeface="Helvetica Neue Light"/>
                <a:cs typeface="Helvetica Neue Light"/>
                <a:sym typeface="Helvetica Neue Light"/>
              </a:rPr>
              <a:t>Tiempo: 5 minutos</a:t>
            </a:r>
            <a:endParaRPr i="1" sz="16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53" name="Shape 453"/>
        <p:cNvGrpSpPr/>
        <p:nvPr/>
      </p:nvGrpSpPr>
      <p:grpSpPr>
        <a:xfrm>
          <a:off x="0" y="0"/>
          <a:ext cx="0" cy="0"/>
          <a:chOff x="0" y="0"/>
          <a:chExt cx="0" cy="0"/>
        </a:xfrm>
      </p:grpSpPr>
      <p:sp>
        <p:nvSpPr>
          <p:cNvPr id="454" name="Google Shape;454;p49"/>
          <p:cNvSpPr txBox="1"/>
          <p:nvPr/>
        </p:nvSpPr>
        <p:spPr>
          <a:xfrm>
            <a:off x="2142600" y="1944250"/>
            <a:ext cx="4858800" cy="70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solidFill>
                  <a:srgbClr val="E0FF00"/>
                </a:solidFill>
                <a:latin typeface="Anton"/>
                <a:ea typeface="Anton"/>
                <a:cs typeface="Anton"/>
                <a:sym typeface="Anton"/>
              </a:rPr>
              <a:t>PATRON REPOSITORY</a:t>
            </a:r>
            <a:endParaRPr i="1" sz="3600">
              <a:solidFill>
                <a:srgbClr val="E0FF00"/>
              </a:solidFill>
              <a:latin typeface="Anton"/>
              <a:ea typeface="Anton"/>
              <a:cs typeface="Anton"/>
              <a:sym typeface="Anto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50"/>
          <p:cNvSpPr txBox="1"/>
          <p:nvPr/>
        </p:nvSpPr>
        <p:spPr>
          <a:xfrm>
            <a:off x="200725" y="1238250"/>
            <a:ext cx="8491200" cy="34260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300"/>
              </a:spcBef>
              <a:spcAft>
                <a:spcPts val="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Repository es un patrón que se utiliza para mantener una conexión </a:t>
            </a:r>
            <a:r>
              <a:rPr lang="en-GB" sz="1700">
                <a:solidFill>
                  <a:schemeClr val="dk1"/>
                </a:solidFill>
                <a:highlight>
                  <a:schemeClr val="lt1"/>
                </a:highlight>
                <a:latin typeface="Helvetica Neue Light"/>
                <a:ea typeface="Helvetica Neue Light"/>
                <a:cs typeface="Helvetica Neue Light"/>
                <a:sym typeface="Helvetica Neue Light"/>
              </a:rPr>
              <a:t>débilmente</a:t>
            </a:r>
            <a:r>
              <a:rPr lang="en-GB" sz="1700">
                <a:solidFill>
                  <a:schemeClr val="dk1"/>
                </a:solidFill>
                <a:highlight>
                  <a:schemeClr val="lt1"/>
                </a:highlight>
                <a:latin typeface="Helvetica Neue Light"/>
                <a:ea typeface="Helvetica Neue Light"/>
                <a:cs typeface="Helvetica Neue Light"/>
                <a:sym typeface="Helvetica Neue Light"/>
              </a:rPr>
              <a:t> acoplada entre el cliente y los procedimientos de almacenamiento de datos del servidor que ocultan toda implementación compleja. </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Ésto significa que el cliente no tendrá que preocuparse por cómo acceder a la base de datos, agregar o eliminar elementos de una colección, etc.</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100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Con este patrón, podemos lograr mapear atributos que vienen directamente de la base de datos al modelo de repositorio, lo que nos da flexibilidad.</a:t>
            </a:r>
            <a:endParaRPr sz="1700">
              <a:solidFill>
                <a:schemeClr val="dk1"/>
              </a:solidFill>
              <a:highlight>
                <a:schemeClr val="lt1"/>
              </a:highlight>
              <a:latin typeface="Helvetica Neue Light"/>
              <a:ea typeface="Helvetica Neue Light"/>
              <a:cs typeface="Helvetica Neue Light"/>
              <a:sym typeface="Helvetica Neue Light"/>
            </a:endParaRPr>
          </a:p>
        </p:txBody>
      </p:sp>
      <p:sp>
        <p:nvSpPr>
          <p:cNvPr id="460" name="Google Shape;460;p50"/>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¿De qué se trata?</a:t>
            </a:r>
            <a:endParaRPr i="1" sz="3600">
              <a:latin typeface="Anton"/>
              <a:ea typeface="Anton"/>
              <a:cs typeface="Anton"/>
              <a:sym typeface="Anton"/>
            </a:endParaRPr>
          </a:p>
        </p:txBody>
      </p:sp>
      <p:pic>
        <p:nvPicPr>
          <p:cNvPr id="461" name="Google Shape;461;p5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62" name="Google Shape;462;p50"/>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463" name="Google Shape;463;p50"/>
          <p:cNvPicPr preferRelativeResize="0"/>
          <p:nvPr/>
        </p:nvPicPr>
        <p:blipFill>
          <a:blip r:embed="rId5">
            <a:alphaModFix/>
          </a:blip>
          <a:stretch>
            <a:fillRect/>
          </a:stretch>
        </p:blipFill>
        <p:spPr>
          <a:xfrm>
            <a:off x="228600" y="209550"/>
            <a:ext cx="514350" cy="5143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51"/>
          <p:cNvSpPr txBox="1"/>
          <p:nvPr/>
        </p:nvSpPr>
        <p:spPr>
          <a:xfrm>
            <a:off x="200725" y="1001475"/>
            <a:ext cx="8491200" cy="33705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30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Si los atributos del artículo cambian, podemos cambiarlos fácilmente en el ÚNICO lugar donde se utilizan: el repositorio. No es necesario ir a cada archivo que se recupera el objeto, respetando el principio SOLID.</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30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El poder de la abstracción y la herencia nos da el poder de crear un uso predeterminado para la administración simple de objetos de API para minimizar el modelo estándar. </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30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Luego, con la herencia, las implementaciones concretas pueden sobrescribir el comportamiento predeterminado.</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300"/>
              </a:spcBef>
              <a:spcAft>
                <a:spcPts val="100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Además, la lógica empresarial está encapsulada en funciones dentro del Repositorio. Si la implementación cambia alguna vez, lo tenemos todo en un solo lugar para cambiarlo como deseemos.</a:t>
            </a:r>
            <a:endParaRPr sz="1600">
              <a:solidFill>
                <a:schemeClr val="dk1"/>
              </a:solidFill>
              <a:highlight>
                <a:schemeClr val="lt1"/>
              </a:highlight>
              <a:latin typeface="Helvetica Neue Light"/>
              <a:ea typeface="Helvetica Neue Light"/>
              <a:cs typeface="Helvetica Neue Light"/>
              <a:sym typeface="Helvetica Neue Light"/>
            </a:endParaRPr>
          </a:p>
        </p:txBody>
      </p:sp>
      <p:sp>
        <p:nvSpPr>
          <p:cNvPr id="469" name="Google Shape;469;p51"/>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¿De qué se trata?</a:t>
            </a:r>
            <a:endParaRPr i="1" sz="3600">
              <a:latin typeface="Anton"/>
              <a:ea typeface="Anton"/>
              <a:cs typeface="Anton"/>
              <a:sym typeface="Anton"/>
            </a:endParaRPr>
          </a:p>
        </p:txBody>
      </p:sp>
      <p:pic>
        <p:nvPicPr>
          <p:cNvPr id="470" name="Google Shape;470;p5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71" name="Google Shape;471;p51"/>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472" name="Google Shape;472;p51"/>
          <p:cNvPicPr preferRelativeResize="0"/>
          <p:nvPr/>
        </p:nvPicPr>
        <p:blipFill>
          <a:blip r:embed="rId5">
            <a:alphaModFix/>
          </a:blip>
          <a:stretch>
            <a:fillRect/>
          </a:stretch>
        </p:blipFill>
        <p:spPr>
          <a:xfrm>
            <a:off x="228600" y="209550"/>
            <a:ext cx="514350" cy="514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5" name="Shape 125"/>
        <p:cNvGrpSpPr/>
        <p:nvPr/>
      </p:nvGrpSpPr>
      <p:grpSpPr>
        <a:xfrm>
          <a:off x="0" y="0"/>
          <a:ext cx="0" cy="0"/>
          <a:chOff x="0" y="0"/>
          <a:chExt cx="0" cy="0"/>
        </a:xfrm>
      </p:grpSpPr>
      <p:sp>
        <p:nvSpPr>
          <p:cNvPr id="126" name="Google Shape;126;p16"/>
          <p:cNvSpPr txBox="1"/>
          <p:nvPr/>
        </p:nvSpPr>
        <p:spPr>
          <a:xfrm>
            <a:off x="2142600" y="1944250"/>
            <a:ext cx="4858800" cy="70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solidFill>
                  <a:srgbClr val="E0FF00"/>
                </a:solidFill>
                <a:latin typeface="Anton"/>
                <a:ea typeface="Anton"/>
                <a:cs typeface="Anton"/>
                <a:sym typeface="Anton"/>
              </a:rPr>
              <a:t>PATRÓN DAO </a:t>
            </a:r>
            <a:endParaRPr i="1" sz="3600">
              <a:solidFill>
                <a:srgbClr val="E0FF00"/>
              </a:solidFill>
              <a:latin typeface="Anton"/>
              <a:ea typeface="Anton"/>
              <a:cs typeface="Anton"/>
              <a:sym typeface="Anton"/>
            </a:endParaRPr>
          </a:p>
          <a:p>
            <a:pPr indent="0" lvl="0" marL="0" rtl="0" algn="ctr">
              <a:spcBef>
                <a:spcPts val="0"/>
              </a:spcBef>
              <a:spcAft>
                <a:spcPts val="0"/>
              </a:spcAft>
              <a:buClr>
                <a:schemeClr val="dk1"/>
              </a:buClr>
              <a:buSzPts val="1100"/>
              <a:buFont typeface="Arial"/>
              <a:buNone/>
            </a:pPr>
            <a:r>
              <a:rPr i="1" lang="en-GB" sz="3600">
                <a:solidFill>
                  <a:srgbClr val="E0FF00"/>
                </a:solidFill>
                <a:latin typeface="Anton"/>
                <a:ea typeface="Anton"/>
                <a:cs typeface="Anton"/>
                <a:sym typeface="Anton"/>
              </a:rPr>
              <a:t>(DATA ACCESS OBJECT)</a:t>
            </a:r>
            <a:endParaRPr i="1" sz="3600">
              <a:solidFill>
                <a:srgbClr val="E0FF00"/>
              </a:solidFill>
              <a:latin typeface="Anton"/>
              <a:ea typeface="Anton"/>
              <a:cs typeface="Anton"/>
              <a:sym typeface="Anto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476" name="Shape 476"/>
        <p:cNvGrpSpPr/>
        <p:nvPr/>
      </p:nvGrpSpPr>
      <p:grpSpPr>
        <a:xfrm>
          <a:off x="0" y="0"/>
          <a:ext cx="0" cy="0"/>
          <a:chOff x="0" y="0"/>
          <a:chExt cx="0" cy="0"/>
        </a:xfrm>
      </p:grpSpPr>
      <p:sp>
        <p:nvSpPr>
          <p:cNvPr id="477" name="Google Shape;477;p52"/>
          <p:cNvSpPr/>
          <p:nvPr/>
        </p:nvSpPr>
        <p:spPr>
          <a:xfrm>
            <a:off x="1696500" y="791575"/>
            <a:ext cx="838200" cy="7866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Didact Gothic"/>
              <a:ea typeface="Didact Gothic"/>
              <a:cs typeface="Didact Gothic"/>
              <a:sym typeface="Didact Gothic"/>
            </a:endParaRPr>
          </a:p>
        </p:txBody>
      </p:sp>
      <p:sp>
        <p:nvSpPr>
          <p:cNvPr id="478" name="Google Shape;478;p52"/>
          <p:cNvSpPr txBox="1"/>
          <p:nvPr/>
        </p:nvSpPr>
        <p:spPr>
          <a:xfrm>
            <a:off x="1342625" y="362975"/>
            <a:ext cx="65208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chemeClr val="dk1"/>
                </a:solidFill>
                <a:latin typeface="Anton"/>
                <a:ea typeface="Anton"/>
                <a:cs typeface="Anton"/>
                <a:sym typeface="Anton"/>
              </a:rPr>
              <a:t>Diferencias </a:t>
            </a:r>
            <a:endParaRPr i="1" sz="3600">
              <a:latin typeface="Anton"/>
              <a:ea typeface="Anton"/>
              <a:cs typeface="Anton"/>
              <a:sym typeface="Anton"/>
            </a:endParaRPr>
          </a:p>
        </p:txBody>
      </p:sp>
      <p:sp>
        <p:nvSpPr>
          <p:cNvPr id="479" name="Google Shape;479;p52"/>
          <p:cNvSpPr txBox="1"/>
          <p:nvPr/>
        </p:nvSpPr>
        <p:spPr>
          <a:xfrm>
            <a:off x="1666960" y="2150657"/>
            <a:ext cx="516600" cy="70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4800">
              <a:solidFill>
                <a:srgbClr val="FFFFFF"/>
              </a:solidFill>
              <a:latin typeface="Lato"/>
              <a:ea typeface="Lato"/>
              <a:cs typeface="Lato"/>
              <a:sym typeface="Lato"/>
            </a:endParaRPr>
          </a:p>
        </p:txBody>
      </p:sp>
      <p:sp>
        <p:nvSpPr>
          <p:cNvPr id="480" name="Google Shape;480;p52"/>
          <p:cNvSpPr txBox="1"/>
          <p:nvPr/>
        </p:nvSpPr>
        <p:spPr>
          <a:xfrm>
            <a:off x="4344713" y="1968657"/>
            <a:ext cx="516600" cy="70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4800">
              <a:solidFill>
                <a:srgbClr val="FFFFFF"/>
              </a:solidFill>
              <a:latin typeface="Lato"/>
              <a:ea typeface="Lato"/>
              <a:cs typeface="Lato"/>
              <a:sym typeface="Lato"/>
            </a:endParaRPr>
          </a:p>
        </p:txBody>
      </p:sp>
      <p:sp>
        <p:nvSpPr>
          <p:cNvPr id="481" name="Google Shape;481;p52"/>
          <p:cNvSpPr txBox="1"/>
          <p:nvPr/>
        </p:nvSpPr>
        <p:spPr>
          <a:xfrm>
            <a:off x="6770600" y="1998251"/>
            <a:ext cx="516600" cy="5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4800">
              <a:solidFill>
                <a:srgbClr val="FFFFFF"/>
              </a:solidFill>
              <a:latin typeface="Lato"/>
              <a:ea typeface="Lato"/>
              <a:cs typeface="Lato"/>
              <a:sym typeface="Lato"/>
            </a:endParaRPr>
          </a:p>
        </p:txBody>
      </p:sp>
      <p:pic>
        <p:nvPicPr>
          <p:cNvPr id="482" name="Google Shape;482;p52"/>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83" name="Google Shape;483;p52"/>
          <p:cNvSpPr/>
          <p:nvPr/>
        </p:nvSpPr>
        <p:spPr>
          <a:xfrm>
            <a:off x="6477075" y="791575"/>
            <a:ext cx="838200" cy="7866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Didact Gothic"/>
              <a:ea typeface="Didact Gothic"/>
              <a:cs typeface="Didact Gothic"/>
              <a:sym typeface="Didact Gothic"/>
            </a:endParaRPr>
          </a:p>
        </p:txBody>
      </p:sp>
      <p:pic>
        <p:nvPicPr>
          <p:cNvPr id="484" name="Google Shape;484;p52"/>
          <p:cNvPicPr preferRelativeResize="0"/>
          <p:nvPr/>
        </p:nvPicPr>
        <p:blipFill>
          <a:blip r:embed="rId4">
            <a:alphaModFix/>
          </a:blip>
          <a:stretch>
            <a:fillRect/>
          </a:stretch>
        </p:blipFill>
        <p:spPr>
          <a:xfrm>
            <a:off x="6637877" y="926573"/>
            <a:ext cx="516600" cy="516600"/>
          </a:xfrm>
          <a:prstGeom prst="rect">
            <a:avLst/>
          </a:prstGeom>
          <a:noFill/>
          <a:ln>
            <a:noFill/>
          </a:ln>
        </p:spPr>
      </p:pic>
      <p:pic>
        <p:nvPicPr>
          <p:cNvPr id="485" name="Google Shape;485;p52"/>
          <p:cNvPicPr preferRelativeResize="0"/>
          <p:nvPr/>
        </p:nvPicPr>
        <p:blipFill>
          <a:blip r:embed="rId5">
            <a:alphaModFix/>
          </a:blip>
          <a:stretch>
            <a:fillRect/>
          </a:stretch>
        </p:blipFill>
        <p:spPr>
          <a:xfrm>
            <a:off x="1858425" y="927700"/>
            <a:ext cx="514350" cy="514350"/>
          </a:xfrm>
          <a:prstGeom prst="rect">
            <a:avLst/>
          </a:prstGeom>
          <a:noFill/>
          <a:ln>
            <a:noFill/>
          </a:ln>
        </p:spPr>
      </p:pic>
      <p:sp>
        <p:nvSpPr>
          <p:cNvPr id="486" name="Google Shape;486;p52"/>
          <p:cNvSpPr txBox="1"/>
          <p:nvPr/>
        </p:nvSpPr>
        <p:spPr>
          <a:xfrm>
            <a:off x="5991225" y="1650988"/>
            <a:ext cx="18099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GB" sz="2800">
                <a:solidFill>
                  <a:schemeClr val="dk1"/>
                </a:solidFill>
                <a:latin typeface="Anton"/>
                <a:ea typeface="Anton"/>
                <a:cs typeface="Anton"/>
                <a:sym typeface="Anton"/>
              </a:rPr>
              <a:t>DAO</a:t>
            </a:r>
            <a:endParaRPr sz="600"/>
          </a:p>
        </p:txBody>
      </p:sp>
      <p:sp>
        <p:nvSpPr>
          <p:cNvPr id="487" name="Google Shape;487;p52"/>
          <p:cNvSpPr txBox="1"/>
          <p:nvPr/>
        </p:nvSpPr>
        <p:spPr>
          <a:xfrm>
            <a:off x="583200" y="1643775"/>
            <a:ext cx="3064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GB" sz="2800">
                <a:solidFill>
                  <a:schemeClr val="dk1"/>
                </a:solidFill>
                <a:latin typeface="Anton"/>
                <a:ea typeface="Anton"/>
                <a:cs typeface="Anton"/>
                <a:sym typeface="Anton"/>
              </a:rPr>
              <a:t>Patron Repository</a:t>
            </a:r>
            <a:endParaRPr sz="600"/>
          </a:p>
        </p:txBody>
      </p:sp>
      <p:sp>
        <p:nvSpPr>
          <p:cNvPr id="488" name="Google Shape;488;p52"/>
          <p:cNvSpPr txBox="1"/>
          <p:nvPr/>
        </p:nvSpPr>
        <p:spPr>
          <a:xfrm>
            <a:off x="4772025" y="2225400"/>
            <a:ext cx="3982500" cy="997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1300"/>
              </a:spcBef>
              <a:spcAft>
                <a:spcPts val="0"/>
              </a:spcAft>
              <a:buClr>
                <a:schemeClr val="dk1"/>
              </a:buClr>
              <a:buSzPts val="1600"/>
              <a:buFont typeface="Helvetica Neue Light"/>
              <a:buChar char="●"/>
            </a:pPr>
            <a:r>
              <a:rPr lang="en-GB" sz="1600">
                <a:solidFill>
                  <a:schemeClr val="dk1"/>
                </a:solidFill>
                <a:highlight>
                  <a:srgbClr val="3CEFAB"/>
                </a:highlight>
                <a:latin typeface="Helvetica Neue Light"/>
                <a:ea typeface="Helvetica Neue Light"/>
                <a:cs typeface="Helvetica Neue Light"/>
                <a:sym typeface="Helvetica Neue Light"/>
              </a:rPr>
              <a:t>DAO se ubica en un nivel más bajo, mucho más cerca a la fuente de datos.</a:t>
            </a:r>
            <a:endParaRPr sz="1100">
              <a:highlight>
                <a:srgbClr val="3CEFAB"/>
              </a:highlight>
            </a:endParaRPr>
          </a:p>
        </p:txBody>
      </p:sp>
      <p:sp>
        <p:nvSpPr>
          <p:cNvPr id="489" name="Google Shape;489;p52"/>
          <p:cNvSpPr txBox="1"/>
          <p:nvPr/>
        </p:nvSpPr>
        <p:spPr>
          <a:xfrm>
            <a:off x="130350" y="2250900"/>
            <a:ext cx="4267200" cy="9465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1300"/>
              </a:spcBef>
              <a:spcAft>
                <a:spcPts val="0"/>
              </a:spcAft>
              <a:buClr>
                <a:schemeClr val="dk1"/>
              </a:buClr>
              <a:buSzPts val="1500"/>
              <a:buFont typeface="Helvetica Neue Light"/>
              <a:buChar char="●"/>
            </a:pPr>
            <a:r>
              <a:rPr lang="en-GB" sz="1500">
                <a:solidFill>
                  <a:schemeClr val="dk1"/>
                </a:solidFill>
                <a:highlight>
                  <a:srgbClr val="3CEFAB"/>
                </a:highlight>
                <a:latin typeface="Helvetica Neue Light"/>
                <a:ea typeface="Helvetica Neue Light"/>
                <a:cs typeface="Helvetica Neue Light"/>
                <a:sym typeface="Helvetica Neue Light"/>
              </a:rPr>
              <a:t>S</a:t>
            </a:r>
            <a:r>
              <a:rPr lang="en-GB" sz="1500">
                <a:solidFill>
                  <a:schemeClr val="dk1"/>
                </a:solidFill>
                <a:highlight>
                  <a:srgbClr val="3CEFAB"/>
                </a:highlight>
                <a:latin typeface="Helvetica Neue Light"/>
                <a:ea typeface="Helvetica Neue Light"/>
                <a:cs typeface="Helvetica Neue Light"/>
                <a:sym typeface="Helvetica Neue Light"/>
              </a:rPr>
              <a:t>e ubica al mismo nivel de la capa de modelo de dominio, un poco más arriba que DAO.</a:t>
            </a:r>
            <a:endParaRPr sz="1000">
              <a:highlight>
                <a:srgbClr val="3CEFAB"/>
              </a:highlight>
            </a:endParaRPr>
          </a:p>
        </p:txBody>
      </p:sp>
      <p:sp>
        <p:nvSpPr>
          <p:cNvPr id="490" name="Google Shape;490;p52"/>
          <p:cNvSpPr txBox="1"/>
          <p:nvPr/>
        </p:nvSpPr>
        <p:spPr>
          <a:xfrm>
            <a:off x="4772025" y="2995025"/>
            <a:ext cx="3514800" cy="714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1300"/>
              </a:spcBef>
              <a:spcAft>
                <a:spcPts val="0"/>
              </a:spcAft>
              <a:buClr>
                <a:schemeClr val="dk1"/>
              </a:buClr>
              <a:buSzPts val="1600"/>
              <a:buFont typeface="Helvetica Neue Light"/>
              <a:buChar char="●"/>
            </a:pPr>
            <a:r>
              <a:rPr lang="en-GB" sz="1600">
                <a:solidFill>
                  <a:schemeClr val="dk1"/>
                </a:solidFill>
                <a:highlight>
                  <a:srgbClr val="3CEFAB"/>
                </a:highlight>
                <a:latin typeface="Helvetica Neue Light"/>
                <a:ea typeface="Helvetica Neue Light"/>
                <a:cs typeface="Helvetica Neue Light"/>
                <a:sym typeface="Helvetica Neue Light"/>
              </a:rPr>
              <a:t>Un DAO usa y genera objetos portadores de información.</a:t>
            </a:r>
            <a:endParaRPr sz="1100">
              <a:highlight>
                <a:srgbClr val="3CEFAB"/>
              </a:highlight>
            </a:endParaRPr>
          </a:p>
        </p:txBody>
      </p:sp>
      <p:sp>
        <p:nvSpPr>
          <p:cNvPr id="491" name="Google Shape;491;p52"/>
          <p:cNvSpPr txBox="1"/>
          <p:nvPr/>
        </p:nvSpPr>
        <p:spPr>
          <a:xfrm>
            <a:off x="130350" y="3084225"/>
            <a:ext cx="4161600" cy="9465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1300"/>
              </a:spcBef>
              <a:spcAft>
                <a:spcPts val="0"/>
              </a:spcAft>
              <a:buClr>
                <a:schemeClr val="dk1"/>
              </a:buClr>
              <a:buSzPts val="1500"/>
              <a:buFont typeface="Helvetica Neue Light"/>
              <a:buChar char="●"/>
            </a:pPr>
            <a:r>
              <a:rPr lang="en-GB" sz="1500">
                <a:solidFill>
                  <a:schemeClr val="dk1"/>
                </a:solidFill>
                <a:highlight>
                  <a:srgbClr val="3CEFAB"/>
                </a:highlight>
                <a:latin typeface="Helvetica Neue Light"/>
                <a:ea typeface="Helvetica Neue Light"/>
                <a:cs typeface="Helvetica Neue Light"/>
                <a:sym typeface="Helvetica Neue Light"/>
              </a:rPr>
              <a:t>U</a:t>
            </a:r>
            <a:r>
              <a:rPr lang="en-GB" sz="1500">
                <a:solidFill>
                  <a:schemeClr val="dk1"/>
                </a:solidFill>
                <a:highlight>
                  <a:srgbClr val="3CEFAB"/>
                </a:highlight>
                <a:latin typeface="Helvetica Neue Light"/>
                <a:ea typeface="Helvetica Neue Light"/>
                <a:cs typeface="Helvetica Neue Light"/>
                <a:sym typeface="Helvetica Neue Light"/>
              </a:rPr>
              <a:t>n Repository usa y genera entidades del modelo de dominio completamente instanciadas. </a:t>
            </a:r>
            <a:endParaRPr sz="1000">
              <a:highlight>
                <a:srgbClr val="3CEFAB"/>
              </a:highlight>
            </a:endParaRPr>
          </a:p>
        </p:txBody>
      </p:sp>
      <p:sp>
        <p:nvSpPr>
          <p:cNvPr id="492" name="Google Shape;492;p52"/>
          <p:cNvSpPr txBox="1"/>
          <p:nvPr/>
        </p:nvSpPr>
        <p:spPr>
          <a:xfrm>
            <a:off x="1048425" y="4069830"/>
            <a:ext cx="7238400" cy="648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300"/>
              </a:spcBef>
              <a:spcAft>
                <a:spcPts val="1000"/>
              </a:spcAft>
              <a:buNone/>
            </a:pPr>
            <a:r>
              <a:rPr i="1" lang="en-GB">
                <a:solidFill>
                  <a:schemeClr val="dk1"/>
                </a:solidFill>
                <a:highlight>
                  <a:srgbClr val="3CEFAB"/>
                </a:highlight>
                <a:latin typeface="Helvetica Neue Light"/>
                <a:ea typeface="Helvetica Neue Light"/>
                <a:cs typeface="Helvetica Neue Light"/>
                <a:sym typeface="Helvetica Neue Light"/>
              </a:rPr>
              <a:t>Un Repository puede ser implementado sobre una capa de DAO, sin embargo, la operación contraria supondría una destrucción de las definiciones formales de ambos conceptos.</a:t>
            </a:r>
            <a:endParaRPr i="1" sz="900">
              <a:highlight>
                <a:srgbClr val="3CEFAB"/>
              </a:highlight>
            </a:endParaRPr>
          </a:p>
        </p:txBody>
      </p:sp>
      <p:pic>
        <p:nvPicPr>
          <p:cNvPr id="493" name="Google Shape;493;p52"/>
          <p:cNvPicPr preferRelativeResize="0"/>
          <p:nvPr/>
        </p:nvPicPr>
        <p:blipFill>
          <a:blip r:embed="rId6">
            <a:alphaModFix/>
          </a:blip>
          <a:stretch>
            <a:fillRect/>
          </a:stretch>
        </p:blipFill>
        <p:spPr>
          <a:xfrm>
            <a:off x="8237825" y="91375"/>
            <a:ext cx="762900" cy="7629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497" name="Shape 497"/>
        <p:cNvGrpSpPr/>
        <p:nvPr/>
      </p:nvGrpSpPr>
      <p:grpSpPr>
        <a:xfrm>
          <a:off x="0" y="0"/>
          <a:ext cx="0" cy="0"/>
          <a:chOff x="0" y="0"/>
          <a:chExt cx="0" cy="0"/>
        </a:xfrm>
      </p:grpSpPr>
      <p:sp>
        <p:nvSpPr>
          <p:cNvPr id="498" name="Google Shape;498;p53"/>
          <p:cNvSpPr/>
          <p:nvPr/>
        </p:nvSpPr>
        <p:spPr>
          <a:xfrm>
            <a:off x="1696500" y="791575"/>
            <a:ext cx="838200" cy="786600"/>
          </a:xfrm>
          <a:prstGeom prst="ellipse">
            <a:avLst/>
          </a:prstGeom>
          <a:solidFill>
            <a:schemeClr val="lt1"/>
          </a:solidFill>
          <a:ln cap="flat" cmpd="sng" w="9525">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Didact Gothic"/>
              <a:ea typeface="Didact Gothic"/>
              <a:cs typeface="Didact Gothic"/>
              <a:sym typeface="Didact Gothic"/>
            </a:endParaRPr>
          </a:p>
        </p:txBody>
      </p:sp>
      <p:sp>
        <p:nvSpPr>
          <p:cNvPr id="499" name="Google Shape;499;p53"/>
          <p:cNvSpPr txBox="1"/>
          <p:nvPr/>
        </p:nvSpPr>
        <p:spPr>
          <a:xfrm>
            <a:off x="1342625" y="362975"/>
            <a:ext cx="65208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chemeClr val="dk1"/>
                </a:solidFill>
                <a:latin typeface="Anton"/>
                <a:ea typeface="Anton"/>
                <a:cs typeface="Anton"/>
                <a:sym typeface="Anton"/>
              </a:rPr>
              <a:t>Diferencias </a:t>
            </a:r>
            <a:endParaRPr i="1" sz="3600">
              <a:latin typeface="Anton"/>
              <a:ea typeface="Anton"/>
              <a:cs typeface="Anton"/>
              <a:sym typeface="Anton"/>
            </a:endParaRPr>
          </a:p>
        </p:txBody>
      </p:sp>
      <p:sp>
        <p:nvSpPr>
          <p:cNvPr id="500" name="Google Shape;500;p53"/>
          <p:cNvSpPr txBox="1"/>
          <p:nvPr/>
        </p:nvSpPr>
        <p:spPr>
          <a:xfrm>
            <a:off x="1666960" y="1998257"/>
            <a:ext cx="516600" cy="70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4800">
              <a:solidFill>
                <a:srgbClr val="FFFFFF"/>
              </a:solidFill>
              <a:latin typeface="Lato"/>
              <a:ea typeface="Lato"/>
              <a:cs typeface="Lato"/>
              <a:sym typeface="Lato"/>
            </a:endParaRPr>
          </a:p>
        </p:txBody>
      </p:sp>
      <p:sp>
        <p:nvSpPr>
          <p:cNvPr id="501" name="Google Shape;501;p53"/>
          <p:cNvSpPr txBox="1"/>
          <p:nvPr/>
        </p:nvSpPr>
        <p:spPr>
          <a:xfrm>
            <a:off x="4344713" y="1968657"/>
            <a:ext cx="516600" cy="70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4800">
              <a:solidFill>
                <a:srgbClr val="FFFFFF"/>
              </a:solidFill>
              <a:latin typeface="Lato"/>
              <a:ea typeface="Lato"/>
              <a:cs typeface="Lato"/>
              <a:sym typeface="Lato"/>
            </a:endParaRPr>
          </a:p>
        </p:txBody>
      </p:sp>
      <p:sp>
        <p:nvSpPr>
          <p:cNvPr id="502" name="Google Shape;502;p53"/>
          <p:cNvSpPr txBox="1"/>
          <p:nvPr/>
        </p:nvSpPr>
        <p:spPr>
          <a:xfrm>
            <a:off x="6770600" y="1998251"/>
            <a:ext cx="516600" cy="5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4800">
              <a:solidFill>
                <a:srgbClr val="FFFFFF"/>
              </a:solidFill>
              <a:latin typeface="Lato"/>
              <a:ea typeface="Lato"/>
              <a:cs typeface="Lato"/>
              <a:sym typeface="Lato"/>
            </a:endParaRPr>
          </a:p>
        </p:txBody>
      </p:sp>
      <p:pic>
        <p:nvPicPr>
          <p:cNvPr id="503" name="Google Shape;503;p53"/>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504" name="Google Shape;504;p53"/>
          <p:cNvSpPr/>
          <p:nvPr/>
        </p:nvSpPr>
        <p:spPr>
          <a:xfrm>
            <a:off x="6477075" y="791575"/>
            <a:ext cx="838200" cy="786600"/>
          </a:xfrm>
          <a:prstGeom prst="ellipse">
            <a:avLst/>
          </a:prstGeom>
          <a:solidFill>
            <a:schemeClr val="lt1"/>
          </a:solidFill>
          <a:ln cap="flat" cmpd="sng" w="9525">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Didact Gothic"/>
              <a:ea typeface="Didact Gothic"/>
              <a:cs typeface="Didact Gothic"/>
              <a:sym typeface="Didact Gothic"/>
            </a:endParaRPr>
          </a:p>
        </p:txBody>
      </p:sp>
      <p:pic>
        <p:nvPicPr>
          <p:cNvPr id="505" name="Google Shape;505;p53"/>
          <p:cNvPicPr preferRelativeResize="0"/>
          <p:nvPr/>
        </p:nvPicPr>
        <p:blipFill>
          <a:blip r:embed="rId4">
            <a:alphaModFix/>
          </a:blip>
          <a:stretch>
            <a:fillRect/>
          </a:stretch>
        </p:blipFill>
        <p:spPr>
          <a:xfrm>
            <a:off x="6637877" y="926573"/>
            <a:ext cx="516600" cy="516600"/>
          </a:xfrm>
          <a:prstGeom prst="rect">
            <a:avLst/>
          </a:prstGeom>
          <a:noFill/>
          <a:ln>
            <a:noFill/>
          </a:ln>
        </p:spPr>
      </p:pic>
      <p:pic>
        <p:nvPicPr>
          <p:cNvPr id="506" name="Google Shape;506;p53"/>
          <p:cNvPicPr preferRelativeResize="0"/>
          <p:nvPr/>
        </p:nvPicPr>
        <p:blipFill>
          <a:blip r:embed="rId5">
            <a:alphaModFix/>
          </a:blip>
          <a:stretch>
            <a:fillRect/>
          </a:stretch>
        </p:blipFill>
        <p:spPr>
          <a:xfrm>
            <a:off x="1858425" y="927700"/>
            <a:ext cx="514350" cy="514350"/>
          </a:xfrm>
          <a:prstGeom prst="rect">
            <a:avLst/>
          </a:prstGeom>
          <a:noFill/>
          <a:ln>
            <a:noFill/>
          </a:ln>
        </p:spPr>
      </p:pic>
      <p:sp>
        <p:nvSpPr>
          <p:cNvPr id="507" name="Google Shape;507;p53"/>
          <p:cNvSpPr txBox="1"/>
          <p:nvPr/>
        </p:nvSpPr>
        <p:spPr>
          <a:xfrm>
            <a:off x="5991225" y="1650988"/>
            <a:ext cx="18099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GB" sz="2800">
                <a:solidFill>
                  <a:schemeClr val="dk1"/>
                </a:solidFill>
                <a:latin typeface="Anton"/>
                <a:ea typeface="Anton"/>
                <a:cs typeface="Anton"/>
                <a:sym typeface="Anton"/>
              </a:rPr>
              <a:t>DAO</a:t>
            </a:r>
            <a:endParaRPr sz="600"/>
          </a:p>
        </p:txBody>
      </p:sp>
      <p:sp>
        <p:nvSpPr>
          <p:cNvPr id="508" name="Google Shape;508;p53"/>
          <p:cNvSpPr txBox="1"/>
          <p:nvPr/>
        </p:nvSpPr>
        <p:spPr>
          <a:xfrm>
            <a:off x="583200" y="1643775"/>
            <a:ext cx="3064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GB" sz="2800">
                <a:solidFill>
                  <a:schemeClr val="dk1"/>
                </a:solidFill>
                <a:latin typeface="Anton"/>
                <a:ea typeface="Anton"/>
                <a:cs typeface="Anton"/>
                <a:sym typeface="Anton"/>
              </a:rPr>
              <a:t>Patron Repository</a:t>
            </a:r>
            <a:endParaRPr sz="600"/>
          </a:p>
        </p:txBody>
      </p:sp>
      <p:sp>
        <p:nvSpPr>
          <p:cNvPr id="509" name="Google Shape;509;p53"/>
          <p:cNvSpPr txBox="1"/>
          <p:nvPr/>
        </p:nvSpPr>
        <p:spPr>
          <a:xfrm>
            <a:off x="4771950" y="2336625"/>
            <a:ext cx="3982500" cy="24024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dk1"/>
              </a:buClr>
              <a:buSzPts val="1500"/>
              <a:buFont typeface="Helvetica Neue Light"/>
              <a:buChar char="●"/>
            </a:pPr>
            <a:r>
              <a:rPr lang="en-GB" sz="1500">
                <a:solidFill>
                  <a:schemeClr val="dk1"/>
                </a:solidFill>
                <a:highlight>
                  <a:srgbClr val="3CEFAB"/>
                </a:highlight>
                <a:latin typeface="Helvetica Neue Light"/>
                <a:ea typeface="Helvetica Neue Light"/>
                <a:cs typeface="Helvetica Neue Light"/>
                <a:sym typeface="Helvetica Neue Light"/>
              </a:rPr>
              <a:t>Entre tablas en una base de datos y DAO en la capa de acceso a datos suele existir una relación que tiende a ser directa, es decir, tiende a existir una relación uno a uno entre ambos.</a:t>
            </a:r>
            <a:endParaRPr sz="1500">
              <a:solidFill>
                <a:schemeClr val="dk1"/>
              </a:solidFill>
              <a:highlight>
                <a:srgbClr val="3CEFAB"/>
              </a:highlight>
              <a:latin typeface="Helvetica Neue Light"/>
              <a:ea typeface="Helvetica Neue Light"/>
              <a:cs typeface="Helvetica Neue Light"/>
              <a:sym typeface="Helvetica Neue Light"/>
            </a:endParaRPr>
          </a:p>
          <a:p>
            <a:pPr indent="-323850" lvl="0" marL="457200" rtl="0" algn="l">
              <a:lnSpc>
                <a:spcPct val="115000"/>
              </a:lnSpc>
              <a:spcBef>
                <a:spcPts val="1000"/>
              </a:spcBef>
              <a:spcAft>
                <a:spcPts val="1000"/>
              </a:spcAft>
              <a:buClr>
                <a:schemeClr val="dk1"/>
              </a:buClr>
              <a:buSzPts val="1500"/>
              <a:buFont typeface="Helvetica Neue Light"/>
              <a:buChar char="●"/>
            </a:pPr>
            <a:r>
              <a:rPr lang="en-GB" sz="1500">
                <a:solidFill>
                  <a:schemeClr val="dk1"/>
                </a:solidFill>
                <a:highlight>
                  <a:srgbClr val="3CEFAB"/>
                </a:highlight>
                <a:latin typeface="Helvetica Neue Light"/>
                <a:ea typeface="Helvetica Neue Light"/>
                <a:cs typeface="Helvetica Neue Light"/>
                <a:sym typeface="Helvetica Neue Light"/>
              </a:rPr>
              <a:t>DAO ha sido diseñado para obtener y guardar información de una base de datos</a:t>
            </a:r>
            <a:endParaRPr sz="1100">
              <a:solidFill>
                <a:schemeClr val="dk1"/>
              </a:solidFill>
              <a:highlight>
                <a:srgbClr val="3CEFAB"/>
              </a:highlight>
              <a:latin typeface="Helvetica Neue Light"/>
              <a:ea typeface="Helvetica Neue Light"/>
              <a:cs typeface="Helvetica Neue Light"/>
              <a:sym typeface="Helvetica Neue Light"/>
            </a:endParaRPr>
          </a:p>
        </p:txBody>
      </p:sp>
      <p:sp>
        <p:nvSpPr>
          <p:cNvPr id="510" name="Google Shape;510;p53"/>
          <p:cNvSpPr txBox="1"/>
          <p:nvPr/>
        </p:nvSpPr>
        <p:spPr>
          <a:xfrm>
            <a:off x="120825" y="2336625"/>
            <a:ext cx="4575000" cy="21699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dk1"/>
              </a:buClr>
              <a:buSzPts val="1500"/>
              <a:buFont typeface="Helvetica Neue Light"/>
              <a:buChar char="●"/>
            </a:pPr>
            <a:r>
              <a:rPr lang="en-GB" sz="1500">
                <a:solidFill>
                  <a:schemeClr val="dk1"/>
                </a:solidFill>
                <a:highlight>
                  <a:srgbClr val="3CEFAB"/>
                </a:highlight>
                <a:latin typeface="Helvetica Neue Light"/>
                <a:ea typeface="Helvetica Neue Light"/>
                <a:cs typeface="Helvetica Neue Light"/>
                <a:sym typeface="Helvetica Neue Light"/>
              </a:rPr>
              <a:t>S</a:t>
            </a:r>
            <a:r>
              <a:rPr lang="en-GB" sz="1500">
                <a:solidFill>
                  <a:schemeClr val="dk1"/>
                </a:solidFill>
                <a:highlight>
                  <a:srgbClr val="3CEFAB"/>
                </a:highlight>
                <a:latin typeface="Helvetica Neue Light"/>
                <a:ea typeface="Helvetica Neue Light"/>
                <a:cs typeface="Helvetica Neue Light"/>
                <a:sym typeface="Helvetica Neue Light"/>
              </a:rPr>
              <a:t>ólo existe un repositorio para cada Agregado, solo algunas de las tablas en la base de datos pueden ser correspondidas con la existencia de un Repositorio en la capa de modelo de dominio.</a:t>
            </a:r>
            <a:endParaRPr sz="1500">
              <a:solidFill>
                <a:schemeClr val="dk1"/>
              </a:solidFill>
              <a:highlight>
                <a:srgbClr val="3CEFAB"/>
              </a:highlight>
              <a:latin typeface="Helvetica Neue Light"/>
              <a:ea typeface="Helvetica Neue Light"/>
              <a:cs typeface="Helvetica Neue Light"/>
              <a:sym typeface="Helvetica Neue Light"/>
            </a:endParaRPr>
          </a:p>
          <a:p>
            <a:pPr indent="-323850" lvl="0" marL="457200" rtl="0" algn="l">
              <a:lnSpc>
                <a:spcPct val="115000"/>
              </a:lnSpc>
              <a:spcBef>
                <a:spcPts val="1000"/>
              </a:spcBef>
              <a:spcAft>
                <a:spcPts val="1000"/>
              </a:spcAft>
              <a:buClr>
                <a:schemeClr val="dk1"/>
              </a:buClr>
              <a:buSzPts val="1500"/>
              <a:buFont typeface="Helvetica Neue Light"/>
              <a:buChar char="●"/>
            </a:pPr>
            <a:r>
              <a:rPr lang="en-GB" sz="1600">
                <a:solidFill>
                  <a:schemeClr val="dk1"/>
                </a:solidFill>
                <a:highlight>
                  <a:srgbClr val="3CEFAB"/>
                </a:highlight>
                <a:latin typeface="Helvetica Neue Light"/>
                <a:ea typeface="Helvetica Neue Light"/>
                <a:cs typeface="Helvetica Neue Light"/>
                <a:sym typeface="Helvetica Neue Light"/>
              </a:rPr>
              <a:t>Su intención es proveer entidades de la capa de dominio.</a:t>
            </a:r>
            <a:endParaRPr sz="1200">
              <a:solidFill>
                <a:schemeClr val="dk1"/>
              </a:solidFill>
              <a:highlight>
                <a:srgbClr val="3CEFAB"/>
              </a:highlight>
              <a:latin typeface="Helvetica Neue Light"/>
              <a:ea typeface="Helvetica Neue Light"/>
              <a:cs typeface="Helvetica Neue Light"/>
              <a:sym typeface="Helvetica Neue Light"/>
            </a:endParaRPr>
          </a:p>
        </p:txBody>
      </p:sp>
      <p:pic>
        <p:nvPicPr>
          <p:cNvPr id="511" name="Google Shape;511;p53"/>
          <p:cNvPicPr preferRelativeResize="0"/>
          <p:nvPr/>
        </p:nvPicPr>
        <p:blipFill>
          <a:blip r:embed="rId6">
            <a:alphaModFix/>
          </a:blip>
          <a:stretch>
            <a:fillRect/>
          </a:stretch>
        </p:blipFill>
        <p:spPr>
          <a:xfrm>
            <a:off x="8237825" y="91375"/>
            <a:ext cx="762900" cy="7629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54"/>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Usando Repository</a:t>
            </a:r>
            <a:endParaRPr i="1" sz="3600">
              <a:latin typeface="Anton"/>
              <a:ea typeface="Anton"/>
              <a:cs typeface="Anton"/>
              <a:sym typeface="Anton"/>
            </a:endParaRPr>
          </a:p>
        </p:txBody>
      </p:sp>
      <p:pic>
        <p:nvPicPr>
          <p:cNvPr id="517" name="Google Shape;517;p5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518" name="Google Shape;518;p54"/>
          <p:cNvSpPr txBox="1"/>
          <p:nvPr/>
        </p:nvSpPr>
        <p:spPr>
          <a:xfrm>
            <a:off x="326700" y="950288"/>
            <a:ext cx="8490600" cy="18972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1300"/>
              </a:spcBef>
              <a:spcAft>
                <a:spcPts val="0"/>
              </a:spcAft>
              <a:buClr>
                <a:srgbClr val="3CEFAB"/>
              </a:buClr>
              <a:buSzPts val="1600"/>
              <a:buFont typeface="Helvetica Neue Light"/>
              <a:buChar char="●"/>
            </a:pPr>
            <a:r>
              <a:rPr lang="en-GB" sz="1600">
                <a:latin typeface="Helvetica Neue Light"/>
                <a:ea typeface="Helvetica Neue Light"/>
                <a:cs typeface="Helvetica Neue Light"/>
                <a:sym typeface="Helvetica Neue Light"/>
              </a:rPr>
              <a:t>Vamos a ver un ejemplo realizado con </a:t>
            </a:r>
            <a:r>
              <a:rPr i="1" lang="en-GB" sz="1600">
                <a:latin typeface="Helvetica Neue Light"/>
                <a:ea typeface="Helvetica Neue Light"/>
                <a:cs typeface="Helvetica Neue Light"/>
                <a:sym typeface="Helvetica Neue Light"/>
              </a:rPr>
              <a:t>Typescript </a:t>
            </a:r>
            <a:r>
              <a:rPr lang="en-GB" sz="1600">
                <a:latin typeface="Helvetica Neue Light"/>
                <a:ea typeface="Helvetica Neue Light"/>
                <a:cs typeface="Helvetica Neue Light"/>
                <a:sym typeface="Helvetica Neue Light"/>
              </a:rPr>
              <a:t>y la dependencia </a:t>
            </a:r>
            <a:r>
              <a:rPr i="1" lang="en-GB" sz="1600">
                <a:latin typeface="Helvetica Neue Light"/>
                <a:ea typeface="Helvetica Neue Light"/>
                <a:cs typeface="Helvetica Neue Light"/>
                <a:sym typeface="Helvetica Neue Light"/>
              </a:rPr>
              <a:t>ts-node </a:t>
            </a:r>
            <a:r>
              <a:rPr lang="en-GB" sz="1600">
                <a:latin typeface="Helvetica Neue Light"/>
                <a:ea typeface="Helvetica Neue Light"/>
                <a:cs typeface="Helvetica Neue Light"/>
                <a:sym typeface="Helvetica Neue Light"/>
              </a:rPr>
              <a:t>que es básicamente un node que precompila typescript antes de ejecutar. Instalamos ambos como dependencias de desarrollo.</a:t>
            </a:r>
            <a:endParaRPr sz="1600">
              <a:latin typeface="Helvetica Neue Light"/>
              <a:ea typeface="Helvetica Neue Light"/>
              <a:cs typeface="Helvetica Neue Light"/>
              <a:sym typeface="Helvetica Neue Light"/>
            </a:endParaRPr>
          </a:p>
          <a:p>
            <a:pPr indent="-330200" lvl="0" marL="457200" rtl="0" algn="l">
              <a:lnSpc>
                <a:spcPct val="115000"/>
              </a:lnSpc>
              <a:spcBef>
                <a:spcPts val="1300"/>
              </a:spcBef>
              <a:spcAft>
                <a:spcPts val="0"/>
              </a:spcAft>
              <a:buClr>
                <a:srgbClr val="3CEFAB"/>
              </a:buClr>
              <a:buSzPts val="1600"/>
              <a:buFont typeface="Helvetica Neue Light"/>
              <a:buChar char="●"/>
            </a:pPr>
            <a:r>
              <a:rPr lang="en-GB" sz="1600">
                <a:latin typeface="Helvetica Neue Light"/>
                <a:ea typeface="Helvetica Neue Light"/>
                <a:cs typeface="Helvetica Neue Light"/>
                <a:sym typeface="Helvetica Neue Light"/>
              </a:rPr>
              <a:t>Tendremos dos repositorios, uno llamado </a:t>
            </a:r>
            <a:r>
              <a:rPr i="1" lang="en-GB" sz="1600">
                <a:latin typeface="Helvetica Neue Light"/>
                <a:ea typeface="Helvetica Neue Light"/>
                <a:cs typeface="Helvetica Neue Light"/>
                <a:sym typeface="Helvetica Neue Light"/>
              </a:rPr>
              <a:t>Spartan </a:t>
            </a:r>
            <a:r>
              <a:rPr lang="en-GB" sz="1600">
                <a:latin typeface="Helvetica Neue Light"/>
                <a:ea typeface="Helvetica Neue Light"/>
                <a:cs typeface="Helvetica Neue Light"/>
                <a:sym typeface="Helvetica Neue Light"/>
              </a:rPr>
              <a:t>y otro llamado </a:t>
            </a:r>
            <a:r>
              <a:rPr i="1" lang="en-GB" sz="1600">
                <a:latin typeface="Helvetica Neue Light"/>
                <a:ea typeface="Helvetica Neue Light"/>
                <a:cs typeface="Helvetica Neue Light"/>
                <a:sym typeface="Helvetica Neue Light"/>
              </a:rPr>
              <a:t>Heroes</a:t>
            </a:r>
            <a:r>
              <a:rPr lang="en-GB" sz="1600">
                <a:latin typeface="Helvetica Neue Light"/>
                <a:ea typeface="Helvetica Neue Light"/>
                <a:cs typeface="Helvetica Neue Light"/>
                <a:sym typeface="Helvetica Neue Light"/>
              </a:rPr>
              <a:t>.</a:t>
            </a:r>
            <a:endParaRPr sz="1600">
              <a:latin typeface="Helvetica Neue Light"/>
              <a:ea typeface="Helvetica Neue Light"/>
              <a:cs typeface="Helvetica Neue Light"/>
              <a:sym typeface="Helvetica Neue Light"/>
            </a:endParaRPr>
          </a:p>
          <a:p>
            <a:pPr indent="-330200" lvl="0" marL="457200" rtl="0" algn="l">
              <a:lnSpc>
                <a:spcPct val="115000"/>
              </a:lnSpc>
              <a:spcBef>
                <a:spcPts val="1300"/>
              </a:spcBef>
              <a:spcAft>
                <a:spcPts val="1000"/>
              </a:spcAft>
              <a:buClr>
                <a:srgbClr val="3CEFAB"/>
              </a:buClr>
              <a:buSzPts val="1600"/>
              <a:buFont typeface="Helvetica Neue Light"/>
              <a:buChar char="●"/>
            </a:pPr>
            <a:r>
              <a:rPr lang="en-GB" sz="1600">
                <a:latin typeface="Helvetica Neue Light"/>
                <a:ea typeface="Helvetica Neue Light"/>
                <a:cs typeface="Helvetica Neue Light"/>
                <a:sym typeface="Helvetica Neue Light"/>
              </a:rPr>
              <a:t>Vemos primero sus respectivas clases en la carpeta </a:t>
            </a:r>
            <a:r>
              <a:rPr i="1" lang="en-GB" sz="1600">
                <a:latin typeface="Helvetica Neue Light"/>
                <a:ea typeface="Helvetica Neue Light"/>
                <a:cs typeface="Helvetica Neue Light"/>
                <a:sym typeface="Helvetica Neue Light"/>
              </a:rPr>
              <a:t>entities</a:t>
            </a:r>
            <a:r>
              <a:rPr lang="en-GB" sz="1600">
                <a:latin typeface="Helvetica Neue Light"/>
                <a:ea typeface="Helvetica Neue Light"/>
                <a:cs typeface="Helvetica Neue Light"/>
                <a:sym typeface="Helvetica Neue Light"/>
              </a:rPr>
              <a:t>.</a:t>
            </a:r>
            <a:endParaRPr sz="1600">
              <a:latin typeface="Helvetica Neue Light"/>
              <a:ea typeface="Helvetica Neue Light"/>
              <a:cs typeface="Helvetica Neue Light"/>
              <a:sym typeface="Helvetica Neue Light"/>
            </a:endParaRPr>
          </a:p>
        </p:txBody>
      </p:sp>
      <p:pic>
        <p:nvPicPr>
          <p:cNvPr id="519" name="Google Shape;519;p54"/>
          <p:cNvPicPr preferRelativeResize="0"/>
          <p:nvPr/>
        </p:nvPicPr>
        <p:blipFill>
          <a:blip r:embed="rId4">
            <a:alphaModFix/>
          </a:blip>
          <a:stretch>
            <a:fillRect/>
          </a:stretch>
        </p:blipFill>
        <p:spPr>
          <a:xfrm>
            <a:off x="4685700" y="3035100"/>
            <a:ext cx="3568137" cy="1548325"/>
          </a:xfrm>
          <a:prstGeom prst="rect">
            <a:avLst/>
          </a:prstGeom>
          <a:noFill/>
          <a:ln cap="flat" cmpd="sng" w="19050">
            <a:solidFill>
              <a:schemeClr val="dk2"/>
            </a:solidFill>
            <a:prstDash val="solid"/>
            <a:round/>
            <a:headEnd len="sm" w="sm" type="none"/>
            <a:tailEnd len="sm" w="sm" type="none"/>
          </a:ln>
        </p:spPr>
      </p:pic>
      <p:pic>
        <p:nvPicPr>
          <p:cNvPr id="520" name="Google Shape;520;p54"/>
          <p:cNvPicPr preferRelativeResize="0"/>
          <p:nvPr/>
        </p:nvPicPr>
        <p:blipFill>
          <a:blip r:embed="rId5">
            <a:alphaModFix/>
          </a:blip>
          <a:stretch>
            <a:fillRect/>
          </a:stretch>
        </p:blipFill>
        <p:spPr>
          <a:xfrm>
            <a:off x="914400" y="3035100"/>
            <a:ext cx="3568126" cy="1706780"/>
          </a:xfrm>
          <a:prstGeom prst="rect">
            <a:avLst/>
          </a:prstGeom>
          <a:noFill/>
          <a:ln cap="flat" cmpd="sng" w="19050">
            <a:solidFill>
              <a:schemeClr val="dk2"/>
            </a:solidFill>
            <a:prstDash val="solid"/>
            <a:round/>
            <a:headEnd len="sm" w="sm" type="none"/>
            <a:tailEnd len="sm" w="sm" type="none"/>
          </a:ln>
        </p:spPr>
      </p:pic>
      <p:pic>
        <p:nvPicPr>
          <p:cNvPr id="521" name="Google Shape;521;p54"/>
          <p:cNvPicPr preferRelativeResize="0"/>
          <p:nvPr/>
        </p:nvPicPr>
        <p:blipFill>
          <a:blip r:embed="rId6">
            <a:alphaModFix/>
          </a:blip>
          <a:stretch>
            <a:fillRect/>
          </a:stretch>
        </p:blipFill>
        <p:spPr>
          <a:xfrm>
            <a:off x="228600" y="209550"/>
            <a:ext cx="514350" cy="514350"/>
          </a:xfrm>
          <a:prstGeom prst="rect">
            <a:avLst/>
          </a:prstGeom>
          <a:noFill/>
          <a:ln>
            <a:noFill/>
          </a:ln>
        </p:spPr>
      </p:pic>
      <p:pic>
        <p:nvPicPr>
          <p:cNvPr id="522" name="Google Shape;522;p54"/>
          <p:cNvPicPr preferRelativeResize="0"/>
          <p:nvPr/>
        </p:nvPicPr>
        <p:blipFill rotWithShape="1">
          <a:blip r:embed="rId7">
            <a:alphaModFix/>
          </a:blip>
          <a:srcRect b="0" l="0" r="0" t="0"/>
          <a:stretch/>
        </p:blipFill>
        <p:spPr>
          <a:xfrm>
            <a:off x="7441025" y="76797"/>
            <a:ext cx="1634174" cy="6398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55"/>
          <p:cNvSpPr txBox="1"/>
          <p:nvPr/>
        </p:nvSpPr>
        <p:spPr>
          <a:xfrm>
            <a:off x="1180500" y="3147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Usando Repository</a:t>
            </a:r>
            <a:endParaRPr i="1" sz="3600">
              <a:latin typeface="Anton"/>
              <a:ea typeface="Anton"/>
              <a:cs typeface="Anton"/>
              <a:sym typeface="Anton"/>
            </a:endParaRPr>
          </a:p>
        </p:txBody>
      </p:sp>
      <p:pic>
        <p:nvPicPr>
          <p:cNvPr id="528" name="Google Shape;528;p5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529" name="Google Shape;529;p55"/>
          <p:cNvSpPr txBox="1"/>
          <p:nvPr/>
        </p:nvSpPr>
        <p:spPr>
          <a:xfrm>
            <a:off x="4755500" y="1324200"/>
            <a:ext cx="4072800" cy="13491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1300"/>
              </a:spcBef>
              <a:spcAft>
                <a:spcPts val="1000"/>
              </a:spcAft>
              <a:buClr>
                <a:srgbClr val="3CEFAB"/>
              </a:buClr>
              <a:buSzPts val="1700"/>
              <a:buFont typeface="Helvetica Neue Light"/>
              <a:buChar char="●"/>
            </a:pPr>
            <a:r>
              <a:rPr lang="en-GB" sz="1700">
                <a:latin typeface="Helvetica Neue Light"/>
                <a:ea typeface="Helvetica Neue Light"/>
                <a:cs typeface="Helvetica Neue Light"/>
                <a:sym typeface="Helvetica Neue Light"/>
              </a:rPr>
              <a:t>Luego, creamos dos </a:t>
            </a:r>
            <a:r>
              <a:rPr lang="en-GB" sz="1700">
                <a:latin typeface="Helvetica Neue Light"/>
                <a:ea typeface="Helvetica Neue Light"/>
                <a:cs typeface="Helvetica Neue Light"/>
                <a:sym typeface="Helvetica Neue Light"/>
              </a:rPr>
              <a:t>interfaces:</a:t>
            </a:r>
            <a:r>
              <a:rPr lang="en-GB" sz="1700">
                <a:latin typeface="Helvetica Neue Light"/>
                <a:ea typeface="Helvetica Neue Light"/>
                <a:cs typeface="Helvetica Neue Light"/>
                <a:sym typeface="Helvetica Neue Light"/>
              </a:rPr>
              <a:t> Una llamada IRead en la que tenemos los métodos de buscar todos y de buscar uno por id.</a:t>
            </a:r>
            <a:endParaRPr sz="1700">
              <a:latin typeface="Helvetica Neue Light"/>
              <a:ea typeface="Helvetica Neue Light"/>
              <a:cs typeface="Helvetica Neue Light"/>
              <a:sym typeface="Helvetica Neue Light"/>
            </a:endParaRPr>
          </a:p>
        </p:txBody>
      </p:sp>
      <p:pic>
        <p:nvPicPr>
          <p:cNvPr id="530" name="Google Shape;530;p55"/>
          <p:cNvPicPr preferRelativeResize="0"/>
          <p:nvPr/>
        </p:nvPicPr>
        <p:blipFill>
          <a:blip r:embed="rId4">
            <a:alphaModFix/>
          </a:blip>
          <a:stretch>
            <a:fillRect/>
          </a:stretch>
        </p:blipFill>
        <p:spPr>
          <a:xfrm>
            <a:off x="371625" y="1432013"/>
            <a:ext cx="4229100" cy="1133475"/>
          </a:xfrm>
          <a:prstGeom prst="rect">
            <a:avLst/>
          </a:prstGeom>
          <a:noFill/>
          <a:ln cap="flat" cmpd="sng" w="19050">
            <a:solidFill>
              <a:schemeClr val="dk2"/>
            </a:solidFill>
            <a:prstDash val="solid"/>
            <a:round/>
            <a:headEnd len="sm" w="sm" type="none"/>
            <a:tailEnd len="sm" w="sm" type="none"/>
          </a:ln>
        </p:spPr>
      </p:pic>
      <p:pic>
        <p:nvPicPr>
          <p:cNvPr id="531" name="Google Shape;531;p55"/>
          <p:cNvPicPr preferRelativeResize="0"/>
          <p:nvPr/>
        </p:nvPicPr>
        <p:blipFill>
          <a:blip r:embed="rId5">
            <a:alphaModFix/>
          </a:blip>
          <a:stretch>
            <a:fillRect/>
          </a:stretch>
        </p:blipFill>
        <p:spPr>
          <a:xfrm>
            <a:off x="373150" y="2919850"/>
            <a:ext cx="4226043" cy="1133475"/>
          </a:xfrm>
          <a:prstGeom prst="rect">
            <a:avLst/>
          </a:prstGeom>
          <a:noFill/>
          <a:ln cap="flat" cmpd="sng" w="19050">
            <a:solidFill>
              <a:schemeClr val="dk2"/>
            </a:solidFill>
            <a:prstDash val="solid"/>
            <a:round/>
            <a:headEnd len="sm" w="sm" type="none"/>
            <a:tailEnd len="sm" w="sm" type="none"/>
          </a:ln>
        </p:spPr>
      </p:pic>
      <p:pic>
        <p:nvPicPr>
          <p:cNvPr id="532" name="Google Shape;532;p55"/>
          <p:cNvPicPr preferRelativeResize="0"/>
          <p:nvPr/>
        </p:nvPicPr>
        <p:blipFill>
          <a:blip r:embed="rId6">
            <a:alphaModFix/>
          </a:blip>
          <a:stretch>
            <a:fillRect/>
          </a:stretch>
        </p:blipFill>
        <p:spPr>
          <a:xfrm>
            <a:off x="228600" y="209550"/>
            <a:ext cx="514350" cy="514350"/>
          </a:xfrm>
          <a:prstGeom prst="rect">
            <a:avLst/>
          </a:prstGeom>
          <a:noFill/>
          <a:ln>
            <a:noFill/>
          </a:ln>
        </p:spPr>
      </p:pic>
      <p:sp>
        <p:nvSpPr>
          <p:cNvPr id="533" name="Google Shape;533;p55"/>
          <p:cNvSpPr txBox="1"/>
          <p:nvPr/>
        </p:nvSpPr>
        <p:spPr>
          <a:xfrm>
            <a:off x="4755500" y="2919825"/>
            <a:ext cx="3769500" cy="10482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1300"/>
              </a:spcBef>
              <a:spcAft>
                <a:spcPts val="1000"/>
              </a:spcAft>
              <a:buClr>
                <a:srgbClr val="3CEFAB"/>
              </a:buClr>
              <a:buSzPts val="1700"/>
              <a:buFont typeface="Helvetica Neue Light"/>
              <a:buChar char="●"/>
            </a:pPr>
            <a:r>
              <a:rPr lang="en-GB" sz="1700">
                <a:solidFill>
                  <a:schemeClr val="dk1"/>
                </a:solidFill>
                <a:latin typeface="Helvetica Neue Light"/>
                <a:ea typeface="Helvetica Neue Light"/>
                <a:cs typeface="Helvetica Neue Light"/>
                <a:sym typeface="Helvetica Neue Light"/>
              </a:rPr>
              <a:t>La otra la llamamos IWrite y tiene los métodos de crear, modificar y eliminar.</a:t>
            </a:r>
            <a:endParaRPr>
              <a:latin typeface="Helvetica Neue Light"/>
              <a:ea typeface="Helvetica Neue Light"/>
              <a:cs typeface="Helvetica Neue Light"/>
              <a:sym typeface="Helvetica Neue Light"/>
            </a:endParaRPr>
          </a:p>
        </p:txBody>
      </p:sp>
      <p:pic>
        <p:nvPicPr>
          <p:cNvPr id="534" name="Google Shape;534;p55"/>
          <p:cNvPicPr preferRelativeResize="0"/>
          <p:nvPr/>
        </p:nvPicPr>
        <p:blipFill rotWithShape="1">
          <a:blip r:embed="rId7">
            <a:alphaModFix/>
          </a:blip>
          <a:srcRect b="0" l="0" r="0" t="0"/>
          <a:stretch/>
        </p:blipFill>
        <p:spPr>
          <a:xfrm>
            <a:off x="7441025" y="76797"/>
            <a:ext cx="1634174" cy="6398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56"/>
          <p:cNvSpPr txBox="1"/>
          <p:nvPr/>
        </p:nvSpPr>
        <p:spPr>
          <a:xfrm>
            <a:off x="1485300" y="861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Usando Repository</a:t>
            </a:r>
            <a:endParaRPr i="1" sz="3600">
              <a:latin typeface="Anton"/>
              <a:ea typeface="Anton"/>
              <a:cs typeface="Anton"/>
              <a:sym typeface="Anton"/>
            </a:endParaRPr>
          </a:p>
        </p:txBody>
      </p:sp>
      <p:pic>
        <p:nvPicPr>
          <p:cNvPr id="540" name="Google Shape;540;p5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541" name="Google Shape;541;p56"/>
          <p:cNvSpPr txBox="1"/>
          <p:nvPr/>
        </p:nvSpPr>
        <p:spPr>
          <a:xfrm>
            <a:off x="5701925" y="1419450"/>
            <a:ext cx="3298800" cy="30204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1300"/>
              </a:spcBef>
              <a:spcAft>
                <a:spcPts val="0"/>
              </a:spcAft>
              <a:buClr>
                <a:srgbClr val="3CEFAB"/>
              </a:buClr>
              <a:buSzPts val="1700"/>
              <a:buFont typeface="Helvetica Neue Light"/>
              <a:buChar char="●"/>
            </a:pPr>
            <a:r>
              <a:rPr lang="en-GB" sz="1700">
                <a:latin typeface="Helvetica Neue Light"/>
                <a:ea typeface="Helvetica Neue Light"/>
                <a:cs typeface="Helvetica Neue Light"/>
                <a:sym typeface="Helvetica Neue Light"/>
              </a:rPr>
              <a:t>Tenemos ahora el repositorio base, que implementa las dos interfaces.</a:t>
            </a:r>
            <a:endParaRPr sz="1700">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1000"/>
              </a:spcAft>
              <a:buClr>
                <a:srgbClr val="3CEFAB"/>
              </a:buClr>
              <a:buSzPts val="1700"/>
              <a:buFont typeface="Helvetica Neue Light"/>
              <a:buChar char="●"/>
            </a:pPr>
            <a:r>
              <a:rPr lang="en-GB" sz="1700">
                <a:latin typeface="Helvetica Neue Light"/>
                <a:ea typeface="Helvetica Neue Light"/>
                <a:cs typeface="Helvetica Neue Light"/>
                <a:sym typeface="Helvetica Neue Light"/>
              </a:rPr>
              <a:t>Dentro de este repositorio, tenemos el código de los métodos mencionados, trabajando con una base de datos en MongoDB.</a:t>
            </a:r>
            <a:endParaRPr sz="1700">
              <a:latin typeface="Helvetica Neue Light"/>
              <a:ea typeface="Helvetica Neue Light"/>
              <a:cs typeface="Helvetica Neue Light"/>
              <a:sym typeface="Helvetica Neue Light"/>
            </a:endParaRPr>
          </a:p>
        </p:txBody>
      </p:sp>
      <p:pic>
        <p:nvPicPr>
          <p:cNvPr id="542" name="Google Shape;542;p56"/>
          <p:cNvPicPr preferRelativeResize="0"/>
          <p:nvPr/>
        </p:nvPicPr>
        <p:blipFill>
          <a:blip r:embed="rId4">
            <a:alphaModFix/>
          </a:blip>
          <a:stretch>
            <a:fillRect/>
          </a:stretch>
        </p:blipFill>
        <p:spPr>
          <a:xfrm>
            <a:off x="210100" y="728675"/>
            <a:ext cx="2565201" cy="1491825"/>
          </a:xfrm>
          <a:prstGeom prst="rect">
            <a:avLst/>
          </a:prstGeom>
          <a:noFill/>
          <a:ln cap="flat" cmpd="sng" w="19050">
            <a:solidFill>
              <a:schemeClr val="dk2"/>
            </a:solidFill>
            <a:prstDash val="solid"/>
            <a:round/>
            <a:headEnd len="sm" w="sm" type="none"/>
            <a:tailEnd len="sm" w="sm" type="none"/>
          </a:ln>
        </p:spPr>
      </p:pic>
      <p:pic>
        <p:nvPicPr>
          <p:cNvPr id="543" name="Google Shape;543;p56"/>
          <p:cNvPicPr preferRelativeResize="0"/>
          <p:nvPr/>
        </p:nvPicPr>
        <p:blipFill>
          <a:blip r:embed="rId5">
            <a:alphaModFix/>
          </a:blip>
          <a:stretch>
            <a:fillRect/>
          </a:stretch>
        </p:blipFill>
        <p:spPr>
          <a:xfrm>
            <a:off x="1485300" y="1400175"/>
            <a:ext cx="3902526" cy="3590125"/>
          </a:xfrm>
          <a:prstGeom prst="rect">
            <a:avLst/>
          </a:prstGeom>
          <a:noFill/>
          <a:ln cap="flat" cmpd="sng" w="19050">
            <a:solidFill>
              <a:schemeClr val="dk2"/>
            </a:solidFill>
            <a:prstDash val="solid"/>
            <a:round/>
            <a:headEnd len="sm" w="sm" type="none"/>
            <a:tailEnd len="sm" w="sm" type="none"/>
          </a:ln>
        </p:spPr>
      </p:pic>
      <p:pic>
        <p:nvPicPr>
          <p:cNvPr id="544" name="Google Shape;544;p56"/>
          <p:cNvPicPr preferRelativeResize="0"/>
          <p:nvPr/>
        </p:nvPicPr>
        <p:blipFill>
          <a:blip r:embed="rId6">
            <a:alphaModFix/>
          </a:blip>
          <a:stretch>
            <a:fillRect/>
          </a:stretch>
        </p:blipFill>
        <p:spPr>
          <a:xfrm>
            <a:off x="210100" y="133350"/>
            <a:ext cx="514350" cy="514350"/>
          </a:xfrm>
          <a:prstGeom prst="rect">
            <a:avLst/>
          </a:prstGeom>
          <a:noFill/>
          <a:ln>
            <a:noFill/>
          </a:ln>
        </p:spPr>
      </p:pic>
      <p:pic>
        <p:nvPicPr>
          <p:cNvPr id="545" name="Google Shape;545;p56"/>
          <p:cNvPicPr preferRelativeResize="0"/>
          <p:nvPr/>
        </p:nvPicPr>
        <p:blipFill rotWithShape="1">
          <a:blip r:embed="rId7">
            <a:alphaModFix/>
          </a:blip>
          <a:srcRect b="0" l="0" r="0" t="0"/>
          <a:stretch/>
        </p:blipFill>
        <p:spPr>
          <a:xfrm>
            <a:off x="7441025" y="76797"/>
            <a:ext cx="1634174" cy="6398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57"/>
          <p:cNvSpPr txBox="1"/>
          <p:nvPr/>
        </p:nvSpPr>
        <p:spPr>
          <a:xfrm>
            <a:off x="1180500" y="861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Usando Repository</a:t>
            </a:r>
            <a:endParaRPr i="1" sz="3600">
              <a:latin typeface="Anton"/>
              <a:ea typeface="Anton"/>
              <a:cs typeface="Anton"/>
              <a:sym typeface="Anton"/>
            </a:endParaRPr>
          </a:p>
        </p:txBody>
      </p:sp>
      <p:pic>
        <p:nvPicPr>
          <p:cNvPr id="551" name="Google Shape;551;p5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552" name="Google Shape;552;p57"/>
          <p:cNvSpPr txBox="1"/>
          <p:nvPr/>
        </p:nvSpPr>
        <p:spPr>
          <a:xfrm>
            <a:off x="261575" y="1171800"/>
            <a:ext cx="3491400" cy="18225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1300"/>
              </a:spcBef>
              <a:spcAft>
                <a:spcPts val="1000"/>
              </a:spcAft>
              <a:buClr>
                <a:srgbClr val="3CEFAB"/>
              </a:buClr>
              <a:buSzPts val="1900"/>
              <a:buFont typeface="Helvetica Neue Light"/>
              <a:buChar char="●"/>
            </a:pPr>
            <a:r>
              <a:rPr lang="en-GB" sz="1900">
                <a:latin typeface="Helvetica Neue Light"/>
                <a:ea typeface="Helvetica Neue Light"/>
                <a:cs typeface="Helvetica Neue Light"/>
                <a:sym typeface="Helvetica Neue Light"/>
              </a:rPr>
              <a:t>Luego, los repositorios de Spartan y Heroes implementan el repositorio base y quedan de esta forma:</a:t>
            </a:r>
            <a:endParaRPr sz="1900">
              <a:latin typeface="Helvetica Neue Light"/>
              <a:ea typeface="Helvetica Neue Light"/>
              <a:cs typeface="Helvetica Neue Light"/>
              <a:sym typeface="Helvetica Neue Light"/>
            </a:endParaRPr>
          </a:p>
        </p:txBody>
      </p:sp>
      <p:pic>
        <p:nvPicPr>
          <p:cNvPr id="553" name="Google Shape;553;p57"/>
          <p:cNvPicPr preferRelativeResize="0"/>
          <p:nvPr/>
        </p:nvPicPr>
        <p:blipFill>
          <a:blip r:embed="rId4">
            <a:alphaModFix/>
          </a:blip>
          <a:stretch>
            <a:fillRect/>
          </a:stretch>
        </p:blipFill>
        <p:spPr>
          <a:xfrm>
            <a:off x="4331450" y="1140450"/>
            <a:ext cx="4423000" cy="1735675"/>
          </a:xfrm>
          <a:prstGeom prst="rect">
            <a:avLst/>
          </a:prstGeom>
          <a:noFill/>
          <a:ln cap="flat" cmpd="sng" w="19050">
            <a:solidFill>
              <a:schemeClr val="dk2"/>
            </a:solidFill>
            <a:prstDash val="solid"/>
            <a:round/>
            <a:headEnd len="sm" w="sm" type="none"/>
            <a:tailEnd len="sm" w="sm" type="none"/>
          </a:ln>
        </p:spPr>
      </p:pic>
      <p:pic>
        <p:nvPicPr>
          <p:cNvPr id="554" name="Google Shape;554;p57"/>
          <p:cNvPicPr preferRelativeResize="0"/>
          <p:nvPr/>
        </p:nvPicPr>
        <p:blipFill>
          <a:blip r:embed="rId5">
            <a:alphaModFix/>
          </a:blip>
          <a:stretch>
            <a:fillRect/>
          </a:stretch>
        </p:blipFill>
        <p:spPr>
          <a:xfrm>
            <a:off x="4343400" y="3064500"/>
            <a:ext cx="4423000" cy="1456352"/>
          </a:xfrm>
          <a:prstGeom prst="rect">
            <a:avLst/>
          </a:prstGeom>
          <a:noFill/>
          <a:ln cap="flat" cmpd="sng" w="19050">
            <a:solidFill>
              <a:schemeClr val="dk2"/>
            </a:solidFill>
            <a:prstDash val="solid"/>
            <a:round/>
            <a:headEnd len="sm" w="sm" type="none"/>
            <a:tailEnd len="sm" w="sm" type="none"/>
          </a:ln>
        </p:spPr>
      </p:pic>
      <p:pic>
        <p:nvPicPr>
          <p:cNvPr id="555" name="Google Shape;555;p57"/>
          <p:cNvPicPr preferRelativeResize="0"/>
          <p:nvPr/>
        </p:nvPicPr>
        <p:blipFill>
          <a:blip r:embed="rId6">
            <a:alphaModFix/>
          </a:blip>
          <a:stretch>
            <a:fillRect/>
          </a:stretch>
        </p:blipFill>
        <p:spPr>
          <a:xfrm>
            <a:off x="333925" y="133350"/>
            <a:ext cx="514350" cy="514350"/>
          </a:xfrm>
          <a:prstGeom prst="rect">
            <a:avLst/>
          </a:prstGeom>
          <a:noFill/>
          <a:ln>
            <a:noFill/>
          </a:ln>
        </p:spPr>
      </p:pic>
      <p:pic>
        <p:nvPicPr>
          <p:cNvPr id="556" name="Google Shape;556;p57"/>
          <p:cNvPicPr preferRelativeResize="0"/>
          <p:nvPr/>
        </p:nvPicPr>
        <p:blipFill rotWithShape="1">
          <a:blip r:embed="rId7">
            <a:alphaModFix/>
          </a:blip>
          <a:srcRect b="0" l="0" r="0" t="0"/>
          <a:stretch/>
        </p:blipFill>
        <p:spPr>
          <a:xfrm>
            <a:off x="7441025" y="76797"/>
            <a:ext cx="1634174" cy="6398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58"/>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Usando Repository</a:t>
            </a:r>
            <a:endParaRPr i="1" sz="3600">
              <a:latin typeface="Anton"/>
              <a:ea typeface="Anton"/>
              <a:cs typeface="Anton"/>
              <a:sym typeface="Anton"/>
            </a:endParaRPr>
          </a:p>
        </p:txBody>
      </p:sp>
      <p:pic>
        <p:nvPicPr>
          <p:cNvPr id="562" name="Google Shape;562;p58"/>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563" name="Google Shape;563;p58"/>
          <p:cNvSpPr txBox="1"/>
          <p:nvPr/>
        </p:nvSpPr>
        <p:spPr>
          <a:xfrm>
            <a:off x="5301150" y="1279750"/>
            <a:ext cx="3309300" cy="32376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1300"/>
              </a:spcBef>
              <a:spcAft>
                <a:spcPts val="0"/>
              </a:spcAft>
              <a:buClr>
                <a:srgbClr val="3CEFAB"/>
              </a:buClr>
              <a:buSzPts val="1500"/>
              <a:buFont typeface="Helvetica Neue Light"/>
              <a:buChar char="●"/>
            </a:pPr>
            <a:r>
              <a:rPr lang="en-GB" sz="1500">
                <a:latin typeface="Helvetica Neue Light"/>
                <a:ea typeface="Helvetica Neue Light"/>
                <a:cs typeface="Helvetica Neue Light"/>
                <a:sym typeface="Helvetica Neue Light"/>
              </a:rPr>
              <a:t>Finalmente, tenemos el archivo index.ts donde usamos minimist como en los ejemplos anteriores, para poder ejecutar los métodos por consola.</a:t>
            </a:r>
            <a:endParaRPr sz="1500">
              <a:latin typeface="Helvetica Neue Light"/>
              <a:ea typeface="Helvetica Neue Light"/>
              <a:cs typeface="Helvetica Neue Light"/>
              <a:sym typeface="Helvetica Neue Light"/>
            </a:endParaRPr>
          </a:p>
          <a:p>
            <a:pPr indent="-323850" lvl="0" marL="457200" rtl="0" algn="l">
              <a:lnSpc>
                <a:spcPct val="115000"/>
              </a:lnSpc>
              <a:spcBef>
                <a:spcPts val="1300"/>
              </a:spcBef>
              <a:spcAft>
                <a:spcPts val="1000"/>
              </a:spcAft>
              <a:buClr>
                <a:srgbClr val="3CEFAB"/>
              </a:buClr>
              <a:buSzPts val="1500"/>
              <a:buFont typeface="Helvetica Neue Light"/>
              <a:buChar char="●"/>
            </a:pPr>
            <a:r>
              <a:rPr lang="en-GB" sz="1500">
                <a:latin typeface="Helvetica Neue Light"/>
                <a:ea typeface="Helvetica Neue Light"/>
                <a:cs typeface="Helvetica Neue Light"/>
                <a:sym typeface="Helvetica Neue Light"/>
              </a:rPr>
              <a:t>Primero importamos ambos repositorios y entidades. Además de </a:t>
            </a:r>
            <a:r>
              <a:rPr i="1" lang="en-GB" sz="1500">
                <a:latin typeface="Helvetica Neue Light"/>
                <a:ea typeface="Helvetica Neue Light"/>
                <a:cs typeface="Helvetica Neue Light"/>
                <a:sym typeface="Helvetica Neue Light"/>
              </a:rPr>
              <a:t>MongoClient </a:t>
            </a:r>
            <a:r>
              <a:rPr lang="en-GB" sz="1500">
                <a:latin typeface="Helvetica Neue Light"/>
                <a:ea typeface="Helvetica Neue Light"/>
                <a:cs typeface="Helvetica Neue Light"/>
                <a:sym typeface="Helvetica Neue Light"/>
              </a:rPr>
              <a:t>para conectarnos a la base de datos y del módulo </a:t>
            </a:r>
            <a:r>
              <a:rPr i="1" lang="en-GB" sz="1500">
                <a:latin typeface="Helvetica Neue Light"/>
                <a:ea typeface="Helvetica Neue Light"/>
                <a:cs typeface="Helvetica Neue Light"/>
                <a:sym typeface="Helvetica Neue Light"/>
              </a:rPr>
              <a:t>minimist </a:t>
            </a:r>
            <a:r>
              <a:rPr lang="en-GB" sz="1500">
                <a:latin typeface="Helvetica Neue Light"/>
                <a:ea typeface="Helvetica Neue Light"/>
                <a:cs typeface="Helvetica Neue Light"/>
                <a:sym typeface="Helvetica Neue Light"/>
              </a:rPr>
              <a:t>que vamos a utilizar.</a:t>
            </a:r>
            <a:endParaRPr sz="1500">
              <a:latin typeface="Helvetica Neue Light"/>
              <a:ea typeface="Helvetica Neue Light"/>
              <a:cs typeface="Helvetica Neue Light"/>
              <a:sym typeface="Helvetica Neue Light"/>
            </a:endParaRPr>
          </a:p>
        </p:txBody>
      </p:sp>
      <p:pic>
        <p:nvPicPr>
          <p:cNvPr id="564" name="Google Shape;564;p58"/>
          <p:cNvPicPr preferRelativeResize="0"/>
          <p:nvPr/>
        </p:nvPicPr>
        <p:blipFill>
          <a:blip r:embed="rId4">
            <a:alphaModFix/>
          </a:blip>
          <a:stretch>
            <a:fillRect/>
          </a:stretch>
        </p:blipFill>
        <p:spPr>
          <a:xfrm>
            <a:off x="247650" y="1582750"/>
            <a:ext cx="4929675" cy="1978000"/>
          </a:xfrm>
          <a:prstGeom prst="rect">
            <a:avLst/>
          </a:prstGeom>
          <a:noFill/>
          <a:ln cap="flat" cmpd="sng" w="19050">
            <a:solidFill>
              <a:schemeClr val="dk2"/>
            </a:solidFill>
            <a:prstDash val="solid"/>
            <a:round/>
            <a:headEnd len="sm" w="sm" type="none"/>
            <a:tailEnd len="sm" w="sm" type="none"/>
          </a:ln>
        </p:spPr>
      </p:pic>
      <p:pic>
        <p:nvPicPr>
          <p:cNvPr id="565" name="Google Shape;565;p58"/>
          <p:cNvPicPr preferRelativeResize="0"/>
          <p:nvPr/>
        </p:nvPicPr>
        <p:blipFill>
          <a:blip r:embed="rId5">
            <a:alphaModFix/>
          </a:blip>
          <a:stretch>
            <a:fillRect/>
          </a:stretch>
        </p:blipFill>
        <p:spPr>
          <a:xfrm>
            <a:off x="295825" y="215650"/>
            <a:ext cx="514350" cy="514350"/>
          </a:xfrm>
          <a:prstGeom prst="rect">
            <a:avLst/>
          </a:prstGeom>
          <a:noFill/>
          <a:ln>
            <a:noFill/>
          </a:ln>
        </p:spPr>
      </p:pic>
      <p:pic>
        <p:nvPicPr>
          <p:cNvPr id="566" name="Google Shape;566;p58"/>
          <p:cNvPicPr preferRelativeResize="0"/>
          <p:nvPr/>
        </p:nvPicPr>
        <p:blipFill rotWithShape="1">
          <a:blip r:embed="rId6">
            <a:alphaModFix/>
          </a:blip>
          <a:srcRect b="0" l="0" r="0" t="0"/>
          <a:stretch/>
        </p:blipFill>
        <p:spPr>
          <a:xfrm>
            <a:off x="7441025" y="76797"/>
            <a:ext cx="1634174" cy="6398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pic>
        <p:nvPicPr>
          <p:cNvPr id="571" name="Google Shape;571;p59"/>
          <p:cNvPicPr preferRelativeResize="0"/>
          <p:nvPr/>
        </p:nvPicPr>
        <p:blipFill>
          <a:blip r:embed="rId3">
            <a:alphaModFix/>
          </a:blip>
          <a:stretch>
            <a:fillRect/>
          </a:stretch>
        </p:blipFill>
        <p:spPr>
          <a:xfrm>
            <a:off x="4449126" y="0"/>
            <a:ext cx="4533874" cy="5058404"/>
          </a:xfrm>
          <a:prstGeom prst="rect">
            <a:avLst/>
          </a:prstGeom>
          <a:noFill/>
          <a:ln>
            <a:noFill/>
          </a:ln>
        </p:spPr>
      </p:pic>
      <p:pic>
        <p:nvPicPr>
          <p:cNvPr id="572" name="Google Shape;572;p59"/>
          <p:cNvPicPr preferRelativeResize="0"/>
          <p:nvPr/>
        </p:nvPicPr>
        <p:blipFill>
          <a:blip r:embed="rId4">
            <a:alphaModFix/>
          </a:blip>
          <a:stretch>
            <a:fillRect/>
          </a:stretch>
        </p:blipFill>
        <p:spPr>
          <a:xfrm>
            <a:off x="7567925" y="4659625"/>
            <a:ext cx="1186526" cy="330675"/>
          </a:xfrm>
          <a:prstGeom prst="rect">
            <a:avLst/>
          </a:prstGeom>
          <a:noFill/>
          <a:ln>
            <a:noFill/>
          </a:ln>
        </p:spPr>
      </p:pic>
      <p:sp>
        <p:nvSpPr>
          <p:cNvPr id="573" name="Google Shape;573;p59"/>
          <p:cNvSpPr txBox="1"/>
          <p:nvPr/>
        </p:nvSpPr>
        <p:spPr>
          <a:xfrm>
            <a:off x="-228600" y="702279"/>
            <a:ext cx="4441800" cy="16500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300"/>
              </a:spcBef>
              <a:spcAft>
                <a:spcPts val="1000"/>
              </a:spcAft>
              <a:buNone/>
            </a:pPr>
            <a:r>
              <a:rPr lang="en-GB" sz="1700">
                <a:latin typeface="Helvetica Neue Light"/>
                <a:ea typeface="Helvetica Neue Light"/>
                <a:cs typeface="Helvetica Neue Light"/>
                <a:sym typeface="Helvetica Neue Light"/>
              </a:rPr>
              <a:t>Tenemos la conexión a la base de datos y luego la creación del repositorio Spartan y del Heroes, ambos para ejecutar por consola. Luego, ejecutamos esta función.</a:t>
            </a:r>
            <a:endParaRPr sz="1700">
              <a:latin typeface="Helvetica Neue Light"/>
              <a:ea typeface="Helvetica Neue Light"/>
              <a:cs typeface="Helvetica Neue Light"/>
              <a:sym typeface="Helvetica Neue Light"/>
            </a:endParaRPr>
          </a:p>
        </p:txBody>
      </p:sp>
      <p:pic>
        <p:nvPicPr>
          <p:cNvPr id="574" name="Google Shape;574;p59"/>
          <p:cNvPicPr preferRelativeResize="0"/>
          <p:nvPr/>
        </p:nvPicPr>
        <p:blipFill>
          <a:blip r:embed="rId5">
            <a:alphaModFix/>
          </a:blip>
          <a:stretch>
            <a:fillRect/>
          </a:stretch>
        </p:blipFill>
        <p:spPr>
          <a:xfrm>
            <a:off x="213126" y="2362190"/>
            <a:ext cx="3988026" cy="2577635"/>
          </a:xfrm>
          <a:prstGeom prst="rect">
            <a:avLst/>
          </a:prstGeom>
          <a:noFill/>
          <a:ln>
            <a:noFill/>
          </a:ln>
        </p:spPr>
      </p:pic>
      <p:sp>
        <p:nvSpPr>
          <p:cNvPr id="575" name="Google Shape;575;p59"/>
          <p:cNvSpPr txBox="1"/>
          <p:nvPr/>
        </p:nvSpPr>
        <p:spPr>
          <a:xfrm>
            <a:off x="304800" y="2362200"/>
            <a:ext cx="3849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300"/>
              </a:spcBef>
              <a:spcAft>
                <a:spcPts val="1000"/>
              </a:spcAft>
              <a:buNone/>
            </a:pPr>
            <a:r>
              <a:t/>
            </a:r>
            <a:endParaRPr/>
          </a:p>
        </p:txBody>
      </p:sp>
      <p:sp>
        <p:nvSpPr>
          <p:cNvPr id="576" name="Google Shape;576;p59"/>
          <p:cNvSpPr/>
          <p:nvPr/>
        </p:nvSpPr>
        <p:spPr>
          <a:xfrm flipH="1" rot="10800000">
            <a:off x="3451397" y="4187325"/>
            <a:ext cx="1666500" cy="9417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77" name="Google Shape;577;p59"/>
          <p:cNvPicPr preferRelativeResize="0"/>
          <p:nvPr/>
        </p:nvPicPr>
        <p:blipFill>
          <a:blip r:embed="rId6">
            <a:alphaModFix/>
          </a:blip>
          <a:stretch>
            <a:fillRect/>
          </a:stretch>
        </p:blipFill>
        <p:spPr>
          <a:xfrm>
            <a:off x="8237824" y="3983838"/>
            <a:ext cx="542925" cy="542925"/>
          </a:xfrm>
          <a:prstGeom prst="rect">
            <a:avLst/>
          </a:prstGeom>
          <a:noFill/>
          <a:ln>
            <a:noFill/>
          </a:ln>
        </p:spPr>
      </p:pic>
      <p:pic>
        <p:nvPicPr>
          <p:cNvPr id="578" name="Google Shape;578;p59"/>
          <p:cNvPicPr preferRelativeResize="0"/>
          <p:nvPr/>
        </p:nvPicPr>
        <p:blipFill>
          <a:blip r:embed="rId7">
            <a:alphaModFix/>
          </a:blip>
          <a:stretch>
            <a:fillRect/>
          </a:stretch>
        </p:blipFill>
        <p:spPr>
          <a:xfrm>
            <a:off x="333925" y="133350"/>
            <a:ext cx="514350" cy="514350"/>
          </a:xfrm>
          <a:prstGeom prst="rect">
            <a:avLst/>
          </a:prstGeom>
          <a:noFill/>
          <a:ln>
            <a:noFill/>
          </a:ln>
        </p:spPr>
      </p:pic>
      <p:pic>
        <p:nvPicPr>
          <p:cNvPr id="579" name="Google Shape;579;p59"/>
          <p:cNvPicPr preferRelativeResize="0"/>
          <p:nvPr/>
        </p:nvPicPr>
        <p:blipFill rotWithShape="1">
          <a:blip r:embed="rId8">
            <a:alphaModFix/>
          </a:blip>
          <a:srcRect b="0" l="0" r="0" t="0"/>
          <a:stretch/>
        </p:blipFill>
        <p:spPr>
          <a:xfrm>
            <a:off x="7441025" y="76797"/>
            <a:ext cx="1634174" cy="6398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pic>
        <p:nvPicPr>
          <p:cNvPr id="584" name="Google Shape;584;p60"/>
          <p:cNvPicPr preferRelativeResize="0"/>
          <p:nvPr/>
        </p:nvPicPr>
        <p:blipFill>
          <a:blip r:embed="rId3">
            <a:alphaModFix/>
          </a:blip>
          <a:stretch>
            <a:fillRect/>
          </a:stretch>
        </p:blipFill>
        <p:spPr>
          <a:xfrm>
            <a:off x="748150" y="609600"/>
            <a:ext cx="3667074" cy="4318775"/>
          </a:xfrm>
          <a:prstGeom prst="rect">
            <a:avLst/>
          </a:prstGeom>
          <a:noFill/>
          <a:ln>
            <a:noFill/>
          </a:ln>
        </p:spPr>
      </p:pic>
      <p:pic>
        <p:nvPicPr>
          <p:cNvPr id="585" name="Google Shape;585;p60"/>
          <p:cNvPicPr preferRelativeResize="0"/>
          <p:nvPr/>
        </p:nvPicPr>
        <p:blipFill>
          <a:blip r:embed="rId4">
            <a:alphaModFix/>
          </a:blip>
          <a:stretch>
            <a:fillRect/>
          </a:stretch>
        </p:blipFill>
        <p:spPr>
          <a:xfrm>
            <a:off x="5520790" y="1963244"/>
            <a:ext cx="2679920" cy="1498403"/>
          </a:xfrm>
          <a:prstGeom prst="rect">
            <a:avLst/>
          </a:prstGeom>
          <a:noFill/>
          <a:ln cap="flat" cmpd="sng" w="9525">
            <a:solidFill>
              <a:schemeClr val="dk2"/>
            </a:solidFill>
            <a:prstDash val="solid"/>
            <a:round/>
            <a:headEnd len="sm" w="sm" type="none"/>
            <a:tailEnd len="sm" w="sm" type="none"/>
          </a:ln>
        </p:spPr>
      </p:pic>
      <p:sp>
        <p:nvSpPr>
          <p:cNvPr id="586" name="Google Shape;586;p60"/>
          <p:cNvSpPr/>
          <p:nvPr/>
        </p:nvSpPr>
        <p:spPr>
          <a:xfrm>
            <a:off x="4649982" y="2482976"/>
            <a:ext cx="738900" cy="449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60"/>
          <p:cNvSpPr txBox="1"/>
          <p:nvPr/>
        </p:nvSpPr>
        <p:spPr>
          <a:xfrm>
            <a:off x="1180500" y="861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highlight>
                  <a:srgbClr val="FFFFFF"/>
                </a:highlight>
                <a:latin typeface="Anton"/>
                <a:ea typeface="Anton"/>
                <a:cs typeface="Anton"/>
                <a:sym typeface="Anton"/>
              </a:rPr>
              <a:t>Usando Repository</a:t>
            </a:r>
            <a:endParaRPr i="1" sz="3600">
              <a:highlight>
                <a:srgbClr val="FFFFFF"/>
              </a:highlight>
              <a:latin typeface="Anton"/>
              <a:ea typeface="Anton"/>
              <a:cs typeface="Anton"/>
              <a:sym typeface="Anton"/>
            </a:endParaRPr>
          </a:p>
        </p:txBody>
      </p:sp>
      <p:pic>
        <p:nvPicPr>
          <p:cNvPr id="588" name="Google Shape;588;p60"/>
          <p:cNvPicPr preferRelativeResize="0"/>
          <p:nvPr/>
        </p:nvPicPr>
        <p:blipFill>
          <a:blip r:embed="rId5">
            <a:alphaModFix/>
          </a:blip>
          <a:stretch>
            <a:fillRect/>
          </a:stretch>
        </p:blipFill>
        <p:spPr>
          <a:xfrm>
            <a:off x="7567925" y="4659625"/>
            <a:ext cx="1186526" cy="330675"/>
          </a:xfrm>
          <a:prstGeom prst="rect">
            <a:avLst/>
          </a:prstGeom>
          <a:noFill/>
          <a:ln>
            <a:noFill/>
          </a:ln>
        </p:spPr>
      </p:pic>
      <p:sp>
        <p:nvSpPr>
          <p:cNvPr id="589" name="Google Shape;589;p60"/>
          <p:cNvSpPr txBox="1"/>
          <p:nvPr/>
        </p:nvSpPr>
        <p:spPr>
          <a:xfrm>
            <a:off x="76200" y="533400"/>
            <a:ext cx="384900" cy="4002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300"/>
              </a:spcBef>
              <a:spcAft>
                <a:spcPts val="1000"/>
              </a:spcAft>
              <a:buNone/>
            </a:pPr>
            <a:r>
              <a:t/>
            </a:r>
            <a:endParaRPr/>
          </a:p>
        </p:txBody>
      </p:sp>
      <p:sp>
        <p:nvSpPr>
          <p:cNvPr id="590" name="Google Shape;590;p60"/>
          <p:cNvSpPr txBox="1"/>
          <p:nvPr/>
        </p:nvSpPr>
        <p:spPr>
          <a:xfrm>
            <a:off x="5638800" y="609600"/>
            <a:ext cx="3849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300"/>
              </a:spcBef>
              <a:spcAft>
                <a:spcPts val="1000"/>
              </a:spcAft>
              <a:buNone/>
            </a:pPr>
            <a:r>
              <a:t/>
            </a:r>
            <a:endParaRPr/>
          </a:p>
        </p:txBody>
      </p:sp>
      <p:pic>
        <p:nvPicPr>
          <p:cNvPr id="591" name="Google Shape;591;p60"/>
          <p:cNvPicPr preferRelativeResize="0"/>
          <p:nvPr/>
        </p:nvPicPr>
        <p:blipFill>
          <a:blip r:embed="rId6">
            <a:alphaModFix/>
          </a:blip>
          <a:stretch>
            <a:fillRect/>
          </a:stretch>
        </p:blipFill>
        <p:spPr>
          <a:xfrm>
            <a:off x="333925" y="133350"/>
            <a:ext cx="514350" cy="514350"/>
          </a:xfrm>
          <a:prstGeom prst="rect">
            <a:avLst/>
          </a:prstGeom>
          <a:noFill/>
          <a:ln>
            <a:noFill/>
          </a:ln>
        </p:spPr>
      </p:pic>
      <p:pic>
        <p:nvPicPr>
          <p:cNvPr id="592" name="Google Shape;592;p60"/>
          <p:cNvPicPr preferRelativeResize="0"/>
          <p:nvPr/>
        </p:nvPicPr>
        <p:blipFill rotWithShape="1">
          <a:blip r:embed="rId7">
            <a:alphaModFix/>
          </a:blip>
          <a:srcRect b="0" l="0" r="0" t="0"/>
          <a:stretch/>
        </p:blipFill>
        <p:spPr>
          <a:xfrm>
            <a:off x="7441025" y="76797"/>
            <a:ext cx="1634174" cy="6398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pic>
        <p:nvPicPr>
          <p:cNvPr id="597" name="Google Shape;597;p61"/>
          <p:cNvPicPr preferRelativeResize="0"/>
          <p:nvPr/>
        </p:nvPicPr>
        <p:blipFill>
          <a:blip r:embed="rId3">
            <a:alphaModFix/>
          </a:blip>
          <a:stretch>
            <a:fillRect/>
          </a:stretch>
        </p:blipFill>
        <p:spPr>
          <a:xfrm>
            <a:off x="4608425" y="98521"/>
            <a:ext cx="4316101" cy="4891590"/>
          </a:xfrm>
          <a:prstGeom prst="rect">
            <a:avLst/>
          </a:prstGeom>
          <a:noFill/>
          <a:ln cap="flat" cmpd="sng" w="9525">
            <a:solidFill>
              <a:schemeClr val="dk2"/>
            </a:solidFill>
            <a:prstDash val="solid"/>
            <a:round/>
            <a:headEnd len="sm" w="sm" type="none"/>
            <a:tailEnd len="sm" w="sm" type="none"/>
          </a:ln>
        </p:spPr>
      </p:pic>
      <p:sp>
        <p:nvSpPr>
          <p:cNvPr id="598" name="Google Shape;598;p61"/>
          <p:cNvSpPr txBox="1"/>
          <p:nvPr/>
        </p:nvSpPr>
        <p:spPr>
          <a:xfrm>
            <a:off x="923225" y="237545"/>
            <a:ext cx="4839300" cy="7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GB" sz="2900">
                <a:latin typeface="Anton"/>
                <a:ea typeface="Anton"/>
                <a:cs typeface="Anton"/>
                <a:sym typeface="Anton"/>
              </a:rPr>
              <a:t>Usando Repository</a:t>
            </a:r>
            <a:endParaRPr i="1" sz="2900">
              <a:latin typeface="Anton"/>
              <a:ea typeface="Anton"/>
              <a:cs typeface="Anton"/>
              <a:sym typeface="Anton"/>
            </a:endParaRPr>
          </a:p>
        </p:txBody>
      </p:sp>
      <p:pic>
        <p:nvPicPr>
          <p:cNvPr id="599" name="Google Shape;599;p61"/>
          <p:cNvPicPr preferRelativeResize="0"/>
          <p:nvPr/>
        </p:nvPicPr>
        <p:blipFill>
          <a:blip r:embed="rId4">
            <a:alphaModFix/>
          </a:blip>
          <a:stretch>
            <a:fillRect/>
          </a:stretch>
        </p:blipFill>
        <p:spPr>
          <a:xfrm>
            <a:off x="7567925" y="4659625"/>
            <a:ext cx="1186526" cy="330675"/>
          </a:xfrm>
          <a:prstGeom prst="rect">
            <a:avLst/>
          </a:prstGeom>
          <a:noFill/>
          <a:ln>
            <a:noFill/>
          </a:ln>
        </p:spPr>
      </p:pic>
      <p:sp>
        <p:nvSpPr>
          <p:cNvPr id="600" name="Google Shape;600;p61"/>
          <p:cNvSpPr txBox="1"/>
          <p:nvPr/>
        </p:nvSpPr>
        <p:spPr>
          <a:xfrm>
            <a:off x="323850" y="952725"/>
            <a:ext cx="3833100" cy="1486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300"/>
              </a:spcBef>
              <a:spcAft>
                <a:spcPts val="1000"/>
              </a:spcAft>
              <a:buNone/>
            </a:pPr>
            <a:r>
              <a:rPr lang="en-GB" sz="1900">
                <a:latin typeface="Helvetica Neue Light"/>
                <a:ea typeface="Helvetica Neue Light"/>
                <a:cs typeface="Helvetica Neue Light"/>
                <a:sym typeface="Helvetica Neue Light"/>
              </a:rPr>
              <a:t>Creamos ahora la función anónima (se ejecuta a sí misma) que llama al repositorio y ejecuta los métodos.</a:t>
            </a:r>
            <a:endParaRPr sz="1900">
              <a:latin typeface="Helvetica Neue Light"/>
              <a:ea typeface="Helvetica Neue Light"/>
              <a:cs typeface="Helvetica Neue Light"/>
              <a:sym typeface="Helvetica Neue Light"/>
            </a:endParaRPr>
          </a:p>
        </p:txBody>
      </p:sp>
      <p:pic>
        <p:nvPicPr>
          <p:cNvPr id="601" name="Google Shape;601;p61"/>
          <p:cNvPicPr preferRelativeResize="0"/>
          <p:nvPr/>
        </p:nvPicPr>
        <p:blipFill>
          <a:blip r:embed="rId5">
            <a:alphaModFix/>
          </a:blip>
          <a:stretch>
            <a:fillRect/>
          </a:stretch>
        </p:blipFill>
        <p:spPr>
          <a:xfrm>
            <a:off x="295825" y="2665825"/>
            <a:ext cx="4433475" cy="1950750"/>
          </a:xfrm>
          <a:prstGeom prst="rect">
            <a:avLst/>
          </a:prstGeom>
          <a:noFill/>
          <a:ln cap="flat" cmpd="sng" w="9525">
            <a:solidFill>
              <a:schemeClr val="dk2"/>
            </a:solidFill>
            <a:prstDash val="solid"/>
            <a:round/>
            <a:headEnd len="sm" w="sm" type="none"/>
            <a:tailEnd len="sm" w="sm" type="none"/>
          </a:ln>
        </p:spPr>
      </p:pic>
      <p:pic>
        <p:nvPicPr>
          <p:cNvPr id="602" name="Google Shape;602;p61"/>
          <p:cNvPicPr preferRelativeResize="0"/>
          <p:nvPr/>
        </p:nvPicPr>
        <p:blipFill>
          <a:blip r:embed="rId6">
            <a:alphaModFix/>
          </a:blip>
          <a:stretch>
            <a:fillRect/>
          </a:stretch>
        </p:blipFill>
        <p:spPr>
          <a:xfrm>
            <a:off x="295825" y="215650"/>
            <a:ext cx="514350" cy="514350"/>
          </a:xfrm>
          <a:prstGeom prst="rect">
            <a:avLst/>
          </a:prstGeom>
          <a:noFill/>
          <a:ln>
            <a:noFill/>
          </a:ln>
        </p:spPr>
      </p:pic>
      <p:pic>
        <p:nvPicPr>
          <p:cNvPr id="603" name="Google Shape;603;p61"/>
          <p:cNvPicPr preferRelativeResize="0"/>
          <p:nvPr/>
        </p:nvPicPr>
        <p:blipFill rotWithShape="1">
          <a:blip r:embed="rId7">
            <a:alphaModFix/>
          </a:blip>
          <a:srcRect b="0" l="0" r="0" t="0"/>
          <a:stretch/>
        </p:blipFill>
        <p:spPr>
          <a:xfrm>
            <a:off x="7441025" y="76797"/>
            <a:ext cx="1634174" cy="639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7"/>
          <p:cNvSpPr txBox="1"/>
          <p:nvPr/>
        </p:nvSpPr>
        <p:spPr>
          <a:xfrm>
            <a:off x="320000" y="1001475"/>
            <a:ext cx="8292000" cy="33228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300"/>
              </a:spcBef>
              <a:spcAft>
                <a:spcPts val="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Prácticamente todas las aplicaciones de hoy en día, requieren acceso al menos a una fuente de datos. Como suelen ser base de datos relacionales, muchas veces no tenemos problema en acceder a los datos. </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Sin embargo, podemos necesitar más de una fuente de datos, o la que tenemos puede variar, lo que nos obligaría a refactorizar gran parte del código. </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100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Para ésto, tenemos el patrón </a:t>
            </a:r>
            <a:r>
              <a:rPr b="1" lang="en-GB" sz="1700">
                <a:solidFill>
                  <a:schemeClr val="dk1"/>
                </a:solidFill>
                <a:highlight>
                  <a:schemeClr val="lt1"/>
                </a:highlight>
                <a:latin typeface="Helvetica Neue"/>
                <a:ea typeface="Helvetica Neue"/>
                <a:cs typeface="Helvetica Neue"/>
                <a:sym typeface="Helvetica Neue"/>
              </a:rPr>
              <a:t>Arquitectónico Data Access Object (DAO)</a:t>
            </a:r>
            <a:r>
              <a:rPr lang="en-GB" sz="1700">
                <a:solidFill>
                  <a:schemeClr val="dk1"/>
                </a:solidFill>
                <a:highlight>
                  <a:schemeClr val="lt1"/>
                </a:highlight>
                <a:latin typeface="Helvetica Neue Light"/>
                <a:ea typeface="Helvetica Neue Light"/>
                <a:cs typeface="Helvetica Neue Light"/>
                <a:sym typeface="Helvetica Neue Light"/>
              </a:rPr>
              <a:t>, que permite separar la lógica de acceso a datos de los </a:t>
            </a:r>
            <a:r>
              <a:rPr b="1" lang="en-GB" sz="1700">
                <a:solidFill>
                  <a:schemeClr val="dk1"/>
                </a:solidFill>
                <a:highlight>
                  <a:schemeClr val="lt1"/>
                </a:highlight>
                <a:latin typeface="Helvetica Neue"/>
                <a:ea typeface="Helvetica Neue"/>
                <a:cs typeface="Helvetica Neue"/>
                <a:sym typeface="Helvetica Neue"/>
              </a:rPr>
              <a:t>Business</a:t>
            </a:r>
            <a:r>
              <a:rPr b="1" lang="en-GB" sz="1700">
                <a:solidFill>
                  <a:schemeClr val="dk1"/>
                </a:solidFill>
                <a:highlight>
                  <a:schemeClr val="lt1"/>
                </a:highlight>
                <a:latin typeface="Helvetica Neue"/>
                <a:ea typeface="Helvetica Neue"/>
                <a:cs typeface="Helvetica Neue"/>
                <a:sym typeface="Helvetica Neue"/>
              </a:rPr>
              <a:t> Objects u Objetos de negocios</a:t>
            </a:r>
            <a:r>
              <a:rPr lang="en-GB" sz="1700">
                <a:solidFill>
                  <a:schemeClr val="dk1"/>
                </a:solidFill>
                <a:highlight>
                  <a:schemeClr val="lt1"/>
                </a:highlight>
                <a:latin typeface="Helvetica Neue Light"/>
                <a:ea typeface="Helvetica Neue Light"/>
                <a:cs typeface="Helvetica Neue Light"/>
                <a:sym typeface="Helvetica Neue Light"/>
              </a:rPr>
              <a:t>, de tal forma que el DAO encapsula toda la lógica de acceso de datos al resto de la aplicación.</a:t>
            </a:r>
            <a:endParaRPr sz="1700">
              <a:solidFill>
                <a:schemeClr val="dk1"/>
              </a:solidFill>
              <a:highlight>
                <a:schemeClr val="lt1"/>
              </a:highlight>
              <a:latin typeface="Helvetica Neue Light"/>
              <a:ea typeface="Helvetica Neue Light"/>
              <a:cs typeface="Helvetica Neue Light"/>
              <a:sym typeface="Helvetica Neue Light"/>
            </a:endParaRPr>
          </a:p>
        </p:txBody>
      </p:sp>
      <p:sp>
        <p:nvSpPr>
          <p:cNvPr id="132" name="Google Shape;132;p17"/>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¿De qué se trata?</a:t>
            </a:r>
            <a:endParaRPr i="1" sz="3600">
              <a:latin typeface="Anton"/>
              <a:ea typeface="Anton"/>
              <a:cs typeface="Anton"/>
              <a:sym typeface="Anton"/>
            </a:endParaRPr>
          </a:p>
        </p:txBody>
      </p:sp>
      <p:pic>
        <p:nvPicPr>
          <p:cNvPr id="133" name="Google Shape;133;p1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34" name="Google Shape;134;p17"/>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135" name="Google Shape;135;p17"/>
          <p:cNvPicPr preferRelativeResize="0"/>
          <p:nvPr/>
        </p:nvPicPr>
        <p:blipFill>
          <a:blip r:embed="rId5">
            <a:alphaModFix/>
          </a:blip>
          <a:stretch>
            <a:fillRect/>
          </a:stretch>
        </p:blipFill>
        <p:spPr>
          <a:xfrm>
            <a:off x="361950" y="197050"/>
            <a:ext cx="657225" cy="65722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62"/>
          <p:cNvSpPr txBox="1"/>
          <p:nvPr/>
        </p:nvSpPr>
        <p:spPr>
          <a:xfrm>
            <a:off x="1180500" y="861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Usando Repository</a:t>
            </a:r>
            <a:endParaRPr i="1" sz="3600">
              <a:latin typeface="Anton"/>
              <a:ea typeface="Anton"/>
              <a:cs typeface="Anton"/>
              <a:sym typeface="Anton"/>
            </a:endParaRPr>
          </a:p>
        </p:txBody>
      </p:sp>
      <p:pic>
        <p:nvPicPr>
          <p:cNvPr id="609" name="Google Shape;609;p62"/>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610" name="Google Shape;610;p62"/>
          <p:cNvSpPr txBox="1"/>
          <p:nvPr/>
        </p:nvSpPr>
        <p:spPr>
          <a:xfrm>
            <a:off x="353125" y="790800"/>
            <a:ext cx="8475300" cy="29952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1300"/>
              </a:spcBef>
              <a:spcAft>
                <a:spcPts val="0"/>
              </a:spcAft>
              <a:buClr>
                <a:srgbClr val="3CEFAB"/>
              </a:buClr>
              <a:buSzPts val="1900"/>
              <a:buFont typeface="Helvetica Neue Light"/>
              <a:buChar char="●"/>
            </a:pPr>
            <a:r>
              <a:rPr lang="en-GB" sz="1900">
                <a:latin typeface="Helvetica Neue Light"/>
                <a:ea typeface="Helvetica Neue Light"/>
                <a:cs typeface="Helvetica Neue Light"/>
                <a:sym typeface="Helvetica Neue Light"/>
              </a:rPr>
              <a:t>Finalmente, para ejecutar con minimst por consola y poder ejecutar los métodos, usamos comandos para cada repositorio. Por ejemplo:</a:t>
            </a:r>
            <a:endParaRPr sz="1900">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0"/>
              </a:spcAft>
              <a:buClr>
                <a:srgbClr val="3CEFAB"/>
              </a:buClr>
              <a:buSzPts val="1900"/>
              <a:buFont typeface="Helvetica Neue Light"/>
              <a:buChar char="●"/>
            </a:pPr>
            <a:r>
              <a:rPr lang="en-GB" sz="1900">
                <a:latin typeface="Helvetica Neue Light"/>
                <a:ea typeface="Helvetica Neue Light"/>
                <a:cs typeface="Helvetica Neue Light"/>
                <a:sym typeface="Helvetica Neue Light"/>
              </a:rPr>
              <a:t>Para agregar un item a Spartan:</a:t>
            </a:r>
            <a:br>
              <a:rPr lang="en-GB" sz="1900">
                <a:latin typeface="Helvetica Neue Light"/>
                <a:ea typeface="Helvetica Neue Light"/>
                <a:cs typeface="Helvetica Neue Light"/>
                <a:sym typeface="Helvetica Neue Light"/>
              </a:rPr>
            </a:br>
            <a:endParaRPr sz="1900">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0"/>
              </a:spcAft>
              <a:buClr>
                <a:srgbClr val="3CEFAB"/>
              </a:buClr>
              <a:buSzPts val="1900"/>
              <a:buFont typeface="Helvetica Neue Light"/>
              <a:buChar char="●"/>
            </a:pPr>
            <a:r>
              <a:rPr lang="en-GB" sz="1900">
                <a:latin typeface="Helvetica Neue Light"/>
                <a:ea typeface="Helvetica Neue Light"/>
                <a:cs typeface="Helvetica Neue Light"/>
                <a:sym typeface="Helvetica Neue Light"/>
              </a:rPr>
              <a:t>Para agregar un item a Heroes:</a:t>
            </a:r>
            <a:br>
              <a:rPr lang="en-GB" sz="1900">
                <a:latin typeface="Helvetica Neue Light"/>
                <a:ea typeface="Helvetica Neue Light"/>
                <a:cs typeface="Helvetica Neue Light"/>
                <a:sym typeface="Helvetica Neue Light"/>
              </a:rPr>
            </a:br>
            <a:endParaRPr sz="1900">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1000"/>
              </a:spcAft>
              <a:buClr>
                <a:srgbClr val="3CEFAB"/>
              </a:buClr>
              <a:buSzPts val="1900"/>
              <a:buFont typeface="Helvetica Neue Light"/>
              <a:buChar char="●"/>
            </a:pPr>
            <a:r>
              <a:rPr lang="en-GB" sz="1900">
                <a:latin typeface="Helvetica Neue Light"/>
                <a:ea typeface="Helvetica Neue Light"/>
                <a:cs typeface="Helvetica Neue Light"/>
                <a:sym typeface="Helvetica Neue Light"/>
              </a:rPr>
              <a:t>Como respuesta obtendremos en cada caso:</a:t>
            </a:r>
            <a:endParaRPr sz="1900">
              <a:latin typeface="Helvetica Neue Light"/>
              <a:ea typeface="Helvetica Neue Light"/>
              <a:cs typeface="Helvetica Neue Light"/>
              <a:sym typeface="Helvetica Neue Light"/>
            </a:endParaRPr>
          </a:p>
        </p:txBody>
      </p:sp>
      <p:pic>
        <p:nvPicPr>
          <p:cNvPr id="611" name="Google Shape;611;p62"/>
          <p:cNvPicPr preferRelativeResize="0"/>
          <p:nvPr/>
        </p:nvPicPr>
        <p:blipFill>
          <a:blip r:embed="rId4">
            <a:alphaModFix/>
          </a:blip>
          <a:stretch>
            <a:fillRect/>
          </a:stretch>
        </p:blipFill>
        <p:spPr>
          <a:xfrm>
            <a:off x="171175" y="2071125"/>
            <a:ext cx="8839197" cy="239504"/>
          </a:xfrm>
          <a:prstGeom prst="rect">
            <a:avLst/>
          </a:prstGeom>
          <a:noFill/>
          <a:ln cap="flat" cmpd="sng" w="9525">
            <a:solidFill>
              <a:schemeClr val="dk2"/>
            </a:solidFill>
            <a:prstDash val="solid"/>
            <a:round/>
            <a:headEnd len="sm" w="sm" type="none"/>
            <a:tailEnd len="sm" w="sm" type="none"/>
          </a:ln>
        </p:spPr>
      </p:pic>
      <p:pic>
        <p:nvPicPr>
          <p:cNvPr id="612" name="Google Shape;612;p62"/>
          <p:cNvPicPr preferRelativeResize="0"/>
          <p:nvPr/>
        </p:nvPicPr>
        <p:blipFill>
          <a:blip r:embed="rId5">
            <a:alphaModFix/>
          </a:blip>
          <a:stretch>
            <a:fillRect/>
          </a:stretch>
        </p:blipFill>
        <p:spPr>
          <a:xfrm>
            <a:off x="152400" y="2944075"/>
            <a:ext cx="8839200" cy="210650"/>
          </a:xfrm>
          <a:prstGeom prst="rect">
            <a:avLst/>
          </a:prstGeom>
          <a:noFill/>
          <a:ln cap="flat" cmpd="sng" w="9525">
            <a:solidFill>
              <a:schemeClr val="dk2"/>
            </a:solidFill>
            <a:prstDash val="solid"/>
            <a:round/>
            <a:headEnd len="sm" w="sm" type="none"/>
            <a:tailEnd len="sm" w="sm" type="none"/>
          </a:ln>
        </p:spPr>
      </p:pic>
      <p:pic>
        <p:nvPicPr>
          <p:cNvPr id="613" name="Google Shape;613;p62"/>
          <p:cNvPicPr preferRelativeResize="0"/>
          <p:nvPr/>
        </p:nvPicPr>
        <p:blipFill>
          <a:blip r:embed="rId6">
            <a:alphaModFix/>
          </a:blip>
          <a:stretch>
            <a:fillRect/>
          </a:stretch>
        </p:blipFill>
        <p:spPr>
          <a:xfrm>
            <a:off x="1752600" y="3888150"/>
            <a:ext cx="2485578" cy="762900"/>
          </a:xfrm>
          <a:prstGeom prst="rect">
            <a:avLst/>
          </a:prstGeom>
          <a:noFill/>
          <a:ln cap="flat" cmpd="sng" w="9525">
            <a:solidFill>
              <a:schemeClr val="dk2"/>
            </a:solidFill>
            <a:prstDash val="solid"/>
            <a:round/>
            <a:headEnd len="sm" w="sm" type="none"/>
            <a:tailEnd len="sm" w="sm" type="none"/>
          </a:ln>
        </p:spPr>
      </p:pic>
      <p:pic>
        <p:nvPicPr>
          <p:cNvPr id="614" name="Google Shape;614;p62"/>
          <p:cNvPicPr preferRelativeResize="0"/>
          <p:nvPr/>
        </p:nvPicPr>
        <p:blipFill>
          <a:blip r:embed="rId7">
            <a:alphaModFix/>
          </a:blip>
          <a:stretch>
            <a:fillRect/>
          </a:stretch>
        </p:blipFill>
        <p:spPr>
          <a:xfrm>
            <a:off x="4495800" y="3888150"/>
            <a:ext cx="2343587" cy="762900"/>
          </a:xfrm>
          <a:prstGeom prst="rect">
            <a:avLst/>
          </a:prstGeom>
          <a:noFill/>
          <a:ln cap="flat" cmpd="sng" w="9525">
            <a:solidFill>
              <a:schemeClr val="dk2"/>
            </a:solidFill>
            <a:prstDash val="solid"/>
            <a:round/>
            <a:headEnd len="sm" w="sm" type="none"/>
            <a:tailEnd len="sm" w="sm" type="none"/>
          </a:ln>
        </p:spPr>
      </p:pic>
      <p:pic>
        <p:nvPicPr>
          <p:cNvPr id="615" name="Google Shape;615;p62"/>
          <p:cNvPicPr preferRelativeResize="0"/>
          <p:nvPr/>
        </p:nvPicPr>
        <p:blipFill>
          <a:blip r:embed="rId8">
            <a:alphaModFix/>
          </a:blip>
          <a:stretch>
            <a:fillRect/>
          </a:stretch>
        </p:blipFill>
        <p:spPr>
          <a:xfrm>
            <a:off x="295825" y="215650"/>
            <a:ext cx="514350" cy="514350"/>
          </a:xfrm>
          <a:prstGeom prst="rect">
            <a:avLst/>
          </a:prstGeom>
          <a:noFill/>
          <a:ln>
            <a:noFill/>
          </a:ln>
        </p:spPr>
      </p:pic>
      <p:pic>
        <p:nvPicPr>
          <p:cNvPr id="616" name="Google Shape;616;p62"/>
          <p:cNvPicPr preferRelativeResize="0"/>
          <p:nvPr/>
        </p:nvPicPr>
        <p:blipFill rotWithShape="1">
          <a:blip r:embed="rId9">
            <a:alphaModFix/>
          </a:blip>
          <a:srcRect b="0" l="0" r="0" t="0"/>
          <a:stretch/>
        </p:blipFill>
        <p:spPr>
          <a:xfrm>
            <a:off x="7441025" y="76797"/>
            <a:ext cx="1634174" cy="63985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63"/>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APLICANDO REPOSITORY</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GB" sz="1600">
                <a:latin typeface="Helvetica Neue Light"/>
                <a:ea typeface="Helvetica Neue Light"/>
                <a:cs typeface="Helvetica Neue Light"/>
                <a:sym typeface="Helvetica Neue Light"/>
              </a:rPr>
              <a:t>Tiempo: 10 minutos</a:t>
            </a:r>
            <a:endParaRPr i="1" sz="1600">
              <a:latin typeface="Helvetica Neue Light"/>
              <a:ea typeface="Helvetica Neue Light"/>
              <a:cs typeface="Helvetica Neue Light"/>
              <a:sym typeface="Helvetica Neue Light"/>
            </a:endParaRPr>
          </a:p>
        </p:txBody>
      </p:sp>
      <p:pic>
        <p:nvPicPr>
          <p:cNvPr id="622" name="Google Shape;622;p6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623" name="Google Shape;623;p63"/>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pic>
        <p:nvPicPr>
          <p:cNvPr id="628" name="Google Shape;628;p6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629" name="Google Shape;629;p64"/>
          <p:cNvSpPr txBox="1"/>
          <p:nvPr/>
        </p:nvSpPr>
        <p:spPr>
          <a:xfrm>
            <a:off x="476250" y="1311775"/>
            <a:ext cx="8077200" cy="344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600">
                <a:solidFill>
                  <a:schemeClr val="dk1"/>
                </a:solidFill>
                <a:highlight>
                  <a:schemeClr val="lt1"/>
                </a:highlight>
                <a:latin typeface="Helvetica Neue Light"/>
                <a:ea typeface="Helvetica Neue Light"/>
                <a:cs typeface="Helvetica Neue Light"/>
                <a:sym typeface="Helvetica Neue Light"/>
              </a:rPr>
              <a:t>Aplicar el patrón repositorio para el caso de datos de personas (nombre, apellido, DNI), que se guardarán en la collection personas en la base de datos mongoDB llamada datos.</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000"/>
              </a:spcBef>
              <a:spcAft>
                <a:spcPts val="0"/>
              </a:spcAft>
              <a:buClr>
                <a:schemeClr val="dk1"/>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El repositorio estará implementado en una clase PersonaRepository y clases auxiliares, donde se encuentren los métodos para incorporar, actualizar, borrar una persona y buscarlas individualmente y en forma total. Disponer también de un método que me indique cuantas personas hay almacenadas.</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000"/>
              </a:spcBef>
              <a:spcAft>
                <a:spcPts val="1000"/>
              </a:spcAft>
              <a:buClr>
                <a:schemeClr val="dk1"/>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El constructor de PersonaRepository recibirá el objeto cliente de MongoClient y el nombre de la collection donde se almacenará el repositorio en mongodb.</a:t>
            </a:r>
            <a:endParaRPr sz="1600">
              <a:solidFill>
                <a:schemeClr val="dk1"/>
              </a:solidFill>
              <a:highlight>
                <a:schemeClr val="lt1"/>
              </a:highlight>
              <a:latin typeface="Helvetica Neue Light"/>
              <a:ea typeface="Helvetica Neue Light"/>
              <a:cs typeface="Helvetica Neue Light"/>
              <a:sym typeface="Helvetica Neue Light"/>
            </a:endParaRPr>
          </a:p>
        </p:txBody>
      </p:sp>
      <p:pic>
        <p:nvPicPr>
          <p:cNvPr id="630" name="Google Shape;630;p64"/>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631" name="Google Shape;631;p64"/>
          <p:cNvSpPr txBox="1"/>
          <p:nvPr/>
        </p:nvSpPr>
        <p:spPr>
          <a:xfrm>
            <a:off x="442500" y="228600"/>
            <a:ext cx="7524900" cy="71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i="1" lang="en-GB" sz="3300">
                <a:latin typeface="Anton"/>
                <a:ea typeface="Anton"/>
                <a:cs typeface="Anton"/>
                <a:sym typeface="Anton"/>
              </a:rPr>
              <a:t>APLICANDO REPOSITORY</a:t>
            </a:r>
            <a:endParaRPr i="1" sz="3200">
              <a:latin typeface="Helvetica Neue Light"/>
              <a:ea typeface="Helvetica Neue Light"/>
              <a:cs typeface="Helvetica Neue Light"/>
              <a:sym typeface="Helvetica Neue Light"/>
            </a:endParaRPr>
          </a:p>
        </p:txBody>
      </p:sp>
      <p:sp>
        <p:nvSpPr>
          <p:cNvPr id="632" name="Google Shape;632;p64"/>
          <p:cNvSpPr txBox="1"/>
          <p:nvPr/>
        </p:nvSpPr>
        <p:spPr>
          <a:xfrm>
            <a:off x="457200" y="70306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GB" sz="1600">
                <a:solidFill>
                  <a:schemeClr val="dk1"/>
                </a:solidFill>
                <a:latin typeface="Helvetica Neue Light"/>
                <a:ea typeface="Helvetica Neue Light"/>
                <a:cs typeface="Helvetica Neue Light"/>
                <a:sym typeface="Helvetica Neue Light"/>
              </a:rPr>
              <a:t>Tiempo: 10 minutos</a:t>
            </a:r>
            <a:endParaRPr i="1" sz="16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pic>
        <p:nvPicPr>
          <p:cNvPr id="637" name="Google Shape;637;p6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638" name="Google Shape;638;p65"/>
          <p:cNvSpPr txBox="1"/>
          <p:nvPr/>
        </p:nvSpPr>
        <p:spPr>
          <a:xfrm>
            <a:off x="457200" y="1311775"/>
            <a:ext cx="7353300" cy="280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600">
                <a:solidFill>
                  <a:schemeClr val="dk1"/>
                </a:solidFill>
                <a:highlight>
                  <a:schemeClr val="lt1"/>
                </a:highlight>
                <a:latin typeface="Helvetica Neue Light"/>
                <a:ea typeface="Helvetica Neue Light"/>
                <a:cs typeface="Helvetica Neue Light"/>
                <a:sym typeface="Helvetica Neue Light"/>
              </a:rPr>
              <a:t>Probar el repositorio utilizando un código de test llamando a cada acción del repositorio con los datos apropiados ó mediante un </a:t>
            </a:r>
            <a:r>
              <a:rPr lang="en-GB" sz="1600">
                <a:solidFill>
                  <a:schemeClr val="dk1"/>
                </a:solidFill>
                <a:highlight>
                  <a:schemeClr val="lt1"/>
                </a:highlight>
                <a:latin typeface="Helvetica Neue Light"/>
                <a:ea typeface="Helvetica Neue Light"/>
                <a:cs typeface="Helvetica Neue Light"/>
                <a:sym typeface="Helvetica Neue Light"/>
              </a:rPr>
              <a:t>menú</a:t>
            </a:r>
            <a:r>
              <a:rPr lang="en-GB" sz="1600">
                <a:solidFill>
                  <a:schemeClr val="dk1"/>
                </a:solidFill>
                <a:highlight>
                  <a:schemeClr val="lt1"/>
                </a:highlight>
                <a:latin typeface="Helvetica Neue Light"/>
                <a:ea typeface="Helvetica Neue Light"/>
                <a:cs typeface="Helvetica Neue Light"/>
                <a:sym typeface="Helvetica Neue Light"/>
              </a:rPr>
              <a:t> de test que permita por línea de comandos ejecutar las distintas tareas implementadas en el repositorio, representando en todos los casos los resultados por consola.</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000"/>
              </a:spcBef>
              <a:spcAft>
                <a:spcPts val="0"/>
              </a:spcAft>
              <a:buClr>
                <a:schemeClr val="dk1"/>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Tratar de lograr un alto nivel de abstracción en la programación del patrón utilizando preferentemente typescript para confeccionar el código.</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000"/>
              </a:spcBef>
              <a:spcAft>
                <a:spcPts val="1000"/>
              </a:spcAft>
              <a:buClr>
                <a:schemeClr val="dk1"/>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Verificar con un cliente de Mongo(CLI ó GUI) que los datos estén de forma correcta almacenados en la base.</a:t>
            </a:r>
            <a:endParaRPr sz="1600">
              <a:solidFill>
                <a:schemeClr val="dk1"/>
              </a:solidFill>
              <a:highlight>
                <a:schemeClr val="lt1"/>
              </a:highlight>
              <a:latin typeface="Helvetica Neue Light"/>
              <a:ea typeface="Helvetica Neue Light"/>
              <a:cs typeface="Helvetica Neue Light"/>
              <a:sym typeface="Helvetica Neue Light"/>
            </a:endParaRPr>
          </a:p>
        </p:txBody>
      </p:sp>
      <p:pic>
        <p:nvPicPr>
          <p:cNvPr id="639" name="Google Shape;639;p65"/>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640" name="Google Shape;640;p65"/>
          <p:cNvSpPr txBox="1"/>
          <p:nvPr/>
        </p:nvSpPr>
        <p:spPr>
          <a:xfrm>
            <a:off x="442500" y="228600"/>
            <a:ext cx="7524900" cy="71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i="1" lang="en-GB" sz="3300">
                <a:latin typeface="Anton"/>
                <a:ea typeface="Anton"/>
                <a:cs typeface="Anton"/>
                <a:sym typeface="Anton"/>
              </a:rPr>
              <a:t>APLICANDO REPOSITORY</a:t>
            </a:r>
            <a:endParaRPr i="1" sz="3200">
              <a:latin typeface="Helvetica Neue Light"/>
              <a:ea typeface="Helvetica Neue Light"/>
              <a:cs typeface="Helvetica Neue Light"/>
              <a:sym typeface="Helvetica Neue Light"/>
            </a:endParaRPr>
          </a:p>
        </p:txBody>
      </p:sp>
      <p:sp>
        <p:nvSpPr>
          <p:cNvPr id="641" name="Google Shape;641;p65"/>
          <p:cNvSpPr txBox="1"/>
          <p:nvPr/>
        </p:nvSpPr>
        <p:spPr>
          <a:xfrm>
            <a:off x="457200" y="70306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GB" sz="1600">
                <a:solidFill>
                  <a:schemeClr val="dk1"/>
                </a:solidFill>
                <a:latin typeface="Helvetica Neue Light"/>
                <a:ea typeface="Helvetica Neue Light"/>
                <a:cs typeface="Helvetica Neue Light"/>
                <a:sym typeface="Helvetica Neue Light"/>
              </a:rPr>
              <a:t>Tiempo: 10 minutos</a:t>
            </a:r>
            <a:endParaRPr i="1" sz="16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45" name="Shape 645"/>
        <p:cNvGrpSpPr/>
        <p:nvPr/>
      </p:nvGrpSpPr>
      <p:grpSpPr>
        <a:xfrm>
          <a:off x="0" y="0"/>
          <a:ext cx="0" cy="0"/>
          <a:chOff x="0" y="0"/>
          <a:chExt cx="0" cy="0"/>
        </a:xfrm>
      </p:grpSpPr>
      <p:sp>
        <p:nvSpPr>
          <p:cNvPr id="646" name="Google Shape;646;p66"/>
          <p:cNvSpPr txBox="1"/>
          <p:nvPr/>
        </p:nvSpPr>
        <p:spPr>
          <a:xfrm>
            <a:off x="2657700" y="2394100"/>
            <a:ext cx="38286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6000">
                <a:solidFill>
                  <a:srgbClr val="E8E7E3"/>
                </a:solidFill>
              </a:rPr>
              <a:t>☕ </a:t>
            </a:r>
            <a:endParaRPr sz="6000">
              <a:solidFill>
                <a:srgbClr val="E8E7E3"/>
              </a:solidFill>
            </a:endParaRPr>
          </a:p>
          <a:p>
            <a:pPr indent="0" lvl="0" marL="0" rtl="0" algn="ctr">
              <a:spcBef>
                <a:spcPts val="0"/>
              </a:spcBef>
              <a:spcAft>
                <a:spcPts val="0"/>
              </a:spcAft>
              <a:buNone/>
            </a:pPr>
            <a:r>
              <a:rPr i="1" lang="en-GB" sz="6000">
                <a:solidFill>
                  <a:srgbClr val="E0FF00"/>
                </a:solidFill>
                <a:latin typeface="Anton"/>
                <a:ea typeface="Anton"/>
                <a:cs typeface="Anton"/>
                <a:sym typeface="Anton"/>
              </a:rPr>
              <a:t>BREAK</a:t>
            </a:r>
            <a:endParaRPr i="1" sz="6000">
              <a:solidFill>
                <a:srgbClr val="E0FF00"/>
              </a:solidFill>
              <a:latin typeface="Anton"/>
              <a:ea typeface="Anton"/>
              <a:cs typeface="Anton"/>
              <a:sym typeface="Anton"/>
            </a:endParaRPr>
          </a:p>
          <a:p>
            <a:pPr indent="0" lvl="0" marL="0" rtl="0" algn="ctr">
              <a:spcBef>
                <a:spcPts val="0"/>
              </a:spcBef>
              <a:spcAft>
                <a:spcPts val="0"/>
              </a:spcAft>
              <a:buNone/>
            </a:pPr>
            <a:r>
              <a:t/>
            </a:r>
            <a:endParaRPr sz="2100">
              <a:solidFill>
                <a:schemeClr val="lt1"/>
              </a:solidFill>
              <a:latin typeface="Anton"/>
              <a:ea typeface="Anton"/>
              <a:cs typeface="Anton"/>
              <a:sym typeface="Anton"/>
            </a:endParaRPr>
          </a:p>
          <a:p>
            <a:pPr indent="0" lvl="0" marL="0" rtl="0" algn="ctr">
              <a:spcBef>
                <a:spcPts val="0"/>
              </a:spcBef>
              <a:spcAft>
                <a:spcPts val="0"/>
              </a:spcAft>
              <a:buNone/>
            </a:pPr>
            <a:r>
              <a:rPr lang="en-GB" sz="2100">
                <a:solidFill>
                  <a:schemeClr val="lt1"/>
                </a:solidFill>
                <a:latin typeface="Anton"/>
                <a:ea typeface="Anton"/>
                <a:cs typeface="Anton"/>
                <a:sym typeface="Anton"/>
              </a:rPr>
              <a:t>¡5/10 MINUTOS Y VOLVEMOS!</a:t>
            </a:r>
            <a:endParaRPr sz="2100">
              <a:solidFill>
                <a:schemeClr val="lt1"/>
              </a:solidFill>
              <a:latin typeface="Anton"/>
              <a:ea typeface="Anton"/>
              <a:cs typeface="Anton"/>
              <a:sym typeface="Anton"/>
            </a:endParaRPr>
          </a:p>
          <a:p>
            <a:pPr indent="0" lvl="0" marL="0" rtl="0" algn="l">
              <a:spcBef>
                <a:spcPts val="0"/>
              </a:spcBef>
              <a:spcAft>
                <a:spcPts val="0"/>
              </a:spcAft>
              <a:buNone/>
            </a:pPr>
            <a:r>
              <a:t/>
            </a:r>
            <a:endParaRPr i="1" sz="4000">
              <a:solidFill>
                <a:srgbClr val="E0FF00"/>
              </a:solidFill>
              <a:latin typeface="Anton"/>
              <a:ea typeface="Anton"/>
              <a:cs typeface="Anton"/>
              <a:sym typeface="Anton"/>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50" name="Shape 650"/>
        <p:cNvGrpSpPr/>
        <p:nvPr/>
      </p:nvGrpSpPr>
      <p:grpSpPr>
        <a:xfrm>
          <a:off x="0" y="0"/>
          <a:ext cx="0" cy="0"/>
          <a:chOff x="0" y="0"/>
          <a:chExt cx="0" cy="0"/>
        </a:xfrm>
      </p:grpSpPr>
      <p:sp>
        <p:nvSpPr>
          <p:cNvPr id="651" name="Google Shape;651;p67"/>
          <p:cNvSpPr txBox="1"/>
          <p:nvPr/>
        </p:nvSpPr>
        <p:spPr>
          <a:xfrm>
            <a:off x="1811750" y="1944250"/>
            <a:ext cx="5450700" cy="70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solidFill>
                  <a:srgbClr val="E0FF00"/>
                </a:solidFill>
                <a:latin typeface="Anton"/>
                <a:ea typeface="Anton"/>
                <a:cs typeface="Anton"/>
                <a:sym typeface="Anton"/>
              </a:rPr>
              <a:t>ORM</a:t>
            </a:r>
            <a:br>
              <a:rPr i="1" lang="en-GB" sz="3600">
                <a:solidFill>
                  <a:srgbClr val="E0FF00"/>
                </a:solidFill>
                <a:latin typeface="Anton"/>
                <a:ea typeface="Anton"/>
                <a:cs typeface="Anton"/>
                <a:sym typeface="Anton"/>
              </a:rPr>
            </a:br>
            <a:r>
              <a:rPr i="1" lang="en-GB" sz="3600">
                <a:solidFill>
                  <a:srgbClr val="E0FF00"/>
                </a:solidFill>
                <a:latin typeface="Anton"/>
                <a:ea typeface="Anton"/>
                <a:cs typeface="Anton"/>
                <a:sym typeface="Anton"/>
              </a:rPr>
              <a:t>(OBJECT RELATIONAL MAPPING)</a:t>
            </a:r>
            <a:endParaRPr i="1" sz="3600">
              <a:solidFill>
                <a:srgbClr val="E0FF00"/>
              </a:solidFill>
              <a:latin typeface="Anton"/>
              <a:ea typeface="Anton"/>
              <a:cs typeface="Anton"/>
              <a:sym typeface="Anton"/>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68"/>
          <p:cNvSpPr txBox="1"/>
          <p:nvPr/>
        </p:nvSpPr>
        <p:spPr>
          <a:xfrm>
            <a:off x="229175" y="849075"/>
            <a:ext cx="8923800" cy="3909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300"/>
              </a:spcBef>
              <a:spcAft>
                <a:spcPts val="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Es una técnica para convertir datos entre el sistema de tipos del lenguaje de programación y la base de datos. </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300"/>
              </a:spcBef>
              <a:spcAft>
                <a:spcPts val="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Va dirigido solamente a las bases de datos relacionales (SQL). Esto crea un efecto “objeto base de datos virtual” sobre la base de datos relacional, el cual es lo que nos permite manipular la base de datos a través del código.</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300"/>
              </a:spcBef>
              <a:spcAft>
                <a:spcPts val="0"/>
              </a:spcAft>
              <a:buClr>
                <a:srgbClr val="3CEFAB"/>
              </a:buClr>
              <a:buSzPts val="1800"/>
              <a:buFont typeface="Helvetica Neue Light"/>
              <a:buChar char="●"/>
            </a:pPr>
            <a:r>
              <a:rPr b="1" lang="en-GB" sz="1800">
                <a:solidFill>
                  <a:schemeClr val="dk1"/>
                </a:solidFill>
                <a:highlight>
                  <a:schemeClr val="lt1"/>
                </a:highlight>
                <a:latin typeface="Helvetica Neue"/>
                <a:ea typeface="Helvetica Neue"/>
                <a:cs typeface="Helvetica Neue"/>
                <a:sym typeface="Helvetica Neue"/>
              </a:rPr>
              <a:t>Object</a:t>
            </a:r>
            <a:r>
              <a:rPr lang="en-GB" sz="1800">
                <a:solidFill>
                  <a:schemeClr val="dk1"/>
                </a:solidFill>
                <a:highlight>
                  <a:schemeClr val="lt1"/>
                </a:highlight>
                <a:latin typeface="Helvetica Neue Light"/>
                <a:ea typeface="Helvetica Neue Light"/>
                <a:cs typeface="Helvetica Neue Light"/>
                <a:sym typeface="Helvetica Neue Light"/>
              </a:rPr>
              <a:t>: Hace referencia a los objetos que podemos usar en nuestro lenguaje.</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300"/>
              </a:spcBef>
              <a:spcAft>
                <a:spcPts val="0"/>
              </a:spcAft>
              <a:buClr>
                <a:srgbClr val="3CEFAB"/>
              </a:buClr>
              <a:buSzPts val="1800"/>
              <a:buFont typeface="Helvetica Neue Light"/>
              <a:buChar char="●"/>
            </a:pPr>
            <a:r>
              <a:rPr b="1" lang="en-GB" sz="1800">
                <a:solidFill>
                  <a:schemeClr val="dk1"/>
                </a:solidFill>
                <a:highlight>
                  <a:schemeClr val="lt1"/>
                </a:highlight>
                <a:latin typeface="Helvetica Neue"/>
                <a:ea typeface="Helvetica Neue"/>
                <a:cs typeface="Helvetica Neue"/>
                <a:sym typeface="Helvetica Neue"/>
              </a:rPr>
              <a:t>Relational</a:t>
            </a:r>
            <a:r>
              <a:rPr lang="en-GB" sz="1800">
                <a:solidFill>
                  <a:schemeClr val="dk1"/>
                </a:solidFill>
                <a:highlight>
                  <a:schemeClr val="lt1"/>
                </a:highlight>
                <a:latin typeface="Helvetica Neue Light"/>
                <a:ea typeface="Helvetica Neue Light"/>
                <a:cs typeface="Helvetica Neue Light"/>
                <a:sym typeface="Helvetica Neue Light"/>
              </a:rPr>
              <a:t>: Hace referencia a nuestro Sistema Gestor de Base de Datos (MySQL, MSSQL, PostgreSQL).</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300"/>
              </a:spcBef>
              <a:spcAft>
                <a:spcPts val="1000"/>
              </a:spcAft>
              <a:buClr>
                <a:srgbClr val="3CEFAB"/>
              </a:buClr>
              <a:buSzPts val="1800"/>
              <a:buFont typeface="Helvetica Neue Light"/>
              <a:buChar char="●"/>
            </a:pPr>
            <a:r>
              <a:rPr b="1" lang="en-GB" sz="1800">
                <a:solidFill>
                  <a:schemeClr val="dk1"/>
                </a:solidFill>
                <a:highlight>
                  <a:schemeClr val="lt1"/>
                </a:highlight>
                <a:latin typeface="Helvetica Neue"/>
                <a:ea typeface="Helvetica Neue"/>
                <a:cs typeface="Helvetica Neue"/>
                <a:sym typeface="Helvetica Neue"/>
              </a:rPr>
              <a:t>Mapping</a:t>
            </a:r>
            <a:r>
              <a:rPr lang="en-GB" sz="1800">
                <a:solidFill>
                  <a:schemeClr val="dk1"/>
                </a:solidFill>
                <a:highlight>
                  <a:schemeClr val="lt1"/>
                </a:highlight>
                <a:latin typeface="Helvetica Neue Light"/>
                <a:ea typeface="Helvetica Neue Light"/>
                <a:cs typeface="Helvetica Neue Light"/>
                <a:sym typeface="Helvetica Neue Light"/>
              </a:rPr>
              <a:t>: Hace referencia a la conexión entre el los objetos y las tablas.</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657" name="Google Shape;657;p68"/>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¿De qué se trata?</a:t>
            </a:r>
            <a:endParaRPr i="1" sz="3600">
              <a:latin typeface="Anton"/>
              <a:ea typeface="Anton"/>
              <a:cs typeface="Anton"/>
              <a:sym typeface="Anton"/>
            </a:endParaRPr>
          </a:p>
        </p:txBody>
      </p:sp>
      <p:pic>
        <p:nvPicPr>
          <p:cNvPr id="658" name="Google Shape;658;p6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659" name="Google Shape;659;p68"/>
          <p:cNvPicPr preferRelativeResize="0"/>
          <p:nvPr/>
        </p:nvPicPr>
        <p:blipFill>
          <a:blip r:embed="rId4">
            <a:alphaModFix/>
          </a:blip>
          <a:stretch>
            <a:fillRect/>
          </a:stretch>
        </p:blipFill>
        <p:spPr>
          <a:xfrm>
            <a:off x="8237825" y="91375"/>
            <a:ext cx="762900" cy="7629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69"/>
          <p:cNvSpPr txBox="1"/>
          <p:nvPr/>
        </p:nvSpPr>
        <p:spPr>
          <a:xfrm>
            <a:off x="200725" y="849075"/>
            <a:ext cx="8491200" cy="38799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ORM es una técnica que nos permite hacer queries y manipular datos de la base de datos desde un lenguaje de programación.</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Tiene las siguientes ventajas:</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1" marL="914400" rtl="0" algn="l">
              <a:lnSpc>
                <a:spcPct val="115000"/>
              </a:lnSpc>
              <a:spcBef>
                <a:spcPts val="1300"/>
              </a:spcBef>
              <a:spcAft>
                <a:spcPts val="0"/>
              </a:spcAft>
              <a:buClr>
                <a:srgbClr val="3CEFAB"/>
              </a:buClr>
              <a:buSzPts val="1900"/>
              <a:buFont typeface="Helvetica Neue Light"/>
              <a:buChar char="○"/>
            </a:pPr>
            <a:r>
              <a:rPr b="1" lang="en-GB" sz="1900">
                <a:solidFill>
                  <a:schemeClr val="dk1"/>
                </a:solidFill>
                <a:highlight>
                  <a:schemeClr val="lt1"/>
                </a:highlight>
                <a:latin typeface="Helvetica Neue"/>
                <a:ea typeface="Helvetica Neue"/>
                <a:cs typeface="Helvetica Neue"/>
                <a:sym typeface="Helvetica Neue"/>
              </a:rPr>
              <a:t>Abstracto</a:t>
            </a:r>
            <a:r>
              <a:rPr lang="en-GB" sz="1900">
                <a:solidFill>
                  <a:schemeClr val="dk1"/>
                </a:solidFill>
                <a:highlight>
                  <a:schemeClr val="lt1"/>
                </a:highlight>
                <a:latin typeface="Helvetica Neue Light"/>
                <a:ea typeface="Helvetica Neue Light"/>
                <a:cs typeface="Helvetica Neue Light"/>
                <a:sym typeface="Helvetica Neue Light"/>
              </a:rPr>
              <a:t>: Diseño de una estructura o modelo aislado de la base de datos.</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1" marL="914400" rtl="0" algn="l">
              <a:lnSpc>
                <a:spcPct val="115000"/>
              </a:lnSpc>
              <a:spcBef>
                <a:spcPts val="1300"/>
              </a:spcBef>
              <a:spcAft>
                <a:spcPts val="0"/>
              </a:spcAft>
              <a:buClr>
                <a:srgbClr val="3CEFAB"/>
              </a:buClr>
              <a:buSzPts val="1900"/>
              <a:buFont typeface="Helvetica Neue Light"/>
              <a:buChar char="○"/>
            </a:pPr>
            <a:r>
              <a:rPr b="1" lang="en-GB" sz="1900">
                <a:solidFill>
                  <a:schemeClr val="dk1"/>
                </a:solidFill>
                <a:highlight>
                  <a:schemeClr val="lt1"/>
                </a:highlight>
                <a:latin typeface="Helvetica Neue"/>
                <a:ea typeface="Helvetica Neue"/>
                <a:cs typeface="Helvetica Neue"/>
                <a:sym typeface="Helvetica Neue"/>
              </a:rPr>
              <a:t>Portable</a:t>
            </a:r>
            <a:r>
              <a:rPr lang="en-GB" sz="1900">
                <a:solidFill>
                  <a:schemeClr val="dk1"/>
                </a:solidFill>
                <a:highlight>
                  <a:schemeClr val="lt1"/>
                </a:highlight>
                <a:latin typeface="Helvetica Neue Light"/>
                <a:ea typeface="Helvetica Neue Light"/>
                <a:cs typeface="Helvetica Neue Light"/>
                <a:sym typeface="Helvetica Neue Light"/>
              </a:rPr>
              <a:t>: Nos permite transportar la estructura de nuestro ORM a cualquier DBMS.</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1" marL="914400" rtl="0" algn="l">
              <a:lnSpc>
                <a:spcPct val="115000"/>
              </a:lnSpc>
              <a:spcBef>
                <a:spcPts val="1300"/>
              </a:spcBef>
              <a:spcAft>
                <a:spcPts val="1000"/>
              </a:spcAft>
              <a:buClr>
                <a:srgbClr val="3CEFAB"/>
              </a:buClr>
              <a:buSzPts val="1900"/>
              <a:buFont typeface="Helvetica Neue Light"/>
              <a:buChar char="○"/>
            </a:pPr>
            <a:r>
              <a:rPr b="1" lang="en-GB" sz="1900">
                <a:solidFill>
                  <a:schemeClr val="dk1"/>
                </a:solidFill>
                <a:highlight>
                  <a:schemeClr val="lt1"/>
                </a:highlight>
                <a:latin typeface="Helvetica Neue"/>
                <a:ea typeface="Helvetica Neue"/>
                <a:cs typeface="Helvetica Neue"/>
                <a:sym typeface="Helvetica Neue"/>
              </a:rPr>
              <a:t>Anidación de datos</a:t>
            </a:r>
            <a:r>
              <a:rPr lang="en-GB" sz="1900">
                <a:solidFill>
                  <a:schemeClr val="dk1"/>
                </a:solidFill>
                <a:highlight>
                  <a:schemeClr val="lt1"/>
                </a:highlight>
                <a:latin typeface="Helvetica Neue Light"/>
                <a:ea typeface="Helvetica Neue Light"/>
                <a:cs typeface="Helvetica Neue Light"/>
                <a:sym typeface="Helvetica Neue Light"/>
              </a:rPr>
              <a:t>: En caso de que una tabla tenga una o varias relaciones con otras.</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665" name="Google Shape;665;p69"/>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¿De qué se trata?</a:t>
            </a:r>
            <a:endParaRPr i="1" sz="3600">
              <a:latin typeface="Anton"/>
              <a:ea typeface="Anton"/>
              <a:cs typeface="Anton"/>
              <a:sym typeface="Anton"/>
            </a:endParaRPr>
          </a:p>
        </p:txBody>
      </p:sp>
      <p:pic>
        <p:nvPicPr>
          <p:cNvPr id="666" name="Google Shape;666;p6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667" name="Google Shape;667;p69"/>
          <p:cNvPicPr preferRelativeResize="0"/>
          <p:nvPr/>
        </p:nvPicPr>
        <p:blipFill>
          <a:blip r:embed="rId4">
            <a:alphaModFix/>
          </a:blip>
          <a:stretch>
            <a:fillRect/>
          </a:stretch>
        </p:blipFill>
        <p:spPr>
          <a:xfrm>
            <a:off x="8237825" y="91375"/>
            <a:ext cx="762900" cy="76290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70"/>
          <p:cNvSpPr txBox="1"/>
          <p:nvPr/>
        </p:nvSpPr>
        <p:spPr>
          <a:xfrm>
            <a:off x="200725" y="1153875"/>
            <a:ext cx="8491200" cy="28359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Tiene las siguientes desventajas:</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1" marL="914400" rtl="0" algn="l">
              <a:lnSpc>
                <a:spcPct val="115000"/>
              </a:lnSpc>
              <a:spcBef>
                <a:spcPts val="1300"/>
              </a:spcBef>
              <a:spcAft>
                <a:spcPts val="0"/>
              </a:spcAft>
              <a:buClr>
                <a:srgbClr val="3CEFAB"/>
              </a:buClr>
              <a:buSzPts val="1900"/>
              <a:buFont typeface="Helvetica Neue Light"/>
              <a:buChar char="○"/>
            </a:pPr>
            <a:r>
              <a:rPr b="1" lang="en-GB" sz="1900">
                <a:solidFill>
                  <a:schemeClr val="dk1"/>
                </a:solidFill>
                <a:highlight>
                  <a:schemeClr val="lt1"/>
                </a:highlight>
                <a:latin typeface="Helvetica Neue"/>
                <a:ea typeface="Helvetica Neue"/>
                <a:cs typeface="Helvetica Neue"/>
                <a:sym typeface="Helvetica Neue"/>
              </a:rPr>
              <a:t>Lento</a:t>
            </a:r>
            <a:r>
              <a:rPr lang="en-GB" sz="1900">
                <a:solidFill>
                  <a:schemeClr val="dk1"/>
                </a:solidFill>
                <a:highlight>
                  <a:schemeClr val="lt1"/>
                </a:highlight>
                <a:latin typeface="Helvetica Neue Light"/>
                <a:ea typeface="Helvetica Neue Light"/>
                <a:cs typeface="Helvetica Neue Light"/>
                <a:sym typeface="Helvetica Neue Light"/>
              </a:rPr>
              <a:t>: Si se compara el tiempo de respuesta entre una raw query y un query hecho por objetos, raw query es mucho mas rápido debido a que no existe una capa (mapping).</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1" marL="914400" rtl="0" algn="l">
              <a:lnSpc>
                <a:spcPct val="115000"/>
              </a:lnSpc>
              <a:spcBef>
                <a:spcPts val="1300"/>
              </a:spcBef>
              <a:spcAft>
                <a:spcPts val="1000"/>
              </a:spcAft>
              <a:buClr>
                <a:srgbClr val="3CEFAB"/>
              </a:buClr>
              <a:buSzPts val="1900"/>
              <a:buFont typeface="Helvetica Neue Light"/>
              <a:buChar char="○"/>
            </a:pPr>
            <a:r>
              <a:rPr b="1" lang="en-GB" sz="1900">
                <a:solidFill>
                  <a:schemeClr val="dk1"/>
                </a:solidFill>
                <a:highlight>
                  <a:schemeClr val="lt1"/>
                </a:highlight>
                <a:latin typeface="Helvetica Neue"/>
                <a:ea typeface="Helvetica Neue"/>
                <a:cs typeface="Helvetica Neue"/>
                <a:sym typeface="Helvetica Neue"/>
              </a:rPr>
              <a:t>Complejidad</a:t>
            </a:r>
            <a:r>
              <a:rPr lang="en-GB" sz="1900">
                <a:solidFill>
                  <a:schemeClr val="dk1"/>
                </a:solidFill>
                <a:highlight>
                  <a:schemeClr val="lt1"/>
                </a:highlight>
                <a:latin typeface="Helvetica Neue Light"/>
                <a:ea typeface="Helvetica Neue Light"/>
                <a:cs typeface="Helvetica Neue Light"/>
                <a:sym typeface="Helvetica Neue Light"/>
              </a:rPr>
              <a:t>: Algunas veces necesitaremos hacer queries complejos. Para eso, tenemos Sequelize que nos permite ejecutar raw queries.</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673" name="Google Shape;673;p70"/>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¿De qué se trata?</a:t>
            </a:r>
            <a:endParaRPr i="1" sz="3600">
              <a:latin typeface="Anton"/>
              <a:ea typeface="Anton"/>
              <a:cs typeface="Anton"/>
              <a:sym typeface="Anton"/>
            </a:endParaRPr>
          </a:p>
        </p:txBody>
      </p:sp>
      <p:pic>
        <p:nvPicPr>
          <p:cNvPr id="674" name="Google Shape;674;p7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675" name="Google Shape;675;p70"/>
          <p:cNvPicPr preferRelativeResize="0"/>
          <p:nvPr/>
        </p:nvPicPr>
        <p:blipFill>
          <a:blip r:embed="rId4">
            <a:alphaModFix/>
          </a:blip>
          <a:stretch>
            <a:fillRect/>
          </a:stretch>
        </p:blipFill>
        <p:spPr>
          <a:xfrm>
            <a:off x="8237825" y="91375"/>
            <a:ext cx="762900" cy="7629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71"/>
          <p:cNvSpPr txBox="1"/>
          <p:nvPr/>
        </p:nvSpPr>
        <p:spPr>
          <a:xfrm>
            <a:off x="537375" y="925275"/>
            <a:ext cx="8137500" cy="35097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Sequelize es un ORM basado en promesas para Node. </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Soporta PostgreSQL, MySQL, SQLite y MSSQL, y entrega características sólidas de transacciones, relaciones entre tablas, mecanismos de migraciones y carga de datos, etc.</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Sequelize maneja sus objetos como promesas, algo que va de la mano con el event loop de Node.</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100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Tiene los mismos alcances que Mongoose y se usa para lo mismo, pero cuando trabajamos con bases de datos relacionales.</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681" name="Google Shape;681;p71"/>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Sequelize</a:t>
            </a:r>
            <a:endParaRPr i="1" sz="3600">
              <a:latin typeface="Anton"/>
              <a:ea typeface="Anton"/>
              <a:cs typeface="Anton"/>
              <a:sym typeface="Anton"/>
            </a:endParaRPr>
          </a:p>
        </p:txBody>
      </p:sp>
      <p:pic>
        <p:nvPicPr>
          <p:cNvPr id="682" name="Google Shape;682;p7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683" name="Google Shape;683;p71"/>
          <p:cNvPicPr preferRelativeResize="0"/>
          <p:nvPr/>
        </p:nvPicPr>
        <p:blipFill>
          <a:blip r:embed="rId4">
            <a:alphaModFix/>
          </a:blip>
          <a:stretch>
            <a:fillRect/>
          </a:stretch>
        </p:blipFill>
        <p:spPr>
          <a:xfrm>
            <a:off x="8237825" y="91375"/>
            <a:ext cx="762900" cy="762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39" name="Shape 139"/>
        <p:cNvGrpSpPr/>
        <p:nvPr/>
      </p:nvGrpSpPr>
      <p:grpSpPr>
        <a:xfrm>
          <a:off x="0" y="0"/>
          <a:ext cx="0" cy="0"/>
          <a:chOff x="0" y="0"/>
          <a:chExt cx="0" cy="0"/>
        </a:xfrm>
      </p:grpSpPr>
      <p:sp>
        <p:nvSpPr>
          <p:cNvPr id="140" name="Google Shape;140;p18"/>
          <p:cNvSpPr txBox="1"/>
          <p:nvPr/>
        </p:nvSpPr>
        <p:spPr>
          <a:xfrm>
            <a:off x="320000" y="2457450"/>
            <a:ext cx="2632800" cy="1143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300"/>
              </a:spcBef>
              <a:spcAft>
                <a:spcPts val="1000"/>
              </a:spcAft>
              <a:buNone/>
            </a:pPr>
            <a:r>
              <a:rPr lang="en-GB">
                <a:solidFill>
                  <a:schemeClr val="dk1"/>
                </a:solidFill>
                <a:highlight>
                  <a:srgbClr val="3CEFAB"/>
                </a:highlight>
                <a:latin typeface="Helvetica Neue Light"/>
                <a:ea typeface="Helvetica Neue Light"/>
                <a:cs typeface="Helvetica Neue Light"/>
                <a:sym typeface="Helvetica Neue Light"/>
              </a:rPr>
              <a:t>La implementación y formato de la información pueden variar según la fuente de los datos.  </a:t>
            </a:r>
            <a:endParaRPr>
              <a:solidFill>
                <a:schemeClr val="dk1"/>
              </a:solidFill>
              <a:highlight>
                <a:srgbClr val="3CEFAB"/>
              </a:highlight>
              <a:latin typeface="Helvetica Neue Light"/>
              <a:ea typeface="Helvetica Neue Light"/>
              <a:cs typeface="Helvetica Neue Light"/>
              <a:sym typeface="Helvetica Neue Light"/>
            </a:endParaRPr>
          </a:p>
        </p:txBody>
      </p:sp>
      <p:sp>
        <p:nvSpPr>
          <p:cNvPr id="141" name="Google Shape;141;p18"/>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Problemas de acceso a datos</a:t>
            </a:r>
            <a:endParaRPr i="1" sz="3600">
              <a:latin typeface="Anton"/>
              <a:ea typeface="Anton"/>
              <a:cs typeface="Anton"/>
              <a:sym typeface="Anton"/>
            </a:endParaRPr>
          </a:p>
        </p:txBody>
      </p:sp>
      <p:pic>
        <p:nvPicPr>
          <p:cNvPr id="142" name="Google Shape;142;p1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43" name="Google Shape;143;p18"/>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144" name="Google Shape;144;p18"/>
          <p:cNvPicPr preferRelativeResize="0"/>
          <p:nvPr/>
        </p:nvPicPr>
        <p:blipFill>
          <a:blip r:embed="rId5">
            <a:alphaModFix/>
          </a:blip>
          <a:stretch>
            <a:fillRect/>
          </a:stretch>
        </p:blipFill>
        <p:spPr>
          <a:xfrm>
            <a:off x="1293500" y="1724025"/>
            <a:ext cx="685800" cy="685800"/>
          </a:xfrm>
          <a:prstGeom prst="rect">
            <a:avLst/>
          </a:prstGeom>
          <a:noFill/>
          <a:ln>
            <a:noFill/>
          </a:ln>
        </p:spPr>
      </p:pic>
      <p:sp>
        <p:nvSpPr>
          <p:cNvPr id="145" name="Google Shape;145;p18"/>
          <p:cNvSpPr txBox="1"/>
          <p:nvPr/>
        </p:nvSpPr>
        <p:spPr>
          <a:xfrm>
            <a:off x="6248400" y="2524125"/>
            <a:ext cx="2556000" cy="1639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300"/>
              </a:spcBef>
              <a:spcAft>
                <a:spcPts val="1000"/>
              </a:spcAft>
              <a:buNone/>
            </a:pPr>
            <a:r>
              <a:rPr lang="en-GB">
                <a:solidFill>
                  <a:schemeClr val="dk1"/>
                </a:solidFill>
                <a:highlight>
                  <a:srgbClr val="3CEFAB"/>
                </a:highlight>
                <a:latin typeface="Helvetica Neue Light"/>
                <a:ea typeface="Helvetica Neue Light"/>
                <a:cs typeface="Helvetica Neue Light"/>
                <a:sym typeface="Helvetica Neue Light"/>
              </a:rPr>
              <a:t>Además, si tenemos múltiples fuentes de datos o estas pueden variar, tendríamos que implementar las diferentes lógicas para acceder a las diferentes fuentes de datos.</a:t>
            </a:r>
            <a:endParaRPr>
              <a:latin typeface="Helvetica Neue Light"/>
              <a:ea typeface="Helvetica Neue Light"/>
              <a:cs typeface="Helvetica Neue Light"/>
              <a:sym typeface="Helvetica Neue Light"/>
            </a:endParaRPr>
          </a:p>
        </p:txBody>
      </p:sp>
      <p:sp>
        <p:nvSpPr>
          <p:cNvPr id="146" name="Google Shape;146;p18"/>
          <p:cNvSpPr txBox="1"/>
          <p:nvPr/>
        </p:nvSpPr>
        <p:spPr>
          <a:xfrm>
            <a:off x="3248450" y="2601675"/>
            <a:ext cx="2556000" cy="1639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300"/>
              </a:spcBef>
              <a:spcAft>
                <a:spcPts val="1000"/>
              </a:spcAft>
              <a:buNone/>
            </a:pPr>
            <a:r>
              <a:rPr lang="en-GB">
                <a:solidFill>
                  <a:schemeClr val="dk1"/>
                </a:solidFill>
                <a:highlight>
                  <a:srgbClr val="3CEFAB"/>
                </a:highlight>
                <a:latin typeface="Helvetica Neue Light"/>
                <a:ea typeface="Helvetica Neue Light"/>
                <a:cs typeface="Helvetica Neue Light"/>
                <a:sym typeface="Helvetica Neue Light"/>
              </a:rPr>
              <a:t>Implementar la lógica de acceso a datos en la capa de lógica de negocio implicaría lidiar con dicha lógica en sí, más la implementación para acceder a los datos.</a:t>
            </a:r>
            <a:endParaRPr>
              <a:latin typeface="Helvetica Neue Light"/>
              <a:ea typeface="Helvetica Neue Light"/>
              <a:cs typeface="Helvetica Neue Light"/>
              <a:sym typeface="Helvetica Neue Light"/>
            </a:endParaRPr>
          </a:p>
        </p:txBody>
      </p:sp>
      <p:pic>
        <p:nvPicPr>
          <p:cNvPr id="147" name="Google Shape;147;p18"/>
          <p:cNvPicPr preferRelativeResize="0"/>
          <p:nvPr/>
        </p:nvPicPr>
        <p:blipFill>
          <a:blip r:embed="rId5">
            <a:alphaModFix/>
          </a:blip>
          <a:stretch>
            <a:fillRect/>
          </a:stretch>
        </p:blipFill>
        <p:spPr>
          <a:xfrm>
            <a:off x="4183550" y="1771650"/>
            <a:ext cx="685800" cy="685800"/>
          </a:xfrm>
          <a:prstGeom prst="rect">
            <a:avLst/>
          </a:prstGeom>
          <a:noFill/>
          <a:ln>
            <a:noFill/>
          </a:ln>
        </p:spPr>
      </p:pic>
      <p:pic>
        <p:nvPicPr>
          <p:cNvPr id="148" name="Google Shape;148;p18"/>
          <p:cNvPicPr preferRelativeResize="0"/>
          <p:nvPr/>
        </p:nvPicPr>
        <p:blipFill>
          <a:blip r:embed="rId5">
            <a:alphaModFix/>
          </a:blip>
          <a:stretch>
            <a:fillRect/>
          </a:stretch>
        </p:blipFill>
        <p:spPr>
          <a:xfrm>
            <a:off x="7183500" y="1771650"/>
            <a:ext cx="685800" cy="685800"/>
          </a:xfrm>
          <a:prstGeom prst="rect">
            <a:avLst/>
          </a:prstGeom>
          <a:noFill/>
          <a:ln>
            <a:noFill/>
          </a:ln>
        </p:spPr>
      </p:pic>
      <p:pic>
        <p:nvPicPr>
          <p:cNvPr id="149" name="Google Shape;149;p18"/>
          <p:cNvPicPr preferRelativeResize="0"/>
          <p:nvPr/>
        </p:nvPicPr>
        <p:blipFill>
          <a:blip r:embed="rId6">
            <a:alphaModFix/>
          </a:blip>
          <a:stretch>
            <a:fillRect/>
          </a:stretch>
        </p:blipFill>
        <p:spPr>
          <a:xfrm>
            <a:off x="361950" y="197050"/>
            <a:ext cx="657225" cy="65722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87" name="Shape 687"/>
        <p:cNvGrpSpPr/>
        <p:nvPr/>
      </p:nvGrpSpPr>
      <p:grpSpPr>
        <a:xfrm>
          <a:off x="0" y="0"/>
          <a:ext cx="0" cy="0"/>
          <a:chOff x="0" y="0"/>
          <a:chExt cx="0" cy="0"/>
        </a:xfrm>
      </p:grpSpPr>
      <p:sp>
        <p:nvSpPr>
          <p:cNvPr id="688" name="Google Shape;688;p72"/>
          <p:cNvSpPr txBox="1"/>
          <p:nvPr/>
        </p:nvSpPr>
        <p:spPr>
          <a:xfrm>
            <a:off x="1811750" y="1944250"/>
            <a:ext cx="5450700" cy="70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solidFill>
                  <a:srgbClr val="E0FF00"/>
                </a:solidFill>
                <a:latin typeface="Anton"/>
                <a:ea typeface="Anton"/>
                <a:cs typeface="Anton"/>
                <a:sym typeface="Anton"/>
              </a:rPr>
              <a:t>ODM</a:t>
            </a:r>
            <a:br>
              <a:rPr i="1" lang="en-GB" sz="3600">
                <a:solidFill>
                  <a:srgbClr val="E0FF00"/>
                </a:solidFill>
                <a:latin typeface="Anton"/>
                <a:ea typeface="Anton"/>
                <a:cs typeface="Anton"/>
                <a:sym typeface="Anton"/>
              </a:rPr>
            </a:br>
            <a:r>
              <a:rPr i="1" lang="en-GB" sz="3600">
                <a:solidFill>
                  <a:srgbClr val="E0FF00"/>
                </a:solidFill>
                <a:latin typeface="Anton"/>
                <a:ea typeface="Anton"/>
                <a:cs typeface="Anton"/>
                <a:sym typeface="Anton"/>
              </a:rPr>
              <a:t>(OBJECT DOCUMENT MAPPER)</a:t>
            </a:r>
            <a:endParaRPr i="1" sz="3600">
              <a:solidFill>
                <a:srgbClr val="E0FF00"/>
              </a:solidFill>
              <a:latin typeface="Anton"/>
              <a:ea typeface="Anton"/>
              <a:cs typeface="Anton"/>
              <a:sym typeface="Anton"/>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73"/>
          <p:cNvSpPr txBox="1"/>
          <p:nvPr/>
        </p:nvSpPr>
        <p:spPr>
          <a:xfrm>
            <a:off x="417450" y="1101925"/>
            <a:ext cx="8309100" cy="35082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300"/>
              </a:spcBef>
              <a:spcAft>
                <a:spcPts val="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Es como un ORM para bases de datos no relacionales o bases de datos distribuidas como MongoDB. </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Por ejemplo, mapea un modelo de objeto y una base de datos NoSQL (bases de datos de documentos, base de datos de gráficos, etc.).</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MongoDB expresa los datos que se guardarán en un formato similar a JSON y los guarda como un documento. ODM es la función de asociar tal documento con un objeto en un lenguaje de programación.</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1000"/>
              </a:spcAft>
              <a:buClr>
                <a:srgbClr val="3CEFAB"/>
              </a:buClr>
              <a:buSzPts val="1700"/>
              <a:buFont typeface="Helvetica Neue Light"/>
              <a:buChar char="●"/>
            </a:pPr>
            <a:r>
              <a:rPr b="1" lang="en-GB" sz="1700">
                <a:solidFill>
                  <a:schemeClr val="dk1"/>
                </a:solidFill>
                <a:highlight>
                  <a:schemeClr val="lt1"/>
                </a:highlight>
                <a:latin typeface="Helvetica Neue"/>
                <a:ea typeface="Helvetica Neue"/>
                <a:cs typeface="Helvetica Neue"/>
                <a:sym typeface="Helvetica Neue"/>
              </a:rPr>
              <a:t>Mongoose </a:t>
            </a:r>
            <a:r>
              <a:rPr lang="en-GB" sz="1700">
                <a:solidFill>
                  <a:schemeClr val="dk1"/>
                </a:solidFill>
                <a:highlight>
                  <a:schemeClr val="lt1"/>
                </a:highlight>
                <a:latin typeface="Helvetica Neue Light"/>
                <a:ea typeface="Helvetica Neue Light"/>
                <a:cs typeface="Helvetica Neue Light"/>
                <a:sym typeface="Helvetica Neue Light"/>
              </a:rPr>
              <a:t>es un ODM. Esto significa que nos permite definir objetos con un esquema fuertemente tipado que se asigna a un documento MongoDB.</a:t>
            </a:r>
            <a:endParaRPr sz="1700">
              <a:solidFill>
                <a:schemeClr val="dk1"/>
              </a:solidFill>
              <a:highlight>
                <a:schemeClr val="lt1"/>
              </a:highlight>
              <a:latin typeface="Helvetica Neue Light"/>
              <a:ea typeface="Helvetica Neue Light"/>
              <a:cs typeface="Helvetica Neue Light"/>
              <a:sym typeface="Helvetica Neue Light"/>
            </a:endParaRPr>
          </a:p>
        </p:txBody>
      </p:sp>
      <p:sp>
        <p:nvSpPr>
          <p:cNvPr id="694" name="Google Shape;694;p73"/>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¿De qué se trata?</a:t>
            </a:r>
            <a:endParaRPr i="1" sz="3600">
              <a:latin typeface="Anton"/>
              <a:ea typeface="Anton"/>
              <a:cs typeface="Anton"/>
              <a:sym typeface="Anton"/>
            </a:endParaRPr>
          </a:p>
        </p:txBody>
      </p:sp>
      <p:pic>
        <p:nvPicPr>
          <p:cNvPr id="695" name="Google Shape;695;p7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696" name="Google Shape;696;p73"/>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697" name="Google Shape;697;p73"/>
          <p:cNvPicPr preferRelativeResize="0"/>
          <p:nvPr/>
        </p:nvPicPr>
        <p:blipFill>
          <a:blip r:embed="rId5">
            <a:alphaModFix/>
          </a:blip>
          <a:stretch>
            <a:fillRect/>
          </a:stretch>
        </p:blipFill>
        <p:spPr>
          <a:xfrm>
            <a:off x="238125" y="186625"/>
            <a:ext cx="762900" cy="76290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74"/>
          <p:cNvSpPr txBox="1"/>
          <p:nvPr/>
        </p:nvSpPr>
        <p:spPr>
          <a:xfrm>
            <a:off x="388475" y="949525"/>
            <a:ext cx="8174400" cy="37653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30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Un esquema en Mongoose es una estructura JSON que contiene información acerca de las propiedades de un documento. Puede también contener información acerca de la validación y de los valores por default y si una propiedad en particular es requerida. Los esquemas pueden contener lógica y otro tipo de información importante.</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30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S</a:t>
            </a:r>
            <a:r>
              <a:rPr lang="en-GB" sz="1600">
                <a:solidFill>
                  <a:schemeClr val="dk1"/>
                </a:solidFill>
                <a:highlight>
                  <a:schemeClr val="lt1"/>
                </a:highlight>
                <a:latin typeface="Helvetica Neue Light"/>
                <a:ea typeface="Helvetica Neue Light"/>
                <a:cs typeface="Helvetica Neue Light"/>
                <a:sym typeface="Helvetica Neue Light"/>
              </a:rPr>
              <a:t>irven como guías de la estructura de los documentos. Estos son necesitados para la creación del modelo. Así que antes de utilizar los modelos de manera apropiada, es necesario definir sus esquemas.</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30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Mongoose ignora todas las propiedades que no sean definidas dentro del modelo de un esquema.</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300"/>
              </a:spcBef>
              <a:spcAft>
                <a:spcPts val="100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Se pueden conectar entre sí. Lo que significa que cierta funcionalidad puede ser extendida a través de todos los esquemas de la aplicación.</a:t>
            </a:r>
            <a:endParaRPr sz="1600">
              <a:solidFill>
                <a:schemeClr val="dk1"/>
              </a:solidFill>
              <a:highlight>
                <a:schemeClr val="lt1"/>
              </a:highlight>
              <a:latin typeface="Helvetica Neue Light"/>
              <a:ea typeface="Helvetica Neue Light"/>
              <a:cs typeface="Helvetica Neue Light"/>
              <a:sym typeface="Helvetica Neue Light"/>
            </a:endParaRPr>
          </a:p>
        </p:txBody>
      </p:sp>
      <p:sp>
        <p:nvSpPr>
          <p:cNvPr id="703" name="Google Shape;703;p74"/>
          <p:cNvSpPr txBox="1"/>
          <p:nvPr/>
        </p:nvSpPr>
        <p:spPr>
          <a:xfrm>
            <a:off x="1180500" y="861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Mongoose - Schemas</a:t>
            </a:r>
            <a:endParaRPr i="1" sz="3600">
              <a:latin typeface="Anton"/>
              <a:ea typeface="Anton"/>
              <a:cs typeface="Anton"/>
              <a:sym typeface="Anton"/>
            </a:endParaRPr>
          </a:p>
        </p:txBody>
      </p:sp>
      <p:pic>
        <p:nvPicPr>
          <p:cNvPr id="704" name="Google Shape;704;p7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705" name="Google Shape;705;p74"/>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706" name="Google Shape;706;p74"/>
          <p:cNvPicPr preferRelativeResize="0"/>
          <p:nvPr/>
        </p:nvPicPr>
        <p:blipFill>
          <a:blip r:embed="rId5">
            <a:alphaModFix/>
          </a:blip>
          <a:stretch>
            <a:fillRect/>
          </a:stretch>
        </p:blipFill>
        <p:spPr>
          <a:xfrm>
            <a:off x="238125" y="186625"/>
            <a:ext cx="762900" cy="76290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75"/>
          <p:cNvSpPr txBox="1"/>
          <p:nvPr/>
        </p:nvSpPr>
        <p:spPr>
          <a:xfrm>
            <a:off x="6601525" y="849075"/>
            <a:ext cx="2463300" cy="42183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300"/>
              </a:spcBef>
              <a:spcAft>
                <a:spcPts val="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Para crear un esquema, lo requerimos de mongoose, e instanciamos la clase.</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100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En este caso creamos el esquema Comment, BlogPost y Person.</a:t>
            </a:r>
            <a:endParaRPr sz="1700">
              <a:solidFill>
                <a:schemeClr val="dk1"/>
              </a:solidFill>
              <a:highlight>
                <a:schemeClr val="lt1"/>
              </a:highlight>
              <a:latin typeface="Helvetica Neue Light"/>
              <a:ea typeface="Helvetica Neue Light"/>
              <a:cs typeface="Helvetica Neue Light"/>
              <a:sym typeface="Helvetica Neue Light"/>
            </a:endParaRPr>
          </a:p>
        </p:txBody>
      </p:sp>
      <p:sp>
        <p:nvSpPr>
          <p:cNvPr id="712" name="Google Shape;712;p75"/>
          <p:cNvSpPr txBox="1"/>
          <p:nvPr/>
        </p:nvSpPr>
        <p:spPr>
          <a:xfrm>
            <a:off x="1180500" y="861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Mongoose - Schemas</a:t>
            </a:r>
            <a:endParaRPr i="1" sz="3600">
              <a:latin typeface="Anton"/>
              <a:ea typeface="Anton"/>
              <a:cs typeface="Anton"/>
              <a:sym typeface="Anton"/>
            </a:endParaRPr>
          </a:p>
        </p:txBody>
      </p:sp>
      <p:pic>
        <p:nvPicPr>
          <p:cNvPr id="713" name="Google Shape;713;p7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714" name="Google Shape;714;p75"/>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715" name="Google Shape;715;p75"/>
          <p:cNvPicPr preferRelativeResize="0"/>
          <p:nvPr/>
        </p:nvPicPr>
        <p:blipFill>
          <a:blip r:embed="rId5">
            <a:alphaModFix/>
          </a:blip>
          <a:stretch>
            <a:fillRect/>
          </a:stretch>
        </p:blipFill>
        <p:spPr>
          <a:xfrm>
            <a:off x="152400" y="1047399"/>
            <a:ext cx="2178422" cy="3989624"/>
          </a:xfrm>
          <a:prstGeom prst="rect">
            <a:avLst/>
          </a:prstGeom>
          <a:noFill/>
          <a:ln cap="flat" cmpd="sng" w="9525">
            <a:solidFill>
              <a:schemeClr val="dk2"/>
            </a:solidFill>
            <a:prstDash val="solid"/>
            <a:round/>
            <a:headEnd len="sm" w="sm" type="none"/>
            <a:tailEnd len="sm" w="sm" type="none"/>
          </a:ln>
        </p:spPr>
      </p:pic>
      <p:pic>
        <p:nvPicPr>
          <p:cNvPr id="716" name="Google Shape;716;p75"/>
          <p:cNvPicPr preferRelativeResize="0"/>
          <p:nvPr/>
        </p:nvPicPr>
        <p:blipFill rotWithShape="1">
          <a:blip r:embed="rId6">
            <a:alphaModFix/>
          </a:blip>
          <a:srcRect b="50149" l="0" r="0" t="0"/>
          <a:stretch/>
        </p:blipFill>
        <p:spPr>
          <a:xfrm>
            <a:off x="2515275" y="1047399"/>
            <a:ext cx="1961700" cy="2564075"/>
          </a:xfrm>
          <a:prstGeom prst="rect">
            <a:avLst/>
          </a:prstGeom>
          <a:noFill/>
          <a:ln cap="flat" cmpd="sng" w="9525">
            <a:solidFill>
              <a:schemeClr val="dk2"/>
            </a:solidFill>
            <a:prstDash val="solid"/>
            <a:round/>
            <a:headEnd len="sm" w="sm" type="none"/>
            <a:tailEnd len="sm" w="sm" type="none"/>
          </a:ln>
        </p:spPr>
      </p:pic>
      <p:pic>
        <p:nvPicPr>
          <p:cNvPr id="717" name="Google Shape;717;p75"/>
          <p:cNvPicPr preferRelativeResize="0"/>
          <p:nvPr/>
        </p:nvPicPr>
        <p:blipFill rotWithShape="1">
          <a:blip r:embed="rId7">
            <a:alphaModFix/>
          </a:blip>
          <a:srcRect b="0" l="0" r="0" t="50149"/>
          <a:stretch/>
        </p:blipFill>
        <p:spPr>
          <a:xfrm>
            <a:off x="4661425" y="1047399"/>
            <a:ext cx="1961700" cy="2564075"/>
          </a:xfrm>
          <a:prstGeom prst="rect">
            <a:avLst/>
          </a:prstGeom>
          <a:noFill/>
          <a:ln cap="flat" cmpd="sng" w="9525">
            <a:solidFill>
              <a:schemeClr val="dk2"/>
            </a:solidFill>
            <a:prstDash val="solid"/>
            <a:round/>
            <a:headEnd len="sm" w="sm" type="none"/>
            <a:tailEnd len="sm" w="sm" type="none"/>
          </a:ln>
        </p:spPr>
      </p:pic>
      <p:pic>
        <p:nvPicPr>
          <p:cNvPr id="718" name="Google Shape;718;p75"/>
          <p:cNvPicPr preferRelativeResize="0"/>
          <p:nvPr/>
        </p:nvPicPr>
        <p:blipFill>
          <a:blip r:embed="rId8">
            <a:alphaModFix/>
          </a:blip>
          <a:stretch>
            <a:fillRect/>
          </a:stretch>
        </p:blipFill>
        <p:spPr>
          <a:xfrm>
            <a:off x="238125" y="186625"/>
            <a:ext cx="762900" cy="76290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76"/>
          <p:cNvSpPr txBox="1"/>
          <p:nvPr/>
        </p:nvSpPr>
        <p:spPr>
          <a:xfrm>
            <a:off x="3639975" y="1382475"/>
            <a:ext cx="5272500" cy="24060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Podemos acceder a un tipo de esquema específico por el nombre de su key.</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100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En este caso, accede a ‘date’ diciendo que el valor por default de este campo será la fecha actual.</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724" name="Google Shape;724;p76"/>
          <p:cNvSpPr txBox="1"/>
          <p:nvPr/>
        </p:nvSpPr>
        <p:spPr>
          <a:xfrm>
            <a:off x="1180500" y="861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Mongoose - Schemas</a:t>
            </a:r>
            <a:endParaRPr i="1" sz="3600">
              <a:latin typeface="Anton"/>
              <a:ea typeface="Anton"/>
              <a:cs typeface="Anton"/>
              <a:sym typeface="Anton"/>
            </a:endParaRPr>
          </a:p>
        </p:txBody>
      </p:sp>
      <p:pic>
        <p:nvPicPr>
          <p:cNvPr id="725" name="Google Shape;725;p7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726" name="Google Shape;726;p76"/>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727" name="Google Shape;727;p76"/>
          <p:cNvPicPr preferRelativeResize="0"/>
          <p:nvPr/>
        </p:nvPicPr>
        <p:blipFill>
          <a:blip r:embed="rId5">
            <a:alphaModFix/>
          </a:blip>
          <a:stretch>
            <a:fillRect/>
          </a:stretch>
        </p:blipFill>
        <p:spPr>
          <a:xfrm>
            <a:off x="381000" y="925275"/>
            <a:ext cx="2937333" cy="3989625"/>
          </a:xfrm>
          <a:prstGeom prst="rect">
            <a:avLst/>
          </a:prstGeom>
          <a:noFill/>
          <a:ln cap="flat" cmpd="sng" w="9525">
            <a:solidFill>
              <a:schemeClr val="dk2"/>
            </a:solidFill>
            <a:prstDash val="solid"/>
            <a:round/>
            <a:headEnd len="sm" w="sm" type="none"/>
            <a:tailEnd len="sm" w="sm" type="none"/>
          </a:ln>
        </p:spPr>
      </p:pic>
      <p:pic>
        <p:nvPicPr>
          <p:cNvPr id="728" name="Google Shape;728;p76"/>
          <p:cNvPicPr preferRelativeResize="0"/>
          <p:nvPr/>
        </p:nvPicPr>
        <p:blipFill>
          <a:blip r:embed="rId6">
            <a:alphaModFix/>
          </a:blip>
          <a:stretch>
            <a:fillRect/>
          </a:stretch>
        </p:blipFill>
        <p:spPr>
          <a:xfrm>
            <a:off x="238125" y="186625"/>
            <a:ext cx="762900" cy="76290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77"/>
          <p:cNvSpPr txBox="1"/>
          <p:nvPr/>
        </p:nvSpPr>
        <p:spPr>
          <a:xfrm>
            <a:off x="4162425" y="1240875"/>
            <a:ext cx="4435800" cy="24060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Luego, tenemos los métodos, en donde por ejemplo buscamos un creador por su id o buscamos por título.</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100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Tenemos también los plugins, que son una herramienta para reutilizar la lógica en múltiples esquemas.</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734" name="Google Shape;734;p77"/>
          <p:cNvSpPr txBox="1"/>
          <p:nvPr/>
        </p:nvSpPr>
        <p:spPr>
          <a:xfrm>
            <a:off x="1180500" y="91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Mongoose - Schemas</a:t>
            </a:r>
            <a:endParaRPr i="1" sz="3600">
              <a:latin typeface="Anton"/>
              <a:ea typeface="Anton"/>
              <a:cs typeface="Anton"/>
              <a:sym typeface="Anton"/>
            </a:endParaRPr>
          </a:p>
        </p:txBody>
      </p:sp>
      <p:pic>
        <p:nvPicPr>
          <p:cNvPr id="735" name="Google Shape;735;p7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736" name="Google Shape;736;p77"/>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737" name="Google Shape;737;p77"/>
          <p:cNvPicPr preferRelativeResize="0"/>
          <p:nvPr/>
        </p:nvPicPr>
        <p:blipFill>
          <a:blip r:embed="rId5">
            <a:alphaModFix/>
          </a:blip>
          <a:stretch>
            <a:fillRect/>
          </a:stretch>
        </p:blipFill>
        <p:spPr>
          <a:xfrm>
            <a:off x="800100" y="949525"/>
            <a:ext cx="3230405" cy="3989625"/>
          </a:xfrm>
          <a:prstGeom prst="rect">
            <a:avLst/>
          </a:prstGeom>
          <a:noFill/>
          <a:ln cap="flat" cmpd="sng" w="9525">
            <a:solidFill>
              <a:schemeClr val="dk2"/>
            </a:solidFill>
            <a:prstDash val="solid"/>
            <a:round/>
            <a:headEnd len="sm" w="sm" type="none"/>
            <a:tailEnd len="sm" w="sm" type="none"/>
          </a:ln>
        </p:spPr>
      </p:pic>
      <p:sp>
        <p:nvSpPr>
          <p:cNvPr id="738" name="Google Shape;738;p77"/>
          <p:cNvSpPr txBox="1"/>
          <p:nvPr/>
        </p:nvSpPr>
        <p:spPr>
          <a:xfrm>
            <a:off x="3423425" y="3350325"/>
            <a:ext cx="5272500" cy="65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300"/>
              </a:spcBef>
              <a:spcAft>
                <a:spcPts val="1000"/>
              </a:spcAft>
              <a:buNone/>
            </a:pPr>
            <a:r>
              <a:t/>
            </a:r>
            <a:endParaRPr sz="1900">
              <a:solidFill>
                <a:schemeClr val="dk1"/>
              </a:solidFill>
              <a:highlight>
                <a:schemeClr val="lt1"/>
              </a:highlight>
              <a:latin typeface="Helvetica Neue Light"/>
              <a:ea typeface="Helvetica Neue Light"/>
              <a:cs typeface="Helvetica Neue Light"/>
              <a:sym typeface="Helvetica Neue Light"/>
            </a:endParaRPr>
          </a:p>
        </p:txBody>
      </p:sp>
      <p:pic>
        <p:nvPicPr>
          <p:cNvPr id="739" name="Google Shape;739;p77"/>
          <p:cNvPicPr preferRelativeResize="0"/>
          <p:nvPr/>
        </p:nvPicPr>
        <p:blipFill>
          <a:blip r:embed="rId6">
            <a:alphaModFix/>
          </a:blip>
          <a:stretch>
            <a:fillRect/>
          </a:stretch>
        </p:blipFill>
        <p:spPr>
          <a:xfrm>
            <a:off x="238125" y="186625"/>
            <a:ext cx="762900" cy="76290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p78"/>
          <p:cNvSpPr txBox="1"/>
          <p:nvPr/>
        </p:nvSpPr>
        <p:spPr>
          <a:xfrm>
            <a:off x="3649500" y="2019300"/>
            <a:ext cx="5272500" cy="11049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100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Finalmente, definimos el modelo como se muestra en el código.</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745" name="Google Shape;745;p78"/>
          <p:cNvSpPr txBox="1"/>
          <p:nvPr/>
        </p:nvSpPr>
        <p:spPr>
          <a:xfrm>
            <a:off x="1179279" y="92056"/>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Mongoose - Schemas</a:t>
            </a:r>
            <a:endParaRPr i="1" sz="3600">
              <a:latin typeface="Anton"/>
              <a:ea typeface="Anton"/>
              <a:cs typeface="Anton"/>
              <a:sym typeface="Anton"/>
            </a:endParaRPr>
          </a:p>
        </p:txBody>
      </p:sp>
      <p:pic>
        <p:nvPicPr>
          <p:cNvPr id="746" name="Google Shape;746;p7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747" name="Google Shape;747;p78"/>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748" name="Google Shape;748;p78"/>
          <p:cNvPicPr preferRelativeResize="0"/>
          <p:nvPr/>
        </p:nvPicPr>
        <p:blipFill>
          <a:blip r:embed="rId5">
            <a:alphaModFix/>
          </a:blip>
          <a:stretch>
            <a:fillRect/>
          </a:stretch>
        </p:blipFill>
        <p:spPr>
          <a:xfrm>
            <a:off x="457200" y="1915875"/>
            <a:ext cx="2971800" cy="1485900"/>
          </a:xfrm>
          <a:prstGeom prst="rect">
            <a:avLst/>
          </a:prstGeom>
          <a:noFill/>
          <a:ln cap="flat" cmpd="sng" w="9525">
            <a:solidFill>
              <a:schemeClr val="dk2"/>
            </a:solidFill>
            <a:prstDash val="solid"/>
            <a:round/>
            <a:headEnd len="sm" w="sm" type="none"/>
            <a:tailEnd len="sm" w="sm" type="none"/>
          </a:ln>
        </p:spPr>
      </p:pic>
      <p:pic>
        <p:nvPicPr>
          <p:cNvPr id="749" name="Google Shape;749;p78"/>
          <p:cNvPicPr preferRelativeResize="0"/>
          <p:nvPr/>
        </p:nvPicPr>
        <p:blipFill>
          <a:blip r:embed="rId6">
            <a:alphaModFix/>
          </a:blip>
          <a:stretch>
            <a:fillRect/>
          </a:stretch>
        </p:blipFill>
        <p:spPr>
          <a:xfrm>
            <a:off x="238125" y="186625"/>
            <a:ext cx="762900" cy="76290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79"/>
          <p:cNvSpPr txBox="1"/>
          <p:nvPr/>
        </p:nvSpPr>
        <p:spPr>
          <a:xfrm>
            <a:off x="1443000" y="2444625"/>
            <a:ext cx="62580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INCORPORANDO DAO Y DTO</a:t>
            </a:r>
            <a:endParaRPr i="1" sz="4000">
              <a:latin typeface="Anton"/>
              <a:ea typeface="Anton"/>
              <a:cs typeface="Anton"/>
              <a:sym typeface="Anton"/>
            </a:endParaRPr>
          </a:p>
        </p:txBody>
      </p:sp>
      <p:pic>
        <p:nvPicPr>
          <p:cNvPr id="755" name="Google Shape;755;p7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756" name="Google Shape;756;p79"/>
          <p:cNvPicPr preferRelativeResize="0"/>
          <p:nvPr/>
        </p:nvPicPr>
        <p:blipFill rotWithShape="1">
          <a:blip r:embed="rId4">
            <a:alphaModFix/>
          </a:blip>
          <a:srcRect b="0" l="0" r="0" t="0"/>
          <a:stretch/>
        </p:blipFill>
        <p:spPr>
          <a:xfrm>
            <a:off x="3882275" y="886224"/>
            <a:ext cx="1379450" cy="1379450"/>
          </a:xfrm>
          <a:prstGeom prst="rect">
            <a:avLst/>
          </a:prstGeom>
          <a:noFill/>
          <a:ln>
            <a:noFill/>
          </a:ln>
        </p:spPr>
      </p:pic>
      <p:sp>
        <p:nvSpPr>
          <p:cNvPr id="757" name="Google Shape;757;p79"/>
          <p:cNvSpPr/>
          <p:nvPr/>
        </p:nvSpPr>
        <p:spPr>
          <a:xfrm>
            <a:off x="4823975" y="886225"/>
            <a:ext cx="381900" cy="3819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1" lang="en-GB">
                <a:solidFill>
                  <a:srgbClr val="FFFFFF"/>
                </a:solidFill>
                <a:latin typeface="Helvetica Neue"/>
                <a:ea typeface="Helvetica Neue"/>
                <a:cs typeface="Helvetica Neue"/>
                <a:sym typeface="Helvetica Neue"/>
              </a:rPr>
              <a:t>3</a:t>
            </a:r>
            <a:r>
              <a:rPr b="1" lang="en-GB">
                <a:solidFill>
                  <a:srgbClr val="FFFFFF"/>
                </a:solidFill>
                <a:latin typeface="Helvetica Neue"/>
                <a:ea typeface="Helvetica Neue"/>
                <a:cs typeface="Helvetica Neue"/>
                <a:sym typeface="Helvetica Neue"/>
              </a:rPr>
              <a:t>2</a:t>
            </a:r>
            <a:endParaRPr b="1">
              <a:solidFill>
                <a:srgbClr val="FFFFFF"/>
              </a:solidFill>
              <a:latin typeface="Helvetica Neue"/>
              <a:ea typeface="Helvetica Neue"/>
              <a:cs typeface="Helvetica Neue"/>
              <a:sym typeface="Helvetica Neue"/>
            </a:endParaRPr>
          </a:p>
        </p:txBody>
      </p:sp>
      <p:sp>
        <p:nvSpPr>
          <p:cNvPr id="758" name="Google Shape;758;p79"/>
          <p:cNvSpPr txBox="1"/>
          <p:nvPr/>
        </p:nvSpPr>
        <p:spPr>
          <a:xfrm>
            <a:off x="15795" y="3256675"/>
            <a:ext cx="8897400" cy="738900"/>
          </a:xfrm>
          <a:prstGeom prst="rect">
            <a:avLst/>
          </a:prstGeom>
          <a:noFill/>
          <a:ln>
            <a:noFill/>
          </a:ln>
        </p:spPr>
        <p:txBody>
          <a:bodyPr anchorCtr="0" anchor="t" bIns="91425" lIns="91425" spcFirstLastPara="1" rIns="91425" wrap="square" tIns="91425">
            <a:spAutoFit/>
          </a:bodyPr>
          <a:lstStyle/>
          <a:p>
            <a:pPr indent="0" lvl="0" marL="457200" rtl="0" algn="ctr">
              <a:spcBef>
                <a:spcPts val="0"/>
              </a:spcBef>
              <a:spcAft>
                <a:spcPts val="1000"/>
              </a:spcAft>
              <a:buNone/>
            </a:pPr>
            <a:r>
              <a:rPr lang="en-GB" sz="1800">
                <a:solidFill>
                  <a:schemeClr val="dk1"/>
                </a:solidFill>
                <a:latin typeface="Helvetica Neue Light"/>
                <a:ea typeface="Helvetica Neue Light"/>
                <a:cs typeface="Helvetica Neue Light"/>
                <a:sym typeface="Helvetica Neue Light"/>
              </a:rPr>
              <a:t>Retomemos nuestro trabajo para incorporar los patrones DAO y DTO a la capa de persistencia.</a:t>
            </a:r>
            <a:endParaRPr sz="1600"/>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graphicFrame>
        <p:nvGraphicFramePr>
          <p:cNvPr id="763" name="Google Shape;763;p80"/>
          <p:cNvGraphicFramePr/>
          <p:nvPr/>
        </p:nvGraphicFramePr>
        <p:xfrm>
          <a:off x="153263" y="191700"/>
          <a:ext cx="3000000" cy="3000000"/>
        </p:xfrm>
        <a:graphic>
          <a:graphicData uri="http://schemas.openxmlformats.org/drawingml/2006/table">
            <a:tbl>
              <a:tblPr>
                <a:noFill/>
                <a:tableStyleId>{BD997549-838F-49C7-896B-9C4079033BD6}</a:tableStyleId>
              </a:tblPr>
              <a:tblGrid>
                <a:gridCol w="2945825"/>
                <a:gridCol w="3822275"/>
                <a:gridCol w="2069375"/>
              </a:tblGrid>
              <a:tr h="720275">
                <a:tc gridSpan="3">
                  <a:txBody>
                    <a:bodyPr/>
                    <a:lstStyle/>
                    <a:p>
                      <a:pPr indent="0" lvl="0" marL="0" rtl="0" algn="l">
                        <a:spcBef>
                          <a:spcPts val="0"/>
                        </a:spcBef>
                        <a:spcAft>
                          <a:spcPts val="0"/>
                        </a:spcAft>
                        <a:buNone/>
                      </a:pPr>
                      <a:r>
                        <a:rPr i="1" lang="en-GB" sz="2400">
                          <a:solidFill>
                            <a:schemeClr val="dk1"/>
                          </a:solidFill>
                          <a:latin typeface="Anton"/>
                          <a:ea typeface="Anton"/>
                          <a:cs typeface="Anton"/>
                          <a:sym typeface="Anton"/>
                        </a:rPr>
                        <a:t>INCORPORANDO DAO Y DTO</a:t>
                      </a:r>
                      <a:endParaRPr sz="2400"/>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809125">
                <a:tc gridSpan="2">
                  <a:txBody>
                    <a:bodyPr/>
                    <a:lstStyle/>
                    <a:p>
                      <a:pPr indent="0" lvl="0" marL="0" rtl="0" algn="l">
                        <a:spcBef>
                          <a:spcPts val="0"/>
                        </a:spcBef>
                        <a:spcAft>
                          <a:spcPts val="0"/>
                        </a:spcAft>
                        <a:buNone/>
                      </a:pPr>
                      <a:r>
                        <a:rPr b="1" lang="en-GB" sz="1600">
                          <a:latin typeface="Helvetica Neue"/>
                          <a:ea typeface="Helvetica Neue"/>
                          <a:cs typeface="Helvetica Neue"/>
                          <a:sym typeface="Helvetica Neue"/>
                        </a:rPr>
                        <a:t>Formato: </a:t>
                      </a:r>
                      <a:r>
                        <a:rPr lang="en-GB" sz="1600">
                          <a:solidFill>
                            <a:schemeClr val="dk1"/>
                          </a:solidFill>
                          <a:latin typeface="Helvetica Neue Light"/>
                          <a:ea typeface="Helvetica Neue Light"/>
                          <a:cs typeface="Helvetica Neue Light"/>
                          <a:sym typeface="Helvetica Neue Light"/>
                        </a:rPr>
                        <a:t>link a un repositorio en Github con el proyecto cargado. </a:t>
                      </a:r>
                      <a:br>
                        <a:rPr lang="en-GB" sz="1600">
                          <a:solidFill>
                            <a:schemeClr val="dk1"/>
                          </a:solidFill>
                          <a:latin typeface="Helvetica Neue Light"/>
                          <a:ea typeface="Helvetica Neue Light"/>
                          <a:cs typeface="Helvetica Neue Light"/>
                          <a:sym typeface="Helvetica Neue Light"/>
                        </a:rPr>
                      </a:br>
                      <a:r>
                        <a:rPr b="1" lang="en-GB" sz="1600">
                          <a:solidFill>
                            <a:schemeClr val="dk1"/>
                          </a:solidFill>
                          <a:latin typeface="Helvetica Neue"/>
                          <a:ea typeface="Helvetica Neue"/>
                          <a:cs typeface="Helvetica Neue"/>
                          <a:sym typeface="Helvetica Neue"/>
                        </a:rPr>
                        <a:t>Sugerencia: </a:t>
                      </a:r>
                      <a:r>
                        <a:rPr lang="en-GB" sz="1600">
                          <a:solidFill>
                            <a:schemeClr val="dk1"/>
                          </a:solidFill>
                          <a:latin typeface="Helvetica Neue Light"/>
                          <a:ea typeface="Helvetica Neue Light"/>
                          <a:cs typeface="Helvetica Neue Light"/>
                          <a:sym typeface="Helvetica Neue Light"/>
                        </a:rPr>
                        <a:t>no incluir los node_modules</a:t>
                      </a:r>
                      <a:endParaRPr sz="16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270000">
                <a:tc gridSpan="3">
                  <a:txBody>
                    <a:bodyPr/>
                    <a:lstStyle/>
                    <a:p>
                      <a:pPr indent="0" lvl="0" marL="0" rtl="0" algn="l">
                        <a:spcBef>
                          <a:spcPts val="0"/>
                        </a:spcBef>
                        <a:spcAft>
                          <a:spcPts val="0"/>
                        </a:spcAft>
                        <a:buNone/>
                      </a:pPr>
                      <a:br>
                        <a:rPr b="1" lang="en-GB" sz="200">
                          <a:solidFill>
                            <a:srgbClr val="4D5156"/>
                          </a:solidFill>
                        </a:rPr>
                      </a:br>
                      <a:r>
                        <a:rPr b="1" lang="en-GB" sz="1700"/>
                        <a:t>&gt;&gt;</a:t>
                      </a:r>
                      <a:r>
                        <a:rPr b="1" lang="en-GB" sz="1700">
                          <a:solidFill>
                            <a:srgbClr val="4D5156"/>
                          </a:solidFill>
                        </a:rPr>
                        <a:t> </a:t>
                      </a:r>
                      <a:r>
                        <a:rPr b="1" lang="en-GB" sz="1700">
                          <a:latin typeface="Helvetica Neue"/>
                          <a:ea typeface="Helvetica Neue"/>
                          <a:cs typeface="Helvetica Neue"/>
                          <a:sym typeface="Helvetica Neue"/>
                        </a:rPr>
                        <a:t>Consigna:</a:t>
                      </a:r>
                      <a:r>
                        <a:rPr lang="en-GB" sz="1700">
                          <a:latin typeface="Helvetica Neue Light"/>
                          <a:ea typeface="Helvetica Neue Light"/>
                          <a:cs typeface="Helvetica Neue Light"/>
                          <a:sym typeface="Helvetica Neue Light"/>
                        </a:rPr>
                        <a:t> </a:t>
                      </a:r>
                      <a:r>
                        <a:rPr lang="en-GB" sz="1500">
                          <a:solidFill>
                            <a:schemeClr val="dk1"/>
                          </a:solidFill>
                          <a:latin typeface="Helvetica Neue Light"/>
                          <a:ea typeface="Helvetica Neue Light"/>
                          <a:cs typeface="Helvetica Neue Light"/>
                          <a:sym typeface="Helvetica Neue Light"/>
                        </a:rPr>
                        <a:t>Sobre el proyecto del último desafío entregable: </a:t>
                      </a:r>
                      <a:endParaRPr sz="1500">
                        <a:solidFill>
                          <a:schemeClr val="dk1"/>
                        </a:solidFill>
                        <a:latin typeface="Helvetica Neue Light"/>
                        <a:ea typeface="Helvetica Neue Light"/>
                        <a:cs typeface="Helvetica Neue Light"/>
                        <a:sym typeface="Helvetica Neue Light"/>
                      </a:endParaRPr>
                    </a:p>
                    <a:p>
                      <a:pPr indent="0" lvl="0" marL="457200" rtl="0" algn="l">
                        <a:spcBef>
                          <a:spcPts val="0"/>
                        </a:spcBef>
                        <a:spcAft>
                          <a:spcPts val="0"/>
                        </a:spcAft>
                        <a:buNone/>
                      </a:pPr>
                      <a:r>
                        <a:rPr lang="en-GB" sz="1500">
                          <a:solidFill>
                            <a:schemeClr val="dk1"/>
                          </a:solidFill>
                          <a:latin typeface="Helvetica Neue Light"/>
                          <a:ea typeface="Helvetica Neue Light"/>
                          <a:cs typeface="Helvetica Neue Light"/>
                          <a:sym typeface="Helvetica Neue Light"/>
                        </a:rPr>
                        <a:t>Modificar la capa de persistencia incorporando el concepto de DAO y DTO.</a:t>
                      </a:r>
                      <a:endParaRPr sz="1500">
                        <a:solidFill>
                          <a:schemeClr val="dk1"/>
                        </a:solidFill>
                        <a:latin typeface="Helvetica Neue Light"/>
                        <a:ea typeface="Helvetica Neue Light"/>
                        <a:cs typeface="Helvetica Neue Light"/>
                        <a:sym typeface="Helvetica Neue Light"/>
                      </a:endParaRPr>
                    </a:p>
                    <a:p>
                      <a:pPr indent="0" lvl="0" marL="457200" rtl="0" algn="l">
                        <a:spcBef>
                          <a:spcPts val="0"/>
                        </a:spcBef>
                        <a:spcAft>
                          <a:spcPts val="0"/>
                        </a:spcAft>
                        <a:buNone/>
                      </a:pPr>
                      <a:r>
                        <a:rPr lang="en-GB" sz="1500">
                          <a:solidFill>
                            <a:schemeClr val="dk1"/>
                          </a:solidFill>
                          <a:latin typeface="Helvetica Neue Light"/>
                          <a:ea typeface="Helvetica Neue Light"/>
                          <a:cs typeface="Helvetica Neue Light"/>
                          <a:sym typeface="Helvetica Neue Light"/>
                        </a:rPr>
                        <a:t>Crear un DAO por cada tipo de persistencia que exista en el proyecto (MongoDB, MySQL, Memory, File, etc).</a:t>
                      </a:r>
                      <a:endParaRPr sz="15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500">
                        <a:solidFill>
                          <a:schemeClr val="dk1"/>
                        </a:solidFill>
                        <a:latin typeface="Helvetica Neue Light"/>
                        <a:ea typeface="Helvetica Neue Light"/>
                        <a:cs typeface="Helvetica Neue Light"/>
                        <a:sym typeface="Helvetica Neue Light"/>
                      </a:endParaRPr>
                    </a:p>
                    <a:p>
                      <a:pPr indent="-311150" lvl="0" marL="457200" rtl="0" algn="l">
                        <a:spcBef>
                          <a:spcPts val="0"/>
                        </a:spcBef>
                        <a:spcAft>
                          <a:spcPts val="0"/>
                        </a:spcAft>
                        <a:buClr>
                          <a:schemeClr val="dk1"/>
                        </a:buClr>
                        <a:buSzPts val="1300"/>
                        <a:buFont typeface="Helvetica Neue Light"/>
                        <a:buChar char="➔"/>
                      </a:pPr>
                      <a:r>
                        <a:rPr lang="en-GB" sz="1300">
                          <a:solidFill>
                            <a:schemeClr val="dk1"/>
                          </a:solidFill>
                          <a:latin typeface="Helvetica Neue Light"/>
                          <a:ea typeface="Helvetica Neue Light"/>
                          <a:cs typeface="Helvetica Neue Light"/>
                          <a:sym typeface="Helvetica Neue Light"/>
                        </a:rPr>
                        <a:t>El DAO seleccionado (por un parámetro en línea de comandos como lo hicimos anteriormente)será devuelto por una Factory para que la capa de negocio opere con el.</a:t>
                      </a:r>
                      <a:endParaRPr sz="1300">
                        <a:solidFill>
                          <a:schemeClr val="dk1"/>
                        </a:solidFill>
                        <a:latin typeface="Helvetica Neue Light"/>
                        <a:ea typeface="Helvetica Neue Light"/>
                        <a:cs typeface="Helvetica Neue Light"/>
                        <a:sym typeface="Helvetica Neue Light"/>
                      </a:endParaRPr>
                    </a:p>
                    <a:p>
                      <a:pPr indent="-311150" lvl="0" marL="457200" rtl="0" algn="l">
                        <a:spcBef>
                          <a:spcPts val="1000"/>
                        </a:spcBef>
                        <a:spcAft>
                          <a:spcPts val="0"/>
                        </a:spcAft>
                        <a:buClr>
                          <a:schemeClr val="dk1"/>
                        </a:buClr>
                        <a:buSzPts val="1300"/>
                        <a:buFont typeface="Helvetica Neue Light"/>
                        <a:buChar char="➔"/>
                      </a:pPr>
                      <a:r>
                        <a:rPr lang="en-GB" sz="1300">
                          <a:solidFill>
                            <a:schemeClr val="dk1"/>
                          </a:solidFill>
                          <a:latin typeface="Helvetica Neue Light"/>
                          <a:ea typeface="Helvetica Neue Light"/>
                          <a:cs typeface="Helvetica Neue Light"/>
                          <a:sym typeface="Helvetica Neue Light"/>
                        </a:rPr>
                        <a:t>Al menos deben existir dos DAOs (Memory ó File para operaciones de debug y DB para base de datos en producción). En el caso de las operaciones de los DAOs en Memory ó File incorporar el ID y la FyH al objeto persistido con DTO.</a:t>
                      </a:r>
                      <a:endParaRPr sz="1300">
                        <a:solidFill>
                          <a:schemeClr val="dk1"/>
                        </a:solidFill>
                        <a:latin typeface="Helvetica Neue Light"/>
                        <a:ea typeface="Helvetica Neue Light"/>
                        <a:cs typeface="Helvetica Neue Light"/>
                        <a:sym typeface="Helvetica Neue Light"/>
                      </a:endParaRPr>
                    </a:p>
                    <a:p>
                      <a:pPr indent="-311150" lvl="0" marL="457200" rtl="0" algn="l">
                        <a:spcBef>
                          <a:spcPts val="1000"/>
                        </a:spcBef>
                        <a:spcAft>
                          <a:spcPts val="0"/>
                        </a:spcAft>
                        <a:buClr>
                          <a:schemeClr val="dk1"/>
                        </a:buClr>
                        <a:buSzPts val="1300"/>
                        <a:buFont typeface="Helvetica Neue Light"/>
                        <a:buChar char="➔"/>
                      </a:pPr>
                      <a:r>
                        <a:rPr lang="en-GB" sz="1300">
                          <a:solidFill>
                            <a:schemeClr val="dk1"/>
                          </a:solidFill>
                          <a:latin typeface="Helvetica Neue Light"/>
                          <a:ea typeface="Helvetica Neue Light"/>
                          <a:cs typeface="Helvetica Neue Light"/>
                          <a:sym typeface="Helvetica Neue Light"/>
                        </a:rPr>
                        <a:t>Los DAOs deben presentar la misma interface hacia la lógica de negocio de nuestro servidor.</a:t>
                      </a:r>
                      <a:endParaRPr sz="1300">
                        <a:solidFill>
                          <a:schemeClr val="dk1"/>
                        </a:solidFill>
                        <a:latin typeface="Helvetica Neue Light"/>
                        <a:ea typeface="Helvetica Neue Light"/>
                        <a:cs typeface="Helvetica Neue Light"/>
                        <a:sym typeface="Helvetica Neue Light"/>
                      </a:endParaRPr>
                    </a:p>
                    <a:p>
                      <a:pPr indent="-311150" lvl="0" marL="457200" rtl="0" algn="l">
                        <a:spcBef>
                          <a:spcPts val="1000"/>
                        </a:spcBef>
                        <a:spcAft>
                          <a:spcPts val="1000"/>
                        </a:spcAft>
                        <a:buClr>
                          <a:schemeClr val="dk1"/>
                        </a:buClr>
                        <a:buSzPts val="1300"/>
                        <a:buFont typeface="Helvetica Neue Light"/>
                        <a:buChar char="➔"/>
                      </a:pPr>
                      <a:r>
                        <a:rPr lang="en-GB" sz="1300">
                          <a:solidFill>
                            <a:schemeClr val="dk1"/>
                          </a:solidFill>
                          <a:latin typeface="Helvetica Neue Light"/>
                          <a:ea typeface="Helvetica Neue Light"/>
                          <a:cs typeface="Helvetica Neue Light"/>
                          <a:sym typeface="Helvetica Neue Light"/>
                        </a:rPr>
                        <a:t>Utilizar el patrón Repository para gestionar la información que maneja el canal de chat con Websockets, para almacenar y recuperar los mensajes del sistema de almacenamiento utilizado.</a:t>
                      </a:r>
                      <a:endParaRPr sz="1300">
                        <a:solidFill>
                          <a:schemeClr val="dk1"/>
                        </a:solidFill>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764" name="Google Shape;764;p8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765" name="Google Shape;765;p80"/>
          <p:cNvPicPr preferRelativeResize="0"/>
          <p:nvPr/>
        </p:nvPicPr>
        <p:blipFill rotWithShape="1">
          <a:blip r:embed="rId4">
            <a:alphaModFix/>
          </a:blip>
          <a:srcRect b="0" l="0" r="0" t="0"/>
          <a:stretch/>
        </p:blipFill>
        <p:spPr>
          <a:xfrm>
            <a:off x="7173537" y="1030400"/>
            <a:ext cx="1634174" cy="63985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69" name="Shape 769"/>
        <p:cNvGrpSpPr/>
        <p:nvPr/>
      </p:nvGrpSpPr>
      <p:grpSpPr>
        <a:xfrm>
          <a:off x="0" y="0"/>
          <a:ext cx="0" cy="0"/>
          <a:chOff x="0" y="0"/>
          <a:chExt cx="0" cy="0"/>
        </a:xfrm>
      </p:grpSpPr>
      <p:sp>
        <p:nvSpPr>
          <p:cNvPr id="770" name="Google Shape;770;p81"/>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GB" sz="4000">
                <a:solidFill>
                  <a:srgbClr val="E0FF00"/>
                </a:solidFill>
                <a:latin typeface="Anton"/>
                <a:ea typeface="Anton"/>
                <a:cs typeface="Anton"/>
                <a:sym typeface="Anton"/>
              </a:rPr>
              <a:t>¿PREGUNTAS?</a:t>
            </a:r>
            <a:endParaRPr i="1" sz="4000">
              <a:solidFill>
                <a:srgbClr val="E0FF00"/>
              </a:solidFill>
              <a:latin typeface="Anton"/>
              <a:ea typeface="Anton"/>
              <a:cs typeface="Anton"/>
              <a:sym typeface="Anton"/>
            </a:endParaRPr>
          </a:p>
        </p:txBody>
      </p:sp>
      <p:pic>
        <p:nvPicPr>
          <p:cNvPr descr="Tiger Face on Apple iOS 12.2" id="771" name="Google Shape;771;p81"/>
          <p:cNvPicPr preferRelativeResize="0"/>
          <p:nvPr/>
        </p:nvPicPr>
        <p:blipFill>
          <a:blip r:embed="rId4">
            <a:alphaModFix/>
          </a:blip>
          <a:stretch>
            <a:fillRect/>
          </a:stretch>
        </p:blipFill>
        <p:spPr>
          <a:xfrm>
            <a:off x="5655188" y="2089063"/>
            <a:ext cx="712075" cy="712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53" name="Shape 153"/>
        <p:cNvGrpSpPr/>
        <p:nvPr/>
      </p:nvGrpSpPr>
      <p:grpSpPr>
        <a:xfrm>
          <a:off x="0" y="0"/>
          <a:ext cx="0" cy="0"/>
          <a:chOff x="0" y="0"/>
          <a:chExt cx="0" cy="0"/>
        </a:xfrm>
      </p:grpSpPr>
      <p:sp>
        <p:nvSpPr>
          <p:cNvPr id="154" name="Google Shape;154;p19"/>
          <p:cNvSpPr txBox="1"/>
          <p:nvPr/>
        </p:nvSpPr>
        <p:spPr>
          <a:xfrm>
            <a:off x="377150" y="1323113"/>
            <a:ext cx="8292000" cy="1894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Helvetica Neue Light"/>
              <a:buChar char="●"/>
            </a:pPr>
            <a:r>
              <a:rPr lang="en-GB" sz="1800">
                <a:solidFill>
                  <a:schemeClr val="dk1"/>
                </a:solidFill>
                <a:highlight>
                  <a:srgbClr val="3CEFAB"/>
                </a:highlight>
                <a:latin typeface="Helvetica Neue Light"/>
                <a:ea typeface="Helvetica Neue Light"/>
                <a:cs typeface="Helvetica Neue Light"/>
                <a:sym typeface="Helvetica Neue Light"/>
              </a:rPr>
              <a:t>Para solucionar este problema, el patrón DAO propone separar por completo la lógica de negocio de la lógica para acceder a los datos. </a:t>
            </a:r>
            <a:endParaRPr sz="1800">
              <a:solidFill>
                <a:schemeClr val="dk1"/>
              </a:solidFill>
              <a:highlight>
                <a:srgbClr val="3CEFAB"/>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chemeClr val="dk1"/>
              </a:buClr>
              <a:buSzPts val="1800"/>
              <a:buFont typeface="Helvetica Neue Light"/>
              <a:buChar char="●"/>
            </a:pPr>
            <a:r>
              <a:rPr lang="en-GB" sz="1800">
                <a:solidFill>
                  <a:schemeClr val="dk1"/>
                </a:solidFill>
                <a:highlight>
                  <a:srgbClr val="3CEFAB"/>
                </a:highlight>
                <a:latin typeface="Helvetica Neue Light"/>
                <a:ea typeface="Helvetica Neue Light"/>
                <a:cs typeface="Helvetica Neue Light"/>
                <a:sym typeface="Helvetica Neue Light"/>
              </a:rPr>
              <a:t>De esta forma, el DAO proporcionará los métodos necesarios para insertar, actualizar, borrar y consultar la información.</a:t>
            </a:r>
            <a:r>
              <a:rPr lang="en-GB" sz="1800">
                <a:solidFill>
                  <a:schemeClr val="dk1"/>
                </a:solidFill>
                <a:highlight>
                  <a:schemeClr val="lt1"/>
                </a:highlight>
                <a:latin typeface="Helvetica Neue Light"/>
                <a:ea typeface="Helvetica Neue Light"/>
                <a:cs typeface="Helvetica Neue Light"/>
                <a:sym typeface="Helvetica Neue Light"/>
              </a:rPr>
              <a:t> </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155" name="Google Shape;155;p19"/>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¿Cómo lo solucionamos?</a:t>
            </a:r>
            <a:endParaRPr i="1" sz="3600">
              <a:latin typeface="Anton"/>
              <a:ea typeface="Anton"/>
              <a:cs typeface="Anton"/>
              <a:sym typeface="Anton"/>
            </a:endParaRPr>
          </a:p>
        </p:txBody>
      </p:sp>
      <p:pic>
        <p:nvPicPr>
          <p:cNvPr id="156" name="Google Shape;156;p1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57" name="Google Shape;157;p19"/>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158" name="Google Shape;158;p19"/>
          <p:cNvSpPr txBox="1"/>
          <p:nvPr/>
        </p:nvSpPr>
        <p:spPr>
          <a:xfrm>
            <a:off x="985650" y="3497125"/>
            <a:ext cx="7172700" cy="1349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300"/>
              </a:spcBef>
              <a:spcAft>
                <a:spcPts val="1000"/>
              </a:spcAft>
              <a:buNone/>
            </a:pPr>
            <a:r>
              <a:rPr lang="en-GB" sz="1700">
                <a:solidFill>
                  <a:schemeClr val="dk1"/>
                </a:solidFill>
                <a:highlight>
                  <a:srgbClr val="3CEFAB"/>
                </a:highlight>
                <a:latin typeface="Helvetica Neue Light"/>
                <a:ea typeface="Helvetica Neue Light"/>
                <a:cs typeface="Helvetica Neue Light"/>
                <a:sym typeface="Helvetica Neue Light"/>
              </a:rPr>
              <a:t>La capa de negocio solo se preocupa por la lógica de negocio y utiliza el DAO para interactuar con la fuente de datos. Éste es simplemente un nexo entre la lógica de negocio y la capa de persistencia (en general, base de datos).</a:t>
            </a:r>
            <a:endParaRPr sz="1200">
              <a:highlight>
                <a:srgbClr val="3CEFAB"/>
              </a:highlight>
            </a:endParaRPr>
          </a:p>
        </p:txBody>
      </p:sp>
      <p:pic>
        <p:nvPicPr>
          <p:cNvPr id="159" name="Google Shape;159;p19"/>
          <p:cNvPicPr preferRelativeResize="0"/>
          <p:nvPr/>
        </p:nvPicPr>
        <p:blipFill>
          <a:blip r:embed="rId5">
            <a:alphaModFix/>
          </a:blip>
          <a:stretch>
            <a:fillRect/>
          </a:stretch>
        </p:blipFill>
        <p:spPr>
          <a:xfrm>
            <a:off x="377150" y="3686175"/>
            <a:ext cx="619124" cy="619124"/>
          </a:xfrm>
          <a:prstGeom prst="rect">
            <a:avLst/>
          </a:prstGeom>
          <a:noFill/>
          <a:ln>
            <a:noFill/>
          </a:ln>
        </p:spPr>
      </p:pic>
      <p:pic>
        <p:nvPicPr>
          <p:cNvPr id="160" name="Google Shape;160;p19"/>
          <p:cNvPicPr preferRelativeResize="0"/>
          <p:nvPr/>
        </p:nvPicPr>
        <p:blipFill>
          <a:blip r:embed="rId6">
            <a:alphaModFix/>
          </a:blip>
          <a:stretch>
            <a:fillRect/>
          </a:stretch>
        </p:blipFill>
        <p:spPr>
          <a:xfrm>
            <a:off x="361950" y="197050"/>
            <a:ext cx="657225" cy="657225"/>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75" name="Shape 775"/>
        <p:cNvGrpSpPr/>
        <p:nvPr/>
      </p:nvGrpSpPr>
      <p:grpSpPr>
        <a:xfrm>
          <a:off x="0" y="0"/>
          <a:ext cx="0" cy="0"/>
          <a:chOff x="0" y="0"/>
          <a:chExt cx="0" cy="0"/>
        </a:xfrm>
      </p:grpSpPr>
      <p:sp>
        <p:nvSpPr>
          <p:cNvPr id="776" name="Google Shape;776;p82"/>
          <p:cNvSpPr txBox="1"/>
          <p:nvPr/>
        </p:nvSpPr>
        <p:spPr>
          <a:xfrm>
            <a:off x="1956450" y="1634075"/>
            <a:ext cx="5231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800">
                <a:solidFill>
                  <a:srgbClr val="E0FF00"/>
                </a:solidFill>
                <a:latin typeface="Anton"/>
                <a:ea typeface="Anton"/>
                <a:cs typeface="Anton"/>
                <a:sym typeface="Anton"/>
              </a:rPr>
              <a:t>¡MUCHAS GRACIAS!</a:t>
            </a:r>
            <a:endParaRPr i="1" sz="4800">
              <a:solidFill>
                <a:srgbClr val="E0FF00"/>
              </a:solidFill>
              <a:latin typeface="Anton"/>
              <a:ea typeface="Anton"/>
              <a:cs typeface="Anton"/>
              <a:sym typeface="Anton"/>
            </a:endParaRPr>
          </a:p>
        </p:txBody>
      </p:sp>
      <p:sp>
        <p:nvSpPr>
          <p:cNvPr id="777" name="Google Shape;777;p82"/>
          <p:cNvSpPr txBox="1"/>
          <p:nvPr/>
        </p:nvSpPr>
        <p:spPr>
          <a:xfrm>
            <a:off x="2104200" y="2546975"/>
            <a:ext cx="5549400" cy="40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Resumen de lo visto en clase hoy: </a:t>
            </a:r>
            <a:endParaRPr sz="2200">
              <a:solidFill>
                <a:srgbClr val="E0FF00"/>
              </a:solidFill>
              <a:latin typeface="Helvetica Neue Light"/>
              <a:ea typeface="Helvetica Neue Light"/>
              <a:cs typeface="Helvetica Neue Light"/>
              <a:sym typeface="Helvetica Neue Light"/>
            </a:endParaRPr>
          </a:p>
          <a:p>
            <a:pPr indent="-336550" lvl="0" marL="457200" rtl="0" algn="l">
              <a:lnSpc>
                <a:spcPct val="115000"/>
              </a:lnSpc>
              <a:spcBef>
                <a:spcPts val="0"/>
              </a:spcBef>
              <a:spcAft>
                <a:spcPts val="0"/>
              </a:spcAft>
              <a:buClr>
                <a:srgbClr val="E0FF00"/>
              </a:buClr>
              <a:buSzPts val="1700"/>
              <a:buFont typeface="Helvetica Neue Light"/>
              <a:buChar char="●"/>
            </a:pPr>
            <a:r>
              <a:rPr lang="en-GB" sz="1700">
                <a:solidFill>
                  <a:srgbClr val="E0FF00"/>
                </a:solidFill>
                <a:latin typeface="Helvetica Neue Light"/>
                <a:ea typeface="Helvetica Neue Light"/>
                <a:cs typeface="Helvetica Neue Light"/>
                <a:sym typeface="Helvetica Neue Light"/>
              </a:rPr>
              <a:t>Patrones DAO, DTO y Repository</a:t>
            </a:r>
            <a:endParaRPr sz="1700">
              <a:solidFill>
                <a:srgbClr val="E0FF00"/>
              </a:solidFill>
              <a:latin typeface="Helvetica Neue Light"/>
              <a:ea typeface="Helvetica Neue Light"/>
              <a:cs typeface="Helvetica Neue Light"/>
              <a:sym typeface="Helvetica Neue Light"/>
            </a:endParaRPr>
          </a:p>
          <a:p>
            <a:pPr indent="-336550" lvl="0" marL="457200" rtl="0" algn="l">
              <a:lnSpc>
                <a:spcPct val="115000"/>
              </a:lnSpc>
              <a:spcBef>
                <a:spcPts val="0"/>
              </a:spcBef>
              <a:spcAft>
                <a:spcPts val="0"/>
              </a:spcAft>
              <a:buClr>
                <a:srgbClr val="E0FF00"/>
              </a:buClr>
              <a:buSzPts val="1700"/>
              <a:buFont typeface="Helvetica Neue Light"/>
              <a:buChar char="●"/>
            </a:pPr>
            <a:r>
              <a:rPr lang="en-GB" sz="1700">
                <a:solidFill>
                  <a:srgbClr val="E0FF00"/>
                </a:solidFill>
                <a:latin typeface="Helvetica Neue Light"/>
                <a:ea typeface="Helvetica Neue Light"/>
                <a:cs typeface="Helvetica Neue Light"/>
                <a:sym typeface="Helvetica Neue Light"/>
              </a:rPr>
              <a:t>ORM y ODM</a:t>
            </a:r>
            <a:endParaRPr sz="1700">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81" name="Shape 781"/>
        <p:cNvGrpSpPr/>
        <p:nvPr/>
      </p:nvGrpSpPr>
      <p:grpSpPr>
        <a:xfrm>
          <a:off x="0" y="0"/>
          <a:ext cx="0" cy="0"/>
          <a:chOff x="0" y="0"/>
          <a:chExt cx="0" cy="0"/>
        </a:xfrm>
      </p:grpSpPr>
      <p:sp>
        <p:nvSpPr>
          <p:cNvPr id="782" name="Google Shape;782;p83"/>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OPINA Y VALORA ESTA CLASE</a:t>
            </a:r>
            <a:endParaRPr i="1" sz="3600">
              <a:solidFill>
                <a:srgbClr val="E0FF00"/>
              </a:solidFill>
              <a:latin typeface="Anton"/>
              <a:ea typeface="Anton"/>
              <a:cs typeface="Anton"/>
              <a:sym typeface="Anton"/>
            </a:endParaRPr>
          </a:p>
        </p:txBody>
      </p:sp>
      <p:pic>
        <p:nvPicPr>
          <p:cNvPr descr="Dizzy on Apple iOS 12.2" id="783" name="Google Shape;783;p83"/>
          <p:cNvPicPr preferRelativeResize="0"/>
          <p:nvPr/>
        </p:nvPicPr>
        <p:blipFill>
          <a:blip r:embed="rId4">
            <a:alphaModFix/>
          </a:blip>
          <a:stretch>
            <a:fillRect/>
          </a:stretch>
        </p:blipFill>
        <p:spPr>
          <a:xfrm>
            <a:off x="4168425" y="1602350"/>
            <a:ext cx="807150" cy="80715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787" name="Shape 787"/>
        <p:cNvGrpSpPr/>
        <p:nvPr/>
      </p:nvGrpSpPr>
      <p:grpSpPr>
        <a:xfrm>
          <a:off x="0" y="0"/>
          <a:ext cx="0" cy="0"/>
          <a:chOff x="0" y="0"/>
          <a:chExt cx="0" cy="0"/>
        </a:xfrm>
      </p:grpSpPr>
      <p:sp>
        <p:nvSpPr>
          <p:cNvPr id="788" name="Google Shape;788;p84"/>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#DEMOCRATIZANDOLAEDUCACIÓN</a:t>
            </a:r>
            <a:endParaRPr i="1" sz="3600">
              <a:solidFill>
                <a:srgbClr val="121212"/>
              </a:solidFill>
              <a:latin typeface="Anton"/>
              <a:ea typeface="Anton"/>
              <a:cs typeface="Anton"/>
              <a:sym typeface="Anton"/>
            </a:endParaRPr>
          </a:p>
        </p:txBody>
      </p:sp>
      <p:pic>
        <p:nvPicPr>
          <p:cNvPr id="789" name="Google Shape;789;p84"/>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0"/>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Diagrama</a:t>
            </a:r>
            <a:endParaRPr i="1" sz="3600">
              <a:latin typeface="Anton"/>
              <a:ea typeface="Anton"/>
              <a:cs typeface="Anton"/>
              <a:sym typeface="Anton"/>
            </a:endParaRPr>
          </a:p>
        </p:txBody>
      </p:sp>
      <p:pic>
        <p:nvPicPr>
          <p:cNvPr id="166" name="Google Shape;166;p2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67" name="Google Shape;167;p20"/>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168" name="Google Shape;168;p20"/>
          <p:cNvPicPr preferRelativeResize="0"/>
          <p:nvPr/>
        </p:nvPicPr>
        <p:blipFill>
          <a:blip r:embed="rId5">
            <a:alphaModFix/>
          </a:blip>
          <a:stretch>
            <a:fillRect/>
          </a:stretch>
        </p:blipFill>
        <p:spPr>
          <a:xfrm>
            <a:off x="806892" y="1025525"/>
            <a:ext cx="7308375" cy="3442975"/>
          </a:xfrm>
          <a:prstGeom prst="rect">
            <a:avLst/>
          </a:prstGeom>
          <a:noFill/>
          <a:ln cap="flat" cmpd="sng" w="9525">
            <a:solidFill>
              <a:schemeClr val="dk2"/>
            </a:solidFill>
            <a:prstDash val="solid"/>
            <a:round/>
            <a:headEnd len="sm" w="sm" type="none"/>
            <a:tailEnd len="sm" w="sm" type="none"/>
          </a:ln>
        </p:spPr>
      </p:pic>
      <p:pic>
        <p:nvPicPr>
          <p:cNvPr id="169" name="Google Shape;169;p20"/>
          <p:cNvPicPr preferRelativeResize="0"/>
          <p:nvPr/>
        </p:nvPicPr>
        <p:blipFill>
          <a:blip r:embed="rId6">
            <a:alphaModFix/>
          </a:blip>
          <a:stretch>
            <a:fillRect/>
          </a:stretch>
        </p:blipFill>
        <p:spPr>
          <a:xfrm>
            <a:off x="361950" y="197050"/>
            <a:ext cx="657225" cy="657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1"/>
          <p:cNvSpPr txBox="1"/>
          <p:nvPr/>
        </p:nvSpPr>
        <p:spPr>
          <a:xfrm>
            <a:off x="61425" y="925275"/>
            <a:ext cx="8598000" cy="30321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0"/>
              </a:spcAft>
              <a:buClr>
                <a:srgbClr val="3CEFAB"/>
              </a:buClr>
              <a:buSzPts val="1900"/>
              <a:buFont typeface="Helvetica Neue Light"/>
              <a:buChar char="●"/>
            </a:pPr>
            <a:r>
              <a:rPr b="1" lang="en-GB" sz="1900">
                <a:solidFill>
                  <a:schemeClr val="dk1"/>
                </a:solidFill>
                <a:highlight>
                  <a:schemeClr val="lt1"/>
                </a:highlight>
                <a:latin typeface="Helvetica Neue"/>
                <a:ea typeface="Helvetica Neue"/>
                <a:cs typeface="Helvetica Neue"/>
                <a:sym typeface="Helvetica Neue"/>
              </a:rPr>
              <a:t>BusinessObject</a:t>
            </a:r>
            <a:r>
              <a:rPr lang="en-GB" sz="1900">
                <a:solidFill>
                  <a:schemeClr val="dk1"/>
                </a:solidFill>
                <a:highlight>
                  <a:schemeClr val="lt1"/>
                </a:highlight>
                <a:latin typeface="Helvetica Neue Light"/>
                <a:ea typeface="Helvetica Neue Light"/>
                <a:cs typeface="Helvetica Neue Light"/>
                <a:sym typeface="Helvetica Neue Light"/>
              </a:rPr>
              <a:t>: representa un objeto con la lógica de negocio.</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0"/>
              </a:spcAft>
              <a:buClr>
                <a:srgbClr val="3CEFAB"/>
              </a:buClr>
              <a:buSzPts val="1900"/>
              <a:buFont typeface="Helvetica Neue Light"/>
              <a:buChar char="●"/>
            </a:pPr>
            <a:r>
              <a:rPr b="1" lang="en-GB" sz="1900">
                <a:solidFill>
                  <a:schemeClr val="dk1"/>
                </a:solidFill>
                <a:highlight>
                  <a:schemeClr val="lt1"/>
                </a:highlight>
                <a:latin typeface="Helvetica Neue"/>
                <a:ea typeface="Helvetica Neue"/>
                <a:cs typeface="Helvetica Neue"/>
                <a:sym typeface="Helvetica Neue"/>
              </a:rPr>
              <a:t>DataAccessObject</a:t>
            </a:r>
            <a:r>
              <a:rPr lang="en-GB" sz="1900">
                <a:solidFill>
                  <a:schemeClr val="dk1"/>
                </a:solidFill>
                <a:highlight>
                  <a:schemeClr val="lt1"/>
                </a:highlight>
                <a:latin typeface="Helvetica Neue Light"/>
                <a:ea typeface="Helvetica Neue Light"/>
                <a:cs typeface="Helvetica Neue Light"/>
                <a:sym typeface="Helvetica Neue Light"/>
              </a:rPr>
              <a:t>: representa una capa de acceso a datos que oculta la fuente y los detalles técnicos para recuperar los datos.</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0"/>
              </a:spcAft>
              <a:buClr>
                <a:srgbClr val="3CEFAB"/>
              </a:buClr>
              <a:buSzPts val="1900"/>
              <a:buFont typeface="Helvetica Neue Light"/>
              <a:buChar char="●"/>
            </a:pPr>
            <a:r>
              <a:rPr b="1" lang="en-GB" sz="1900">
                <a:solidFill>
                  <a:schemeClr val="dk1"/>
                </a:solidFill>
                <a:highlight>
                  <a:schemeClr val="lt1"/>
                </a:highlight>
                <a:latin typeface="Helvetica Neue"/>
                <a:ea typeface="Helvetica Neue"/>
                <a:cs typeface="Helvetica Neue"/>
                <a:sym typeface="Helvetica Neue"/>
              </a:rPr>
              <a:t>TransferObject</a:t>
            </a:r>
            <a:r>
              <a:rPr lang="en-GB" sz="1900">
                <a:solidFill>
                  <a:schemeClr val="dk1"/>
                </a:solidFill>
                <a:highlight>
                  <a:schemeClr val="lt1"/>
                </a:highlight>
                <a:latin typeface="Helvetica Neue Light"/>
                <a:ea typeface="Helvetica Neue Light"/>
                <a:cs typeface="Helvetica Neue Light"/>
                <a:sym typeface="Helvetica Neue Light"/>
              </a:rPr>
              <a:t>: es un objeto plano que implementa el patrón Data Transfer Object (DTO), el cual sirve para transmitir la información entre el DAO y el Business Service.</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1000"/>
              </a:spcAft>
              <a:buClr>
                <a:srgbClr val="3CEFAB"/>
              </a:buClr>
              <a:buSzPts val="1900"/>
              <a:buFont typeface="Helvetica Neue Light"/>
              <a:buChar char="●"/>
            </a:pPr>
            <a:r>
              <a:rPr b="1" lang="en-GB" sz="1900">
                <a:solidFill>
                  <a:schemeClr val="dk1"/>
                </a:solidFill>
                <a:highlight>
                  <a:schemeClr val="lt1"/>
                </a:highlight>
                <a:latin typeface="Helvetica Neue"/>
                <a:ea typeface="Helvetica Neue"/>
                <a:cs typeface="Helvetica Neue"/>
                <a:sym typeface="Helvetica Neue"/>
              </a:rPr>
              <a:t>DataSource</a:t>
            </a:r>
            <a:r>
              <a:rPr lang="en-GB" sz="1900">
                <a:solidFill>
                  <a:schemeClr val="dk1"/>
                </a:solidFill>
                <a:highlight>
                  <a:schemeClr val="lt1"/>
                </a:highlight>
                <a:latin typeface="Helvetica Neue Light"/>
                <a:ea typeface="Helvetica Neue Light"/>
                <a:cs typeface="Helvetica Neue Light"/>
                <a:sym typeface="Helvetica Neue Light"/>
              </a:rPr>
              <a:t>: representa de forma abstracta la fuente de datos, la cual puede ser una base de datos, Webservices, LDAP, archivos de texto, etc.</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175" name="Google Shape;175;p21"/>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Diagrama</a:t>
            </a:r>
            <a:endParaRPr i="1" sz="3600">
              <a:latin typeface="Anton"/>
              <a:ea typeface="Anton"/>
              <a:cs typeface="Anton"/>
              <a:sym typeface="Anton"/>
            </a:endParaRPr>
          </a:p>
        </p:txBody>
      </p:sp>
      <p:pic>
        <p:nvPicPr>
          <p:cNvPr id="176" name="Google Shape;176;p2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77" name="Google Shape;177;p21"/>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178" name="Google Shape;178;p21"/>
          <p:cNvPicPr preferRelativeResize="0"/>
          <p:nvPr/>
        </p:nvPicPr>
        <p:blipFill>
          <a:blip r:embed="rId5">
            <a:alphaModFix/>
          </a:blip>
          <a:stretch>
            <a:fillRect/>
          </a:stretch>
        </p:blipFill>
        <p:spPr>
          <a:xfrm>
            <a:off x="361950" y="197050"/>
            <a:ext cx="657225" cy="657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