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5143500" cx="9144000"/>
  <p:notesSz cx="6858000" cy="9144000"/>
  <p:embeddedFontLst>
    <p:embeddedFont>
      <p:font typeface="Anton"/>
      <p:regular r:id="rId87"/>
    </p:embeddedFont>
    <p:embeddedFont>
      <p:font typeface="Lato"/>
      <p:regular r:id="rId88"/>
      <p:bold r:id="rId89"/>
      <p:italic r:id="rId90"/>
      <p:boldItalic r:id="rId91"/>
    </p:embeddedFont>
    <p:embeddedFont>
      <p:font typeface="Helvetica Neue"/>
      <p:regular r:id="rId92"/>
      <p:bold r:id="rId93"/>
      <p:italic r:id="rId94"/>
      <p:boldItalic r:id="rId95"/>
    </p:embeddedFont>
    <p:embeddedFont>
      <p:font typeface="Helvetica Neue Light"/>
      <p:regular r:id="rId96"/>
      <p:bold r:id="rId97"/>
      <p:italic r:id="rId98"/>
      <p:boldItalic r:id="rId99"/>
    </p:embeddedFont>
    <p:embeddedFont>
      <p:font typeface="Roboto Mon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4D6F1B-1E12-422D-91D8-DF86205C186B}">
  <a:tblStyle styleId="{2A4D6F1B-1E12-422D-91D8-DF86205C18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Italic.fntdata"/><Relationship Id="rId102" Type="http://schemas.openxmlformats.org/officeDocument/2006/relationships/font" Target="fonts/RobotoMono-italic.fntdata"/><Relationship Id="rId101" Type="http://schemas.openxmlformats.org/officeDocument/2006/relationships/font" Target="fonts/RobotoMono-bold.fntdata"/><Relationship Id="rId100" Type="http://schemas.openxmlformats.org/officeDocument/2006/relationships/font" Target="fonts/RobotoMon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HelveticaNeue-boldItalic.fntdata"/><Relationship Id="rId94" Type="http://schemas.openxmlformats.org/officeDocument/2006/relationships/font" Target="fonts/HelveticaNeue-italic.fntdata"/><Relationship Id="rId97" Type="http://schemas.openxmlformats.org/officeDocument/2006/relationships/font" Target="fonts/HelveticaNeueLight-bold.fntdata"/><Relationship Id="rId96" Type="http://schemas.openxmlformats.org/officeDocument/2006/relationships/font" Target="fonts/HelveticaNeueLight-regular.fntdata"/><Relationship Id="rId11" Type="http://schemas.openxmlformats.org/officeDocument/2006/relationships/slide" Target="slides/slide5.xml"/><Relationship Id="rId99" Type="http://schemas.openxmlformats.org/officeDocument/2006/relationships/font" Target="fonts/HelveticaNeueLight-boldItalic.fntdata"/><Relationship Id="rId10" Type="http://schemas.openxmlformats.org/officeDocument/2006/relationships/slide" Target="slides/slide4.xml"/><Relationship Id="rId98" Type="http://schemas.openxmlformats.org/officeDocument/2006/relationships/font" Target="fonts/HelveticaNeueLight-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Lato-boldItalic.fntdata"/><Relationship Id="rId90" Type="http://schemas.openxmlformats.org/officeDocument/2006/relationships/font" Target="fonts/Lato-italic.fntdata"/><Relationship Id="rId93" Type="http://schemas.openxmlformats.org/officeDocument/2006/relationships/font" Target="fonts/HelveticaNeue-bold.fntdata"/><Relationship Id="rId92" Type="http://schemas.openxmlformats.org/officeDocument/2006/relationships/font" Target="fonts/HelveticaNeu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font" Target="fonts/Lato-regular.fntdata"/><Relationship Id="rId87" Type="http://schemas.openxmlformats.org/officeDocument/2006/relationships/font" Target="fonts/Anton-regular.fntdata"/><Relationship Id="rId89" Type="http://schemas.openxmlformats.org/officeDocument/2006/relationships/font" Target="fonts/Lato-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315578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c315578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ac6bcc4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ac6bcc4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8a1e507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b68a1e50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68a1e50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68a1e50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b855d1a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b855d1a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b855d1a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b855d1a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c315578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c315578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ac6bcc4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ac6bcc4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b855d1a7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b855d1a7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c6bcc4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ac6bcc4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b855d1a7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b855d1a7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ac6bcc4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ac6bcc4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855d1a7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b855d1a7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b855d1a7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b855d1a7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855d1a7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b855d1a7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ac6bcc44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ac6bcc44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b855d1a7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b855d1a7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b855d1a7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b855d1a7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b855d1a7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b855d1a7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ac6bcc44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ac6bcc4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b855d1a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b855d1a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b855d1a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b855d1a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b855d1a7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b855d1a7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ac6bcc4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ac6bcc4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b855d1a7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b855d1a7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ac6bcc44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ac6bcc44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b855d1a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b855d1a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68a1e507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b68a1e507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68a1e50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68a1e50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db855d1a7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db855d1a7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ea08646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5ea08646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db855d1a7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db855d1a7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b855d1a7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b855d1a7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b855d1a7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b855d1a7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b855d1a7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b855d1a7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db855d1a7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db855d1a7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b855d1a7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b855d1a7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b855d1a7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b855d1a7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ac6bcc44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ac6bcc44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b855d1a7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b855d1a7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b855d1a7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db855d1a7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6f645b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6f645b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b855d1a7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b855d1a7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b855d1a7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b855d1a7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db855d1a7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db855d1a7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db855d1a7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db855d1a7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8a1e4ef4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d8a1e4ef4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7a7897e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7a7897e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b855d1a7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b855d1a7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db855d1a7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db855d1a7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dac6bcc44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dac6bcc44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dac6bcc44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dac6bcc44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d419b8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d419b8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b855d1a7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db855d1a7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db855d1a7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db855d1a7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dac6bcc44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dac6bcc44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db855d1a7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db855d1a7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8a1e4ef41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8a1e4ef4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db855d1a7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db855d1a7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db855d1a7e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db855d1a7e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b855d1a7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b855d1a7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db855d1a7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db855d1a7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db855d1a7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db855d1a7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31557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c31557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db855d1a7e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db855d1a7e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db855d1a7e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db855d1a7e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dac6bcc44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dac6bcc44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d66f645b91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d66f645b91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d66f645b9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d66f645b9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b68a1e50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b68a1e50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b68a1e507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b68a1e507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419b8d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419b8d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b855d1a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b855d1a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npmjs.com/signup" TargetMode="External"/><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30.png"/><Relationship Id="rId7"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5.png"/><Relationship Id="rId6"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33.png"/><Relationship Id="rId7"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jp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1.png"/><Relationship Id="rId7"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jpg"/><Relationship Id="rId4" Type="http://schemas.openxmlformats.org/officeDocument/2006/relationships/hyperlink" Target="https://npmjs.com/package/*package-name" TargetMode="External"/><Relationship Id="rId5" Type="http://schemas.openxmlformats.org/officeDocument/2006/relationships/image" Target="../media/image5.png"/><Relationship Id="rId6"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hyperlink" Target="https://www.npmjs.com/package/nombre-del-paquete" TargetMode="External"/><Relationship Id="rId5"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om/coreybutler/nvm-windows/releases" TargetMode="External"/><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7.png"/><Relationship Id="rId6" Type="http://schemas.openxmlformats.org/officeDocument/2006/relationships/image" Target="../media/image40.png"/><Relationship Id="rId7"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15.png"/><Relationship Id="rId5" Type="http://schemas.openxmlformats.org/officeDocument/2006/relationships/image" Target="../media/image39.png"/><Relationship Id="rId6" Type="http://schemas.openxmlformats.org/officeDocument/2006/relationships/image" Target="../media/image38.png"/><Relationship Id="rId7" Type="http://schemas.openxmlformats.org/officeDocument/2006/relationships/image" Target="../media/image36.png"/><Relationship Id="rId8"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44.png"/><Relationship Id="rId7"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3.png"/><Relationship Id="rId6" Type="http://schemas.openxmlformats.org/officeDocument/2006/relationships/image" Target="../media/image15.png"/><Relationship Id="rId7"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46.png"/><Relationship Id="rId5" Type="http://schemas.openxmlformats.org/officeDocument/2006/relationships/image" Target="../media/image42.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15.png"/><Relationship Id="rId8"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0.png"/><Relationship Id="rId6" Type="http://schemas.openxmlformats.org/officeDocument/2006/relationships/image" Target="../media/image58.png"/><Relationship Id="rId7" Type="http://schemas.openxmlformats.org/officeDocument/2006/relationships/image" Target="../media/image15.png"/><Relationship Id="rId8"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1.png"/><Relationship Id="rId6" Type="http://schemas.openxmlformats.org/officeDocument/2006/relationships/image" Target="../media/image57.png"/><Relationship Id="rId7" Type="http://schemas.openxmlformats.org/officeDocument/2006/relationships/image" Target="../media/image15.png"/><Relationship Id="rId8"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15.png"/><Relationship Id="rId8" Type="http://schemas.openxmlformats.org/officeDocument/2006/relationships/image" Target="../media/image4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nvm-sh/nvm" TargetMode="External"/><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pn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55.png"/><Relationship Id="rId6" Type="http://schemas.openxmlformats.org/officeDocument/2006/relationships/image" Target="../media/image6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4.png"/><Relationship Id="rId6" Type="http://schemas.openxmlformats.org/officeDocument/2006/relationships/image" Target="../media/image6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65.png"/><Relationship Id="rId6" Type="http://schemas.openxmlformats.org/officeDocument/2006/relationships/image" Target="../media/image68.png"/><Relationship Id="rId7" Type="http://schemas.openxmlformats.org/officeDocument/2006/relationships/image" Target="../media/image67.png"/><Relationship Id="rId8" Type="http://schemas.openxmlformats.org/officeDocument/2006/relationships/image" Target="../media/image7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pn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pn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4.png"/><Relationship Id="rId4"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4.png"/><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1.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2.png"/><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3.png"/><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5.png"/><Relationship Id="rId4" Type="http://schemas.openxmlformats.org/officeDocument/2006/relationships/image" Target="../media/image7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9.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Creación de proyectos</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37. </a:t>
            </a:r>
            <a:r>
              <a:rPr lang="en-GB"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nvSpPr>
        <p:spPr>
          <a:xfrm>
            <a:off x="426000" y="1439713"/>
            <a:ext cx="8292000" cy="274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Pnpm</a:t>
            </a:r>
            <a:r>
              <a:rPr lang="en-GB" sz="1800">
                <a:solidFill>
                  <a:schemeClr val="dk1"/>
                </a:solidFill>
                <a:highlight>
                  <a:schemeClr val="lt1"/>
                </a:highlight>
                <a:latin typeface="Helvetica Neue Light"/>
                <a:ea typeface="Helvetica Neue Light"/>
                <a:cs typeface="Helvetica Neue Light"/>
                <a:sym typeface="Helvetica Neue Light"/>
              </a:rPr>
              <a:t> es un administrador de paquetes de código abierto, multiplataforma, rápido y eficiente en el espacio en disco.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 diferencia de npm y yarn, que crean un directorio plano </a:t>
            </a:r>
            <a:r>
              <a:rPr i="1" lang="en-GB" sz="1800">
                <a:solidFill>
                  <a:schemeClr val="dk1"/>
                </a:solidFill>
                <a:highlight>
                  <a:schemeClr val="lt1"/>
                </a:highlight>
                <a:latin typeface="Helvetica Neue Light"/>
                <a:ea typeface="Helvetica Neue Light"/>
                <a:cs typeface="Helvetica Neue Light"/>
                <a:sym typeface="Helvetica Neue Light"/>
              </a:rPr>
              <a:t>node_modules</a:t>
            </a:r>
            <a:r>
              <a:rPr lang="en-GB" sz="1800">
                <a:solidFill>
                  <a:schemeClr val="dk1"/>
                </a:solidFill>
                <a:highlight>
                  <a:schemeClr val="lt1"/>
                </a:highlight>
                <a:latin typeface="Helvetica Neue Light"/>
                <a:ea typeface="Helvetica Neue Light"/>
                <a:cs typeface="Helvetica Neue Light"/>
                <a:sym typeface="Helvetica Neue Light"/>
              </a:rPr>
              <a:t>, pnpm funciona de forma un poco diferente: crea un diseño no plano node_modules que utiliza enlaces simbólicos para crear una estructura anidada de dependencias.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6" name="Google Shape;176;p2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PNPM</a:t>
            </a:r>
            <a:endParaRPr i="1" sz="3600">
              <a:latin typeface="Anton"/>
              <a:ea typeface="Anton"/>
              <a:cs typeface="Anton"/>
              <a:sym typeface="Anton"/>
            </a:endParaRPr>
          </a:p>
        </p:txBody>
      </p:sp>
      <p:pic>
        <p:nvPicPr>
          <p:cNvPr id="177" name="Google Shape;177;p2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8" name="Google Shape;178;p2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9" name="Google Shape;179;p22"/>
          <p:cNvPicPr preferRelativeResize="0"/>
          <p:nvPr/>
        </p:nvPicPr>
        <p:blipFill>
          <a:blip r:embed="rId5">
            <a:alphaModFix/>
          </a:blip>
          <a:stretch>
            <a:fillRect/>
          </a:stretch>
        </p:blipFill>
        <p:spPr>
          <a:xfrm>
            <a:off x="161869" y="121950"/>
            <a:ext cx="1186525" cy="843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589925" y="1507700"/>
            <a:ext cx="8292000" cy="256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Los archivos dentro de </a:t>
            </a:r>
            <a:r>
              <a:rPr i="1" lang="en-GB" sz="1800">
                <a:solidFill>
                  <a:schemeClr val="dk1"/>
                </a:solidFill>
                <a:highlight>
                  <a:schemeClr val="lt1"/>
                </a:highlight>
                <a:latin typeface="Helvetica Neue Light"/>
                <a:ea typeface="Helvetica Neue Light"/>
                <a:cs typeface="Helvetica Neue Light"/>
                <a:sym typeface="Helvetica Neue Light"/>
              </a:rPr>
              <a:t>node_modules </a:t>
            </a:r>
            <a:r>
              <a:rPr lang="en-GB" sz="1800">
                <a:solidFill>
                  <a:schemeClr val="dk1"/>
                </a:solidFill>
                <a:highlight>
                  <a:schemeClr val="lt1"/>
                </a:highlight>
                <a:latin typeface="Helvetica Neue Light"/>
                <a:ea typeface="Helvetica Neue Light"/>
                <a:cs typeface="Helvetica Neue Light"/>
                <a:sym typeface="Helvetica Neue Light"/>
              </a:rPr>
              <a:t>están vinculados desde un único almacenamiento direccionable por contenido. Este enfoque es eficaz porque le permite ahorrar gigabytes de espacio en disco.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b="1" lang="en-GB" sz="1800">
                <a:solidFill>
                  <a:schemeClr val="dk1"/>
                </a:solidFill>
                <a:highlight>
                  <a:schemeClr val="lt1"/>
                </a:highlight>
                <a:latin typeface="Helvetica Neue"/>
                <a:ea typeface="Helvetica Neue"/>
                <a:cs typeface="Helvetica Neue"/>
                <a:sym typeface="Helvetica Neue"/>
              </a:rPr>
              <a:t>pnpm</a:t>
            </a:r>
            <a:r>
              <a:rPr lang="en-GB" sz="1800">
                <a:solidFill>
                  <a:schemeClr val="dk1"/>
                </a:solidFill>
                <a:highlight>
                  <a:schemeClr val="lt1"/>
                </a:highlight>
                <a:latin typeface="Helvetica Neue Light"/>
                <a:ea typeface="Helvetica Neue Light"/>
                <a:cs typeface="Helvetica Neue Light"/>
                <a:sym typeface="Helvetica Neue Light"/>
              </a:rPr>
              <a:t> también admite alias que le permiten instalar paquetes con nombres personalizados, completar la pestaña de la línea de comandos </a:t>
            </a:r>
            <a:br>
              <a:rPr lang="en-GB" sz="1800">
                <a:solidFill>
                  <a:schemeClr val="dk1"/>
                </a:solidFill>
                <a:highlight>
                  <a:schemeClr val="lt1"/>
                </a:highlight>
                <a:latin typeface="Helvetica Neue Light"/>
                <a:ea typeface="Helvetica Neue Light"/>
                <a:cs typeface="Helvetica Neue Light"/>
                <a:sym typeface="Helvetica Neue Light"/>
              </a:rPr>
            </a:br>
            <a:r>
              <a:rPr lang="en-GB" sz="1800">
                <a:solidFill>
                  <a:schemeClr val="dk1"/>
                </a:solidFill>
                <a:highlight>
                  <a:schemeClr val="lt1"/>
                </a:highlight>
                <a:latin typeface="Helvetica Neue Light"/>
                <a:ea typeface="Helvetica Neue Light"/>
                <a:cs typeface="Helvetica Neue Light"/>
                <a:sym typeface="Helvetica Neue Light"/>
              </a:rPr>
              <a:t>y usa un archivo de bloqueo llamado </a:t>
            </a:r>
            <a:r>
              <a:rPr i="1" lang="en-GB" sz="1800">
                <a:solidFill>
                  <a:schemeClr val="dk1"/>
                </a:solidFill>
                <a:highlight>
                  <a:schemeClr val="lt1"/>
                </a:highlight>
                <a:latin typeface="Helvetica Neue Light"/>
                <a:ea typeface="Helvetica Neue Light"/>
                <a:cs typeface="Helvetica Neue Light"/>
                <a:sym typeface="Helvetica Neue Light"/>
              </a:rPr>
              <a:t>pnpm-lock.yaml</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85" name="Google Shape;185;p2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PNPM</a:t>
            </a:r>
            <a:endParaRPr i="1" sz="3600">
              <a:latin typeface="Anton"/>
              <a:ea typeface="Anton"/>
              <a:cs typeface="Anton"/>
              <a:sym typeface="Anton"/>
            </a:endParaRPr>
          </a:p>
        </p:txBody>
      </p:sp>
      <p:pic>
        <p:nvPicPr>
          <p:cNvPr id="186" name="Google Shape;186;p2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7" name="Google Shape;187;p2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8" name="Google Shape;188;p23"/>
          <p:cNvPicPr preferRelativeResize="0"/>
          <p:nvPr/>
        </p:nvPicPr>
        <p:blipFill>
          <a:blip r:embed="rId5">
            <a:alphaModFix/>
          </a:blip>
          <a:stretch>
            <a:fillRect/>
          </a:stretch>
        </p:blipFill>
        <p:spPr>
          <a:xfrm>
            <a:off x="161869" y="121950"/>
            <a:ext cx="1186525" cy="843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PROYECTO CON YARN</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194" name="Google Shape;194;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5" name="Google Shape;195;p24"/>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1" name="Google Shape;201;p25"/>
          <p:cNvSpPr txBox="1"/>
          <p:nvPr/>
        </p:nvSpPr>
        <p:spPr>
          <a:xfrm>
            <a:off x="568400" y="1252800"/>
            <a:ext cx="7929000" cy="328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Instalar el gestor de paquetes </a:t>
            </a:r>
            <a:r>
              <a:rPr b="1" lang="en-GB" sz="1700">
                <a:solidFill>
                  <a:schemeClr val="dk1"/>
                </a:solidFill>
                <a:highlight>
                  <a:schemeClr val="lt1"/>
                </a:highlight>
                <a:latin typeface="Helvetica Neue"/>
                <a:ea typeface="Helvetica Neue"/>
                <a:cs typeface="Helvetica Neue"/>
                <a:sym typeface="Helvetica Neue"/>
              </a:rPr>
              <a:t>yarn </a:t>
            </a:r>
            <a:r>
              <a:rPr lang="en-GB" sz="1700">
                <a:solidFill>
                  <a:schemeClr val="dk1"/>
                </a:solidFill>
                <a:highlight>
                  <a:schemeClr val="lt1"/>
                </a:highlight>
                <a:latin typeface="Helvetica Neue Light"/>
                <a:ea typeface="Helvetica Neue Light"/>
                <a:cs typeface="Helvetica Neue Light"/>
                <a:sym typeface="Helvetica Neue Light"/>
              </a:rPr>
              <a:t>con</a:t>
            </a:r>
            <a:r>
              <a:rPr b="1" lang="en-GB" sz="1700">
                <a:solidFill>
                  <a:schemeClr val="dk1"/>
                </a:solidFill>
                <a:highlight>
                  <a:schemeClr val="lt1"/>
                </a:highlight>
                <a:latin typeface="Helvetica Neue"/>
                <a:ea typeface="Helvetica Neue"/>
                <a:cs typeface="Helvetica Neue"/>
                <a:sym typeface="Helvetica Neue"/>
              </a:rPr>
              <a:t> npm</a:t>
            </a:r>
            <a:r>
              <a:rPr lang="en-GB" sz="1700">
                <a:solidFill>
                  <a:schemeClr val="dk1"/>
                </a:solidFill>
                <a:highlight>
                  <a:schemeClr val="lt1"/>
                </a:highlight>
                <a:latin typeface="Helvetica Neue Light"/>
                <a:ea typeface="Helvetica Neue Light"/>
                <a:cs typeface="Helvetica Neue Light"/>
                <a:sym typeface="Helvetica Neue Light"/>
              </a:rPr>
              <a:t> en forma global.</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Verificar la versión instalada de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proyecto de node.js utilizando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Instalar express con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servidor express que devuelva en su ruta raíz el mensaje: "Hola Yarn".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Crear un script start que ejecute nodemon con el punto de entrada del servidor.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Ejecutar el script start con yarn.</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02" name="Google Shape;202;p25"/>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03" name="Google Shape;203;p25"/>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Crear proyecto con Yarn</a:t>
            </a:r>
            <a:endParaRPr i="1" sz="3200">
              <a:latin typeface="Helvetica Neue Light"/>
              <a:ea typeface="Helvetica Neue Light"/>
              <a:cs typeface="Helvetica Neue Light"/>
              <a:sym typeface="Helvetica Neue Light"/>
            </a:endParaRPr>
          </a:p>
        </p:txBody>
      </p:sp>
      <p:sp>
        <p:nvSpPr>
          <p:cNvPr id="204" name="Google Shape;204;p25"/>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08" name="Shape 208"/>
        <p:cNvGrpSpPr/>
        <p:nvPr/>
      </p:nvGrpSpPr>
      <p:grpSpPr>
        <a:xfrm>
          <a:off x="0" y="0"/>
          <a:ext cx="0" cy="0"/>
          <a:chOff x="0" y="0"/>
          <a:chExt cx="0" cy="0"/>
        </a:xfrm>
      </p:grpSpPr>
      <p:sp>
        <p:nvSpPr>
          <p:cNvPr id="209" name="Google Shape;209;p2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NPM</a:t>
            </a:r>
            <a:endParaRPr i="1" sz="3600">
              <a:latin typeface="Anton"/>
              <a:ea typeface="Anton"/>
              <a:cs typeface="Anton"/>
              <a:sym typeface="Anton"/>
            </a:endParaRPr>
          </a:p>
        </p:txBody>
      </p:sp>
      <p:pic>
        <p:nvPicPr>
          <p:cNvPr id="210" name="Google Shape;210;p2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nvSpPr>
        <p:spPr>
          <a:xfrm>
            <a:off x="481350" y="1253150"/>
            <a:ext cx="8273100" cy="315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NPM ya viene incluido con la instalación de Node.</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utilizar </a:t>
            </a:r>
            <a:r>
              <a:rPr lang="en-GB" sz="1900">
                <a:solidFill>
                  <a:schemeClr val="dk1"/>
                </a:solidFill>
                <a:highlight>
                  <a:schemeClr val="lt1"/>
                </a:highlight>
                <a:latin typeface="Helvetica Neue Light"/>
                <a:ea typeface="Helvetica Neue Light"/>
                <a:cs typeface="Helvetica Neue Light"/>
                <a:sym typeface="Helvetica Neue Light"/>
              </a:rPr>
              <a:t>el website para descubrir paquetes, configurar perfiles y administrar otros aspectos de nuestra experiencia npm.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a:t>
            </a:r>
            <a:r>
              <a:rPr lang="en-GB" sz="1900">
                <a:solidFill>
                  <a:schemeClr val="dk1"/>
                </a:solidFill>
                <a:highlight>
                  <a:schemeClr val="lt1"/>
                </a:highlight>
                <a:latin typeface="Helvetica Neue Light"/>
                <a:ea typeface="Helvetica Neue Light"/>
                <a:cs typeface="Helvetica Neue Light"/>
                <a:sym typeface="Helvetica Neue Light"/>
              </a:rPr>
              <a:t> CLI se ejecuta desde una terminal y es la forma en que la mayoría de los desarrolladores interactuamos con npm (por ejemplo: </a:t>
            </a:r>
            <a:r>
              <a:rPr i="1" lang="en-GB" sz="1900">
                <a:solidFill>
                  <a:schemeClr val="dk1"/>
                </a:solidFill>
                <a:highlight>
                  <a:schemeClr val="lt1"/>
                </a:highlight>
                <a:latin typeface="Helvetica Neue Light"/>
                <a:ea typeface="Helvetica Neue Light"/>
                <a:cs typeface="Helvetica Neue Light"/>
                <a:sym typeface="Helvetica Neue Light"/>
              </a:rPr>
              <a:t>npm install</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Este es un repositorio en línea seguro para la publicación de proyectos Node de código abierto, como bibliotecas y aplicaciones.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16" name="Google Shape;216;p27"/>
          <p:cNvSpPr txBox="1"/>
          <p:nvPr/>
        </p:nvSpPr>
        <p:spPr>
          <a:xfrm>
            <a:off x="12264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Características</a:t>
            </a:r>
            <a:endParaRPr i="1" sz="3600">
              <a:latin typeface="Anton"/>
              <a:ea typeface="Anton"/>
              <a:cs typeface="Anton"/>
              <a:sym typeface="Anton"/>
            </a:endParaRPr>
          </a:p>
        </p:txBody>
      </p:sp>
      <p:pic>
        <p:nvPicPr>
          <p:cNvPr id="217" name="Google Shape;217;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8" name="Google Shape;218;p2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9" name="Google Shape;219;p27"/>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nvSpPr>
        <p:spPr>
          <a:xfrm>
            <a:off x="462450" y="1409750"/>
            <a:ext cx="8292000" cy="2488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instalar y publicar paquetes, los desarrolladores utilizan un cliente de línea de comandos llamado npm, que también se utiliza para la gestión de versiones y la gestión de dependencias.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usar de forma gratuita, una opción que nos permite crear paquetes públicos, auditar dependencias, publicar actualizaciones, entre otros.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25" name="Google Shape;225;p2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Características</a:t>
            </a:r>
            <a:endParaRPr i="1" sz="3600">
              <a:latin typeface="Anton"/>
              <a:ea typeface="Anton"/>
              <a:cs typeface="Anton"/>
              <a:sym typeface="Anton"/>
            </a:endParaRPr>
          </a:p>
        </p:txBody>
      </p:sp>
      <p:pic>
        <p:nvPicPr>
          <p:cNvPr id="226" name="Google Shape;226;p2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7" name="Google Shape;227;p2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8" name="Google Shape;228;p28"/>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nvSpPr>
        <p:spPr>
          <a:xfrm>
            <a:off x="555975" y="1537125"/>
            <a:ext cx="8292000" cy="2209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npm</a:t>
            </a:r>
            <a:r>
              <a:rPr lang="en-GB" sz="1900">
                <a:solidFill>
                  <a:schemeClr val="dk1"/>
                </a:solidFill>
                <a:highlight>
                  <a:schemeClr val="lt1"/>
                </a:highlight>
                <a:latin typeface="Helvetica Neue Light"/>
                <a:ea typeface="Helvetica Neue Light"/>
                <a:cs typeface="Helvetica Neue Light"/>
                <a:sym typeface="Helvetica Neue Light"/>
              </a:rPr>
              <a:t> se usa para instalar todos los demás administradores de paquetes de Node que vimos.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npm</a:t>
            </a:r>
            <a:r>
              <a:rPr lang="en-GB" sz="1900">
                <a:solidFill>
                  <a:schemeClr val="dk1"/>
                </a:solidFill>
                <a:highlight>
                  <a:schemeClr val="lt1"/>
                </a:highlight>
                <a:latin typeface="Helvetica Neue Light"/>
                <a:ea typeface="Helvetica Neue Light"/>
                <a:cs typeface="Helvetica Neue Light"/>
                <a:sym typeface="Helvetica Neue Light"/>
              </a:rPr>
              <a:t> también es compatible con la seguridad de JavaScript, y puede integrarse con herramientas de terceros.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34" name="Google Shape;234;p2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Características</a:t>
            </a:r>
            <a:endParaRPr i="1" sz="3600">
              <a:latin typeface="Anton"/>
              <a:ea typeface="Anton"/>
              <a:cs typeface="Anton"/>
              <a:sym typeface="Anton"/>
            </a:endParaRPr>
          </a:p>
        </p:txBody>
      </p:sp>
      <p:pic>
        <p:nvPicPr>
          <p:cNvPr id="235" name="Google Shape;235;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6" name="Google Shape;236;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7" name="Google Shape;237;p29"/>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nvSpPr>
        <p:spPr>
          <a:xfrm>
            <a:off x="519600" y="1359250"/>
            <a:ext cx="8104800" cy="25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Npm tiene muchos usos, algunos de ellos son: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Adaptar paquetes de código para aplicaciones o incorporarlos tal como están.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Descargar herramientas independientes que podemos usar de inmediato.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Ejecutar paquetes sin descargarlos usando </a:t>
            </a:r>
            <a:r>
              <a:rPr i="1" lang="en-GB" sz="1900">
                <a:solidFill>
                  <a:schemeClr val="dk1"/>
                </a:solidFill>
                <a:highlight>
                  <a:schemeClr val="lt1"/>
                </a:highlight>
                <a:latin typeface="Helvetica Neue Light"/>
                <a:ea typeface="Helvetica Neue Light"/>
                <a:cs typeface="Helvetica Neue Light"/>
                <a:sym typeface="Helvetica Neue Light"/>
              </a:rPr>
              <a:t>npx.</a:t>
            </a:r>
            <a:endParaRPr i="1" sz="19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00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3" name="Google Shape;243;p3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Usos</a:t>
            </a:r>
            <a:endParaRPr i="1" sz="3600">
              <a:latin typeface="Anton"/>
              <a:ea typeface="Anton"/>
              <a:cs typeface="Anton"/>
              <a:sym typeface="Anton"/>
            </a:endParaRPr>
          </a:p>
        </p:txBody>
      </p:sp>
      <p:pic>
        <p:nvPicPr>
          <p:cNvPr id="244" name="Google Shape;244;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5" name="Google Shape;245;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6" name="Google Shape;246;p30"/>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nvSpPr>
        <p:spPr>
          <a:xfrm>
            <a:off x="694050" y="1001988"/>
            <a:ext cx="7755900" cy="354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Además: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Actualizar las aplicaciones fácilmente cuando se actualice el código.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Compartir código con cualquier usuario de npm, de cualquier lugar.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Restringir el código a desarrolladores específicos.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00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Administrar múltiples versiones de código y de dependencias.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52" name="Google Shape;252;p3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Usos</a:t>
            </a:r>
            <a:endParaRPr i="1" sz="3600">
              <a:latin typeface="Anton"/>
              <a:ea typeface="Anton"/>
              <a:cs typeface="Anton"/>
              <a:sym typeface="Anton"/>
            </a:endParaRPr>
          </a:p>
        </p:txBody>
      </p:sp>
      <p:pic>
        <p:nvPicPr>
          <p:cNvPr id="253" name="Google Shape;253;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4" name="Google Shape;254;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5" name="Google Shape;255;p31"/>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213050" y="1638000"/>
            <a:ext cx="45414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acerca de los administradores de paquetes en Node.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Aprender acerca de npm más en profundidad.</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Conocer y aprender sobre nvm.</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Comprender la configuración de un proyecto en capas.</a:t>
            </a:r>
            <a:endParaRPr sz="1800">
              <a:solidFill>
                <a:schemeClr val="dk1"/>
              </a:solidFill>
              <a:latin typeface="Helvetica Neue Light"/>
              <a:ea typeface="Helvetica Neue Light"/>
              <a:cs typeface="Helvetica Neue Light"/>
              <a:sym typeface="Helvetica Neue Light"/>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nvSpPr>
        <p:spPr>
          <a:xfrm>
            <a:off x="567300" y="1607500"/>
            <a:ext cx="8009400" cy="18117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Cada proyecto en JavaScript – ya sea Node o una aplicación de navegador – puede ser enfocado como un paquete </a:t>
            </a:r>
            <a:r>
              <a:rPr i="1" lang="en-GB" sz="1900">
                <a:solidFill>
                  <a:schemeClr val="dk1"/>
                </a:solidFill>
                <a:highlight>
                  <a:schemeClr val="lt1"/>
                </a:highlight>
                <a:latin typeface="Helvetica Neue Light"/>
                <a:ea typeface="Helvetica Neue Light"/>
                <a:cs typeface="Helvetica Neue Light"/>
                <a:sym typeface="Helvetica Neue Light"/>
              </a:rPr>
              <a:t>npm </a:t>
            </a:r>
            <a:r>
              <a:rPr lang="en-GB" sz="1900">
                <a:solidFill>
                  <a:schemeClr val="dk1"/>
                </a:solidFill>
                <a:highlight>
                  <a:schemeClr val="lt1"/>
                </a:highlight>
                <a:latin typeface="Helvetica Neue Light"/>
                <a:ea typeface="Helvetica Neue Light"/>
                <a:cs typeface="Helvetica Neue Light"/>
                <a:sym typeface="Helvetica Neue Light"/>
              </a:rPr>
              <a:t>con su propia información de paquete y su archivo </a:t>
            </a:r>
            <a:r>
              <a:rPr i="1" lang="en-GB" sz="1900">
                <a:solidFill>
                  <a:schemeClr val="dk1"/>
                </a:solidFill>
                <a:highlight>
                  <a:schemeClr val="lt1"/>
                </a:highlight>
                <a:latin typeface="Helvetica Neue Light"/>
                <a:ea typeface="Helvetica Neue Light"/>
                <a:cs typeface="Helvetica Neue Light"/>
                <a:sym typeface="Helvetica Neue Light"/>
              </a:rPr>
              <a:t>package.json</a:t>
            </a:r>
            <a:r>
              <a:rPr lang="en-GB" sz="1900">
                <a:solidFill>
                  <a:schemeClr val="dk1"/>
                </a:solidFill>
                <a:highlight>
                  <a:schemeClr val="lt1"/>
                </a:highlight>
                <a:latin typeface="Helvetica Neue Light"/>
                <a:ea typeface="Helvetica Neue Light"/>
                <a:cs typeface="Helvetica Neue Light"/>
                <a:sym typeface="Helvetica Neue Light"/>
              </a:rPr>
              <a:t> para describir 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61" name="Google Shape;261;p3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package.json</a:t>
            </a:r>
            <a:endParaRPr i="1" sz="3600">
              <a:latin typeface="Anton"/>
              <a:ea typeface="Anton"/>
              <a:cs typeface="Anton"/>
              <a:sym typeface="Anton"/>
            </a:endParaRPr>
          </a:p>
        </p:txBody>
      </p:sp>
      <p:pic>
        <p:nvPicPr>
          <p:cNvPr id="262" name="Google Shape;262;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3" name="Google Shape;263;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4" name="Google Shape;264;p32"/>
          <p:cNvPicPr preferRelativeResize="0"/>
          <p:nvPr/>
        </p:nvPicPr>
        <p:blipFill>
          <a:blip r:embed="rId5">
            <a:alphaModFix/>
          </a:blip>
          <a:stretch>
            <a:fillRect/>
          </a:stretch>
        </p:blipFill>
        <p:spPr>
          <a:xfrm>
            <a:off x="207825" y="140250"/>
            <a:ext cx="1186524" cy="8898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nvSpPr>
        <p:spPr>
          <a:xfrm>
            <a:off x="633450" y="1027550"/>
            <a:ext cx="8027700" cy="3453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i="1" lang="en-GB" sz="1900">
                <a:solidFill>
                  <a:schemeClr val="dk1"/>
                </a:solidFill>
                <a:highlight>
                  <a:schemeClr val="lt1"/>
                </a:highlight>
                <a:latin typeface="Helvetica Neue Light"/>
                <a:ea typeface="Helvetica Neue Light"/>
                <a:cs typeface="Helvetica Neue Light"/>
                <a:sym typeface="Helvetica Neue Light"/>
              </a:rPr>
              <a:t>package.json</a:t>
            </a:r>
            <a:r>
              <a:rPr lang="en-GB" sz="1900">
                <a:solidFill>
                  <a:schemeClr val="dk1"/>
                </a:solidFill>
                <a:highlight>
                  <a:schemeClr val="lt1"/>
                </a:highlight>
                <a:latin typeface="Helvetica Neue Light"/>
                <a:ea typeface="Helvetica Neue Light"/>
                <a:cs typeface="Helvetica Neue Light"/>
                <a:sym typeface="Helvetica Neue Light"/>
              </a:rPr>
              <a:t> se generará cuando se ejecute </a:t>
            </a:r>
            <a:r>
              <a:rPr i="1" lang="en-GB" sz="1900">
                <a:solidFill>
                  <a:schemeClr val="dk1"/>
                </a:solidFill>
                <a:highlight>
                  <a:schemeClr val="lt1"/>
                </a:highlight>
                <a:latin typeface="Helvetica Neue Light"/>
                <a:ea typeface="Helvetica Neue Light"/>
                <a:cs typeface="Helvetica Neue Light"/>
                <a:sym typeface="Helvetica Neue Light"/>
              </a:rPr>
              <a:t>npm init</a:t>
            </a:r>
            <a:r>
              <a:rPr lang="en-GB" sz="1900">
                <a:solidFill>
                  <a:schemeClr val="dk1"/>
                </a:solidFill>
                <a:highlight>
                  <a:schemeClr val="lt1"/>
                </a:highlight>
                <a:latin typeface="Helvetica Neue Light"/>
                <a:ea typeface="Helvetica Neue Light"/>
                <a:cs typeface="Helvetica Neue Light"/>
                <a:sym typeface="Helvetica Neue Light"/>
              </a:rPr>
              <a:t> para inicializar un proyecto JavaScript/Node, con estos metadatos básicos proporcionados por los desarrolladores: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name</a:t>
            </a:r>
            <a:r>
              <a:rPr lang="en-GB" sz="1900">
                <a:solidFill>
                  <a:schemeClr val="dk1"/>
                </a:solidFill>
                <a:highlight>
                  <a:schemeClr val="lt1"/>
                </a:highlight>
                <a:latin typeface="Helvetica Neue Light"/>
                <a:ea typeface="Helvetica Neue Light"/>
                <a:cs typeface="Helvetica Neue Light"/>
                <a:sym typeface="Helvetica Neue Light"/>
              </a:rPr>
              <a:t>: el nombre de tu librería/proyecto JavaScript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version</a:t>
            </a:r>
            <a:r>
              <a:rPr lang="en-GB" sz="1900">
                <a:solidFill>
                  <a:schemeClr val="dk1"/>
                </a:solidFill>
                <a:highlight>
                  <a:schemeClr val="lt1"/>
                </a:highlight>
                <a:latin typeface="Helvetica Neue Light"/>
                <a:ea typeface="Helvetica Neue Light"/>
                <a:cs typeface="Helvetica Neue Light"/>
                <a:sym typeface="Helvetica Neue Light"/>
              </a:rPr>
              <a:t>: la versión de tu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description</a:t>
            </a:r>
            <a:r>
              <a:rPr lang="en-GB" sz="1900">
                <a:solidFill>
                  <a:schemeClr val="dk1"/>
                </a:solidFill>
                <a:highlight>
                  <a:schemeClr val="lt1"/>
                </a:highlight>
                <a:latin typeface="Helvetica Neue Light"/>
                <a:ea typeface="Helvetica Neue Light"/>
                <a:cs typeface="Helvetica Neue Light"/>
                <a:sym typeface="Helvetica Neue Light"/>
              </a:rPr>
              <a:t>: la descripción del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b="1" i="1" lang="en-GB" sz="1900">
                <a:solidFill>
                  <a:schemeClr val="dk1"/>
                </a:solidFill>
                <a:highlight>
                  <a:schemeClr val="lt1"/>
                </a:highlight>
                <a:latin typeface="Helvetica Neue"/>
                <a:ea typeface="Helvetica Neue"/>
                <a:cs typeface="Helvetica Neue"/>
                <a:sym typeface="Helvetica Neue"/>
              </a:rPr>
              <a:t>license</a:t>
            </a:r>
            <a:r>
              <a:rPr lang="en-GB" sz="1900">
                <a:solidFill>
                  <a:schemeClr val="dk1"/>
                </a:solidFill>
                <a:highlight>
                  <a:schemeClr val="lt1"/>
                </a:highlight>
                <a:latin typeface="Helvetica Neue Light"/>
                <a:ea typeface="Helvetica Neue Light"/>
                <a:cs typeface="Helvetica Neue Light"/>
                <a:sym typeface="Helvetica Neue Light"/>
              </a:rPr>
              <a:t>: la licencia del proyecto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70" name="Google Shape;270;p33"/>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package.json</a:t>
            </a:r>
            <a:endParaRPr i="1" sz="3600">
              <a:latin typeface="Anton"/>
              <a:ea typeface="Anton"/>
              <a:cs typeface="Anton"/>
              <a:sym typeface="Anton"/>
            </a:endParaRPr>
          </a:p>
        </p:txBody>
      </p:sp>
      <p:pic>
        <p:nvPicPr>
          <p:cNvPr id="271" name="Google Shape;271;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2" name="Google Shape;272;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73" name="Google Shape;273;p33"/>
          <p:cNvPicPr preferRelativeResize="0"/>
          <p:nvPr/>
        </p:nvPicPr>
        <p:blipFill>
          <a:blip r:embed="rId5">
            <a:alphaModFix/>
          </a:blip>
          <a:stretch>
            <a:fillRect/>
          </a:stretch>
        </p:blipFill>
        <p:spPr>
          <a:xfrm>
            <a:off x="207825" y="140250"/>
            <a:ext cx="1186524" cy="8898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nvSpPr>
        <p:spPr>
          <a:xfrm>
            <a:off x="329525" y="772875"/>
            <a:ext cx="8292000" cy="1629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i="1" lang="en-GB" sz="1900">
                <a:solidFill>
                  <a:schemeClr val="dk1"/>
                </a:solidFill>
                <a:highlight>
                  <a:schemeClr val="lt1"/>
                </a:highlight>
                <a:latin typeface="Helvetica Neue Light"/>
                <a:ea typeface="Helvetica Neue Light"/>
                <a:cs typeface="Helvetica Neue Light"/>
                <a:sym typeface="Helvetica Neue Light"/>
              </a:rPr>
              <a:t>package.json</a:t>
            </a:r>
            <a:r>
              <a:rPr lang="en-GB" sz="1900">
                <a:solidFill>
                  <a:schemeClr val="dk1"/>
                </a:solidFill>
                <a:highlight>
                  <a:schemeClr val="lt1"/>
                </a:highlight>
                <a:latin typeface="Helvetica Neue Light"/>
                <a:ea typeface="Helvetica Neue Light"/>
                <a:cs typeface="Helvetica Neue Light"/>
                <a:sym typeface="Helvetica Neue Light"/>
              </a:rPr>
              <a:t> también soporta la propiedad </a:t>
            </a:r>
            <a:r>
              <a:rPr i="1" lang="en-GB" sz="1900">
                <a:solidFill>
                  <a:schemeClr val="dk1"/>
                </a:solidFill>
                <a:highlight>
                  <a:schemeClr val="lt1"/>
                </a:highlight>
                <a:latin typeface="Helvetica Neue Light"/>
                <a:ea typeface="Helvetica Neue Light"/>
                <a:cs typeface="Helvetica Neue Light"/>
                <a:sym typeface="Helvetica Neue Light"/>
              </a:rPr>
              <a:t>scripts</a:t>
            </a:r>
            <a:r>
              <a:rPr lang="en-GB" sz="1900">
                <a:solidFill>
                  <a:schemeClr val="dk1"/>
                </a:solidFill>
                <a:highlight>
                  <a:schemeClr val="lt1"/>
                </a:highlight>
                <a:latin typeface="Helvetica Neue Light"/>
                <a:ea typeface="Helvetica Neue Light"/>
                <a:cs typeface="Helvetica Neue Light"/>
                <a:sym typeface="Helvetica Neue Light"/>
              </a:rPr>
              <a:t> que puede definirse para ejecutar herramientas de línea de comandos que se instalan en el contexto local del proyecto. Por ejemplo, la porción de scripts de un proyecto npm puede tener un aspecto similar a este: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79" name="Google Shape;279;p3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 scripts</a:t>
            </a:r>
            <a:endParaRPr i="1" sz="3600">
              <a:latin typeface="Anton"/>
              <a:ea typeface="Anton"/>
              <a:cs typeface="Anton"/>
              <a:sym typeface="Anton"/>
            </a:endParaRPr>
          </a:p>
        </p:txBody>
      </p:sp>
      <p:pic>
        <p:nvPicPr>
          <p:cNvPr id="280" name="Google Shape;280;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1" name="Google Shape;281;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2" name="Google Shape;282;p34"/>
          <p:cNvPicPr preferRelativeResize="0"/>
          <p:nvPr/>
        </p:nvPicPr>
        <p:blipFill>
          <a:blip r:embed="rId5">
            <a:alphaModFix/>
          </a:blip>
          <a:stretch>
            <a:fillRect/>
          </a:stretch>
        </p:blipFill>
        <p:spPr>
          <a:xfrm>
            <a:off x="1897175" y="2524575"/>
            <a:ext cx="5848350" cy="1921750"/>
          </a:xfrm>
          <a:prstGeom prst="rect">
            <a:avLst/>
          </a:prstGeom>
          <a:noFill/>
          <a:ln cap="flat" cmpd="sng" w="9525">
            <a:solidFill>
              <a:schemeClr val="dk2"/>
            </a:solidFill>
            <a:prstDash val="solid"/>
            <a:round/>
            <a:headEnd len="sm" w="sm" type="none"/>
            <a:tailEnd len="sm" w="sm" type="none"/>
          </a:ln>
        </p:spPr>
      </p:pic>
      <p:pic>
        <p:nvPicPr>
          <p:cNvPr id="283" name="Google Shape;283;p34"/>
          <p:cNvPicPr preferRelativeResize="0"/>
          <p:nvPr/>
        </p:nvPicPr>
        <p:blipFill>
          <a:blip r:embed="rId6">
            <a:alphaModFix/>
          </a:blip>
          <a:stretch>
            <a:fillRect/>
          </a:stretch>
        </p:blipFill>
        <p:spPr>
          <a:xfrm>
            <a:off x="90925" y="91375"/>
            <a:ext cx="1186524" cy="8898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nvSpPr>
        <p:spPr>
          <a:xfrm>
            <a:off x="534750" y="1229050"/>
            <a:ext cx="8074500" cy="3055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Ambos vienen en forma de objetos clave-valor (key-value) con los nombre de las librerías npm como clave y sus versiones en formato semántico como valor.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Las </a:t>
            </a:r>
            <a:r>
              <a:rPr lang="en-GB" sz="1900">
                <a:solidFill>
                  <a:schemeClr val="dk1"/>
                </a:solidFill>
                <a:highlight>
                  <a:schemeClr val="lt1"/>
                </a:highlight>
                <a:latin typeface="Helvetica Neue Light"/>
                <a:ea typeface="Helvetica Neue Light"/>
                <a:cs typeface="Helvetica Neue Light"/>
                <a:sym typeface="Helvetica Neue Light"/>
              </a:rPr>
              <a:t>dependencias se instalan mediante el comando</a:t>
            </a:r>
            <a:r>
              <a:rPr lang="en-GB" sz="1900">
                <a:solidFill>
                  <a:schemeClr val="dk1"/>
                </a:solidFill>
                <a:highlight>
                  <a:schemeClr val="lt1"/>
                </a:highlight>
                <a:latin typeface="Roboto Mono"/>
                <a:ea typeface="Roboto Mono"/>
                <a:cs typeface="Roboto Mono"/>
                <a:sym typeface="Roboto Mono"/>
              </a:rPr>
              <a:t> </a:t>
            </a:r>
            <a:r>
              <a:rPr i="1" lang="en-GB" sz="1900">
                <a:solidFill>
                  <a:schemeClr val="lt2"/>
                </a:solidFill>
                <a:highlight>
                  <a:schemeClr val="dk2"/>
                </a:highlight>
                <a:latin typeface="Roboto Mono"/>
                <a:ea typeface="Roboto Mono"/>
                <a:cs typeface="Roboto Mono"/>
                <a:sym typeface="Roboto Mono"/>
              </a:rPr>
              <a:t>npm install</a:t>
            </a:r>
            <a:r>
              <a:rPr lang="en-GB" sz="1900">
                <a:solidFill>
                  <a:schemeClr val="dk1"/>
                </a:solidFill>
                <a:highlight>
                  <a:schemeClr val="lt1"/>
                </a:highlight>
                <a:latin typeface="Roboto Mono"/>
                <a:ea typeface="Roboto Mono"/>
                <a:cs typeface="Roboto Mono"/>
                <a:sym typeface="Roboto Mono"/>
              </a:rPr>
              <a:t> </a:t>
            </a:r>
            <a:r>
              <a:rPr lang="en-GB" sz="1900">
                <a:solidFill>
                  <a:schemeClr val="dk1"/>
                </a:solidFill>
                <a:highlight>
                  <a:schemeClr val="lt1"/>
                </a:highlight>
                <a:latin typeface="Helvetica Neue Light"/>
                <a:ea typeface="Helvetica Neue Light"/>
                <a:cs typeface="Helvetica Neue Light"/>
                <a:sym typeface="Helvetica Neue Light"/>
              </a:rPr>
              <a:t>con las banderas </a:t>
            </a:r>
            <a:r>
              <a:rPr lang="en-GB" sz="1900">
                <a:solidFill>
                  <a:schemeClr val="lt2"/>
                </a:solidFill>
                <a:highlight>
                  <a:schemeClr val="dk2"/>
                </a:highlight>
                <a:latin typeface="Roboto Mono"/>
                <a:ea typeface="Roboto Mono"/>
                <a:cs typeface="Roboto Mono"/>
                <a:sym typeface="Roboto Mono"/>
              </a:rPr>
              <a:t>--save</a:t>
            </a:r>
            <a:r>
              <a:rPr lang="en-GB" sz="1900">
                <a:solidFill>
                  <a:schemeClr val="dk1"/>
                </a:solidFill>
                <a:highlight>
                  <a:schemeClr val="lt1"/>
                </a:highlight>
                <a:latin typeface="Helvetica Neue Light"/>
                <a:ea typeface="Helvetica Neue Light"/>
                <a:cs typeface="Helvetica Neue Light"/>
                <a:sym typeface="Helvetica Neue Light"/>
              </a:rPr>
              <a:t> y </a:t>
            </a:r>
            <a:r>
              <a:rPr i="1" lang="en-GB" sz="1900">
                <a:solidFill>
                  <a:schemeClr val="lt2"/>
                </a:solidFill>
                <a:highlight>
                  <a:schemeClr val="dk2"/>
                </a:highlight>
                <a:latin typeface="Roboto Mono"/>
                <a:ea typeface="Roboto Mono"/>
                <a:cs typeface="Roboto Mono"/>
                <a:sym typeface="Roboto Mono"/>
              </a:rPr>
              <a:t>--save-dev</a:t>
            </a:r>
            <a:r>
              <a:rPr lang="en-GB"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Están pensadas para ser usadas en entornos de producción y desarrollo/prueba respectivamente.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89" name="Google Shape;289;p3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Dependencies vs devDependencies</a:t>
            </a:r>
            <a:endParaRPr i="1" sz="3600">
              <a:latin typeface="Anton"/>
              <a:ea typeface="Anton"/>
              <a:cs typeface="Anton"/>
              <a:sym typeface="Anton"/>
            </a:endParaRPr>
          </a:p>
        </p:txBody>
      </p:sp>
      <p:pic>
        <p:nvPicPr>
          <p:cNvPr id="290" name="Google Shape;290;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1" name="Google Shape;291;p35"/>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nvSpPr>
        <p:spPr>
          <a:xfrm>
            <a:off x="688050" y="1546200"/>
            <a:ext cx="7440600" cy="20511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Este archivo describe las versiones exactas de las dependencias utilizadas en un proyecto de JavaScript </a:t>
            </a:r>
            <a:r>
              <a:rPr i="1" lang="en-GB" sz="1900">
                <a:solidFill>
                  <a:schemeClr val="dk1"/>
                </a:solidFill>
                <a:highlight>
                  <a:schemeClr val="lt1"/>
                </a:highlight>
                <a:latin typeface="Helvetica Neue Light"/>
                <a:ea typeface="Helvetica Neue Light"/>
                <a:cs typeface="Helvetica Neue Light"/>
                <a:sym typeface="Helvetica Neue Light"/>
              </a:rPr>
              <a:t>npm</a:t>
            </a:r>
            <a:r>
              <a:rPr lang="en-GB" sz="1900">
                <a:solidFill>
                  <a:schemeClr val="dk1"/>
                </a:solidFill>
                <a:highlight>
                  <a:schemeClr val="lt1"/>
                </a:highlight>
                <a:latin typeface="Helvetica Neue Light"/>
                <a:ea typeface="Helvetica Neue Light"/>
                <a:cs typeface="Helvetica Neue Light"/>
                <a:sym typeface="Helvetica Neue Light"/>
              </a:rPr>
              <a:t>. Si </a:t>
            </a:r>
            <a:r>
              <a:rPr i="1" lang="en-GB" sz="1900">
                <a:solidFill>
                  <a:schemeClr val="dk1"/>
                </a:solidFill>
                <a:highlight>
                  <a:schemeClr val="lt1"/>
                </a:highlight>
                <a:latin typeface="Helvetica Neue Light"/>
                <a:ea typeface="Helvetica Neue Light"/>
                <a:cs typeface="Helvetica Neue Light"/>
                <a:sym typeface="Helvetica Neue Light"/>
              </a:rPr>
              <a:t>package.json</a:t>
            </a:r>
            <a:r>
              <a:rPr lang="en-GB" sz="1900">
                <a:solidFill>
                  <a:schemeClr val="dk1"/>
                </a:solidFill>
                <a:highlight>
                  <a:schemeClr val="lt1"/>
                </a:highlight>
                <a:latin typeface="Helvetica Neue Light"/>
                <a:ea typeface="Helvetica Neue Light"/>
                <a:cs typeface="Helvetica Neue Light"/>
                <a:sym typeface="Helvetica Neue Light"/>
              </a:rPr>
              <a:t> es una etiqueta descriptiva genérica, </a:t>
            </a:r>
            <a:r>
              <a:rPr i="1" lang="en-GB" sz="1900">
                <a:solidFill>
                  <a:schemeClr val="dk1"/>
                </a:solidFill>
                <a:highlight>
                  <a:schemeClr val="lt1"/>
                </a:highlight>
                <a:latin typeface="Helvetica Neue Light"/>
                <a:ea typeface="Helvetica Neue Light"/>
                <a:cs typeface="Helvetica Neue Light"/>
                <a:sym typeface="Helvetica Neue Light"/>
              </a:rPr>
              <a:t>package-lock.json</a:t>
            </a:r>
            <a:r>
              <a:rPr lang="en-GB" sz="1900">
                <a:solidFill>
                  <a:schemeClr val="dk1"/>
                </a:solidFill>
                <a:highlight>
                  <a:schemeClr val="lt1"/>
                </a:highlight>
                <a:latin typeface="Helvetica Neue Light"/>
                <a:ea typeface="Helvetica Neue Light"/>
                <a:cs typeface="Helvetica Neue Light"/>
                <a:sym typeface="Helvetica Neue Light"/>
              </a:rPr>
              <a:t> es una tabla de ingredientes.</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97" name="Google Shape;297;p36"/>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package-lock.json</a:t>
            </a:r>
            <a:endParaRPr i="1" sz="3600">
              <a:latin typeface="Anton"/>
              <a:ea typeface="Anton"/>
              <a:cs typeface="Anton"/>
              <a:sym typeface="Anton"/>
            </a:endParaRPr>
          </a:p>
        </p:txBody>
      </p:sp>
      <p:pic>
        <p:nvPicPr>
          <p:cNvPr id="298" name="Google Shape;298;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9" name="Google Shape;299;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0" name="Google Shape;300;p36"/>
          <p:cNvPicPr preferRelativeResize="0"/>
          <p:nvPr/>
        </p:nvPicPr>
        <p:blipFill>
          <a:blip r:embed="rId5">
            <a:alphaModFix/>
          </a:blip>
          <a:stretch>
            <a:fillRect/>
          </a:stretch>
        </p:blipFill>
        <p:spPr>
          <a:xfrm>
            <a:off x="90925" y="91375"/>
            <a:ext cx="1186524" cy="8898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nvSpPr>
        <p:spPr>
          <a:xfrm>
            <a:off x="534750" y="1118050"/>
            <a:ext cx="8074500" cy="358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Así como no solemos leer la tabla de ingredientes de un producto, </a:t>
            </a:r>
            <a:r>
              <a:rPr i="1" lang="en-GB" sz="1900">
                <a:solidFill>
                  <a:schemeClr val="dk1"/>
                </a:solidFill>
                <a:highlight>
                  <a:schemeClr val="lt1"/>
                </a:highlight>
                <a:latin typeface="Helvetica Neue Light"/>
                <a:ea typeface="Helvetica Neue Light"/>
                <a:cs typeface="Helvetica Neue Light"/>
                <a:sym typeface="Helvetica Neue Light"/>
              </a:rPr>
              <a:t>package-lock.json</a:t>
            </a:r>
            <a:r>
              <a:rPr lang="en-GB" sz="1900">
                <a:solidFill>
                  <a:schemeClr val="dk1"/>
                </a:solidFill>
                <a:highlight>
                  <a:schemeClr val="lt1"/>
                </a:highlight>
                <a:latin typeface="Helvetica Neue Light"/>
                <a:ea typeface="Helvetica Neue Light"/>
                <a:cs typeface="Helvetica Neue Light"/>
                <a:sym typeface="Helvetica Neue Light"/>
              </a:rPr>
              <a:t> no está pensado para ser leído línea por línea por los desarrolladores (a menos que estemos desesperados por resolver problemas de "funciona en mi máquina").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i="1" lang="en-GB" sz="1900">
                <a:solidFill>
                  <a:schemeClr val="dk1"/>
                </a:solidFill>
                <a:highlight>
                  <a:schemeClr val="lt1"/>
                </a:highlight>
                <a:latin typeface="Helvetica Neue Light"/>
                <a:ea typeface="Helvetica Neue Light"/>
                <a:cs typeface="Helvetica Neue Light"/>
                <a:sym typeface="Helvetica Neue Light"/>
              </a:rPr>
              <a:t>package-lock.json</a:t>
            </a:r>
            <a:r>
              <a:rPr lang="en-GB" sz="1900">
                <a:solidFill>
                  <a:schemeClr val="dk1"/>
                </a:solidFill>
                <a:highlight>
                  <a:schemeClr val="lt1"/>
                </a:highlight>
                <a:latin typeface="Helvetica Neue Light"/>
                <a:ea typeface="Helvetica Neue Light"/>
                <a:cs typeface="Helvetica Neue Light"/>
                <a:sym typeface="Helvetica Neue Light"/>
              </a:rPr>
              <a:t> es usualmente generado por el comando </a:t>
            </a:r>
            <a:r>
              <a:rPr i="1" lang="en-GB" sz="1900">
                <a:solidFill>
                  <a:schemeClr val="dk1"/>
                </a:solidFill>
                <a:highlight>
                  <a:schemeClr val="lt1"/>
                </a:highlight>
                <a:latin typeface="Helvetica Neue Light"/>
                <a:ea typeface="Helvetica Neue Light"/>
                <a:cs typeface="Helvetica Neue Light"/>
                <a:sym typeface="Helvetica Neue Light"/>
              </a:rPr>
              <a:t>npm install</a:t>
            </a:r>
            <a:r>
              <a:rPr lang="en-GB" sz="1900">
                <a:solidFill>
                  <a:schemeClr val="dk1"/>
                </a:solidFill>
                <a:highlight>
                  <a:schemeClr val="lt1"/>
                </a:highlight>
                <a:latin typeface="Helvetica Neue Light"/>
                <a:ea typeface="Helvetica Neue Light"/>
                <a:cs typeface="Helvetica Neue Light"/>
                <a:sym typeface="Helvetica Neue Light"/>
              </a:rPr>
              <a:t>, y también es leído por nuestra herramienta npm CLI para asegurar la reproducción de los entornos de construcción para el </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proyecto con npm ci.</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06" name="Google Shape;306;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7" name="Google Shape;307;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08" name="Google Shape;308;p37"/>
          <p:cNvPicPr preferRelativeResize="0"/>
          <p:nvPr/>
        </p:nvPicPr>
        <p:blipFill>
          <a:blip r:embed="rId5">
            <a:alphaModFix/>
          </a:blip>
          <a:stretch>
            <a:fillRect/>
          </a:stretch>
        </p:blipFill>
        <p:spPr>
          <a:xfrm>
            <a:off x="90925" y="91375"/>
            <a:ext cx="1186524" cy="889895"/>
          </a:xfrm>
          <a:prstGeom prst="rect">
            <a:avLst/>
          </a:prstGeom>
          <a:noFill/>
          <a:ln>
            <a:noFill/>
          </a:ln>
        </p:spPr>
      </p:pic>
      <p:sp>
        <p:nvSpPr>
          <p:cNvPr id="309" name="Google Shape;309;p3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package-lock.json</a:t>
            </a:r>
            <a:endParaRPr i="1" sz="3600">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nvSpPr>
        <p:spPr>
          <a:xfrm>
            <a:off x="194250" y="761725"/>
            <a:ext cx="8755500" cy="3897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Este es el comando más utilizado en el desarrollo de aplicaciones JavaScript/Node hoy en día.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Por defecto,</a:t>
            </a:r>
            <a:r>
              <a:rPr lang="en-GB" sz="1800">
                <a:solidFill>
                  <a:schemeClr val="dk1"/>
                </a:solidFill>
                <a:highlight>
                  <a:schemeClr val="lt1"/>
                </a:highlight>
                <a:latin typeface="Roboto Mono"/>
                <a:ea typeface="Roboto Mono"/>
                <a:cs typeface="Roboto Mono"/>
                <a:sym typeface="Roboto Mono"/>
              </a:rPr>
              <a:t> </a:t>
            </a:r>
            <a:r>
              <a:rPr i="1" lang="en-GB" sz="1800">
                <a:solidFill>
                  <a:schemeClr val="lt2"/>
                </a:solidFill>
                <a:highlight>
                  <a:schemeClr val="dk2"/>
                </a:highlight>
                <a:latin typeface="Roboto Mono"/>
                <a:ea typeface="Roboto Mono"/>
                <a:cs typeface="Roboto Mono"/>
                <a:sym typeface="Roboto Mono"/>
              </a:rPr>
              <a:t>npm install &lt;nombre del paquete&gt;</a:t>
            </a:r>
            <a:r>
              <a:rPr lang="en-GB" sz="1800">
                <a:solidFill>
                  <a:schemeClr val="dk1"/>
                </a:solidFill>
                <a:highlight>
                  <a:schemeClr val="lt1"/>
                </a:highlight>
                <a:latin typeface="Roboto Mono"/>
                <a:ea typeface="Roboto Mono"/>
                <a:cs typeface="Roboto Mono"/>
                <a:sym typeface="Roboto Mono"/>
              </a:rPr>
              <a:t> </a:t>
            </a:r>
            <a:r>
              <a:rPr lang="en-GB" sz="1800">
                <a:solidFill>
                  <a:schemeClr val="dk1"/>
                </a:solidFill>
                <a:highlight>
                  <a:schemeClr val="lt1"/>
                </a:highlight>
                <a:latin typeface="Helvetica Neue Light"/>
                <a:ea typeface="Helvetica Neue Light"/>
                <a:cs typeface="Helvetica Neue Light"/>
                <a:sym typeface="Helvetica Neue Light"/>
              </a:rPr>
              <a:t>instalará la última versión con el signo </a:t>
            </a:r>
            <a:r>
              <a:rPr i="1" lang="en-GB" sz="1800">
                <a:solidFill>
                  <a:schemeClr val="lt2"/>
                </a:solidFill>
                <a:highlight>
                  <a:schemeClr val="dk2"/>
                </a:highlight>
                <a:latin typeface="Roboto Mono"/>
                <a:ea typeface="Roboto Mono"/>
                <a:cs typeface="Roboto Mono"/>
                <a:sym typeface="Roboto Mono"/>
              </a:rPr>
              <a:t>^</a:t>
            </a:r>
            <a:r>
              <a:rPr lang="en-GB" sz="1800">
                <a:solidFill>
                  <a:schemeClr val="dk1"/>
                </a:solidFill>
                <a:highlight>
                  <a:schemeClr val="lt1"/>
                </a:highlight>
                <a:latin typeface="Helvetica Neue Light"/>
                <a:ea typeface="Helvetica Neue Light"/>
                <a:cs typeface="Helvetica Neue Light"/>
                <a:sym typeface="Helvetica Neue Light"/>
              </a:rPr>
              <a:t>. Un npm install dentro del contexto de un proyecto </a:t>
            </a:r>
            <a:r>
              <a:rPr i="1" lang="en-GB" sz="1800">
                <a:solidFill>
                  <a:schemeClr val="dk1"/>
                </a:solidFill>
                <a:highlight>
                  <a:schemeClr val="lt1"/>
                </a:highlight>
                <a:latin typeface="Helvetica Neue Light"/>
                <a:ea typeface="Helvetica Neue Light"/>
                <a:cs typeface="Helvetica Neue Light"/>
                <a:sym typeface="Helvetica Neue Light"/>
              </a:rPr>
              <a:t>npm</a:t>
            </a:r>
            <a:r>
              <a:rPr lang="en-GB" sz="1800">
                <a:solidFill>
                  <a:schemeClr val="dk1"/>
                </a:solidFill>
                <a:highlight>
                  <a:schemeClr val="lt1"/>
                </a:highlight>
                <a:latin typeface="Helvetica Neue Light"/>
                <a:ea typeface="Helvetica Neue Light"/>
                <a:cs typeface="Helvetica Neue Light"/>
                <a:sym typeface="Helvetica Neue Light"/>
              </a:rPr>
              <a:t> descarga los paquetes en la carpeta </a:t>
            </a:r>
            <a:r>
              <a:rPr i="1" lang="en-GB" sz="1800">
                <a:solidFill>
                  <a:schemeClr val="dk1"/>
                </a:solidFill>
                <a:highlight>
                  <a:schemeClr val="lt1"/>
                </a:highlight>
                <a:latin typeface="Helvetica Neue Light"/>
                <a:ea typeface="Helvetica Neue Light"/>
                <a:cs typeface="Helvetica Neue Light"/>
                <a:sym typeface="Helvetica Neue Light"/>
              </a:rPr>
              <a:t>node_modules</a:t>
            </a:r>
            <a:r>
              <a:rPr lang="en-GB" sz="1800">
                <a:solidFill>
                  <a:schemeClr val="dk1"/>
                </a:solidFill>
                <a:highlight>
                  <a:schemeClr val="lt1"/>
                </a:highlight>
                <a:latin typeface="Helvetica Neue Light"/>
                <a:ea typeface="Helvetica Neue Light"/>
                <a:cs typeface="Helvetica Neue Light"/>
                <a:sym typeface="Helvetica Neue Light"/>
              </a:rPr>
              <a:t> del proyecto según las especificaciones de </a:t>
            </a:r>
            <a:r>
              <a:rPr i="1" lang="en-GB" sz="1800">
                <a:solidFill>
                  <a:schemeClr val="dk1"/>
                </a:solidFill>
                <a:highlight>
                  <a:schemeClr val="lt1"/>
                </a:highlight>
                <a:latin typeface="Helvetica Neue Light"/>
                <a:ea typeface="Helvetica Neue Light"/>
                <a:cs typeface="Helvetica Neue Light"/>
                <a:sym typeface="Helvetica Neue Light"/>
              </a:rPr>
              <a:t>package.json</a:t>
            </a:r>
            <a:r>
              <a:rPr lang="en-GB" sz="1800">
                <a:solidFill>
                  <a:schemeClr val="dk1"/>
                </a:solidFill>
                <a:highlight>
                  <a:schemeClr val="lt1"/>
                </a:highlight>
                <a:latin typeface="Helvetica Neue Light"/>
                <a:ea typeface="Helvetica Neue Light"/>
                <a:cs typeface="Helvetica Neue Light"/>
                <a:sym typeface="Helvetica Neue Light"/>
              </a:rPr>
              <a:t>, actualizando la versión del paquete (y a su vez regenerando </a:t>
            </a:r>
            <a:r>
              <a:rPr i="1" lang="en-GB" sz="1800">
                <a:solidFill>
                  <a:schemeClr val="dk1"/>
                </a:solidFill>
                <a:highlight>
                  <a:schemeClr val="lt1"/>
                </a:highlight>
                <a:latin typeface="Helvetica Neue Light"/>
                <a:ea typeface="Helvetica Neue Light"/>
                <a:cs typeface="Helvetica Neue Light"/>
                <a:sym typeface="Helvetica Neue Light"/>
              </a:rPr>
              <a:t>package-lock.json</a:t>
            </a:r>
            <a:r>
              <a:rPr lang="en-GB" sz="1800">
                <a:solidFill>
                  <a:schemeClr val="dk1"/>
                </a:solidFill>
                <a:highlight>
                  <a:schemeClr val="lt1"/>
                </a:highlight>
                <a:latin typeface="Helvetica Neue Light"/>
                <a:ea typeface="Helvetica Neue Light"/>
                <a:cs typeface="Helvetica Neue Light"/>
                <a:sym typeface="Helvetica Neue Light"/>
              </a:rPr>
              <a:t>) donde pueda basándose en la coincidencia de las versiones </a:t>
            </a:r>
            <a:r>
              <a:rPr i="1" lang="en-GB" sz="1800">
                <a:solidFill>
                  <a:schemeClr val="lt2"/>
                </a:solidFill>
                <a:highlight>
                  <a:schemeClr val="dk2"/>
                </a:highlight>
                <a:latin typeface="Helvetica Neue Light"/>
                <a:ea typeface="Helvetica Neue Light"/>
                <a:cs typeface="Helvetica Neue Light"/>
                <a:sym typeface="Helvetica Neue Light"/>
              </a:rPr>
              <a:t>^</a:t>
            </a:r>
            <a:r>
              <a:rPr lang="en-GB" sz="1800">
                <a:solidFill>
                  <a:schemeClr val="dk1"/>
                </a:solidFill>
                <a:highlight>
                  <a:schemeClr val="lt1"/>
                </a:highlight>
                <a:latin typeface="Helvetica Neue Light"/>
                <a:ea typeface="Helvetica Neue Light"/>
                <a:cs typeface="Helvetica Neue Light"/>
                <a:sym typeface="Helvetica Neue Light"/>
              </a:rPr>
              <a:t> y </a:t>
            </a:r>
            <a:r>
              <a:rPr i="1" lang="en-GB" sz="1800">
                <a:solidFill>
                  <a:schemeClr val="lt2"/>
                </a:solidFill>
                <a:highlight>
                  <a:schemeClr val="dk2"/>
                </a:highlight>
                <a:latin typeface="Helvetica Neue Light"/>
                <a:ea typeface="Helvetica Neue Light"/>
                <a:cs typeface="Helvetica Neue Light"/>
                <a:sym typeface="Helvetica Neue Light"/>
              </a:rPr>
              <a:t>~</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Podemos especificar una bandera global </a:t>
            </a:r>
            <a:r>
              <a:rPr i="1" lang="en-GB" sz="1800">
                <a:solidFill>
                  <a:schemeClr val="lt2"/>
                </a:solidFill>
                <a:highlight>
                  <a:schemeClr val="dk2"/>
                </a:highlight>
                <a:latin typeface="Roboto Mono"/>
                <a:ea typeface="Roboto Mono"/>
                <a:cs typeface="Roboto Mono"/>
                <a:sym typeface="Roboto Mono"/>
              </a:rPr>
              <a:t>-g</a:t>
            </a:r>
            <a:r>
              <a:rPr lang="en-GB" sz="1800">
                <a:solidFill>
                  <a:schemeClr val="dk1"/>
                </a:solidFill>
                <a:highlight>
                  <a:schemeClr val="lt1"/>
                </a:highlight>
                <a:latin typeface="Helvetica Neue Light"/>
                <a:ea typeface="Helvetica Neue Light"/>
                <a:cs typeface="Helvetica Neue Light"/>
                <a:sym typeface="Helvetica Neue Light"/>
              </a:rPr>
              <a:t> si deseamos instalar un paquete en el contexto global que podremos utilizar en cualquier lugar de nuestra computadora.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15" name="Google Shape;315;p3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 install</a:t>
            </a:r>
            <a:endParaRPr i="1" sz="3600">
              <a:latin typeface="Anton"/>
              <a:ea typeface="Anton"/>
              <a:cs typeface="Anton"/>
              <a:sym typeface="Anton"/>
            </a:endParaRPr>
          </a:p>
        </p:txBody>
      </p:sp>
      <p:pic>
        <p:nvPicPr>
          <p:cNvPr id="316" name="Google Shape;31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18" name="Google Shape;318;p38"/>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nvSpPr>
        <p:spPr>
          <a:xfrm>
            <a:off x="329525" y="11538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Al igual que si </a:t>
            </a:r>
            <a:r>
              <a:rPr i="1" lang="en-GB" sz="1900">
                <a:solidFill>
                  <a:schemeClr val="dk1"/>
                </a:solidFill>
                <a:highlight>
                  <a:schemeClr val="lt1"/>
                </a:highlight>
                <a:latin typeface="Helvetica Neue Light"/>
                <a:ea typeface="Helvetica Neue Light"/>
                <a:cs typeface="Helvetica Neue Light"/>
                <a:sym typeface="Helvetica Neue Light"/>
              </a:rPr>
              <a:t>package-lock.json</a:t>
            </a:r>
            <a:r>
              <a:rPr lang="en-GB" sz="1900">
                <a:solidFill>
                  <a:schemeClr val="dk1"/>
                </a:solidFill>
                <a:highlight>
                  <a:schemeClr val="lt1"/>
                </a:highlight>
                <a:latin typeface="Helvetica Neue Light"/>
                <a:ea typeface="Helvetica Neue Light"/>
                <a:cs typeface="Helvetica Neue Light"/>
                <a:sym typeface="Helvetica Neue Light"/>
              </a:rPr>
              <a:t> no existe ya en el proyecto se genera cada vez que se llama a </a:t>
            </a:r>
            <a:r>
              <a:rPr i="1" lang="en-GB" sz="1900">
                <a:solidFill>
                  <a:schemeClr val="dk1"/>
                </a:solidFill>
                <a:highlight>
                  <a:schemeClr val="lt1"/>
                </a:highlight>
                <a:latin typeface="Helvetica Neue Light"/>
                <a:ea typeface="Helvetica Neue Light"/>
                <a:cs typeface="Helvetica Neue Light"/>
                <a:sym typeface="Helvetica Neue Light"/>
              </a:rPr>
              <a:t>npm install</a:t>
            </a:r>
            <a:r>
              <a:rPr lang="en-GB" sz="1900">
                <a:solidFill>
                  <a:schemeClr val="dk1"/>
                </a:solidFill>
                <a:highlight>
                  <a:schemeClr val="lt1"/>
                </a:highlight>
                <a:latin typeface="Helvetica Neue Light"/>
                <a:ea typeface="Helvetica Neue Light"/>
                <a:cs typeface="Helvetica Neue Light"/>
                <a:sym typeface="Helvetica Neue Light"/>
              </a:rPr>
              <a:t>, </a:t>
            </a:r>
            <a:r>
              <a:rPr b="1" i="1" lang="en-GB" sz="1900">
                <a:solidFill>
                  <a:schemeClr val="dk1"/>
                </a:solidFill>
                <a:highlight>
                  <a:schemeClr val="lt1"/>
                </a:highlight>
                <a:latin typeface="Helvetica Neue"/>
                <a:ea typeface="Helvetica Neue"/>
                <a:cs typeface="Helvetica Neue"/>
                <a:sym typeface="Helvetica Neue"/>
              </a:rPr>
              <a:t>npm ci</a:t>
            </a:r>
            <a:r>
              <a:rPr lang="en-GB" sz="1900">
                <a:solidFill>
                  <a:schemeClr val="dk1"/>
                </a:solidFill>
                <a:highlight>
                  <a:schemeClr val="lt1"/>
                </a:highlight>
                <a:latin typeface="Helvetica Neue Light"/>
                <a:ea typeface="Helvetica Neue Light"/>
                <a:cs typeface="Helvetica Neue Light"/>
                <a:sym typeface="Helvetica Neue Light"/>
              </a:rPr>
              <a:t> consume este archivo para descargar la versión exacta de cada paquete individual del que depende el proyecto.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Así es cómo podemos asegurarnos de que el contexto de nuestro proyecto se mantiene exactamente igual en las diferentes máquinas, ya sean nuestras laptops utilizadas para el desarrollo o CI (Integración Continua).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24" name="Google Shape;324;p3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 ci</a:t>
            </a:r>
            <a:endParaRPr i="1" sz="3600">
              <a:latin typeface="Anton"/>
              <a:ea typeface="Anton"/>
              <a:cs typeface="Anton"/>
              <a:sym typeface="Anton"/>
            </a:endParaRPr>
          </a:p>
        </p:txBody>
      </p:sp>
      <p:pic>
        <p:nvPicPr>
          <p:cNvPr id="325" name="Google Shape;325;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6" name="Google Shape;326;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27" name="Google Shape;327;p39"/>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nvSpPr>
        <p:spPr>
          <a:xfrm>
            <a:off x="274500" y="1218750"/>
            <a:ext cx="8595000" cy="270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Con el enorme número de paquetes que se han publicado y que pueden ser fácilmente instalados, los paquetes npm son susceptibles a los malos autores con intenciones maliciosas.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a:t>
            </a:r>
            <a:r>
              <a:rPr lang="en-GB" sz="1800">
                <a:solidFill>
                  <a:schemeClr val="dk1"/>
                </a:solidFill>
                <a:highlight>
                  <a:schemeClr val="lt1"/>
                </a:highlight>
                <a:latin typeface="Helvetica Neue Light"/>
                <a:ea typeface="Helvetica Neue Light"/>
                <a:cs typeface="Helvetica Neue Light"/>
                <a:sym typeface="Helvetica Neue Light"/>
              </a:rPr>
              <a:t>l darse cuenta de que había un problema en el ecosistema, la organización </a:t>
            </a:r>
            <a:r>
              <a:rPr i="1" lang="en-GB" sz="1800">
                <a:solidFill>
                  <a:schemeClr val="dk1"/>
                </a:solidFill>
                <a:highlight>
                  <a:schemeClr val="lt1"/>
                </a:highlight>
                <a:latin typeface="Helvetica Neue Light"/>
                <a:ea typeface="Helvetica Neue Light"/>
                <a:cs typeface="Helvetica Neue Light"/>
                <a:sym typeface="Helvetica Neue Light"/>
              </a:rPr>
              <a:t>npm.js</a:t>
            </a:r>
            <a:r>
              <a:rPr lang="en-GB" sz="1800">
                <a:solidFill>
                  <a:schemeClr val="dk1"/>
                </a:solidFill>
                <a:highlight>
                  <a:schemeClr val="lt1"/>
                </a:highlight>
                <a:latin typeface="Helvetica Neue Light"/>
                <a:ea typeface="Helvetica Neue Light"/>
                <a:cs typeface="Helvetica Neue Light"/>
                <a:sym typeface="Helvetica Neue Light"/>
              </a:rPr>
              <a:t> tuvo la idea de </a:t>
            </a:r>
            <a:r>
              <a:rPr b="1" i="1" lang="en-GB" sz="1800">
                <a:solidFill>
                  <a:schemeClr val="dk1"/>
                </a:solidFill>
                <a:highlight>
                  <a:schemeClr val="lt1"/>
                </a:highlight>
                <a:latin typeface="Helvetica Neue"/>
                <a:ea typeface="Helvetica Neue"/>
                <a:cs typeface="Helvetica Neue"/>
                <a:sym typeface="Helvetica Neue"/>
              </a:rPr>
              <a:t>npm audit</a:t>
            </a:r>
            <a:r>
              <a:rPr lang="en-GB" sz="1800">
                <a:solidFill>
                  <a:schemeClr val="dk1"/>
                </a:solidFill>
                <a:highlight>
                  <a:schemeClr val="lt1"/>
                </a:highlight>
                <a:latin typeface="Helvetica Neue Light"/>
                <a:ea typeface="Helvetica Neue Light"/>
                <a:cs typeface="Helvetica Neue Light"/>
                <a:sym typeface="Helvetica Neue Light"/>
              </a:rPr>
              <a:t>. Mantienen una lista de lagunas de seguridad para que los desarrolladores puedan auditar sus dependencias con el uso del comando </a:t>
            </a:r>
            <a:r>
              <a:rPr i="1" lang="en-GB" sz="1800">
                <a:solidFill>
                  <a:schemeClr val="dk1"/>
                </a:solidFill>
                <a:highlight>
                  <a:schemeClr val="lt1"/>
                </a:highlight>
                <a:latin typeface="Helvetica Neue Light"/>
                <a:ea typeface="Helvetica Neue Light"/>
                <a:cs typeface="Helvetica Neue Light"/>
                <a:sym typeface="Helvetica Neue Light"/>
              </a:rPr>
              <a:t>npm audit</a:t>
            </a:r>
            <a:r>
              <a:rPr lang="en-GB"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4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 Audit</a:t>
            </a:r>
            <a:endParaRPr i="1" sz="3600">
              <a:latin typeface="Anton"/>
              <a:ea typeface="Anton"/>
              <a:cs typeface="Anton"/>
              <a:sym typeface="Anton"/>
            </a:endParaRPr>
          </a:p>
        </p:txBody>
      </p:sp>
      <p:pic>
        <p:nvPicPr>
          <p:cNvPr id="334" name="Google Shape;33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5" name="Google Shape;335;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6" name="Google Shape;336;p40"/>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791250" y="1353250"/>
            <a:ext cx="7963200" cy="2600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b="1" i="1" lang="en-GB" sz="1800">
                <a:solidFill>
                  <a:schemeClr val="dk1"/>
                </a:solidFill>
                <a:highlight>
                  <a:schemeClr val="lt1"/>
                </a:highlight>
                <a:latin typeface="Helvetica Neue"/>
                <a:ea typeface="Helvetica Neue"/>
                <a:cs typeface="Helvetica Neue"/>
                <a:sym typeface="Helvetica Neue"/>
              </a:rPr>
              <a:t>npm audit</a:t>
            </a:r>
            <a:r>
              <a:rPr b="1" lang="en-GB" sz="1800">
                <a:solidFill>
                  <a:schemeClr val="dk1"/>
                </a:solidFill>
                <a:highlight>
                  <a:schemeClr val="lt1"/>
                </a:highlight>
                <a:latin typeface="Helvetica Neue"/>
                <a:ea typeface="Helvetica Neue"/>
                <a:cs typeface="Helvetica Neue"/>
                <a:sym typeface="Helvetica Neue"/>
              </a:rPr>
              <a:t> </a:t>
            </a:r>
            <a:r>
              <a:rPr lang="en-GB" sz="1800">
                <a:solidFill>
                  <a:schemeClr val="dk1"/>
                </a:solidFill>
                <a:highlight>
                  <a:schemeClr val="lt1"/>
                </a:highlight>
                <a:latin typeface="Helvetica Neue Light"/>
                <a:ea typeface="Helvetica Neue Light"/>
                <a:cs typeface="Helvetica Neue Light"/>
                <a:sym typeface="Helvetica Neue Light"/>
              </a:rPr>
              <a:t>da a los desarrolladores información sobre las vulnerabilidades y si hay versiones con correcciones a las que actualizar.</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Si las correcciones están disponibles en las próximas actualizaciones de versiones que no sean de última hora, se puede utilizar </a:t>
            </a:r>
            <a:r>
              <a:rPr b="1" i="1" lang="en-GB" sz="1800">
                <a:solidFill>
                  <a:schemeClr val="dk1"/>
                </a:solidFill>
                <a:highlight>
                  <a:schemeClr val="lt1"/>
                </a:highlight>
                <a:latin typeface="Helvetica Neue"/>
                <a:ea typeface="Helvetica Neue"/>
                <a:cs typeface="Helvetica Neue"/>
                <a:sym typeface="Helvetica Neue"/>
              </a:rPr>
              <a:t>npm audit</a:t>
            </a:r>
            <a:r>
              <a:rPr lang="en-GB" sz="1800">
                <a:solidFill>
                  <a:schemeClr val="dk1"/>
                </a:solidFill>
                <a:highlight>
                  <a:schemeClr val="lt1"/>
                </a:highlight>
                <a:latin typeface="Helvetica Neue Light"/>
                <a:ea typeface="Helvetica Neue Light"/>
                <a:cs typeface="Helvetica Neue Light"/>
                <a:sym typeface="Helvetica Neue Light"/>
              </a:rPr>
              <a:t> para actualizar automáticamente las versiones de las dependencias afectadas.</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42" name="Google Shape;342;p41"/>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 Audit</a:t>
            </a:r>
            <a:endParaRPr i="1" sz="3600">
              <a:latin typeface="Anton"/>
              <a:ea typeface="Anton"/>
              <a:cs typeface="Anton"/>
              <a:sym typeface="Anton"/>
            </a:endParaRPr>
          </a:p>
        </p:txBody>
      </p:sp>
      <p:pic>
        <p:nvPicPr>
          <p:cNvPr id="343" name="Google Shape;343;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4" name="Google Shape;344;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45" name="Google Shape;345;p41"/>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37</a:t>
            </a:r>
            <a:endParaRPr>
              <a:latin typeface="Helvetica Neue"/>
              <a:ea typeface="Helvetica Neue"/>
              <a:cs typeface="Helvetica Neue"/>
              <a:sym typeface="Helvetica Neue"/>
            </a:endParaRPr>
          </a:p>
        </p:txBody>
      </p:sp>
      <p:sp>
        <p:nvSpPr>
          <p:cNvPr id="74" name="Google Shape;74;p15"/>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Creación de proyectos</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36</a:t>
            </a:r>
            <a:endParaRPr>
              <a:latin typeface="Helvetica Neue"/>
              <a:ea typeface="Helvetica Neue"/>
              <a:cs typeface="Helvetica Neue"/>
              <a:sym typeface="Helvetica Neue"/>
            </a:endParaRPr>
          </a:p>
        </p:txBody>
      </p:sp>
      <p:sp>
        <p:nvSpPr>
          <p:cNvPr id="78" name="Google Shape;78;p15"/>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Messaging y seguridad</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38</a:t>
            </a:r>
            <a:endParaRPr>
              <a:latin typeface="Helvetica Neue"/>
              <a:ea typeface="Helvetica Neue"/>
              <a:cs typeface="Helvetica Neue"/>
              <a:sym typeface="Helvetica Neue"/>
            </a:endParaRPr>
          </a:p>
        </p:txBody>
      </p:sp>
      <p:sp>
        <p:nvSpPr>
          <p:cNvPr id="87" name="Google Shape;87;p15"/>
          <p:cNvSpPr txBox="1"/>
          <p:nvPr/>
        </p:nvSpPr>
        <p:spPr>
          <a:xfrm>
            <a:off x="61467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Servicios web</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13247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7" name="Google Shape;97;p15"/>
          <p:cNvPicPr preferRelativeResize="0"/>
          <p:nvPr/>
        </p:nvPicPr>
        <p:blipFill rotWithShape="1">
          <a:blip r:embed="rId5">
            <a:alphaModFix/>
          </a:blip>
          <a:srcRect b="0" l="0" r="0" t="0"/>
          <a:stretch/>
        </p:blipFill>
        <p:spPr>
          <a:xfrm>
            <a:off x="1357287" y="2532587"/>
            <a:ext cx="307150" cy="307150"/>
          </a:xfrm>
          <a:prstGeom prst="rect">
            <a:avLst/>
          </a:prstGeom>
          <a:noFill/>
          <a:ln>
            <a:noFill/>
          </a:ln>
        </p:spPr>
      </p:pic>
      <p:pic>
        <p:nvPicPr>
          <p:cNvPr id="98" name="Google Shape;98;p15"/>
          <p:cNvPicPr preferRelativeResize="0"/>
          <p:nvPr/>
        </p:nvPicPr>
        <p:blipFill rotWithShape="1">
          <a:blip r:embed="rId5">
            <a:alphaModFix/>
          </a:blip>
          <a:srcRect b="0" l="0" r="0" t="0"/>
          <a:stretch/>
        </p:blipFill>
        <p:spPr>
          <a:xfrm>
            <a:off x="1350175" y="3000649"/>
            <a:ext cx="307150" cy="307150"/>
          </a:xfrm>
          <a:prstGeom prst="rect">
            <a:avLst/>
          </a:prstGeom>
          <a:noFill/>
          <a:ln>
            <a:noFill/>
          </a:ln>
        </p:spPr>
      </p:pic>
      <p:cxnSp>
        <p:nvCxnSpPr>
          <p:cNvPr id="99" name="Google Shape;99;p15"/>
          <p:cNvCxnSpPr/>
          <p:nvPr/>
        </p:nvCxnSpPr>
        <p:spPr>
          <a:xfrm>
            <a:off x="3771200" y="2443950"/>
            <a:ext cx="1854900" cy="0"/>
          </a:xfrm>
          <a:prstGeom prst="straightConnector1">
            <a:avLst/>
          </a:prstGeom>
          <a:noFill/>
          <a:ln cap="flat" cmpd="sng" w="9525">
            <a:solidFill>
              <a:srgbClr val="EFEFEF"/>
            </a:solidFill>
            <a:prstDash val="solid"/>
            <a:round/>
            <a:headEnd len="med" w="med" type="none"/>
            <a:tailEnd len="med" w="med" type="none"/>
          </a:ln>
        </p:spPr>
      </p:cxnSp>
      <p:pic>
        <p:nvPicPr>
          <p:cNvPr id="100" name="Google Shape;100;p15"/>
          <p:cNvPicPr preferRelativeResize="0"/>
          <p:nvPr/>
        </p:nvPicPr>
        <p:blipFill rotWithShape="1">
          <a:blip r:embed="rId6">
            <a:alphaModFix/>
          </a:blip>
          <a:srcRect b="0" l="0" r="0" t="0"/>
          <a:stretch/>
        </p:blipFill>
        <p:spPr>
          <a:xfrm>
            <a:off x="1350175" y="3458374"/>
            <a:ext cx="307150" cy="307150"/>
          </a:xfrm>
          <a:prstGeom prst="rect">
            <a:avLst/>
          </a:prstGeom>
          <a:noFill/>
          <a:ln>
            <a:noFill/>
          </a:ln>
        </p:spPr>
      </p:pic>
      <p:sp>
        <p:nvSpPr>
          <p:cNvPr id="101" name="Google Shape;101;p15"/>
          <p:cNvSpPr txBox="1"/>
          <p:nvPr/>
        </p:nvSpPr>
        <p:spPr>
          <a:xfrm>
            <a:off x="1745132" y="250161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WHATSAPP DESDE NODE</a:t>
            </a:r>
            <a:endParaRPr sz="700">
              <a:latin typeface="Helvetica Neue Light"/>
              <a:ea typeface="Helvetica Neue Light"/>
              <a:cs typeface="Helvetica Neue Light"/>
              <a:sym typeface="Helvetica Neue Light"/>
            </a:endParaRPr>
          </a:p>
        </p:txBody>
      </p:sp>
      <p:sp>
        <p:nvSpPr>
          <p:cNvPr id="102" name="Google Shape;102;p15"/>
          <p:cNvSpPr txBox="1"/>
          <p:nvPr/>
        </p:nvSpPr>
        <p:spPr>
          <a:xfrm>
            <a:off x="1744112" y="3428966"/>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TERCERA ENTREGA DEL PROYECTO FINAL </a:t>
            </a:r>
            <a:endParaRPr sz="700">
              <a:latin typeface="Helvetica Neue Light"/>
              <a:ea typeface="Helvetica Neue Light"/>
              <a:cs typeface="Helvetica Neue Light"/>
              <a:sym typeface="Helvetica Neue Light"/>
            </a:endParaRPr>
          </a:p>
        </p:txBody>
      </p:sp>
      <p:sp>
        <p:nvSpPr>
          <p:cNvPr id="103" name="Google Shape;103;p15"/>
          <p:cNvSpPr txBox="1"/>
          <p:nvPr/>
        </p:nvSpPr>
        <p:spPr>
          <a:xfrm>
            <a:off x="1744112" y="2979589"/>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ENVIAR WHATSAPP A TRAVÉS DE UN FORMULARIO</a:t>
            </a:r>
            <a:endParaRPr sz="700">
              <a:latin typeface="Helvetica Neue Light"/>
              <a:ea typeface="Helvetica Neue Light"/>
              <a:cs typeface="Helvetica Neue Light"/>
              <a:sym typeface="Helvetica Neue Light"/>
            </a:endParaRPr>
          </a:p>
        </p:txBody>
      </p:sp>
      <p:pic>
        <p:nvPicPr>
          <p:cNvPr id="104" name="Google Shape;104;p15"/>
          <p:cNvPicPr preferRelativeResize="0"/>
          <p:nvPr/>
        </p:nvPicPr>
        <p:blipFill rotWithShape="1">
          <a:blip r:embed="rId5">
            <a:alphaModFix/>
          </a:blip>
          <a:srcRect b="0" l="0" r="0" t="0"/>
          <a:stretch/>
        </p:blipFill>
        <p:spPr>
          <a:xfrm>
            <a:off x="3813487" y="2536062"/>
            <a:ext cx="307150" cy="307150"/>
          </a:xfrm>
          <a:prstGeom prst="rect">
            <a:avLst/>
          </a:prstGeom>
          <a:noFill/>
          <a:ln>
            <a:noFill/>
          </a:ln>
        </p:spPr>
      </p:pic>
      <p:pic>
        <p:nvPicPr>
          <p:cNvPr id="105" name="Google Shape;105;p15"/>
          <p:cNvPicPr preferRelativeResize="0"/>
          <p:nvPr/>
        </p:nvPicPr>
        <p:blipFill rotWithShape="1">
          <a:blip r:embed="rId5">
            <a:alphaModFix/>
          </a:blip>
          <a:srcRect b="0" l="0" r="0" t="0"/>
          <a:stretch/>
        </p:blipFill>
        <p:spPr>
          <a:xfrm>
            <a:off x="3806375" y="3004124"/>
            <a:ext cx="307150" cy="307150"/>
          </a:xfrm>
          <a:prstGeom prst="rect">
            <a:avLst/>
          </a:prstGeom>
          <a:noFill/>
          <a:ln>
            <a:noFill/>
          </a:ln>
        </p:spPr>
      </p:pic>
      <p:sp>
        <p:nvSpPr>
          <p:cNvPr id="106" name="Google Shape;106;p15"/>
          <p:cNvSpPr txBox="1"/>
          <p:nvPr/>
        </p:nvSpPr>
        <p:spPr>
          <a:xfrm>
            <a:off x="4201332" y="250509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CREAR PROYECTO CON YARN</a:t>
            </a:r>
            <a:endParaRPr sz="700">
              <a:latin typeface="Helvetica Neue Light"/>
              <a:ea typeface="Helvetica Neue Light"/>
              <a:cs typeface="Helvetica Neue Light"/>
              <a:sym typeface="Helvetica Neue Light"/>
            </a:endParaRPr>
          </a:p>
        </p:txBody>
      </p:sp>
      <p:sp>
        <p:nvSpPr>
          <p:cNvPr id="107" name="Google Shape;107;p15"/>
          <p:cNvSpPr txBox="1"/>
          <p:nvPr/>
        </p:nvSpPr>
        <p:spPr>
          <a:xfrm>
            <a:off x="4200312" y="3432441"/>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AGREGAR CAPAS AL SERVIDOR</a:t>
            </a:r>
            <a:endParaRPr sz="700">
              <a:latin typeface="Helvetica Neue Light"/>
              <a:ea typeface="Helvetica Neue Light"/>
              <a:cs typeface="Helvetica Neue Light"/>
              <a:sym typeface="Helvetica Neue Light"/>
            </a:endParaRPr>
          </a:p>
        </p:txBody>
      </p:sp>
      <p:sp>
        <p:nvSpPr>
          <p:cNvPr id="108" name="Google Shape;108;p15"/>
          <p:cNvSpPr txBox="1"/>
          <p:nvPr/>
        </p:nvSpPr>
        <p:spPr>
          <a:xfrm>
            <a:off x="4200312" y="298306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CREAR DEPENDENCIA CON NPM</a:t>
            </a:r>
            <a:endParaRPr sz="700">
              <a:latin typeface="Helvetica Neue Light"/>
              <a:ea typeface="Helvetica Neue Light"/>
              <a:cs typeface="Helvetica Neue Light"/>
              <a:sym typeface="Helvetica Neue Light"/>
            </a:endParaRPr>
          </a:p>
        </p:txBody>
      </p:sp>
      <p:cxnSp>
        <p:nvCxnSpPr>
          <p:cNvPr id="109" name="Google Shape;109;p15"/>
          <p:cNvCxnSpPr/>
          <p:nvPr/>
        </p:nvCxnSpPr>
        <p:spPr>
          <a:xfrm>
            <a:off x="3771200" y="2921621"/>
            <a:ext cx="1854900" cy="0"/>
          </a:xfrm>
          <a:prstGeom prst="straightConnector1">
            <a:avLst/>
          </a:prstGeom>
          <a:noFill/>
          <a:ln cap="flat" cmpd="sng" w="9525">
            <a:solidFill>
              <a:srgbClr val="EFEFEF"/>
            </a:solidFill>
            <a:prstDash val="solid"/>
            <a:round/>
            <a:headEnd len="med" w="med" type="none"/>
            <a:tailEnd len="med" w="med" type="none"/>
          </a:ln>
        </p:spPr>
      </p:cxnSp>
      <p:sp>
        <p:nvSpPr>
          <p:cNvPr id="110" name="Google Shape;110;p15"/>
          <p:cNvSpPr txBox="1"/>
          <p:nvPr/>
        </p:nvSpPr>
        <p:spPr>
          <a:xfrm>
            <a:off x="4236512" y="3894021"/>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DIVIDIR EN CAPAS NUESTRO PROYECTO</a:t>
            </a:r>
            <a:endParaRPr sz="700">
              <a:latin typeface="Helvetica Neue Light"/>
              <a:ea typeface="Helvetica Neue Light"/>
              <a:cs typeface="Helvetica Neue Light"/>
              <a:sym typeface="Helvetica Neue Light"/>
            </a:endParaRPr>
          </a:p>
        </p:txBody>
      </p:sp>
      <p:pic>
        <p:nvPicPr>
          <p:cNvPr id="111" name="Google Shape;111;p15"/>
          <p:cNvPicPr preferRelativeResize="0"/>
          <p:nvPr/>
        </p:nvPicPr>
        <p:blipFill rotWithShape="1">
          <a:blip r:embed="rId5">
            <a:alphaModFix/>
          </a:blip>
          <a:srcRect b="0" l="0" r="0" t="0"/>
          <a:stretch/>
        </p:blipFill>
        <p:spPr>
          <a:xfrm>
            <a:off x="3813475" y="3458374"/>
            <a:ext cx="307150" cy="307150"/>
          </a:xfrm>
          <a:prstGeom prst="rect">
            <a:avLst/>
          </a:prstGeom>
          <a:noFill/>
          <a:ln>
            <a:noFill/>
          </a:ln>
        </p:spPr>
      </p:pic>
      <p:pic>
        <p:nvPicPr>
          <p:cNvPr id="112" name="Google Shape;112;p15"/>
          <p:cNvPicPr preferRelativeResize="0"/>
          <p:nvPr/>
        </p:nvPicPr>
        <p:blipFill rotWithShape="1">
          <a:blip r:embed="rId7">
            <a:alphaModFix/>
          </a:blip>
          <a:srcRect b="0" l="0" r="0" t="0"/>
          <a:stretch/>
        </p:blipFill>
        <p:spPr>
          <a:xfrm>
            <a:off x="3813475" y="3922124"/>
            <a:ext cx="307150" cy="307150"/>
          </a:xfrm>
          <a:prstGeom prst="rect">
            <a:avLst/>
          </a:prstGeom>
          <a:noFill/>
          <a:ln>
            <a:noFill/>
          </a:ln>
        </p:spPr>
      </p:pic>
      <p:pic>
        <p:nvPicPr>
          <p:cNvPr id="113" name="Google Shape;113;p15"/>
          <p:cNvPicPr preferRelativeResize="0"/>
          <p:nvPr/>
        </p:nvPicPr>
        <p:blipFill rotWithShape="1">
          <a:blip r:embed="rId8">
            <a:alphaModFix/>
          </a:blip>
          <a:srcRect b="0" l="0" r="0" t="0"/>
          <a:stretch/>
        </p:blipFill>
        <p:spPr>
          <a:xfrm>
            <a:off x="6175687" y="2536062"/>
            <a:ext cx="307150" cy="307150"/>
          </a:xfrm>
          <a:prstGeom prst="rect">
            <a:avLst/>
          </a:prstGeom>
          <a:noFill/>
          <a:ln>
            <a:noFill/>
          </a:ln>
        </p:spPr>
      </p:pic>
      <p:pic>
        <p:nvPicPr>
          <p:cNvPr id="114" name="Google Shape;114;p15"/>
          <p:cNvPicPr preferRelativeResize="0"/>
          <p:nvPr/>
        </p:nvPicPr>
        <p:blipFill rotWithShape="1">
          <a:blip r:embed="rId8">
            <a:alphaModFix/>
          </a:blip>
          <a:srcRect b="0" l="0" r="0" t="0"/>
          <a:stretch/>
        </p:blipFill>
        <p:spPr>
          <a:xfrm>
            <a:off x="6168575" y="3004124"/>
            <a:ext cx="307150" cy="307150"/>
          </a:xfrm>
          <a:prstGeom prst="rect">
            <a:avLst/>
          </a:prstGeom>
          <a:noFill/>
          <a:ln>
            <a:noFill/>
          </a:ln>
        </p:spPr>
      </p:pic>
      <p:sp>
        <p:nvSpPr>
          <p:cNvPr id="115" name="Google Shape;115;p15"/>
          <p:cNvSpPr txBox="1"/>
          <p:nvPr/>
        </p:nvSpPr>
        <p:spPr>
          <a:xfrm>
            <a:off x="6563532" y="250509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API REST CON EXPRESS GENERATOR</a:t>
            </a:r>
            <a:endParaRPr sz="700">
              <a:latin typeface="Helvetica Neue Light"/>
              <a:ea typeface="Helvetica Neue Light"/>
              <a:cs typeface="Helvetica Neue Light"/>
              <a:sym typeface="Helvetica Neue Light"/>
            </a:endParaRPr>
          </a:p>
        </p:txBody>
      </p:sp>
      <p:sp>
        <p:nvSpPr>
          <p:cNvPr id="116" name="Google Shape;116;p15"/>
          <p:cNvSpPr txBox="1"/>
          <p:nvPr/>
        </p:nvSpPr>
        <p:spPr>
          <a:xfrm>
            <a:off x="6562512" y="3432441"/>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API REST Y API GRAPHQL</a:t>
            </a:r>
            <a:endParaRPr sz="700">
              <a:latin typeface="Helvetica Neue Light"/>
              <a:ea typeface="Helvetica Neue Light"/>
              <a:cs typeface="Helvetica Neue Light"/>
              <a:sym typeface="Helvetica Neue Light"/>
            </a:endParaRPr>
          </a:p>
        </p:txBody>
      </p:sp>
      <p:sp>
        <p:nvSpPr>
          <p:cNvPr id="117" name="Google Shape;117;p15"/>
          <p:cNvSpPr txBox="1"/>
          <p:nvPr/>
        </p:nvSpPr>
        <p:spPr>
          <a:xfrm>
            <a:off x="6562512" y="2983064"/>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SERVIDOR API GRAPHQL</a:t>
            </a:r>
            <a:endParaRPr sz="700">
              <a:latin typeface="Helvetica Neue Light"/>
              <a:ea typeface="Helvetica Neue Light"/>
              <a:cs typeface="Helvetica Neue Light"/>
              <a:sym typeface="Helvetica Neue Light"/>
            </a:endParaRPr>
          </a:p>
        </p:txBody>
      </p:sp>
      <p:sp>
        <p:nvSpPr>
          <p:cNvPr id="118" name="Google Shape;118;p15"/>
          <p:cNvSpPr txBox="1"/>
          <p:nvPr/>
        </p:nvSpPr>
        <p:spPr>
          <a:xfrm>
            <a:off x="6598712" y="3894021"/>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700">
                <a:latin typeface="Helvetica Neue Light"/>
                <a:ea typeface="Helvetica Neue Light"/>
                <a:cs typeface="Helvetica Neue Light"/>
                <a:sym typeface="Helvetica Neue Light"/>
              </a:rPr>
              <a:t>API REST Y API GRAPHQL JUNTOS</a:t>
            </a:r>
            <a:endParaRPr sz="700">
              <a:latin typeface="Helvetica Neue Light"/>
              <a:ea typeface="Helvetica Neue Light"/>
              <a:cs typeface="Helvetica Neue Light"/>
              <a:sym typeface="Helvetica Neue Light"/>
            </a:endParaRPr>
          </a:p>
        </p:txBody>
      </p:sp>
      <p:pic>
        <p:nvPicPr>
          <p:cNvPr id="119" name="Google Shape;119;p15"/>
          <p:cNvPicPr preferRelativeResize="0"/>
          <p:nvPr/>
        </p:nvPicPr>
        <p:blipFill rotWithShape="1">
          <a:blip r:embed="rId8">
            <a:alphaModFix/>
          </a:blip>
          <a:srcRect b="0" l="0" r="0" t="0"/>
          <a:stretch/>
        </p:blipFill>
        <p:spPr>
          <a:xfrm>
            <a:off x="6175675" y="3458374"/>
            <a:ext cx="307150" cy="307150"/>
          </a:xfrm>
          <a:prstGeom prst="rect">
            <a:avLst/>
          </a:prstGeom>
          <a:noFill/>
          <a:ln>
            <a:noFill/>
          </a:ln>
        </p:spPr>
      </p:pic>
      <p:pic>
        <p:nvPicPr>
          <p:cNvPr id="120" name="Google Shape;120;p15"/>
          <p:cNvPicPr preferRelativeResize="0"/>
          <p:nvPr/>
        </p:nvPicPr>
        <p:blipFill rotWithShape="1">
          <a:blip r:embed="rId9">
            <a:alphaModFix/>
          </a:blip>
          <a:srcRect b="0" l="0" r="0" t="0"/>
          <a:stretch/>
        </p:blipFill>
        <p:spPr>
          <a:xfrm>
            <a:off x="6175675" y="3922124"/>
            <a:ext cx="307150" cy="307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nvSpPr>
        <p:spPr>
          <a:xfrm>
            <a:off x="4242425" y="930900"/>
            <a:ext cx="4758300" cy="3470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primer lugar, vamos a crearnos una cuenta en npm. Luego veremos cómo subir nuestros propios paquetes.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Entramos entonces en la página de npm con el link </a:t>
            </a:r>
            <a:r>
              <a:rPr lang="en-GB" sz="1900" u="sng">
                <a:solidFill>
                  <a:schemeClr val="hlink"/>
                </a:solidFill>
                <a:highlight>
                  <a:schemeClr val="lt1"/>
                </a:highlight>
                <a:latin typeface="Helvetica Neue Light"/>
                <a:ea typeface="Helvetica Neue Light"/>
                <a:cs typeface="Helvetica Neue Light"/>
                <a:sym typeface="Helvetica Neue Light"/>
                <a:hlinkClick r:id="rId3"/>
              </a:rPr>
              <a:t>https://www.npmjs.com/signup</a:t>
            </a:r>
            <a:r>
              <a:rPr lang="en-GB" sz="1900">
                <a:solidFill>
                  <a:schemeClr val="dk1"/>
                </a:solidFill>
                <a:highlight>
                  <a:schemeClr val="lt1"/>
                </a:highlight>
                <a:latin typeface="Helvetica Neue Light"/>
                <a:ea typeface="Helvetica Neue Light"/>
                <a:cs typeface="Helvetica Neue Light"/>
                <a:sym typeface="Helvetica Neue Light"/>
              </a:rPr>
              <a:t> y llenamos el formulario de registro.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51" name="Google Shape;351;p4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Empezando a usar npm</a:t>
            </a:r>
            <a:endParaRPr i="1" sz="3600">
              <a:latin typeface="Anton"/>
              <a:ea typeface="Anton"/>
              <a:cs typeface="Anton"/>
              <a:sym typeface="Anton"/>
            </a:endParaRPr>
          </a:p>
        </p:txBody>
      </p:sp>
      <p:pic>
        <p:nvPicPr>
          <p:cNvPr id="352" name="Google Shape;352;p42"/>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53" name="Google Shape;353;p42"/>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54" name="Google Shape;354;p42"/>
          <p:cNvPicPr preferRelativeResize="0"/>
          <p:nvPr/>
        </p:nvPicPr>
        <p:blipFill>
          <a:blip r:embed="rId6">
            <a:alphaModFix/>
          </a:blip>
          <a:stretch>
            <a:fillRect/>
          </a:stretch>
        </p:blipFill>
        <p:spPr>
          <a:xfrm>
            <a:off x="413200" y="854275"/>
            <a:ext cx="3677226" cy="4088501"/>
          </a:xfrm>
          <a:prstGeom prst="rect">
            <a:avLst/>
          </a:prstGeom>
          <a:noFill/>
          <a:ln cap="flat" cmpd="sng" w="19050">
            <a:solidFill>
              <a:schemeClr val="dk2"/>
            </a:solidFill>
            <a:prstDash val="solid"/>
            <a:round/>
            <a:headEnd len="sm" w="sm" type="none"/>
            <a:tailEnd len="sm" w="sm" type="none"/>
          </a:ln>
        </p:spPr>
      </p:pic>
      <p:pic>
        <p:nvPicPr>
          <p:cNvPr id="355" name="Google Shape;355;p42"/>
          <p:cNvPicPr preferRelativeResize="0"/>
          <p:nvPr/>
        </p:nvPicPr>
        <p:blipFill rotWithShape="1">
          <a:blip r:embed="rId7">
            <a:alphaModFix/>
          </a:blip>
          <a:srcRect b="13563" l="0" r="0" t="13197"/>
          <a:stretch/>
        </p:blipFill>
        <p:spPr>
          <a:xfrm>
            <a:off x="0" y="166025"/>
            <a:ext cx="1989174" cy="60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3"/>
          <p:cNvPicPr preferRelativeResize="0"/>
          <p:nvPr/>
        </p:nvPicPr>
        <p:blipFill>
          <a:blip r:embed="rId3">
            <a:alphaModFix/>
          </a:blip>
          <a:stretch>
            <a:fillRect/>
          </a:stretch>
        </p:blipFill>
        <p:spPr>
          <a:xfrm>
            <a:off x="1357313" y="2021999"/>
            <a:ext cx="6429373" cy="2839924"/>
          </a:xfrm>
          <a:prstGeom prst="rect">
            <a:avLst/>
          </a:prstGeom>
          <a:noFill/>
          <a:ln cap="flat" cmpd="sng" w="19050">
            <a:solidFill>
              <a:schemeClr val="dk2"/>
            </a:solidFill>
            <a:prstDash val="solid"/>
            <a:round/>
            <a:headEnd len="sm" w="sm" type="none"/>
            <a:tailEnd len="sm" w="sm" type="none"/>
          </a:ln>
        </p:spPr>
      </p:pic>
      <p:sp>
        <p:nvSpPr>
          <p:cNvPr id="361" name="Google Shape;361;p43"/>
          <p:cNvSpPr txBox="1"/>
          <p:nvPr/>
        </p:nvSpPr>
        <p:spPr>
          <a:xfrm>
            <a:off x="317825" y="965975"/>
            <a:ext cx="8292000" cy="97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Vemos entonces, una vez que tenemos nuestro usuario de </a:t>
            </a:r>
            <a:r>
              <a:rPr b="1" lang="en-GB" sz="1900">
                <a:solidFill>
                  <a:schemeClr val="dk1"/>
                </a:solidFill>
                <a:highlight>
                  <a:schemeClr val="lt1"/>
                </a:highlight>
                <a:latin typeface="Helvetica Neue"/>
                <a:ea typeface="Helvetica Neue"/>
                <a:cs typeface="Helvetica Neue"/>
                <a:sym typeface="Helvetica Neue"/>
              </a:rPr>
              <a:t>npm, </a:t>
            </a:r>
            <a:r>
              <a:rPr lang="en-GB" sz="1900">
                <a:solidFill>
                  <a:schemeClr val="dk1"/>
                </a:solidFill>
                <a:highlight>
                  <a:schemeClr val="lt1"/>
                </a:highlight>
                <a:latin typeface="Helvetica Neue Light"/>
                <a:ea typeface="Helvetica Neue Light"/>
                <a:cs typeface="Helvetica Neue Light"/>
                <a:sym typeface="Helvetica Neue Light"/>
              </a:rPr>
              <a:t>todo lo que podemos hacer desde allí.</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62" name="Google Shape;362;p43"/>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Empezando a usar npm</a:t>
            </a:r>
            <a:endParaRPr i="1" sz="3600">
              <a:latin typeface="Anton"/>
              <a:ea typeface="Anton"/>
              <a:cs typeface="Anton"/>
              <a:sym typeface="Anton"/>
            </a:endParaRPr>
          </a:p>
        </p:txBody>
      </p:sp>
      <p:pic>
        <p:nvPicPr>
          <p:cNvPr id="363" name="Google Shape;363;p4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64" name="Google Shape;364;p43"/>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365" name="Google Shape;365;p43"/>
          <p:cNvPicPr preferRelativeResize="0"/>
          <p:nvPr/>
        </p:nvPicPr>
        <p:blipFill>
          <a:blip r:embed="rId6">
            <a:alphaModFix/>
          </a:blip>
          <a:stretch>
            <a:fillRect/>
          </a:stretch>
        </p:blipFill>
        <p:spPr>
          <a:xfrm>
            <a:off x="0" y="61005"/>
            <a:ext cx="1989174" cy="82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nvSpPr>
        <p:spPr>
          <a:xfrm>
            <a:off x="476250" y="1191925"/>
            <a:ext cx="8191500" cy="29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Como usuarios de npm, podemos crear paquetes sin ámbito para usar en nuestro propios proyectos y publicarlos en el repositorio público de npm para que otros los usen en sus proyectos.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En primer lugar, debemos chequear si tenemos instalada la versión actualizada de npm, sino, usamos este comando para instalarla:</a:t>
            </a:r>
            <a:br>
              <a:rPr lang="en-GB" sz="1900">
                <a:solidFill>
                  <a:schemeClr val="dk1"/>
                </a:solidFill>
                <a:highlight>
                  <a:schemeClr val="lt1"/>
                </a:highlight>
                <a:latin typeface="Helvetica Neue Light"/>
                <a:ea typeface="Helvetica Neue Light"/>
                <a:cs typeface="Helvetica Neue Light"/>
                <a:sym typeface="Helvetica Neue Light"/>
              </a:rPr>
            </a:b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371" name="Google Shape;371;p44"/>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nuestro paquete npm</a:t>
            </a:r>
            <a:endParaRPr i="1" sz="3600">
              <a:latin typeface="Anton"/>
              <a:ea typeface="Anton"/>
              <a:cs typeface="Anton"/>
              <a:sym typeface="Anton"/>
            </a:endParaRPr>
          </a:p>
        </p:txBody>
      </p:sp>
      <p:pic>
        <p:nvPicPr>
          <p:cNvPr id="372" name="Google Shape;3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3" name="Google Shape;373;p4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74" name="Google Shape;374;p44"/>
          <p:cNvPicPr preferRelativeResize="0"/>
          <p:nvPr/>
        </p:nvPicPr>
        <p:blipFill>
          <a:blip r:embed="rId5">
            <a:alphaModFix/>
          </a:blip>
          <a:stretch>
            <a:fillRect/>
          </a:stretch>
        </p:blipFill>
        <p:spPr>
          <a:xfrm>
            <a:off x="3105125" y="3494150"/>
            <a:ext cx="2933761" cy="398925"/>
          </a:xfrm>
          <a:prstGeom prst="rect">
            <a:avLst/>
          </a:prstGeom>
          <a:noFill/>
          <a:ln cap="flat" cmpd="sng" w="19050">
            <a:solidFill>
              <a:schemeClr val="dk2"/>
            </a:solidFill>
            <a:prstDash val="solid"/>
            <a:round/>
            <a:headEnd len="sm" w="sm" type="none"/>
            <a:tailEnd len="sm" w="sm" type="none"/>
          </a:ln>
        </p:spPr>
      </p:pic>
      <p:pic>
        <p:nvPicPr>
          <p:cNvPr id="375" name="Google Shape;375;p44"/>
          <p:cNvPicPr preferRelativeResize="0"/>
          <p:nvPr/>
        </p:nvPicPr>
        <p:blipFill rotWithShape="1">
          <a:blip r:embed="rId6">
            <a:alphaModFix/>
          </a:blip>
          <a:srcRect b="13563" l="0" r="0" t="13197"/>
          <a:stretch/>
        </p:blipFill>
        <p:spPr>
          <a:xfrm>
            <a:off x="0" y="166025"/>
            <a:ext cx="1989174" cy="603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5"/>
          <p:cNvPicPr preferRelativeResize="0"/>
          <p:nvPr/>
        </p:nvPicPr>
        <p:blipFill>
          <a:blip r:embed="rId3">
            <a:alphaModFix/>
          </a:blip>
          <a:stretch>
            <a:fillRect/>
          </a:stretch>
        </p:blipFill>
        <p:spPr>
          <a:xfrm>
            <a:off x="0" y="61005"/>
            <a:ext cx="1989174" cy="823650"/>
          </a:xfrm>
          <a:prstGeom prst="rect">
            <a:avLst/>
          </a:prstGeom>
          <a:noFill/>
          <a:ln>
            <a:noFill/>
          </a:ln>
        </p:spPr>
      </p:pic>
      <p:sp>
        <p:nvSpPr>
          <p:cNvPr id="381" name="Google Shape;381;p45"/>
          <p:cNvSpPr txBox="1"/>
          <p:nvPr/>
        </p:nvSpPr>
        <p:spPr>
          <a:xfrm>
            <a:off x="762050" y="1426350"/>
            <a:ext cx="7302900" cy="2290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comenzar a crear un paquete para npm, primero debemos crearnos el proyecto de Node en nuestra computadora.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Recordar siempre, crear el archivo README con información acerca del paquete, qué funcionalidades tiene, y cómo lo podemos utilizar.</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82" name="Google Shape;382;p4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83" name="Google Shape;383;p45"/>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384" name="Google Shape;384;p45"/>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6"/>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390" name="Google Shape;390;p46"/>
          <p:cNvSpPr txBox="1"/>
          <p:nvPr/>
        </p:nvSpPr>
        <p:spPr>
          <a:xfrm>
            <a:off x="637775" y="1452475"/>
            <a:ext cx="8292000" cy="2447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 recomendable subir nuestro paquete a un repositorio remoto por ejemplo en </a:t>
            </a:r>
            <a:r>
              <a:rPr i="1" lang="en-GB" sz="1900">
                <a:solidFill>
                  <a:schemeClr val="dk1"/>
                </a:solidFill>
                <a:highlight>
                  <a:schemeClr val="lt1"/>
                </a:highlight>
                <a:latin typeface="Helvetica Neue Light"/>
                <a:ea typeface="Helvetica Neue Light"/>
                <a:cs typeface="Helvetica Neue Light"/>
                <a:sym typeface="Helvetica Neue Light"/>
              </a:rPr>
              <a:t>Github</a:t>
            </a:r>
            <a:r>
              <a:rPr lang="en-GB"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Antes de publicar nuestro paquete en npm, se recomienda testearlo. Para eso, instalamos nuestro paquete como hacemos siempre con todos con la ruta completa al directorio de nuestro paquete: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391" name="Google Shape;391;p46"/>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92" name="Google Shape;392;p46"/>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93" name="Google Shape;393;p46"/>
          <p:cNvPicPr preferRelativeResize="0"/>
          <p:nvPr/>
        </p:nvPicPr>
        <p:blipFill>
          <a:blip r:embed="rId6">
            <a:alphaModFix/>
          </a:blip>
          <a:stretch>
            <a:fillRect/>
          </a:stretch>
        </p:blipFill>
        <p:spPr>
          <a:xfrm>
            <a:off x="3336013" y="3846525"/>
            <a:ext cx="2638425" cy="266700"/>
          </a:xfrm>
          <a:prstGeom prst="rect">
            <a:avLst/>
          </a:prstGeom>
          <a:noFill/>
          <a:ln cap="flat" cmpd="sng" w="19050">
            <a:solidFill>
              <a:schemeClr val="dk2"/>
            </a:solidFill>
            <a:prstDash val="solid"/>
            <a:round/>
            <a:headEnd len="sm" w="sm" type="none"/>
            <a:tailEnd len="sm" w="sm" type="none"/>
          </a:ln>
        </p:spPr>
      </p:pic>
      <p:pic>
        <p:nvPicPr>
          <p:cNvPr id="394" name="Google Shape;394;p46"/>
          <p:cNvPicPr preferRelativeResize="0"/>
          <p:nvPr/>
        </p:nvPicPr>
        <p:blipFill>
          <a:blip r:embed="rId7">
            <a:alphaModFix/>
          </a:blip>
          <a:stretch>
            <a:fillRect/>
          </a:stretch>
        </p:blipFill>
        <p:spPr>
          <a:xfrm>
            <a:off x="3172350" y="1963875"/>
            <a:ext cx="380352" cy="380348"/>
          </a:xfrm>
          <a:prstGeom prst="rect">
            <a:avLst/>
          </a:prstGeom>
          <a:noFill/>
          <a:ln>
            <a:noFill/>
          </a:ln>
        </p:spPr>
      </p:pic>
      <p:sp>
        <p:nvSpPr>
          <p:cNvPr id="395" name="Google Shape;395;p46"/>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7"/>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401" name="Google Shape;401;p47"/>
          <p:cNvSpPr txBox="1"/>
          <p:nvPr/>
        </p:nvSpPr>
        <p:spPr>
          <a:xfrm>
            <a:off x="835900" y="1371275"/>
            <a:ext cx="7238400" cy="2821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Una vez que lo hayamos probado y funcione todo correctamente, en la consola al directorio de nuestro paquete e iniciamos sesión en npm con el comando: 			 y nuestros datos de usuario y contraseña de la cuenta que nos creamos en npm.</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lo publicamos en npm con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02" name="Google Shape;402;p4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03" name="Google Shape;403;p47"/>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404" name="Google Shape;404;p47"/>
          <p:cNvPicPr preferRelativeResize="0"/>
          <p:nvPr/>
        </p:nvPicPr>
        <p:blipFill>
          <a:blip r:embed="rId6">
            <a:alphaModFix/>
          </a:blip>
          <a:stretch>
            <a:fillRect/>
          </a:stretch>
        </p:blipFill>
        <p:spPr>
          <a:xfrm>
            <a:off x="5873107" y="2313575"/>
            <a:ext cx="995072" cy="268150"/>
          </a:xfrm>
          <a:prstGeom prst="rect">
            <a:avLst/>
          </a:prstGeom>
          <a:noFill/>
          <a:ln cap="flat" cmpd="sng" w="19050">
            <a:solidFill>
              <a:schemeClr val="dk2"/>
            </a:solidFill>
            <a:prstDash val="solid"/>
            <a:round/>
            <a:headEnd len="sm" w="sm" type="none"/>
            <a:tailEnd len="sm" w="sm" type="none"/>
          </a:ln>
        </p:spPr>
      </p:pic>
      <p:pic>
        <p:nvPicPr>
          <p:cNvPr id="405" name="Google Shape;405;p47"/>
          <p:cNvPicPr preferRelativeResize="0"/>
          <p:nvPr/>
        </p:nvPicPr>
        <p:blipFill>
          <a:blip r:embed="rId7">
            <a:alphaModFix/>
          </a:blip>
          <a:stretch>
            <a:fillRect/>
          </a:stretch>
        </p:blipFill>
        <p:spPr>
          <a:xfrm>
            <a:off x="6414659" y="3487325"/>
            <a:ext cx="1362245" cy="266700"/>
          </a:xfrm>
          <a:prstGeom prst="rect">
            <a:avLst/>
          </a:prstGeom>
          <a:noFill/>
          <a:ln cap="flat" cmpd="sng" w="19050">
            <a:solidFill>
              <a:schemeClr val="dk2"/>
            </a:solidFill>
            <a:prstDash val="solid"/>
            <a:round/>
            <a:headEnd len="sm" w="sm" type="none"/>
            <a:tailEnd len="sm" w="sm" type="none"/>
          </a:ln>
        </p:spPr>
      </p:pic>
      <p:sp>
        <p:nvSpPr>
          <p:cNvPr id="406" name="Google Shape;406;p47"/>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48"/>
          <p:cNvPicPr preferRelativeResize="0"/>
          <p:nvPr/>
        </p:nvPicPr>
        <p:blipFill rotWithShape="1">
          <a:blip r:embed="rId3">
            <a:alphaModFix/>
          </a:blip>
          <a:srcRect b="13563" l="0" r="0" t="13197"/>
          <a:stretch/>
        </p:blipFill>
        <p:spPr>
          <a:xfrm>
            <a:off x="0" y="166025"/>
            <a:ext cx="1989174" cy="603200"/>
          </a:xfrm>
          <a:prstGeom prst="rect">
            <a:avLst/>
          </a:prstGeom>
          <a:noFill/>
          <a:ln>
            <a:noFill/>
          </a:ln>
        </p:spPr>
      </p:pic>
      <p:sp>
        <p:nvSpPr>
          <p:cNvPr id="412" name="Google Shape;412;p48"/>
          <p:cNvSpPr txBox="1"/>
          <p:nvPr/>
        </p:nvSpPr>
        <p:spPr>
          <a:xfrm>
            <a:off x="329525" y="925275"/>
            <a:ext cx="8292000" cy="3744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Ahora que ya publicamos nuestro paquete, podemos visualizarlo desde la página de npm entrando a </a:t>
            </a:r>
            <a:r>
              <a:rPr lang="en-GB" sz="1900" u="sng">
                <a:solidFill>
                  <a:schemeClr val="hlink"/>
                </a:solidFill>
                <a:highlight>
                  <a:schemeClr val="lt1"/>
                </a:highlight>
                <a:latin typeface="Helvetica Neue Light"/>
                <a:ea typeface="Helvetica Neue Light"/>
                <a:cs typeface="Helvetica Neue Light"/>
                <a:sym typeface="Helvetica Neue Light"/>
                <a:hlinkClick r:id="rId4"/>
              </a:rPr>
              <a:t>https://npmjs.com/package/*package-name</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Hay que tener en cuenta que no puede haber dos paquetes de NPM con el mismo nombre, por lo que, si el que pusimos ya existía vamos a tener que cambiarlo.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Además, si actualizamos el paquete, cuando lo hagamos debemos volver a ejecutar el comando de </a:t>
            </a:r>
            <a:r>
              <a:rPr i="1" lang="en-GB" sz="1900">
                <a:solidFill>
                  <a:schemeClr val="lt2"/>
                </a:solidFill>
                <a:highlight>
                  <a:schemeClr val="dk2"/>
                </a:highlight>
                <a:latin typeface="Roboto Mono"/>
                <a:ea typeface="Roboto Mono"/>
                <a:cs typeface="Roboto Mono"/>
                <a:sym typeface="Roboto Mono"/>
              </a:rPr>
              <a:t>npm publish</a:t>
            </a:r>
            <a:r>
              <a:rPr lang="en-GB" sz="1900">
                <a:solidFill>
                  <a:schemeClr val="dk1"/>
                </a:solidFill>
                <a:highlight>
                  <a:schemeClr val="lt1"/>
                </a:highlight>
                <a:latin typeface="Helvetica Neue Light"/>
                <a:ea typeface="Helvetica Neue Light"/>
                <a:cs typeface="Helvetica Neue Light"/>
                <a:sym typeface="Helvetica Neue Light"/>
              </a:rPr>
              <a:t>. Hay que asegurarse de actualizar el </a:t>
            </a:r>
            <a:r>
              <a:rPr i="1" lang="en-GB" sz="1900">
                <a:solidFill>
                  <a:schemeClr val="dk1"/>
                </a:solidFill>
                <a:highlight>
                  <a:schemeClr val="lt1"/>
                </a:highlight>
                <a:latin typeface="Helvetica Neue Light"/>
                <a:ea typeface="Helvetica Neue Light"/>
                <a:cs typeface="Helvetica Neue Light"/>
                <a:sym typeface="Helvetica Neue Light"/>
              </a:rPr>
              <a:t>package.json</a:t>
            </a:r>
            <a:r>
              <a:rPr lang="en-GB" sz="1900">
                <a:solidFill>
                  <a:schemeClr val="dk1"/>
                </a:solidFill>
                <a:highlight>
                  <a:schemeClr val="lt1"/>
                </a:highlight>
                <a:latin typeface="Helvetica Neue Light"/>
                <a:ea typeface="Helvetica Neue Light"/>
                <a:cs typeface="Helvetica Neue Light"/>
                <a:sym typeface="Helvetica Neue Light"/>
              </a:rPr>
              <a:t> a la última versión para que npm no lo rechace al querer publicarlo.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413" name="Google Shape;413;p48"/>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414" name="Google Shape;414;p48"/>
          <p:cNvPicPr preferRelativeResize="0"/>
          <p:nvPr/>
        </p:nvPicPr>
        <p:blipFill>
          <a:blip r:embed="rId6">
            <a:alphaModFix/>
          </a:blip>
          <a:stretch>
            <a:fillRect/>
          </a:stretch>
        </p:blipFill>
        <p:spPr>
          <a:xfrm>
            <a:off x="8237825" y="91375"/>
            <a:ext cx="762900" cy="762900"/>
          </a:xfrm>
          <a:prstGeom prst="rect">
            <a:avLst/>
          </a:prstGeom>
          <a:noFill/>
          <a:ln>
            <a:noFill/>
          </a:ln>
        </p:spPr>
      </p:pic>
      <p:sp>
        <p:nvSpPr>
          <p:cNvPr id="415" name="Google Shape;415;p48"/>
          <p:cNvSpPr txBox="1"/>
          <p:nvPr/>
        </p:nvSpPr>
        <p:spPr>
          <a:xfrm>
            <a:off x="1454825" y="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Creando nuestro paquete npm</a:t>
            </a:r>
            <a:endParaRPr i="1" sz="3600">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DEPENDENCIA CON NPM</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21" name="Google Shape;421;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2" name="Google Shape;422;p4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8" name="Google Shape;428;p50"/>
          <p:cNvSpPr txBox="1"/>
          <p:nvPr/>
        </p:nvSpPr>
        <p:spPr>
          <a:xfrm>
            <a:off x="618575" y="1007400"/>
            <a:ext cx="7855500" cy="3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Realizar un proyecto que subiremos a npm como dependencia propia.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Este paquete debe exportar cuatro funciones para realizar estas operaciones básicas entre dos números: suma, resta, multiplicación y </a:t>
            </a:r>
            <a:r>
              <a:rPr lang="en-GB" sz="1700">
                <a:solidFill>
                  <a:schemeClr val="dk1"/>
                </a:solidFill>
                <a:highlight>
                  <a:schemeClr val="lt1"/>
                </a:highlight>
                <a:latin typeface="Helvetica Neue Light"/>
                <a:ea typeface="Helvetica Neue Light"/>
                <a:cs typeface="Helvetica Neue Light"/>
                <a:sym typeface="Helvetica Neue Light"/>
              </a:rPr>
              <a:t>división</a:t>
            </a:r>
            <a:r>
              <a:rPr lang="en-GB" sz="1700">
                <a:solidFill>
                  <a:schemeClr val="dk1"/>
                </a:solidFill>
                <a:highlight>
                  <a:schemeClr val="lt1"/>
                </a:highlight>
                <a:latin typeface="Helvetica Neue Light"/>
                <a:ea typeface="Helvetica Neue Light"/>
                <a:cs typeface="Helvetica Neue Light"/>
                <a:sym typeface="Helvetica Neue Light"/>
              </a:rPr>
              <a:t>. Subir el proyecto a npm.</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Verificar que la dependencia se encuentre en npm (</a:t>
            </a:r>
            <a:r>
              <a:rPr lang="en-GB" sz="1700" u="sng">
                <a:solidFill>
                  <a:schemeClr val="hlink"/>
                </a:solidFill>
                <a:highlight>
                  <a:schemeClr val="lt1"/>
                </a:highlight>
                <a:latin typeface="Helvetica Neue Light"/>
                <a:ea typeface="Helvetica Neue Light"/>
                <a:cs typeface="Helvetica Neue Light"/>
                <a:sym typeface="Helvetica Neue Light"/>
                <a:hlinkClick r:id="rId4"/>
              </a:rPr>
              <a:t>https://www.npmjs.com/package/nombre-del-paquete</a:t>
            </a:r>
            <a:r>
              <a:rPr lang="en-GB" sz="1700">
                <a:solidFill>
                  <a:schemeClr val="dk1"/>
                </a:solidFill>
                <a:highlight>
                  <a:schemeClr val="lt1"/>
                </a:highlight>
                <a:latin typeface="Helvetica Neue Light"/>
                <a:ea typeface="Helvetica Neue Light"/>
                <a:cs typeface="Helvetica Neue Light"/>
                <a:sym typeface="Helvetica Neue Light"/>
              </a:rPr>
              <a:t>)</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Light"/>
                <a:ea typeface="Helvetica Neue Light"/>
                <a:cs typeface="Helvetica Neue Light"/>
                <a:sym typeface="Helvetica Neue Light"/>
              </a:rPr>
              <a:t>Abrir el proyecto servidor del desafio anterior e instalar con npm la dependencia recién creada.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Light"/>
                <a:ea typeface="Helvetica Neue Light"/>
                <a:cs typeface="Helvetica Neue Light"/>
                <a:sym typeface="Helvetica Neue Light"/>
              </a:rPr>
              <a:t>Importar la dependencia en este proyecto y realizar un endpoint get por cada operación ingresando los valores por query params. Probar el correcto funcionamiento de esas rutas.</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29" name="Google Shape;429;p50"/>
          <p:cNvPicPr preferRelativeResize="0"/>
          <p:nvPr/>
        </p:nvPicPr>
        <p:blipFill rotWithShape="1">
          <a:blip r:embed="rId5">
            <a:alphaModFix/>
          </a:blip>
          <a:srcRect b="0" l="0" r="0" t="0"/>
          <a:stretch/>
        </p:blipFill>
        <p:spPr>
          <a:xfrm>
            <a:off x="7509825" y="76200"/>
            <a:ext cx="1634174" cy="639850"/>
          </a:xfrm>
          <a:prstGeom prst="rect">
            <a:avLst/>
          </a:prstGeom>
          <a:noFill/>
          <a:ln>
            <a:noFill/>
          </a:ln>
        </p:spPr>
      </p:pic>
      <p:sp>
        <p:nvSpPr>
          <p:cNvPr id="430" name="Google Shape;430;p50"/>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Crear dependencia con npm</a:t>
            </a:r>
            <a:endParaRPr i="1" sz="3200">
              <a:latin typeface="Helvetica Neue Light"/>
              <a:ea typeface="Helvetica Neue Light"/>
              <a:cs typeface="Helvetica Neue Light"/>
              <a:sym typeface="Helvetica Neue Light"/>
            </a:endParaRPr>
          </a:p>
        </p:txBody>
      </p:sp>
      <p:sp>
        <p:nvSpPr>
          <p:cNvPr id="431" name="Google Shape;431;p50"/>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51"/>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NVM</a:t>
            </a:r>
            <a:endParaRPr i="1" sz="3600">
              <a:solidFill>
                <a:srgbClr val="E0FF00"/>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ADMINISTRADORES DE PAQUETES</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nvSpPr>
        <p:spPr>
          <a:xfrm>
            <a:off x="329525" y="10776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NVM (Node Version Manager)</a:t>
            </a:r>
            <a:r>
              <a:rPr lang="en-GB" sz="1900">
                <a:solidFill>
                  <a:schemeClr val="dk1"/>
                </a:solidFill>
                <a:highlight>
                  <a:schemeClr val="lt1"/>
                </a:highlight>
                <a:latin typeface="Helvetica Neue Light"/>
                <a:ea typeface="Helvetica Neue Light"/>
                <a:cs typeface="Helvetica Neue Light"/>
                <a:sym typeface="Helvetica Neue Light"/>
              </a:rPr>
              <a:t> es un script bash simple para administrar múltiples versiones activas de </a:t>
            </a:r>
            <a:r>
              <a:rPr i="1" lang="en-GB" sz="1900">
                <a:solidFill>
                  <a:schemeClr val="dk1"/>
                </a:solidFill>
                <a:highlight>
                  <a:schemeClr val="lt1"/>
                </a:highlight>
                <a:latin typeface="Helvetica Neue Light"/>
                <a:ea typeface="Helvetica Neue Light"/>
                <a:cs typeface="Helvetica Neue Light"/>
                <a:sym typeface="Helvetica Neue Light"/>
              </a:rPr>
              <a:t>Node</a:t>
            </a:r>
            <a:r>
              <a:rPr lang="en-GB" sz="1900">
                <a:solidFill>
                  <a:schemeClr val="dk1"/>
                </a:solidFill>
                <a:highlight>
                  <a:schemeClr val="lt1"/>
                </a:highlight>
                <a:latin typeface="Helvetica Neue Light"/>
                <a:ea typeface="Helvetica Neue Light"/>
                <a:cs typeface="Helvetica Neue Light"/>
                <a:sym typeface="Helvetica Neue Light"/>
              </a:rPr>
              <a:t> en nuestro sistema.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Nos permite instalar múltiples versiones de </a:t>
            </a:r>
            <a:r>
              <a:rPr i="1" lang="en-GB" sz="1900">
                <a:solidFill>
                  <a:schemeClr val="dk1"/>
                </a:solidFill>
                <a:highlight>
                  <a:schemeClr val="lt1"/>
                </a:highlight>
                <a:latin typeface="Helvetica Neue Light"/>
                <a:ea typeface="Helvetica Neue Light"/>
                <a:cs typeface="Helvetica Neue Light"/>
                <a:sym typeface="Helvetica Neue Light"/>
              </a:rPr>
              <a:t>Node</a:t>
            </a:r>
            <a:r>
              <a:rPr lang="en-GB" sz="1900">
                <a:solidFill>
                  <a:schemeClr val="dk1"/>
                </a:solidFill>
                <a:highlight>
                  <a:schemeClr val="lt1"/>
                </a:highlight>
                <a:latin typeface="Helvetica Neue Light"/>
                <a:ea typeface="Helvetica Neue Light"/>
                <a:cs typeface="Helvetica Neue Light"/>
                <a:sym typeface="Helvetica Neue Light"/>
              </a:rPr>
              <a:t>, ver todas las versiones disponibles para la instalación y todas las versiones instaladas en nuestro sistema.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a:t>
            </a:r>
            <a:r>
              <a:rPr lang="en-GB" sz="1900">
                <a:solidFill>
                  <a:schemeClr val="dk1"/>
                </a:solidFill>
                <a:highlight>
                  <a:schemeClr val="lt1"/>
                </a:highlight>
                <a:latin typeface="Helvetica Neue Light"/>
                <a:ea typeface="Helvetica Neue Light"/>
                <a:cs typeface="Helvetica Neue Light"/>
                <a:sym typeface="Helvetica Neue Light"/>
              </a:rPr>
              <a:t>ambién admite la ejecución de una versión específica de </a:t>
            </a:r>
            <a:r>
              <a:rPr i="1" lang="en-GB" sz="1900">
                <a:solidFill>
                  <a:schemeClr val="dk1"/>
                </a:solidFill>
                <a:highlight>
                  <a:schemeClr val="lt1"/>
                </a:highlight>
                <a:latin typeface="Helvetica Neue Light"/>
                <a:ea typeface="Helvetica Neue Light"/>
                <a:cs typeface="Helvetica Neue Light"/>
                <a:sym typeface="Helvetica Neue Light"/>
              </a:rPr>
              <a:t>Node</a:t>
            </a:r>
            <a:r>
              <a:rPr lang="en-GB" sz="1900">
                <a:solidFill>
                  <a:schemeClr val="dk1"/>
                </a:solidFill>
                <a:highlight>
                  <a:schemeClr val="lt1"/>
                </a:highlight>
                <a:latin typeface="Helvetica Neue Light"/>
                <a:ea typeface="Helvetica Neue Light"/>
                <a:cs typeface="Helvetica Neue Light"/>
                <a:sym typeface="Helvetica Neue Light"/>
              </a:rPr>
              <a:t>, puede mostrar la ruta al ejecutable donde se instaló, y mucho más.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2" name="Google Shape;442;p5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a:t>
            </a:r>
            <a:endParaRPr i="1" sz="3600">
              <a:latin typeface="Anton"/>
              <a:ea typeface="Anton"/>
              <a:cs typeface="Anton"/>
              <a:sym typeface="Anton"/>
            </a:endParaRPr>
          </a:p>
        </p:txBody>
      </p:sp>
      <p:pic>
        <p:nvPicPr>
          <p:cNvPr id="443" name="Google Shape;443;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4" name="Google Shape;444;p5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45" name="Google Shape;445;p52"/>
          <p:cNvPicPr preferRelativeResize="0"/>
          <p:nvPr/>
        </p:nvPicPr>
        <p:blipFill rotWithShape="1">
          <a:blip r:embed="rId5">
            <a:alphaModFix/>
          </a:blip>
          <a:srcRect b="0" l="9915" r="9923" t="0"/>
          <a:stretch/>
        </p:blipFill>
        <p:spPr>
          <a:xfrm>
            <a:off x="93525" y="77125"/>
            <a:ext cx="1425174" cy="933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nvSpPr>
        <p:spPr>
          <a:xfrm>
            <a:off x="511063" y="1001475"/>
            <a:ext cx="8292000" cy="3734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Para instalar NMV, debemos primero descargarlo desde </a:t>
            </a:r>
            <a:r>
              <a:rPr lang="en-GB" sz="1900" u="sng">
                <a:solidFill>
                  <a:schemeClr val="hlink"/>
                </a:solidFill>
                <a:highlight>
                  <a:schemeClr val="lt1"/>
                </a:highlight>
                <a:latin typeface="Helvetica Neue Light"/>
                <a:ea typeface="Helvetica Neue Light"/>
                <a:cs typeface="Helvetica Neue Light"/>
                <a:sym typeface="Helvetica Neue Light"/>
                <a:hlinkClick r:id="rId3"/>
              </a:rPr>
              <a:t>la página de versiones de NVM</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Luego, debemos asegurarnos de eliminar la versión de Node y </a:t>
            </a:r>
            <a:r>
              <a:rPr i="1" lang="en-GB" sz="1900">
                <a:solidFill>
                  <a:schemeClr val="dk1"/>
                </a:solidFill>
                <a:highlight>
                  <a:schemeClr val="lt1"/>
                </a:highlight>
                <a:latin typeface="Helvetica Neue Light"/>
                <a:ea typeface="Helvetica Neue Light"/>
                <a:cs typeface="Helvetica Neue Light"/>
                <a:sym typeface="Helvetica Neue Light"/>
              </a:rPr>
              <a:t>npm</a:t>
            </a:r>
            <a:r>
              <a:rPr lang="en-GB" sz="1900">
                <a:solidFill>
                  <a:schemeClr val="dk1"/>
                </a:solidFill>
                <a:highlight>
                  <a:schemeClr val="lt1"/>
                </a:highlight>
                <a:latin typeface="Helvetica Neue Light"/>
                <a:ea typeface="Helvetica Neue Light"/>
                <a:cs typeface="Helvetica Neue Light"/>
                <a:sym typeface="Helvetica Neue Light"/>
              </a:rPr>
              <a:t> que tengamos instaladas en nuestro sistema, previo a instalar </a:t>
            </a:r>
            <a:r>
              <a:rPr i="1" lang="en-GB" sz="1900">
                <a:solidFill>
                  <a:schemeClr val="dk1"/>
                </a:solidFill>
                <a:highlight>
                  <a:schemeClr val="lt1"/>
                </a:highlight>
                <a:latin typeface="Helvetica Neue Light"/>
                <a:ea typeface="Helvetica Neue Light"/>
                <a:cs typeface="Helvetica Neue Light"/>
                <a:sym typeface="Helvetica Neue Light"/>
              </a:rPr>
              <a:t>nvm</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Ejecutar el instalador y seguir los pasos que indica. Aceptar los términos, luego elegir la ruta de instalación.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Además, tendremos que definir el directorio de instalación de Node que funcionará como un enlace simbólico que apunta a la versión actualmente utilizada de Node.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51" name="Google Shape;451;p5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Instalar NVM en Windows</a:t>
            </a:r>
            <a:endParaRPr i="1" sz="3600">
              <a:latin typeface="Anton"/>
              <a:ea typeface="Anton"/>
              <a:cs typeface="Anton"/>
              <a:sym typeface="Anton"/>
            </a:endParaRPr>
          </a:p>
        </p:txBody>
      </p:sp>
      <p:pic>
        <p:nvPicPr>
          <p:cNvPr id="452" name="Google Shape;452;p5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53" name="Google Shape;453;p53"/>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454" name="Google Shape;454;p53"/>
          <p:cNvPicPr preferRelativeResize="0"/>
          <p:nvPr/>
        </p:nvPicPr>
        <p:blipFill rotWithShape="1">
          <a:blip r:embed="rId6">
            <a:alphaModFix/>
          </a:blip>
          <a:srcRect b="0" l="9915" r="9923" t="0"/>
          <a:stretch/>
        </p:blipFill>
        <p:spPr>
          <a:xfrm>
            <a:off x="93525" y="77125"/>
            <a:ext cx="1425174" cy="933400"/>
          </a:xfrm>
          <a:prstGeom prst="rect">
            <a:avLst/>
          </a:prstGeom>
          <a:noFill/>
          <a:ln>
            <a:noFill/>
          </a:ln>
        </p:spPr>
      </p:pic>
      <p:sp>
        <p:nvSpPr>
          <p:cNvPr id="455" name="Google Shape;455;p53"/>
          <p:cNvSpPr/>
          <p:nvPr/>
        </p:nvSpPr>
        <p:spPr>
          <a:xfrm>
            <a:off x="340938" y="116902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456" name="Google Shape;456;p53"/>
          <p:cNvSpPr txBox="1"/>
          <p:nvPr/>
        </p:nvSpPr>
        <p:spPr>
          <a:xfrm>
            <a:off x="391971" y="112225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p:txBody>
      </p:sp>
      <p:sp>
        <p:nvSpPr>
          <p:cNvPr id="457" name="Google Shape;457;p53"/>
          <p:cNvSpPr/>
          <p:nvPr/>
        </p:nvSpPr>
        <p:spPr>
          <a:xfrm>
            <a:off x="340938" y="203447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458" name="Google Shape;458;p53"/>
          <p:cNvSpPr txBox="1"/>
          <p:nvPr/>
        </p:nvSpPr>
        <p:spPr>
          <a:xfrm>
            <a:off x="391971" y="198770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2</a:t>
            </a:r>
            <a:endParaRPr sz="1800">
              <a:latin typeface="Helvetica Neue Light"/>
              <a:ea typeface="Helvetica Neue Light"/>
              <a:cs typeface="Helvetica Neue Light"/>
              <a:sym typeface="Helvetica Neue Light"/>
            </a:endParaRPr>
          </a:p>
        </p:txBody>
      </p:sp>
      <p:sp>
        <p:nvSpPr>
          <p:cNvPr id="459" name="Google Shape;459;p53"/>
          <p:cNvSpPr/>
          <p:nvPr/>
        </p:nvSpPr>
        <p:spPr>
          <a:xfrm>
            <a:off x="340938" y="289992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460" name="Google Shape;460;p53"/>
          <p:cNvSpPr txBox="1"/>
          <p:nvPr/>
        </p:nvSpPr>
        <p:spPr>
          <a:xfrm>
            <a:off x="391971" y="285315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p:txBody>
      </p:sp>
      <p:sp>
        <p:nvSpPr>
          <p:cNvPr id="461" name="Google Shape;461;p53"/>
          <p:cNvSpPr/>
          <p:nvPr/>
        </p:nvSpPr>
        <p:spPr>
          <a:xfrm>
            <a:off x="340938" y="370697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462" name="Google Shape;462;p53"/>
          <p:cNvSpPr txBox="1"/>
          <p:nvPr/>
        </p:nvSpPr>
        <p:spPr>
          <a:xfrm>
            <a:off x="391971" y="366020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4</a:t>
            </a:r>
            <a:endParaRPr sz="1800">
              <a:latin typeface="Helvetica Neue Light"/>
              <a:ea typeface="Helvetica Neue Light"/>
              <a:cs typeface="Helvetica Neue Light"/>
              <a:sym typeface="Helvetica Neue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54"/>
          <p:cNvPicPr preferRelativeResize="0"/>
          <p:nvPr/>
        </p:nvPicPr>
        <p:blipFill rotWithShape="1">
          <a:blip r:embed="rId3">
            <a:alphaModFix/>
          </a:blip>
          <a:srcRect b="0" l="9915" r="9923" t="0"/>
          <a:stretch/>
        </p:blipFill>
        <p:spPr>
          <a:xfrm>
            <a:off x="175350" y="10650"/>
            <a:ext cx="1411356" cy="924350"/>
          </a:xfrm>
          <a:prstGeom prst="rect">
            <a:avLst/>
          </a:prstGeom>
          <a:noFill/>
          <a:ln>
            <a:noFill/>
          </a:ln>
        </p:spPr>
      </p:pic>
      <p:sp>
        <p:nvSpPr>
          <p:cNvPr id="468" name="Google Shape;468;p54"/>
          <p:cNvSpPr txBox="1"/>
          <p:nvPr/>
        </p:nvSpPr>
        <p:spPr>
          <a:xfrm>
            <a:off x="329525" y="6966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Para empezar a usarlo, en una terminal usamos el comando: </a:t>
            </a:r>
            <a:r>
              <a:rPr i="1" lang="en-GB" sz="1900">
                <a:solidFill>
                  <a:schemeClr val="lt1"/>
                </a:solidFill>
                <a:highlight>
                  <a:schemeClr val="dk2"/>
                </a:highlight>
                <a:latin typeface="Helvetica Neue Light"/>
                <a:ea typeface="Helvetica Neue Light"/>
                <a:cs typeface="Helvetica Neue Light"/>
                <a:sym typeface="Helvetica Neue Light"/>
              </a:rPr>
              <a:t>  </a:t>
            </a:r>
            <a:endParaRPr i="1" sz="1900">
              <a:solidFill>
                <a:schemeClr val="lt1"/>
              </a:solidFill>
              <a:highlight>
                <a:schemeClr val="dk2"/>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Obtendremos la siguiente salida.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69" name="Google Shape;469;p5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a:t>
            </a:r>
            <a:r>
              <a:rPr i="1" lang="en-GB" sz="3600">
                <a:latin typeface="Anton"/>
                <a:ea typeface="Anton"/>
                <a:cs typeface="Anton"/>
                <a:sym typeface="Anton"/>
              </a:rPr>
              <a:t> NVM en Windows</a:t>
            </a:r>
            <a:endParaRPr i="1" sz="3600">
              <a:latin typeface="Anton"/>
              <a:ea typeface="Anton"/>
              <a:cs typeface="Anton"/>
              <a:sym typeface="Anton"/>
            </a:endParaRPr>
          </a:p>
        </p:txBody>
      </p:sp>
      <p:pic>
        <p:nvPicPr>
          <p:cNvPr id="470" name="Google Shape;470;p5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71" name="Google Shape;471;p54"/>
          <p:cNvPicPr preferRelativeResize="0"/>
          <p:nvPr/>
        </p:nvPicPr>
        <p:blipFill>
          <a:blip r:embed="rId5">
            <a:alphaModFix/>
          </a:blip>
          <a:stretch>
            <a:fillRect/>
          </a:stretch>
        </p:blipFill>
        <p:spPr>
          <a:xfrm>
            <a:off x="1130725" y="1935551"/>
            <a:ext cx="6689599" cy="2814300"/>
          </a:xfrm>
          <a:prstGeom prst="rect">
            <a:avLst/>
          </a:prstGeom>
          <a:noFill/>
          <a:ln cap="flat" cmpd="sng" w="19050">
            <a:solidFill>
              <a:schemeClr val="dk2"/>
            </a:solidFill>
            <a:prstDash val="solid"/>
            <a:round/>
            <a:headEnd len="sm" w="sm" type="none"/>
            <a:tailEnd len="sm" w="sm" type="none"/>
          </a:ln>
        </p:spPr>
      </p:pic>
      <p:pic>
        <p:nvPicPr>
          <p:cNvPr id="472" name="Google Shape;472;p54"/>
          <p:cNvPicPr preferRelativeResize="0"/>
          <p:nvPr/>
        </p:nvPicPr>
        <p:blipFill>
          <a:blip r:embed="rId6">
            <a:alphaModFix/>
          </a:blip>
          <a:stretch>
            <a:fillRect/>
          </a:stretch>
        </p:blipFill>
        <p:spPr>
          <a:xfrm>
            <a:off x="7211100" y="907275"/>
            <a:ext cx="762900" cy="374985"/>
          </a:xfrm>
          <a:prstGeom prst="rect">
            <a:avLst/>
          </a:prstGeom>
          <a:noFill/>
          <a:ln cap="flat" cmpd="sng" w="9525">
            <a:solidFill>
              <a:schemeClr val="dk2"/>
            </a:solidFill>
            <a:prstDash val="solid"/>
            <a:round/>
            <a:headEnd len="sm" w="sm" type="none"/>
            <a:tailEnd len="sm" w="sm" type="none"/>
          </a:ln>
        </p:spPr>
      </p:pic>
      <p:pic>
        <p:nvPicPr>
          <p:cNvPr id="473" name="Google Shape;473;p54"/>
          <p:cNvPicPr preferRelativeResize="0"/>
          <p:nvPr/>
        </p:nvPicPr>
        <p:blipFill>
          <a:blip r:embed="rId7">
            <a:alphaModFix/>
          </a:blip>
          <a:stretch>
            <a:fillRect/>
          </a:stretch>
        </p:blipFill>
        <p:spPr>
          <a:xfrm>
            <a:off x="7567925" y="4659625"/>
            <a:ext cx="1186526" cy="330675"/>
          </a:xfrm>
          <a:prstGeom prst="rect">
            <a:avLst/>
          </a:prstGeom>
          <a:noFill/>
          <a:ln>
            <a:noFill/>
          </a:ln>
        </p:spPr>
      </p:pic>
      <p:sp>
        <p:nvSpPr>
          <p:cNvPr id="474" name="Google Shape;474;p54"/>
          <p:cNvSpPr txBox="1"/>
          <p:nvPr/>
        </p:nvSpPr>
        <p:spPr>
          <a:xfrm>
            <a:off x="321846" y="825384"/>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nvSpPr>
        <p:spPr>
          <a:xfrm>
            <a:off x="329525" y="6966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Para visualizar todas las versiones de Node disponibles para instalar usamos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80" name="Google Shape;480;p5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Windows</a:t>
            </a:r>
            <a:endParaRPr i="1" sz="3600">
              <a:latin typeface="Anton"/>
              <a:ea typeface="Anton"/>
              <a:cs typeface="Anton"/>
              <a:sym typeface="Anton"/>
            </a:endParaRPr>
          </a:p>
        </p:txBody>
      </p:sp>
      <p:pic>
        <p:nvPicPr>
          <p:cNvPr id="481" name="Google Shape;481;p5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2" name="Google Shape;482;p55"/>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83" name="Google Shape;483;p55"/>
          <p:cNvPicPr preferRelativeResize="0"/>
          <p:nvPr/>
        </p:nvPicPr>
        <p:blipFill>
          <a:blip r:embed="rId5">
            <a:alphaModFix/>
          </a:blip>
          <a:stretch>
            <a:fillRect/>
          </a:stretch>
        </p:blipFill>
        <p:spPr>
          <a:xfrm>
            <a:off x="3200400" y="1288275"/>
            <a:ext cx="1619250" cy="333375"/>
          </a:xfrm>
          <a:prstGeom prst="rect">
            <a:avLst/>
          </a:prstGeom>
          <a:noFill/>
          <a:ln cap="flat" cmpd="sng" w="19050">
            <a:solidFill>
              <a:schemeClr val="dk2"/>
            </a:solidFill>
            <a:prstDash val="solid"/>
            <a:round/>
            <a:headEnd len="sm" w="sm" type="none"/>
            <a:tailEnd len="sm" w="sm" type="none"/>
          </a:ln>
        </p:spPr>
      </p:pic>
      <p:pic>
        <p:nvPicPr>
          <p:cNvPr id="484" name="Google Shape;484;p55"/>
          <p:cNvPicPr preferRelativeResize="0"/>
          <p:nvPr/>
        </p:nvPicPr>
        <p:blipFill>
          <a:blip r:embed="rId6">
            <a:alphaModFix/>
          </a:blip>
          <a:stretch>
            <a:fillRect/>
          </a:stretch>
        </p:blipFill>
        <p:spPr>
          <a:xfrm>
            <a:off x="2507386" y="1745475"/>
            <a:ext cx="4444390" cy="3244825"/>
          </a:xfrm>
          <a:prstGeom prst="rect">
            <a:avLst/>
          </a:prstGeom>
          <a:noFill/>
          <a:ln cap="flat" cmpd="sng" w="19050">
            <a:solidFill>
              <a:schemeClr val="dk2"/>
            </a:solidFill>
            <a:prstDash val="solid"/>
            <a:round/>
            <a:headEnd len="sm" w="sm" type="none"/>
            <a:tailEnd len="sm" w="sm" type="none"/>
          </a:ln>
        </p:spPr>
      </p:pic>
      <p:pic>
        <p:nvPicPr>
          <p:cNvPr id="485" name="Google Shape;485;p55"/>
          <p:cNvPicPr preferRelativeResize="0"/>
          <p:nvPr/>
        </p:nvPicPr>
        <p:blipFill rotWithShape="1">
          <a:blip r:embed="rId7">
            <a:alphaModFix/>
          </a:blip>
          <a:srcRect b="0" l="9915" r="9923" t="0"/>
          <a:stretch/>
        </p:blipFill>
        <p:spPr>
          <a:xfrm>
            <a:off x="175350" y="10650"/>
            <a:ext cx="1411356" cy="924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nvSpPr>
        <p:spPr>
          <a:xfrm>
            <a:off x="329525" y="925275"/>
            <a:ext cx="8292000" cy="1125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Luego, para instalar la versión específica que queramos, podemos usar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91" name="Google Shape;491;p56"/>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Windows</a:t>
            </a:r>
            <a:endParaRPr i="1" sz="3600">
              <a:latin typeface="Anton"/>
              <a:ea typeface="Anton"/>
              <a:cs typeface="Anton"/>
              <a:sym typeface="Anton"/>
            </a:endParaRPr>
          </a:p>
        </p:txBody>
      </p:sp>
      <p:pic>
        <p:nvPicPr>
          <p:cNvPr id="492" name="Google Shape;492;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93" name="Google Shape;493;p5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494" name="Google Shape;494;p56"/>
          <p:cNvPicPr preferRelativeResize="0"/>
          <p:nvPr/>
        </p:nvPicPr>
        <p:blipFill>
          <a:blip r:embed="rId5">
            <a:alphaModFix/>
          </a:blip>
          <a:stretch>
            <a:fillRect/>
          </a:stretch>
        </p:blipFill>
        <p:spPr>
          <a:xfrm>
            <a:off x="2057400" y="1516875"/>
            <a:ext cx="1724025" cy="314325"/>
          </a:xfrm>
          <a:prstGeom prst="rect">
            <a:avLst/>
          </a:prstGeom>
          <a:noFill/>
          <a:ln cap="flat" cmpd="sng" w="9525">
            <a:solidFill>
              <a:schemeClr val="dk2"/>
            </a:solidFill>
            <a:prstDash val="solid"/>
            <a:round/>
            <a:headEnd len="sm" w="sm" type="none"/>
            <a:tailEnd len="sm" w="sm" type="none"/>
          </a:ln>
        </p:spPr>
      </p:pic>
      <p:pic>
        <p:nvPicPr>
          <p:cNvPr id="495" name="Google Shape;495;p56"/>
          <p:cNvPicPr preferRelativeResize="0"/>
          <p:nvPr/>
        </p:nvPicPr>
        <p:blipFill>
          <a:blip r:embed="rId6">
            <a:alphaModFix/>
          </a:blip>
          <a:stretch>
            <a:fillRect/>
          </a:stretch>
        </p:blipFill>
        <p:spPr>
          <a:xfrm>
            <a:off x="2312875" y="2194200"/>
            <a:ext cx="4927825" cy="2121300"/>
          </a:xfrm>
          <a:prstGeom prst="rect">
            <a:avLst/>
          </a:prstGeom>
          <a:noFill/>
          <a:ln cap="flat" cmpd="sng" w="9525">
            <a:solidFill>
              <a:schemeClr val="dk2"/>
            </a:solidFill>
            <a:prstDash val="solid"/>
            <a:round/>
            <a:headEnd len="sm" w="sm" type="none"/>
            <a:tailEnd len="sm" w="sm" type="none"/>
          </a:ln>
        </p:spPr>
      </p:pic>
      <p:pic>
        <p:nvPicPr>
          <p:cNvPr id="496" name="Google Shape;496;p56"/>
          <p:cNvPicPr preferRelativeResize="0"/>
          <p:nvPr/>
        </p:nvPicPr>
        <p:blipFill rotWithShape="1">
          <a:blip r:embed="rId7">
            <a:alphaModFix/>
          </a:blip>
          <a:srcRect b="0" l="9915" r="9923" t="0"/>
          <a:stretch/>
        </p:blipFill>
        <p:spPr>
          <a:xfrm>
            <a:off x="175350" y="10650"/>
            <a:ext cx="1411356" cy="924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nvSpPr>
        <p:spPr>
          <a:xfrm>
            <a:off x="329525" y="1153875"/>
            <a:ext cx="8292000" cy="3422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después de instalar una versión específica de Node, podemos cambiar </a:t>
            </a:r>
            <a:r>
              <a:rPr i="1" lang="en-GB" sz="1900">
                <a:solidFill>
                  <a:schemeClr val="dk1"/>
                </a:solidFill>
                <a:highlight>
                  <a:schemeClr val="lt1"/>
                </a:highlight>
                <a:latin typeface="Helvetica Neue Light"/>
                <a:ea typeface="Helvetica Neue Light"/>
                <a:cs typeface="Helvetica Neue Light"/>
                <a:sym typeface="Helvetica Neue Light"/>
              </a:rPr>
              <a:t>nvm</a:t>
            </a:r>
            <a:r>
              <a:rPr lang="en-GB" sz="1900">
                <a:solidFill>
                  <a:schemeClr val="dk1"/>
                </a:solidFill>
                <a:highlight>
                  <a:schemeClr val="lt1"/>
                </a:highlight>
                <a:latin typeface="Helvetica Neue Light"/>
                <a:ea typeface="Helvetica Neue Light"/>
                <a:cs typeface="Helvetica Neue Light"/>
                <a:sym typeface="Helvetica Neue Light"/>
              </a:rPr>
              <a:t> para usar esa versión con: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Deberíamos obtener en la salida: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Además, podemos verificar la versión de Node que estemos utilizando actualmente con: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Y para verificar la versión de </a:t>
            </a:r>
            <a:r>
              <a:rPr i="1" lang="en-GB" sz="1900">
                <a:solidFill>
                  <a:schemeClr val="dk1"/>
                </a:solidFill>
                <a:highlight>
                  <a:schemeClr val="lt1"/>
                </a:highlight>
                <a:latin typeface="Helvetica Neue Light"/>
                <a:ea typeface="Helvetica Neue Light"/>
                <a:cs typeface="Helvetica Neue Light"/>
                <a:sym typeface="Helvetica Neue Light"/>
              </a:rPr>
              <a:t>npm</a:t>
            </a:r>
            <a:r>
              <a:rPr lang="en-GB" sz="1900">
                <a:solidFill>
                  <a:schemeClr val="dk1"/>
                </a:solidFill>
                <a:highlight>
                  <a:schemeClr val="lt1"/>
                </a:highlight>
                <a:latin typeface="Helvetica Neue Light"/>
                <a:ea typeface="Helvetica Neue Light"/>
                <a:cs typeface="Helvetica Neue Light"/>
                <a:sym typeface="Helvetica Neue Light"/>
              </a:rPr>
              <a:t>: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02" name="Google Shape;502;p57"/>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Windows</a:t>
            </a:r>
            <a:endParaRPr i="1" sz="3600">
              <a:latin typeface="Anton"/>
              <a:ea typeface="Anton"/>
              <a:cs typeface="Anton"/>
              <a:sym typeface="Anton"/>
            </a:endParaRPr>
          </a:p>
        </p:txBody>
      </p:sp>
      <p:pic>
        <p:nvPicPr>
          <p:cNvPr id="503" name="Google Shape;503;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4" name="Google Shape;504;p5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05" name="Google Shape;505;p57"/>
          <p:cNvPicPr preferRelativeResize="0"/>
          <p:nvPr/>
        </p:nvPicPr>
        <p:blipFill>
          <a:blip r:embed="rId5">
            <a:alphaModFix/>
          </a:blip>
          <a:stretch>
            <a:fillRect/>
          </a:stretch>
        </p:blipFill>
        <p:spPr>
          <a:xfrm>
            <a:off x="6172200" y="1745475"/>
            <a:ext cx="1390650" cy="285750"/>
          </a:xfrm>
          <a:prstGeom prst="rect">
            <a:avLst/>
          </a:prstGeom>
          <a:noFill/>
          <a:ln cap="flat" cmpd="sng" w="19050">
            <a:solidFill>
              <a:schemeClr val="dk2"/>
            </a:solidFill>
            <a:prstDash val="solid"/>
            <a:round/>
            <a:headEnd len="sm" w="sm" type="none"/>
            <a:tailEnd len="sm" w="sm" type="none"/>
          </a:ln>
        </p:spPr>
      </p:pic>
      <p:pic>
        <p:nvPicPr>
          <p:cNvPr id="506" name="Google Shape;506;p57"/>
          <p:cNvPicPr preferRelativeResize="0"/>
          <p:nvPr/>
        </p:nvPicPr>
        <p:blipFill>
          <a:blip r:embed="rId6">
            <a:alphaModFix/>
          </a:blip>
          <a:stretch>
            <a:fillRect/>
          </a:stretch>
        </p:blipFill>
        <p:spPr>
          <a:xfrm>
            <a:off x="4419600" y="2213775"/>
            <a:ext cx="2733675" cy="304800"/>
          </a:xfrm>
          <a:prstGeom prst="rect">
            <a:avLst/>
          </a:prstGeom>
          <a:noFill/>
          <a:ln cap="flat" cmpd="sng" w="19050">
            <a:solidFill>
              <a:schemeClr val="dk2"/>
            </a:solidFill>
            <a:prstDash val="solid"/>
            <a:round/>
            <a:headEnd len="sm" w="sm" type="none"/>
            <a:tailEnd len="sm" w="sm" type="none"/>
          </a:ln>
        </p:spPr>
      </p:pic>
      <p:pic>
        <p:nvPicPr>
          <p:cNvPr id="507" name="Google Shape;507;p57"/>
          <p:cNvPicPr preferRelativeResize="0"/>
          <p:nvPr/>
        </p:nvPicPr>
        <p:blipFill>
          <a:blip r:embed="rId7">
            <a:alphaModFix/>
          </a:blip>
          <a:stretch>
            <a:fillRect/>
          </a:stretch>
        </p:blipFill>
        <p:spPr>
          <a:xfrm>
            <a:off x="2819400" y="3051975"/>
            <a:ext cx="1295400" cy="276225"/>
          </a:xfrm>
          <a:prstGeom prst="rect">
            <a:avLst/>
          </a:prstGeom>
          <a:noFill/>
          <a:ln cap="flat" cmpd="sng" w="19050">
            <a:solidFill>
              <a:schemeClr val="dk2"/>
            </a:solidFill>
            <a:prstDash val="solid"/>
            <a:round/>
            <a:headEnd len="sm" w="sm" type="none"/>
            <a:tailEnd len="sm" w="sm" type="none"/>
          </a:ln>
        </p:spPr>
      </p:pic>
      <p:pic>
        <p:nvPicPr>
          <p:cNvPr id="508" name="Google Shape;508;p57"/>
          <p:cNvPicPr preferRelativeResize="0"/>
          <p:nvPr/>
        </p:nvPicPr>
        <p:blipFill>
          <a:blip r:embed="rId8">
            <a:alphaModFix/>
          </a:blip>
          <a:stretch>
            <a:fillRect/>
          </a:stretch>
        </p:blipFill>
        <p:spPr>
          <a:xfrm>
            <a:off x="4495800" y="3585375"/>
            <a:ext cx="1209675" cy="295275"/>
          </a:xfrm>
          <a:prstGeom prst="rect">
            <a:avLst/>
          </a:prstGeom>
          <a:noFill/>
          <a:ln cap="flat" cmpd="sng" w="19050">
            <a:solidFill>
              <a:schemeClr val="dk2"/>
            </a:solidFill>
            <a:prstDash val="solid"/>
            <a:round/>
            <a:headEnd len="sm" w="sm" type="none"/>
            <a:tailEnd len="sm" w="sm" type="none"/>
          </a:ln>
        </p:spPr>
      </p:pic>
      <p:pic>
        <p:nvPicPr>
          <p:cNvPr id="509" name="Google Shape;509;p57"/>
          <p:cNvPicPr preferRelativeResize="0"/>
          <p:nvPr/>
        </p:nvPicPr>
        <p:blipFill rotWithShape="1">
          <a:blip r:embed="rId9">
            <a:alphaModFix/>
          </a:blip>
          <a:srcRect b="0" l="9915" r="9923" t="0"/>
          <a:stretch/>
        </p:blipFill>
        <p:spPr>
          <a:xfrm>
            <a:off x="105200" y="91375"/>
            <a:ext cx="1411356" cy="924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58"/>
          <p:cNvPicPr preferRelativeResize="0"/>
          <p:nvPr/>
        </p:nvPicPr>
        <p:blipFill rotWithShape="1">
          <a:blip r:embed="rId3">
            <a:alphaModFix/>
          </a:blip>
          <a:srcRect b="0" l="9915" r="9923" t="0"/>
          <a:stretch/>
        </p:blipFill>
        <p:spPr>
          <a:xfrm>
            <a:off x="748150" y="91375"/>
            <a:ext cx="1411356" cy="924350"/>
          </a:xfrm>
          <a:prstGeom prst="rect">
            <a:avLst/>
          </a:prstGeom>
          <a:noFill/>
          <a:ln>
            <a:noFill/>
          </a:ln>
        </p:spPr>
      </p:pic>
      <p:sp>
        <p:nvSpPr>
          <p:cNvPr id="515" name="Google Shape;515;p58"/>
          <p:cNvSpPr txBox="1"/>
          <p:nvPr/>
        </p:nvSpPr>
        <p:spPr>
          <a:xfrm>
            <a:off x="426000" y="1469838"/>
            <a:ext cx="8292000" cy="1310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800">
                <a:solidFill>
                  <a:schemeClr val="dk1"/>
                </a:solidFill>
                <a:highlight>
                  <a:schemeClr val="lt1"/>
                </a:highlight>
                <a:latin typeface="Helvetica Neue Light"/>
                <a:ea typeface="Helvetica Neue Light"/>
                <a:cs typeface="Helvetica Neue Light"/>
                <a:sym typeface="Helvetica Neue Light"/>
              </a:rPr>
              <a:t>Para instalar o actualizar </a:t>
            </a:r>
            <a:r>
              <a:rPr i="1" lang="en-GB" sz="1800">
                <a:solidFill>
                  <a:schemeClr val="dk1"/>
                </a:solidFill>
                <a:highlight>
                  <a:schemeClr val="lt1"/>
                </a:highlight>
                <a:latin typeface="Helvetica Neue Light"/>
                <a:ea typeface="Helvetica Neue Light"/>
                <a:cs typeface="Helvetica Neue Light"/>
                <a:sym typeface="Helvetica Neue Light"/>
              </a:rPr>
              <a:t>nvm</a:t>
            </a:r>
            <a:r>
              <a:rPr lang="en-GB" sz="1800">
                <a:solidFill>
                  <a:schemeClr val="dk1"/>
                </a:solidFill>
                <a:highlight>
                  <a:schemeClr val="lt1"/>
                </a:highlight>
                <a:latin typeface="Helvetica Neue Light"/>
                <a:ea typeface="Helvetica Neue Light"/>
                <a:cs typeface="Helvetica Neue Light"/>
                <a:sym typeface="Helvetica Neue Light"/>
              </a:rPr>
              <a:t> en nuestra distribución de Linux, podemos descargar el </a:t>
            </a:r>
            <a:r>
              <a:rPr i="1" lang="en-GB" sz="1800">
                <a:solidFill>
                  <a:schemeClr val="dk1"/>
                </a:solidFill>
                <a:highlight>
                  <a:schemeClr val="lt1"/>
                </a:highlight>
                <a:latin typeface="Helvetica Neue Light"/>
                <a:ea typeface="Helvetica Neue Light"/>
                <a:cs typeface="Helvetica Neue Light"/>
                <a:sym typeface="Helvetica Neue Light"/>
              </a:rPr>
              <a:t>script</a:t>
            </a:r>
            <a:r>
              <a:rPr lang="en-GB" sz="1800">
                <a:solidFill>
                  <a:schemeClr val="dk1"/>
                </a:solidFill>
                <a:highlight>
                  <a:schemeClr val="lt1"/>
                </a:highlight>
                <a:latin typeface="Helvetica Neue Light"/>
                <a:ea typeface="Helvetica Neue Light"/>
                <a:cs typeface="Helvetica Neue Light"/>
                <a:sym typeface="Helvetica Neue Light"/>
              </a:rPr>
              <a:t> de instalación automática usando las herramientas de línea de comando </a:t>
            </a:r>
            <a:r>
              <a:rPr i="1" lang="en-GB" sz="1800">
                <a:solidFill>
                  <a:schemeClr val="dk1"/>
                </a:solidFill>
                <a:highlight>
                  <a:schemeClr val="lt1"/>
                </a:highlight>
                <a:latin typeface="Helvetica Neue Light"/>
                <a:ea typeface="Helvetica Neue Light"/>
                <a:cs typeface="Helvetica Neue Light"/>
                <a:sym typeface="Helvetica Neue Light"/>
              </a:rPr>
              <a:t>wget</a:t>
            </a:r>
            <a:r>
              <a:rPr lang="en-GB" sz="1800">
                <a:solidFill>
                  <a:schemeClr val="dk1"/>
                </a:solidFill>
                <a:highlight>
                  <a:schemeClr val="lt1"/>
                </a:highlight>
                <a:latin typeface="Helvetica Neue Light"/>
                <a:ea typeface="Helvetica Neue Light"/>
                <a:cs typeface="Helvetica Neue Light"/>
                <a:sym typeface="Helvetica Neue Light"/>
              </a:rPr>
              <a:t> como se muestra.</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516" name="Google Shape;516;p58"/>
          <p:cNvSpPr txBox="1"/>
          <p:nvPr/>
        </p:nvSpPr>
        <p:spPr>
          <a:xfrm>
            <a:off x="1180500" y="1721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Instalar NVM en Linux</a:t>
            </a:r>
            <a:endParaRPr i="1" sz="3600">
              <a:latin typeface="Anton"/>
              <a:ea typeface="Anton"/>
              <a:cs typeface="Anton"/>
              <a:sym typeface="Anton"/>
            </a:endParaRPr>
          </a:p>
        </p:txBody>
      </p:sp>
      <p:pic>
        <p:nvPicPr>
          <p:cNvPr id="517" name="Google Shape;517;p5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518" name="Google Shape;518;p58"/>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519" name="Google Shape;519;p58"/>
          <p:cNvPicPr preferRelativeResize="0"/>
          <p:nvPr/>
        </p:nvPicPr>
        <p:blipFill>
          <a:blip r:embed="rId6">
            <a:alphaModFix/>
          </a:blip>
          <a:stretch>
            <a:fillRect/>
          </a:stretch>
        </p:blipFill>
        <p:spPr>
          <a:xfrm>
            <a:off x="563975" y="3172287"/>
            <a:ext cx="8190475" cy="830800"/>
          </a:xfrm>
          <a:prstGeom prst="rect">
            <a:avLst/>
          </a:prstGeom>
          <a:noFill/>
          <a:ln cap="flat" cmpd="sng" w="19050">
            <a:solidFill>
              <a:schemeClr val="dk2"/>
            </a:solidFill>
            <a:prstDash val="solid"/>
            <a:round/>
            <a:headEnd len="sm" w="sm" type="none"/>
            <a:tailEnd len="sm" w="sm" type="none"/>
          </a:ln>
        </p:spPr>
      </p:pic>
      <p:sp>
        <p:nvSpPr>
          <p:cNvPr id="520" name="Google Shape;520;p58"/>
          <p:cNvSpPr txBox="1"/>
          <p:nvPr/>
        </p:nvSpPr>
        <p:spPr>
          <a:xfrm>
            <a:off x="329525" y="2710600"/>
            <a:ext cx="82920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21" name="Google Shape;521;p58"/>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Instalar NVM en Linux</a:t>
            </a:r>
            <a:endParaRPr i="1" sz="3600">
              <a:latin typeface="Anton"/>
              <a:ea typeface="Anton"/>
              <a:cs typeface="Anton"/>
              <a:sym typeface="Anton"/>
            </a:endParaRPr>
          </a:p>
        </p:txBody>
      </p:sp>
      <p:pic>
        <p:nvPicPr>
          <p:cNvPr id="527" name="Google Shape;527;p5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28" name="Google Shape;528;p5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529" name="Google Shape;529;p59"/>
          <p:cNvSpPr txBox="1"/>
          <p:nvPr/>
        </p:nvSpPr>
        <p:spPr>
          <a:xfrm>
            <a:off x="426000" y="1646200"/>
            <a:ext cx="8292000" cy="222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Esta secuencia de comandos de instalación automática clona el repositorio nvm en ~/.nvm en su directorio de inicio y agrega los comandos de origen necesarios a las secuencias de comandos de inicio de nuestra shell, es decir, ~/.bash_profile, ~/.zshrc, ~/.profile o ~/.bashrc, según el programa de shell que estemos utilizando.</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Verificar la instalación de nvm con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530" name="Google Shape;530;p59"/>
          <p:cNvPicPr preferRelativeResize="0"/>
          <p:nvPr/>
        </p:nvPicPr>
        <p:blipFill>
          <a:blip r:embed="rId5">
            <a:alphaModFix/>
          </a:blip>
          <a:stretch>
            <a:fillRect/>
          </a:stretch>
        </p:blipFill>
        <p:spPr>
          <a:xfrm>
            <a:off x="5645100" y="3438900"/>
            <a:ext cx="1943100" cy="361950"/>
          </a:xfrm>
          <a:prstGeom prst="rect">
            <a:avLst/>
          </a:prstGeom>
          <a:noFill/>
          <a:ln cap="flat" cmpd="sng" w="19050">
            <a:solidFill>
              <a:schemeClr val="dk2"/>
            </a:solidFill>
            <a:prstDash val="solid"/>
            <a:round/>
            <a:headEnd len="sm" w="sm" type="none"/>
            <a:tailEnd len="sm" w="sm" type="none"/>
          </a:ln>
        </p:spPr>
      </p:pic>
      <p:pic>
        <p:nvPicPr>
          <p:cNvPr id="531" name="Google Shape;531;p59"/>
          <p:cNvPicPr preferRelativeResize="0"/>
          <p:nvPr/>
        </p:nvPicPr>
        <p:blipFill rotWithShape="1">
          <a:blip r:embed="rId6">
            <a:alphaModFix/>
          </a:blip>
          <a:srcRect b="0" l="9915" r="9923" t="0"/>
          <a:stretch/>
        </p:blipFill>
        <p:spPr>
          <a:xfrm>
            <a:off x="748150" y="91375"/>
            <a:ext cx="1411356" cy="924350"/>
          </a:xfrm>
          <a:prstGeom prst="rect">
            <a:avLst/>
          </a:prstGeom>
          <a:noFill/>
          <a:ln>
            <a:noFill/>
          </a:ln>
        </p:spPr>
      </p:pic>
      <p:pic>
        <p:nvPicPr>
          <p:cNvPr id="532" name="Google Shape;532;p59"/>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0"/>
          <p:cNvSpPr txBox="1"/>
          <p:nvPr/>
        </p:nvSpPr>
        <p:spPr>
          <a:xfrm>
            <a:off x="434575" y="1608950"/>
            <a:ext cx="8292000" cy="2443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descargar, compilar e instalar la última versión de Node, ejecutar el siguiente comando: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instalar una versión específica de Node, primero listar todas las versiones disponibles con el comando: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si instalar la versión deseada con el comando: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38" name="Google Shape;538;p6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539" name="Google Shape;539;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40" name="Google Shape;540;p6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41" name="Google Shape;541;p60"/>
          <p:cNvPicPr preferRelativeResize="0"/>
          <p:nvPr/>
        </p:nvPicPr>
        <p:blipFill>
          <a:blip r:embed="rId5">
            <a:alphaModFix/>
          </a:blip>
          <a:stretch>
            <a:fillRect/>
          </a:stretch>
        </p:blipFill>
        <p:spPr>
          <a:xfrm>
            <a:off x="3105750" y="2228200"/>
            <a:ext cx="2124075" cy="323850"/>
          </a:xfrm>
          <a:prstGeom prst="rect">
            <a:avLst/>
          </a:prstGeom>
          <a:noFill/>
          <a:ln cap="flat" cmpd="sng" w="9525">
            <a:solidFill>
              <a:schemeClr val="dk2"/>
            </a:solidFill>
            <a:prstDash val="solid"/>
            <a:round/>
            <a:headEnd len="sm" w="sm" type="none"/>
            <a:tailEnd len="sm" w="sm" type="none"/>
          </a:ln>
        </p:spPr>
      </p:pic>
      <p:pic>
        <p:nvPicPr>
          <p:cNvPr id="542" name="Google Shape;542;p60"/>
          <p:cNvPicPr preferRelativeResize="0"/>
          <p:nvPr/>
        </p:nvPicPr>
        <p:blipFill>
          <a:blip r:embed="rId6">
            <a:alphaModFix/>
          </a:blip>
          <a:stretch>
            <a:fillRect/>
          </a:stretch>
        </p:blipFill>
        <p:spPr>
          <a:xfrm>
            <a:off x="5079475" y="3042875"/>
            <a:ext cx="1809750" cy="323850"/>
          </a:xfrm>
          <a:prstGeom prst="rect">
            <a:avLst/>
          </a:prstGeom>
          <a:noFill/>
          <a:ln cap="flat" cmpd="sng" w="9525">
            <a:solidFill>
              <a:schemeClr val="dk2"/>
            </a:solidFill>
            <a:prstDash val="solid"/>
            <a:round/>
            <a:headEnd len="sm" w="sm" type="none"/>
            <a:tailEnd len="sm" w="sm" type="none"/>
          </a:ln>
        </p:spPr>
      </p:pic>
      <p:pic>
        <p:nvPicPr>
          <p:cNvPr id="543" name="Google Shape;543;p60"/>
          <p:cNvPicPr preferRelativeResize="0"/>
          <p:nvPr/>
        </p:nvPicPr>
        <p:blipFill>
          <a:blip r:embed="rId7">
            <a:alphaModFix/>
          </a:blip>
          <a:stretch>
            <a:fillRect/>
          </a:stretch>
        </p:blipFill>
        <p:spPr>
          <a:xfrm>
            <a:off x="6533750" y="3514100"/>
            <a:ext cx="2466975" cy="266700"/>
          </a:xfrm>
          <a:prstGeom prst="rect">
            <a:avLst/>
          </a:prstGeom>
          <a:noFill/>
          <a:ln cap="flat" cmpd="sng" w="9525">
            <a:solidFill>
              <a:schemeClr val="dk2"/>
            </a:solidFill>
            <a:prstDash val="solid"/>
            <a:round/>
            <a:headEnd len="sm" w="sm" type="none"/>
            <a:tailEnd len="sm" w="sm" type="none"/>
          </a:ln>
        </p:spPr>
      </p:pic>
      <p:pic>
        <p:nvPicPr>
          <p:cNvPr id="544" name="Google Shape;544;p60"/>
          <p:cNvPicPr preferRelativeResize="0"/>
          <p:nvPr/>
        </p:nvPicPr>
        <p:blipFill rotWithShape="1">
          <a:blip r:embed="rId8">
            <a:alphaModFix/>
          </a:blip>
          <a:srcRect b="0" l="9915" r="9923" t="0"/>
          <a:stretch/>
        </p:blipFill>
        <p:spPr>
          <a:xfrm>
            <a:off x="748150" y="91375"/>
            <a:ext cx="1411356" cy="924350"/>
          </a:xfrm>
          <a:prstGeom prst="rect">
            <a:avLst/>
          </a:prstGeom>
          <a:noFill/>
          <a:ln>
            <a:noFill/>
          </a:ln>
        </p:spPr>
      </p:pic>
      <p:pic>
        <p:nvPicPr>
          <p:cNvPr id="545" name="Google Shape;545;p60"/>
          <p:cNvPicPr preferRelativeResize="0"/>
          <p:nvPr/>
        </p:nvPicPr>
        <p:blipFill>
          <a:blip r:embed="rId9">
            <a:alphaModFix/>
          </a:blip>
          <a:stretch>
            <a:fillRect/>
          </a:stretch>
        </p:blipFill>
        <p:spPr>
          <a:xfrm>
            <a:off x="254575" y="162288"/>
            <a:ext cx="762900" cy="91548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1"/>
          <p:cNvSpPr txBox="1"/>
          <p:nvPr/>
        </p:nvSpPr>
        <p:spPr>
          <a:xfrm>
            <a:off x="551625" y="10395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Es posible</a:t>
            </a:r>
            <a:r>
              <a:rPr lang="en-GB" sz="1900">
                <a:solidFill>
                  <a:schemeClr val="dk1"/>
                </a:solidFill>
                <a:highlight>
                  <a:schemeClr val="lt1"/>
                </a:highlight>
                <a:latin typeface="Helvetica Neue Light"/>
                <a:ea typeface="Helvetica Neue Light"/>
                <a:cs typeface="Helvetica Neue Light"/>
                <a:sym typeface="Helvetica Neue Light"/>
              </a:rPr>
              <a:t> verificar todas las versiones de Node instaladas con el comando: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51" name="Google Shape;551;p6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552" name="Google Shape;552;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53" name="Google Shape;553;p6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54" name="Google Shape;554;p61"/>
          <p:cNvPicPr preferRelativeResize="0"/>
          <p:nvPr/>
        </p:nvPicPr>
        <p:blipFill>
          <a:blip r:embed="rId5">
            <a:alphaModFix/>
          </a:blip>
          <a:stretch>
            <a:fillRect/>
          </a:stretch>
        </p:blipFill>
        <p:spPr>
          <a:xfrm>
            <a:off x="2244450" y="1617850"/>
            <a:ext cx="1152525" cy="295275"/>
          </a:xfrm>
          <a:prstGeom prst="rect">
            <a:avLst/>
          </a:prstGeom>
          <a:noFill/>
          <a:ln cap="flat" cmpd="sng" w="19050">
            <a:solidFill>
              <a:schemeClr val="dk2"/>
            </a:solidFill>
            <a:prstDash val="solid"/>
            <a:round/>
            <a:headEnd len="sm" w="sm" type="none"/>
            <a:tailEnd len="sm" w="sm" type="none"/>
          </a:ln>
        </p:spPr>
      </p:pic>
      <p:pic>
        <p:nvPicPr>
          <p:cNvPr id="555" name="Google Shape;555;p61"/>
          <p:cNvPicPr preferRelativeResize="0"/>
          <p:nvPr/>
        </p:nvPicPr>
        <p:blipFill>
          <a:blip r:embed="rId6">
            <a:alphaModFix/>
          </a:blip>
          <a:stretch>
            <a:fillRect/>
          </a:stretch>
        </p:blipFill>
        <p:spPr>
          <a:xfrm>
            <a:off x="2057400" y="2189175"/>
            <a:ext cx="4987701" cy="2649526"/>
          </a:xfrm>
          <a:prstGeom prst="rect">
            <a:avLst/>
          </a:prstGeom>
          <a:noFill/>
          <a:ln cap="flat" cmpd="sng" w="19050">
            <a:solidFill>
              <a:schemeClr val="dk2"/>
            </a:solidFill>
            <a:prstDash val="solid"/>
            <a:round/>
            <a:headEnd len="sm" w="sm" type="none"/>
            <a:tailEnd len="sm" w="sm" type="none"/>
          </a:ln>
        </p:spPr>
      </p:pic>
      <p:pic>
        <p:nvPicPr>
          <p:cNvPr id="556" name="Google Shape;556;p61"/>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557" name="Google Shape;557;p61"/>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542900" y="1158675"/>
            <a:ext cx="8292000" cy="335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 desarrollar y usar aplicaciones Node, un software común en el que los desarrolladores y los usuarios generales siempre confían es un administrador de paquetes.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Un administrador de paquetes de Node interactúa con los repositorios de paquetes en línea (que contienen bibliotecas, aplicaciones y paquetes) y ayuda de muchas maneras, inclusive con la instalación de paquetes y la administración de dependencias.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GB" sz="1800">
                <a:solidFill>
                  <a:schemeClr val="dk1"/>
                </a:solidFill>
                <a:highlight>
                  <a:schemeClr val="lt1"/>
                </a:highlight>
                <a:latin typeface="Helvetica Neue Light"/>
                <a:ea typeface="Helvetica Neue Light"/>
                <a:cs typeface="Helvetica Neue Light"/>
                <a:sym typeface="Helvetica Neue Light"/>
              </a:rPr>
              <a:t>Algunos administradores de paquetes también cuentan con componentes de administración de proyectos.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31" name="Google Shape;131;p17"/>
          <p:cNvSpPr txBox="1"/>
          <p:nvPr/>
        </p:nvSpPr>
        <p:spPr>
          <a:xfrm>
            <a:off x="123895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32" name="Google Shape;132;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34" name="Google Shape;134;p17"/>
          <p:cNvPicPr preferRelativeResize="0"/>
          <p:nvPr/>
        </p:nvPicPr>
        <p:blipFill rotWithShape="1">
          <a:blip r:embed="rId5">
            <a:alphaModFix/>
          </a:blip>
          <a:srcRect b="0" l="9915" r="9923" t="0"/>
          <a:stretch/>
        </p:blipFill>
        <p:spPr>
          <a:xfrm>
            <a:off x="93525" y="77125"/>
            <a:ext cx="1425174" cy="933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2"/>
          <p:cNvSpPr txBox="1"/>
          <p:nvPr/>
        </p:nvSpPr>
        <p:spPr>
          <a:xfrm>
            <a:off x="329525" y="10776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Podemos usar la versión de Node que queramos dentro de las instaladas con el comando: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63" name="Google Shape;563;p6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564" name="Google Shape;564;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65" name="Google Shape;565;p6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66" name="Google Shape;566;p62"/>
          <p:cNvPicPr preferRelativeResize="0"/>
          <p:nvPr/>
        </p:nvPicPr>
        <p:blipFill>
          <a:blip r:embed="rId5">
            <a:alphaModFix/>
          </a:blip>
          <a:stretch>
            <a:fillRect/>
          </a:stretch>
        </p:blipFill>
        <p:spPr>
          <a:xfrm>
            <a:off x="2971800" y="1884375"/>
            <a:ext cx="3333750" cy="895350"/>
          </a:xfrm>
          <a:prstGeom prst="rect">
            <a:avLst/>
          </a:prstGeom>
          <a:noFill/>
          <a:ln cap="flat" cmpd="sng" w="19050">
            <a:solidFill>
              <a:schemeClr val="dk2"/>
            </a:solidFill>
            <a:prstDash val="solid"/>
            <a:round/>
            <a:headEnd len="sm" w="sm" type="none"/>
            <a:tailEnd len="sm" w="sm" type="none"/>
          </a:ln>
        </p:spPr>
      </p:pic>
      <p:sp>
        <p:nvSpPr>
          <p:cNvPr id="567" name="Google Shape;567;p62"/>
          <p:cNvSpPr txBox="1"/>
          <p:nvPr/>
        </p:nvSpPr>
        <p:spPr>
          <a:xfrm>
            <a:off x="304800" y="2895600"/>
            <a:ext cx="8316600" cy="81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Alternativamente, podemos usar la versión de Node directamente ejecutándola: </a:t>
            </a:r>
            <a:r>
              <a:rPr lang="en-GB" sz="1900">
                <a:solidFill>
                  <a:schemeClr val="dk1"/>
                </a:solidFill>
                <a:highlight>
                  <a:schemeClr val="lt1"/>
                </a:highlight>
                <a:latin typeface="Helvetica Neue Light"/>
                <a:ea typeface="Helvetica Neue Light"/>
                <a:cs typeface="Helvetica Neue Light"/>
                <a:sym typeface="Helvetica Neue Light"/>
              </a:rPr>
              <a:t> </a:t>
            </a:r>
            <a:endParaRPr/>
          </a:p>
        </p:txBody>
      </p:sp>
      <p:pic>
        <p:nvPicPr>
          <p:cNvPr id="568" name="Google Shape;568;p62"/>
          <p:cNvPicPr preferRelativeResize="0"/>
          <p:nvPr/>
        </p:nvPicPr>
        <p:blipFill>
          <a:blip r:embed="rId6">
            <a:alphaModFix/>
          </a:blip>
          <a:stretch>
            <a:fillRect/>
          </a:stretch>
        </p:blipFill>
        <p:spPr>
          <a:xfrm>
            <a:off x="2981325" y="3548725"/>
            <a:ext cx="3314700" cy="971550"/>
          </a:xfrm>
          <a:prstGeom prst="rect">
            <a:avLst/>
          </a:prstGeom>
          <a:noFill/>
          <a:ln cap="flat" cmpd="sng" w="19050">
            <a:solidFill>
              <a:schemeClr val="dk2"/>
            </a:solidFill>
            <a:prstDash val="solid"/>
            <a:round/>
            <a:headEnd len="sm" w="sm" type="none"/>
            <a:tailEnd len="sm" w="sm" type="none"/>
          </a:ln>
        </p:spPr>
      </p:pic>
      <p:pic>
        <p:nvPicPr>
          <p:cNvPr id="569" name="Google Shape;569;p62"/>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570" name="Google Shape;570;p62"/>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3"/>
          <p:cNvSpPr txBox="1"/>
          <p:nvPr/>
        </p:nvSpPr>
        <p:spPr>
          <a:xfrm>
            <a:off x="329525" y="1077675"/>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Es importante destacar que podemos ver la ruta al ejecutable donde se instaló una versión de Node específica de la siguiente manera: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76" name="Google Shape;576;p6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577" name="Google Shape;577;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78" name="Google Shape;578;p6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79" name="Google Shape;579;p63"/>
          <p:cNvPicPr preferRelativeResize="0"/>
          <p:nvPr/>
        </p:nvPicPr>
        <p:blipFill>
          <a:blip r:embed="rId5">
            <a:alphaModFix/>
          </a:blip>
          <a:stretch>
            <a:fillRect/>
          </a:stretch>
        </p:blipFill>
        <p:spPr>
          <a:xfrm>
            <a:off x="1027000" y="2085525"/>
            <a:ext cx="6403002" cy="645625"/>
          </a:xfrm>
          <a:prstGeom prst="rect">
            <a:avLst/>
          </a:prstGeom>
          <a:noFill/>
          <a:ln cap="flat" cmpd="sng" w="19050">
            <a:solidFill>
              <a:schemeClr val="dk2"/>
            </a:solidFill>
            <a:prstDash val="solid"/>
            <a:round/>
            <a:headEnd len="sm" w="sm" type="none"/>
            <a:tailEnd len="sm" w="sm" type="none"/>
          </a:ln>
        </p:spPr>
      </p:pic>
      <p:pic>
        <p:nvPicPr>
          <p:cNvPr id="580" name="Google Shape;580;p63"/>
          <p:cNvPicPr preferRelativeResize="0"/>
          <p:nvPr/>
        </p:nvPicPr>
        <p:blipFill>
          <a:blip r:embed="rId6">
            <a:alphaModFix/>
          </a:blip>
          <a:stretch>
            <a:fillRect/>
          </a:stretch>
        </p:blipFill>
        <p:spPr>
          <a:xfrm>
            <a:off x="1066800" y="2883550"/>
            <a:ext cx="6379612" cy="2107550"/>
          </a:xfrm>
          <a:prstGeom prst="rect">
            <a:avLst/>
          </a:prstGeom>
          <a:noFill/>
          <a:ln cap="flat" cmpd="sng" w="19050">
            <a:solidFill>
              <a:schemeClr val="dk2"/>
            </a:solidFill>
            <a:prstDash val="solid"/>
            <a:round/>
            <a:headEnd len="sm" w="sm" type="none"/>
            <a:tailEnd len="sm" w="sm" type="none"/>
          </a:ln>
        </p:spPr>
      </p:pic>
      <p:pic>
        <p:nvPicPr>
          <p:cNvPr id="581" name="Google Shape;581;p63"/>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582" name="Google Shape;582;p63"/>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4"/>
          <p:cNvSpPr txBox="1"/>
          <p:nvPr/>
        </p:nvSpPr>
        <p:spPr>
          <a:xfrm>
            <a:off x="425988" y="909613"/>
            <a:ext cx="8292000" cy="1111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Además, para configurar manualmente una versión de Node predeterminada que se utilizará en cualquier shell nuevo, utilizar el alias "predeterminado" como se muestra.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588" name="Google Shape;588;p6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589" name="Google Shape;589;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0" name="Google Shape;590;p6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591" name="Google Shape;591;p64"/>
          <p:cNvPicPr preferRelativeResize="0"/>
          <p:nvPr/>
        </p:nvPicPr>
        <p:blipFill>
          <a:blip r:embed="rId5">
            <a:alphaModFix/>
          </a:blip>
          <a:stretch>
            <a:fillRect/>
          </a:stretch>
        </p:blipFill>
        <p:spPr>
          <a:xfrm>
            <a:off x="2995613" y="2214900"/>
            <a:ext cx="3152775" cy="990600"/>
          </a:xfrm>
          <a:prstGeom prst="rect">
            <a:avLst/>
          </a:prstGeom>
          <a:noFill/>
          <a:ln cap="flat" cmpd="sng" w="19050">
            <a:solidFill>
              <a:schemeClr val="dk2"/>
            </a:solidFill>
            <a:prstDash val="solid"/>
            <a:round/>
            <a:headEnd len="sm" w="sm" type="none"/>
            <a:tailEnd len="sm" w="sm" type="none"/>
          </a:ln>
        </p:spPr>
      </p:pic>
      <p:pic>
        <p:nvPicPr>
          <p:cNvPr id="592" name="Google Shape;592;p64"/>
          <p:cNvPicPr preferRelativeResize="0"/>
          <p:nvPr/>
        </p:nvPicPr>
        <p:blipFill>
          <a:blip r:embed="rId6">
            <a:alphaModFix/>
          </a:blip>
          <a:stretch>
            <a:fillRect/>
          </a:stretch>
        </p:blipFill>
        <p:spPr>
          <a:xfrm>
            <a:off x="1826600" y="3252275"/>
            <a:ext cx="5607075" cy="1666975"/>
          </a:xfrm>
          <a:prstGeom prst="rect">
            <a:avLst/>
          </a:prstGeom>
          <a:noFill/>
          <a:ln cap="flat" cmpd="sng" w="19050">
            <a:solidFill>
              <a:schemeClr val="dk2"/>
            </a:solidFill>
            <a:prstDash val="solid"/>
            <a:round/>
            <a:headEnd len="sm" w="sm" type="none"/>
            <a:tailEnd len="sm" w="sm" type="none"/>
          </a:ln>
        </p:spPr>
      </p:pic>
      <p:pic>
        <p:nvPicPr>
          <p:cNvPr id="593" name="Google Shape;593;p64"/>
          <p:cNvPicPr preferRelativeResize="0"/>
          <p:nvPr/>
        </p:nvPicPr>
        <p:blipFill rotWithShape="1">
          <a:blip r:embed="rId7">
            <a:alphaModFix/>
          </a:blip>
          <a:srcRect b="0" l="9915" r="9923" t="0"/>
          <a:stretch/>
        </p:blipFill>
        <p:spPr>
          <a:xfrm>
            <a:off x="748150" y="91375"/>
            <a:ext cx="1411356" cy="924350"/>
          </a:xfrm>
          <a:prstGeom prst="rect">
            <a:avLst/>
          </a:prstGeom>
          <a:noFill/>
          <a:ln>
            <a:noFill/>
          </a:ln>
        </p:spPr>
      </p:pic>
      <p:pic>
        <p:nvPicPr>
          <p:cNvPr id="594" name="Google Shape;594;p64"/>
          <p:cNvPicPr preferRelativeResize="0"/>
          <p:nvPr/>
        </p:nvPicPr>
        <p:blipFill>
          <a:blip r:embed="rId8">
            <a:alphaModFix/>
          </a:blip>
          <a:stretch>
            <a:fillRect/>
          </a:stretch>
        </p:blipFill>
        <p:spPr>
          <a:xfrm>
            <a:off x="254575" y="162288"/>
            <a:ext cx="762900" cy="91548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5"/>
          <p:cNvSpPr txBox="1"/>
          <p:nvPr/>
        </p:nvSpPr>
        <p:spPr>
          <a:xfrm>
            <a:off x="329525" y="10776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Podemos crear un archivo de inicialización </a:t>
            </a:r>
            <a:r>
              <a:rPr i="1" lang="en-GB" sz="1900">
                <a:solidFill>
                  <a:schemeClr val="dk1"/>
                </a:solidFill>
                <a:highlight>
                  <a:schemeClr val="lt1"/>
                </a:highlight>
                <a:latin typeface="Helvetica Neue Light"/>
                <a:ea typeface="Helvetica Neue Light"/>
                <a:cs typeface="Helvetica Neue Light"/>
                <a:sym typeface="Helvetica Neue Light"/>
              </a:rPr>
              <a:t>.nvmrc</a:t>
            </a:r>
            <a:r>
              <a:rPr lang="en-GB" sz="1900">
                <a:solidFill>
                  <a:schemeClr val="dk1"/>
                </a:solidFill>
                <a:highlight>
                  <a:schemeClr val="lt1"/>
                </a:highlight>
                <a:latin typeface="Helvetica Neue Light"/>
                <a:ea typeface="Helvetica Neue Light"/>
                <a:cs typeface="Helvetica Neue Light"/>
                <a:sym typeface="Helvetica Neue Light"/>
              </a:rPr>
              <a:t> en el directorio raíz de nuestro proyecto (o en cualquier directorio principal) y agregar un número de versión de Node o cualquier otro indicador u opción de uso que </a:t>
            </a:r>
            <a:r>
              <a:rPr i="1" lang="en-GB" sz="1900">
                <a:solidFill>
                  <a:schemeClr val="dk1"/>
                </a:solidFill>
                <a:highlight>
                  <a:schemeClr val="lt1"/>
                </a:highlight>
                <a:latin typeface="Helvetica Neue Light"/>
                <a:ea typeface="Helvetica Neue Light"/>
                <a:cs typeface="Helvetica Neue Light"/>
                <a:sym typeface="Helvetica Neue Light"/>
              </a:rPr>
              <a:t>nvm </a:t>
            </a:r>
            <a:r>
              <a:rPr lang="en-GB" sz="1900">
                <a:solidFill>
                  <a:schemeClr val="dk1"/>
                </a:solidFill>
                <a:highlight>
                  <a:schemeClr val="lt1"/>
                </a:highlight>
                <a:latin typeface="Helvetica Neue Light"/>
                <a:ea typeface="Helvetica Neue Light"/>
                <a:cs typeface="Helvetica Neue Light"/>
                <a:sym typeface="Helvetica Neue Light"/>
              </a:rPr>
              <a:t>comprenda. Luego utilizamos algunos de los comandos que acabamos de ver para operar con la versión especificada en el archivo.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obtener más información, podemos consultar el comando </a:t>
            </a:r>
            <a:br>
              <a:rPr lang="en-GB" sz="1900">
                <a:solidFill>
                  <a:schemeClr val="dk1"/>
                </a:solidFill>
                <a:highlight>
                  <a:schemeClr val="lt1"/>
                </a:highlight>
                <a:latin typeface="Helvetica Neue Light"/>
                <a:ea typeface="Helvetica Neue Light"/>
                <a:cs typeface="Helvetica Neue Light"/>
                <a:sym typeface="Helvetica Neue Light"/>
              </a:rPr>
            </a:br>
            <a:r>
              <a:rPr i="1" lang="en-GB" sz="1900">
                <a:solidFill>
                  <a:schemeClr val="lt2"/>
                </a:solidFill>
                <a:highlight>
                  <a:schemeClr val="dk2"/>
                </a:highlight>
                <a:latin typeface="Roboto Mono"/>
                <a:ea typeface="Roboto Mono"/>
                <a:cs typeface="Roboto Mono"/>
                <a:sym typeface="Roboto Mono"/>
              </a:rPr>
              <a:t>nvm --help</a:t>
            </a:r>
            <a:r>
              <a:rPr lang="en-GB" sz="1900">
                <a:solidFill>
                  <a:schemeClr val="dk1"/>
                </a:solidFill>
                <a:highlight>
                  <a:schemeClr val="lt1"/>
                </a:highlight>
                <a:latin typeface="Helvetica Neue Light"/>
                <a:ea typeface="Helvetica Neue Light"/>
                <a:cs typeface="Helvetica Neue Light"/>
                <a:sym typeface="Helvetica Neue Light"/>
              </a:rPr>
              <a:t> o entrar al repositorio de Github de Node Version Manager: </a:t>
            </a:r>
            <a:r>
              <a:rPr lang="en-GB" sz="1900" u="sng">
                <a:solidFill>
                  <a:schemeClr val="hlink"/>
                </a:solidFill>
                <a:highlight>
                  <a:schemeClr val="lt1"/>
                </a:highlight>
                <a:latin typeface="Helvetica Neue Light"/>
                <a:ea typeface="Helvetica Neue Light"/>
                <a:cs typeface="Helvetica Neue Light"/>
                <a:sym typeface="Helvetica Neue Light"/>
                <a:hlinkClick r:id="rId3"/>
              </a:rPr>
              <a:t>https://github.com/nvm-sh/nvm</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00" name="Google Shape;600;p6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Usar NVM en Linux</a:t>
            </a:r>
            <a:endParaRPr i="1" sz="3600">
              <a:latin typeface="Anton"/>
              <a:ea typeface="Anton"/>
              <a:cs typeface="Anton"/>
              <a:sym typeface="Anton"/>
            </a:endParaRPr>
          </a:p>
        </p:txBody>
      </p:sp>
      <p:pic>
        <p:nvPicPr>
          <p:cNvPr id="601" name="Google Shape;601;p6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602" name="Google Shape;602;p65"/>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603" name="Google Shape;603;p65"/>
          <p:cNvPicPr preferRelativeResize="0"/>
          <p:nvPr/>
        </p:nvPicPr>
        <p:blipFill rotWithShape="1">
          <a:blip r:embed="rId6">
            <a:alphaModFix/>
          </a:blip>
          <a:srcRect b="0" l="9915" r="9923" t="0"/>
          <a:stretch/>
        </p:blipFill>
        <p:spPr>
          <a:xfrm>
            <a:off x="748150" y="91375"/>
            <a:ext cx="1411356" cy="924350"/>
          </a:xfrm>
          <a:prstGeom prst="rect">
            <a:avLst/>
          </a:prstGeom>
          <a:noFill/>
          <a:ln>
            <a:noFill/>
          </a:ln>
        </p:spPr>
      </p:pic>
      <p:pic>
        <p:nvPicPr>
          <p:cNvPr id="604" name="Google Shape;604;p65"/>
          <p:cNvPicPr preferRelativeResize="0"/>
          <p:nvPr/>
        </p:nvPicPr>
        <p:blipFill>
          <a:blip r:embed="rId7">
            <a:alphaModFix/>
          </a:blip>
          <a:stretch>
            <a:fillRect/>
          </a:stretch>
        </p:blipFill>
        <p:spPr>
          <a:xfrm>
            <a:off x="254575" y="162288"/>
            <a:ext cx="762900" cy="91548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8" name="Shape 608"/>
        <p:cNvGrpSpPr/>
        <p:nvPr/>
      </p:nvGrpSpPr>
      <p:grpSpPr>
        <a:xfrm>
          <a:off x="0" y="0"/>
          <a:ext cx="0" cy="0"/>
          <a:chOff x="0" y="0"/>
          <a:chExt cx="0" cy="0"/>
        </a:xfrm>
      </p:grpSpPr>
      <p:sp>
        <p:nvSpPr>
          <p:cNvPr id="609" name="Google Shape;609;p6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3" name="Shape 613"/>
        <p:cNvGrpSpPr/>
        <p:nvPr/>
      </p:nvGrpSpPr>
      <p:grpSpPr>
        <a:xfrm>
          <a:off x="0" y="0"/>
          <a:ext cx="0" cy="0"/>
          <a:chOff x="0" y="0"/>
          <a:chExt cx="0" cy="0"/>
        </a:xfrm>
      </p:grpSpPr>
      <p:sp>
        <p:nvSpPr>
          <p:cNvPr id="614" name="Google Shape;614;p67"/>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CONFIGURACIÓN DE PROYECTOS EN CAPAS</a:t>
            </a:r>
            <a:endParaRPr i="1" sz="3600">
              <a:solidFill>
                <a:srgbClr val="E0FF00"/>
              </a:solidFill>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8"/>
          <p:cNvSpPr txBox="1"/>
          <p:nvPr/>
        </p:nvSpPr>
        <p:spPr>
          <a:xfrm>
            <a:off x="329525" y="1153875"/>
            <a:ext cx="82920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 un patrón que se utiliza en desarrollo de software donde los roles y responsabilidades dentro de la aplicación (app) son separadas en capas.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a:t>
            </a:r>
            <a:r>
              <a:rPr lang="en-GB" sz="1900">
                <a:solidFill>
                  <a:schemeClr val="dk1"/>
                </a:solidFill>
                <a:highlight>
                  <a:schemeClr val="lt1"/>
                </a:highlight>
                <a:latin typeface="Helvetica Neue Light"/>
                <a:ea typeface="Helvetica Neue Light"/>
                <a:cs typeface="Helvetica Neue Light"/>
                <a:sym typeface="Helvetica Neue Light"/>
              </a:rPr>
              <a:t>no de sus objetivos es separar responsabilidades entre componentes.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Otro objetivo es organizar las capas para que ellas lleven a cabo su labor específica dentro del app.</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Una app pequeña suele contener 3 capas. Luego, el número de capas puede ir aumentando con la complejización de la app.</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20" name="Google Shape;620;p68"/>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¿Qué es la arquitectura de capas?</a:t>
            </a:r>
            <a:endParaRPr i="1" sz="3600">
              <a:latin typeface="Anton"/>
              <a:ea typeface="Anton"/>
              <a:cs typeface="Anton"/>
              <a:sym typeface="Anton"/>
            </a:endParaRPr>
          </a:p>
        </p:txBody>
      </p:sp>
      <p:pic>
        <p:nvPicPr>
          <p:cNvPr id="621" name="Google Shape;621;p6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22" name="Google Shape;622;p6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9"/>
          <p:cNvSpPr txBox="1"/>
          <p:nvPr/>
        </p:nvSpPr>
        <p:spPr>
          <a:xfrm>
            <a:off x="1320775" y="854275"/>
            <a:ext cx="6783000" cy="3029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Las 3 capas principales que tienen también las app pequeñas son:</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0"/>
              </a:spcAft>
              <a:buNone/>
            </a:pPr>
            <a:r>
              <a:rPr b="1" i="1" lang="en-GB" sz="1900">
                <a:solidFill>
                  <a:schemeClr val="dk1"/>
                </a:solidFill>
                <a:highlight>
                  <a:schemeClr val="lt1"/>
                </a:highlight>
                <a:latin typeface="Helvetica Neue"/>
                <a:ea typeface="Helvetica Neue"/>
                <a:cs typeface="Helvetica Neue"/>
                <a:sym typeface="Helvetica Neue"/>
              </a:rPr>
              <a:t>Capa de rutas o de navegador:</a:t>
            </a:r>
            <a:r>
              <a:rPr lang="en-GB" sz="1900">
                <a:solidFill>
                  <a:schemeClr val="dk1"/>
                </a:solidFill>
                <a:highlight>
                  <a:schemeClr val="lt1"/>
                </a:highlight>
                <a:latin typeface="Helvetica Neue Light"/>
                <a:ea typeface="Helvetica Neue Light"/>
                <a:cs typeface="Helvetica Neue Light"/>
                <a:sym typeface="Helvetica Neue Light"/>
              </a:rPr>
              <a:t> maneja la interfaz de programación de aplicaciones (</a:t>
            </a:r>
            <a:r>
              <a:rPr b="1" lang="en-GB" sz="1900">
                <a:solidFill>
                  <a:schemeClr val="dk1"/>
                </a:solidFill>
                <a:highlight>
                  <a:schemeClr val="lt1"/>
                </a:highlight>
                <a:latin typeface="Helvetica Neue"/>
                <a:ea typeface="Helvetica Neue"/>
                <a:cs typeface="Helvetica Neue"/>
                <a:sym typeface="Helvetica Neue"/>
              </a:rPr>
              <a:t>API</a:t>
            </a:r>
            <a:r>
              <a:rPr lang="en-GB" sz="1900">
                <a:solidFill>
                  <a:schemeClr val="dk1"/>
                </a:solidFill>
                <a:highlight>
                  <a:schemeClr val="lt1"/>
                </a:highlight>
                <a:latin typeface="Helvetica Neue Light"/>
                <a:ea typeface="Helvetica Neue Light"/>
                <a:cs typeface="Helvetica Neue Light"/>
                <a:sym typeface="Helvetica Neue Light"/>
              </a:rPr>
              <a:t>). Su único trabajo es retornar la respuesta del servidor.</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28" name="Google Shape;628;p69"/>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Capas principales en Node</a:t>
            </a:r>
            <a:endParaRPr i="1" sz="3600">
              <a:latin typeface="Anton"/>
              <a:ea typeface="Anton"/>
              <a:cs typeface="Anton"/>
              <a:sym typeface="Anton"/>
            </a:endParaRPr>
          </a:p>
        </p:txBody>
      </p:sp>
      <p:pic>
        <p:nvPicPr>
          <p:cNvPr id="629" name="Google Shape;629;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30" name="Google Shape;630;p69"/>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31" name="Google Shape;631;p69"/>
          <p:cNvSpPr/>
          <p:nvPr/>
        </p:nvSpPr>
        <p:spPr>
          <a:xfrm>
            <a:off x="1264438" y="2338000"/>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632" name="Google Shape;632;p69"/>
          <p:cNvSpPr txBox="1"/>
          <p:nvPr/>
        </p:nvSpPr>
        <p:spPr>
          <a:xfrm>
            <a:off x="1315471" y="2291234"/>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0"/>
          <p:cNvSpPr txBox="1"/>
          <p:nvPr/>
        </p:nvSpPr>
        <p:spPr>
          <a:xfrm>
            <a:off x="1296600" y="1556600"/>
            <a:ext cx="7247700" cy="17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i="1" lang="en-GB" sz="1900">
                <a:solidFill>
                  <a:schemeClr val="dk1"/>
                </a:solidFill>
                <a:highlight>
                  <a:schemeClr val="lt1"/>
                </a:highlight>
                <a:latin typeface="Helvetica Neue"/>
                <a:ea typeface="Helvetica Neue"/>
                <a:cs typeface="Helvetica Neue"/>
                <a:sym typeface="Helvetica Neue"/>
              </a:rPr>
              <a:t>Capa de servicio:</a:t>
            </a:r>
            <a:r>
              <a:rPr lang="en-GB" sz="1900">
                <a:solidFill>
                  <a:schemeClr val="dk1"/>
                </a:solidFill>
                <a:highlight>
                  <a:schemeClr val="lt1"/>
                </a:highlight>
                <a:latin typeface="Helvetica Neue Light"/>
                <a:ea typeface="Helvetica Neue Light"/>
                <a:cs typeface="Helvetica Neue Light"/>
                <a:sym typeface="Helvetica Neue Light"/>
              </a:rPr>
              <a:t> maneja la lógica de negocios del app. Significa que los datos son transformados o calculados para cumplir con los requerimientos de los modelos de la base de datos antes de ser enviados al servidor.</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9144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38" name="Google Shape;638;p70"/>
          <p:cNvSpPr txBox="1"/>
          <p:nvPr/>
        </p:nvSpPr>
        <p:spPr>
          <a:xfrm>
            <a:off x="1180500" y="2558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Capas principales en Node</a:t>
            </a:r>
            <a:endParaRPr i="1" sz="3600">
              <a:latin typeface="Anton"/>
              <a:ea typeface="Anton"/>
              <a:cs typeface="Anton"/>
              <a:sym typeface="Anton"/>
            </a:endParaRPr>
          </a:p>
        </p:txBody>
      </p:sp>
      <p:pic>
        <p:nvPicPr>
          <p:cNvPr id="639" name="Google Shape;639;p7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40" name="Google Shape;640;p7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41" name="Google Shape;641;p70"/>
          <p:cNvSpPr/>
          <p:nvPr/>
        </p:nvSpPr>
        <p:spPr>
          <a:xfrm>
            <a:off x="747588" y="1776900"/>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642" name="Google Shape;642;p70"/>
          <p:cNvSpPr txBox="1"/>
          <p:nvPr/>
        </p:nvSpPr>
        <p:spPr>
          <a:xfrm>
            <a:off x="798621" y="1730134"/>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2</a:t>
            </a:r>
            <a:endParaRPr sz="1800">
              <a:latin typeface="Helvetica Neue Light"/>
              <a:ea typeface="Helvetica Neue Light"/>
              <a:cs typeface="Helvetica Neue Light"/>
              <a:sym typeface="Helvetica Neue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1"/>
          <p:cNvSpPr txBox="1"/>
          <p:nvPr/>
        </p:nvSpPr>
        <p:spPr>
          <a:xfrm>
            <a:off x="945925" y="1467225"/>
            <a:ext cx="7677600" cy="187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b="1" i="1" lang="en-GB" sz="1900">
                <a:solidFill>
                  <a:schemeClr val="dk1"/>
                </a:solidFill>
                <a:highlight>
                  <a:schemeClr val="lt1"/>
                </a:highlight>
                <a:latin typeface="Helvetica Neue"/>
                <a:ea typeface="Helvetica Neue"/>
                <a:cs typeface="Helvetica Neue"/>
                <a:sym typeface="Helvetica Neue"/>
              </a:rPr>
              <a:t>Capa de base de datos:</a:t>
            </a:r>
            <a:r>
              <a:rPr lang="en-GB" sz="1900">
                <a:solidFill>
                  <a:schemeClr val="dk1"/>
                </a:solidFill>
                <a:highlight>
                  <a:schemeClr val="lt1"/>
                </a:highlight>
                <a:latin typeface="Helvetica Neue Light"/>
                <a:ea typeface="Helvetica Neue Light"/>
                <a:cs typeface="Helvetica Neue Light"/>
                <a:sym typeface="Helvetica Neue Light"/>
              </a:rPr>
              <a:t> tiene acceso a la base de datos para crear, editar, o borrar datos. Aquí es donde se maneja la lógica relacionada a las solicitudes y respuestas del servidor. Si la base de datos no está directamente conectada a tu software, en esta capa </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puedes incluir las solicitudes http al servidor.</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48" name="Google Shape;648;p71"/>
          <p:cNvSpPr txBox="1"/>
          <p:nvPr/>
        </p:nvSpPr>
        <p:spPr>
          <a:xfrm>
            <a:off x="1051900" y="2909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Capas principales en Node</a:t>
            </a:r>
            <a:endParaRPr i="1" sz="3600">
              <a:latin typeface="Anton"/>
              <a:ea typeface="Anton"/>
              <a:cs typeface="Anton"/>
              <a:sym typeface="Anton"/>
            </a:endParaRPr>
          </a:p>
        </p:txBody>
      </p:sp>
      <p:pic>
        <p:nvPicPr>
          <p:cNvPr id="649" name="Google Shape;649;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0" name="Google Shape;650;p7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51" name="Google Shape;651;p71"/>
          <p:cNvSpPr/>
          <p:nvPr/>
        </p:nvSpPr>
        <p:spPr>
          <a:xfrm>
            <a:off x="513013" y="1683375"/>
            <a:ext cx="432900" cy="4101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652" name="Google Shape;652;p71"/>
          <p:cNvSpPr txBox="1"/>
          <p:nvPr/>
        </p:nvSpPr>
        <p:spPr>
          <a:xfrm>
            <a:off x="564046" y="1636609"/>
            <a:ext cx="190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nvSpPr>
        <p:spPr>
          <a:xfrm>
            <a:off x="651700" y="1722000"/>
            <a:ext cx="7957500" cy="1699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300"/>
              </a:spcBef>
              <a:spcAft>
                <a:spcPts val="1000"/>
              </a:spcAft>
              <a:buNone/>
            </a:pPr>
            <a:r>
              <a:rPr lang="en-GB" sz="1800">
                <a:solidFill>
                  <a:schemeClr val="dk1"/>
                </a:solidFill>
                <a:highlight>
                  <a:schemeClr val="lt1"/>
                </a:highlight>
                <a:latin typeface="Helvetica Neue Light"/>
                <a:ea typeface="Helvetica Neue Light"/>
                <a:cs typeface="Helvetica Neue Light"/>
                <a:sym typeface="Helvetica Neue Light"/>
              </a:rPr>
              <a:t>A</a:t>
            </a:r>
            <a:r>
              <a:rPr lang="en-GB" sz="1800">
                <a:solidFill>
                  <a:schemeClr val="dk1"/>
                </a:solidFill>
                <a:highlight>
                  <a:schemeClr val="lt1"/>
                </a:highlight>
                <a:latin typeface="Helvetica Neue Light"/>
                <a:ea typeface="Helvetica Neue Light"/>
                <a:cs typeface="Helvetica Neue Light"/>
                <a:sym typeface="Helvetica Neue Light"/>
              </a:rPr>
              <a:t>yuda a especificar la biblioteca como una dependencia para su aplicación, de modo que, en cualquier sistema donde esté instalada la aplicación también se instalará la biblioteca, para que la </a:t>
            </a:r>
            <a:br>
              <a:rPr lang="en-GB" sz="1800">
                <a:solidFill>
                  <a:schemeClr val="dk1"/>
                </a:solidFill>
                <a:highlight>
                  <a:schemeClr val="lt1"/>
                </a:highlight>
                <a:latin typeface="Helvetica Neue Light"/>
                <a:ea typeface="Helvetica Neue Light"/>
                <a:cs typeface="Helvetica Neue Light"/>
                <a:sym typeface="Helvetica Neue Light"/>
              </a:rPr>
            </a:br>
            <a:r>
              <a:rPr lang="en-GB" sz="1800">
                <a:solidFill>
                  <a:schemeClr val="dk1"/>
                </a:solidFill>
                <a:highlight>
                  <a:schemeClr val="lt1"/>
                </a:highlight>
                <a:latin typeface="Helvetica Neue Light"/>
                <a:ea typeface="Helvetica Neue Light"/>
                <a:cs typeface="Helvetica Neue Light"/>
                <a:sym typeface="Helvetica Neue Light"/>
              </a:rPr>
              <a:t>aplicación funcione correctamente.</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40" name="Google Shape;140;p18"/>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141" name="Google Shape;141;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2" name="Google Shape;142;p1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3" name="Google Shape;143;p18"/>
          <p:cNvPicPr preferRelativeResize="0"/>
          <p:nvPr/>
        </p:nvPicPr>
        <p:blipFill rotWithShape="1">
          <a:blip r:embed="rId5">
            <a:alphaModFix/>
          </a:blip>
          <a:srcRect b="0" l="9915" r="9923" t="0"/>
          <a:stretch/>
        </p:blipFill>
        <p:spPr>
          <a:xfrm>
            <a:off x="93525" y="77125"/>
            <a:ext cx="1425174" cy="93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2"/>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Diagrama de arquitectura de capas</a:t>
            </a:r>
            <a:endParaRPr i="1" sz="3600">
              <a:latin typeface="Anton"/>
              <a:ea typeface="Anton"/>
              <a:cs typeface="Anton"/>
              <a:sym typeface="Anton"/>
            </a:endParaRPr>
          </a:p>
        </p:txBody>
      </p:sp>
      <p:pic>
        <p:nvPicPr>
          <p:cNvPr id="658" name="Google Shape;658;p7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59" name="Google Shape;659;p7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60" name="Google Shape;660;p72"/>
          <p:cNvPicPr preferRelativeResize="0"/>
          <p:nvPr/>
        </p:nvPicPr>
        <p:blipFill>
          <a:blip r:embed="rId5">
            <a:alphaModFix/>
          </a:blip>
          <a:stretch>
            <a:fillRect/>
          </a:stretch>
        </p:blipFill>
        <p:spPr>
          <a:xfrm>
            <a:off x="1568939" y="930475"/>
            <a:ext cx="5692285" cy="4136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3"/>
          <p:cNvSpPr txBox="1"/>
          <p:nvPr/>
        </p:nvSpPr>
        <p:spPr>
          <a:xfrm>
            <a:off x="493875" y="1181575"/>
            <a:ext cx="8319900" cy="2588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La travesía de los datos comienza en la </a:t>
            </a:r>
            <a:r>
              <a:rPr b="1" lang="en-GB" sz="1900">
                <a:solidFill>
                  <a:schemeClr val="dk1"/>
                </a:solidFill>
                <a:highlight>
                  <a:schemeClr val="lt1"/>
                </a:highlight>
                <a:latin typeface="Helvetica Neue"/>
                <a:ea typeface="Helvetica Neue"/>
                <a:cs typeface="Helvetica Neue"/>
                <a:sym typeface="Helvetica Neue"/>
              </a:rPr>
              <a:t>capa de presentación</a:t>
            </a:r>
            <a:r>
              <a:rPr lang="en-GB" sz="1900">
                <a:solidFill>
                  <a:schemeClr val="dk1"/>
                </a:solidFill>
                <a:highlight>
                  <a:schemeClr val="lt1"/>
                </a:highlight>
                <a:latin typeface="Helvetica Neue Light"/>
                <a:ea typeface="Helvetica Neue Light"/>
                <a:cs typeface="Helvetica Neue Light"/>
                <a:sym typeface="Helvetica Neue Light"/>
              </a:rPr>
              <a:t> donde el usuario hace click y llama a la función que envía la solicitud de datos a la API que se encuentra en la capa de rutas.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componente en la capa de rutas llama al componente en la capa de servicio, y se encarga de esperar por la respuesta de la capa de servicio para así retornarlo.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66" name="Google Shape;666;p73"/>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Movimiento entre capas</a:t>
            </a:r>
            <a:endParaRPr i="1" sz="3600">
              <a:latin typeface="Anton"/>
              <a:ea typeface="Anton"/>
              <a:cs typeface="Anton"/>
              <a:sym typeface="Anton"/>
            </a:endParaRPr>
          </a:p>
        </p:txBody>
      </p:sp>
      <p:pic>
        <p:nvPicPr>
          <p:cNvPr id="667" name="Google Shape;667;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68" name="Google Shape;668;p7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4"/>
          <p:cNvSpPr txBox="1"/>
          <p:nvPr/>
        </p:nvSpPr>
        <p:spPr>
          <a:xfrm>
            <a:off x="599475" y="1213200"/>
            <a:ext cx="8225100" cy="2717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Los datos son transformados o calculados en la capa de servicio antes de pasarlos al servidor.</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de que los datos son transformados, el componente en la capa de servicios llama al componente inyectado de la capa de </a:t>
            </a:r>
            <a:br>
              <a:rPr lang="en-GB" sz="1900">
                <a:solidFill>
                  <a:schemeClr val="dk1"/>
                </a:solidFill>
                <a:highlight>
                  <a:schemeClr val="lt1"/>
                </a:highlight>
                <a:latin typeface="Helvetica Neue Light"/>
                <a:ea typeface="Helvetica Neue Light"/>
                <a:cs typeface="Helvetica Neue Light"/>
                <a:sym typeface="Helvetica Neue Light"/>
              </a:rPr>
            </a:br>
            <a:r>
              <a:rPr lang="en-GB" sz="1900">
                <a:solidFill>
                  <a:schemeClr val="dk1"/>
                </a:solidFill>
                <a:highlight>
                  <a:schemeClr val="lt1"/>
                </a:highlight>
                <a:latin typeface="Helvetica Neue Light"/>
                <a:ea typeface="Helvetica Neue Light"/>
                <a:cs typeface="Helvetica Neue Light"/>
                <a:sym typeface="Helvetica Neue Light"/>
              </a:rPr>
              <a:t>base de datos y le pasa los datos.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74" name="Google Shape;674;p74"/>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Movimiento entre capas</a:t>
            </a:r>
            <a:endParaRPr i="1" sz="3600">
              <a:latin typeface="Anton"/>
              <a:ea typeface="Anton"/>
              <a:cs typeface="Anton"/>
              <a:sym typeface="Anton"/>
            </a:endParaRPr>
          </a:p>
        </p:txBody>
      </p:sp>
      <p:pic>
        <p:nvPicPr>
          <p:cNvPr id="675" name="Google Shape;675;p7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76" name="Google Shape;676;p74"/>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5"/>
          <p:cNvSpPr txBox="1"/>
          <p:nvPr/>
        </p:nvSpPr>
        <p:spPr>
          <a:xfrm>
            <a:off x="359550" y="916450"/>
            <a:ext cx="8424900" cy="3681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Finalmente, se lleva a cabo la solicitud de datos al servidor en la capa de base de datos. Esta capa es estructurada como una solicitud dentro de una promesa. </a:t>
            </a:r>
            <a:r>
              <a:rPr i="1" lang="en-GB" sz="1900">
                <a:solidFill>
                  <a:schemeClr val="dk1"/>
                </a:solidFill>
                <a:highlight>
                  <a:schemeClr val="lt1"/>
                </a:highlight>
                <a:latin typeface="Helvetica Neue Light"/>
                <a:ea typeface="Helvetica Neue Light"/>
                <a:cs typeface="Helvetica Neue Light"/>
                <a:sym typeface="Helvetica Neue Light"/>
              </a:rPr>
              <a:t>La promesa se resuelve con la respuesta del servidor</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Cuando la promesa de la capa de base de datos se resuelve con la respuesta del servidor, la respuesta retorna a la capa de servicio. Esta retorna a la capa de rutas. Cuando la respuesta alcanza la </a:t>
            </a:r>
            <a:r>
              <a:rPr i="1" lang="en-GB" sz="1900">
                <a:solidFill>
                  <a:schemeClr val="dk1"/>
                </a:solidFill>
                <a:highlight>
                  <a:schemeClr val="lt1"/>
                </a:highlight>
                <a:latin typeface="Helvetica Neue Light"/>
                <a:ea typeface="Helvetica Neue Light"/>
                <a:cs typeface="Helvetica Neue Light"/>
                <a:sym typeface="Helvetica Neue Light"/>
              </a:rPr>
              <a:t>capa de rutas</a:t>
            </a:r>
            <a:r>
              <a:rPr lang="en-GB" sz="1900">
                <a:solidFill>
                  <a:schemeClr val="dk1"/>
                </a:solidFill>
                <a:highlight>
                  <a:schemeClr val="lt1"/>
                </a:highlight>
                <a:latin typeface="Helvetica Neue Light"/>
                <a:ea typeface="Helvetica Neue Light"/>
                <a:cs typeface="Helvetica Neue Light"/>
                <a:sym typeface="Helvetica Neue Light"/>
              </a:rPr>
              <a:t>, los datos llegan al usuario a través de la </a:t>
            </a:r>
            <a:r>
              <a:rPr i="1" lang="en-GB" sz="1900">
                <a:solidFill>
                  <a:schemeClr val="dk1"/>
                </a:solidFill>
                <a:highlight>
                  <a:schemeClr val="lt1"/>
                </a:highlight>
                <a:latin typeface="Helvetica Neue Light"/>
                <a:ea typeface="Helvetica Neue Light"/>
                <a:cs typeface="Helvetica Neue Light"/>
                <a:sym typeface="Helvetica Neue Light"/>
              </a:rPr>
              <a:t>capa de presentación</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Debemos tener en cuenta que este siempre es el camino, </a:t>
            </a:r>
            <a:r>
              <a:rPr b="1" lang="en-GB" sz="1900">
                <a:solidFill>
                  <a:schemeClr val="dk1"/>
                </a:solidFill>
                <a:highlight>
                  <a:schemeClr val="lt1"/>
                </a:highlight>
                <a:latin typeface="Helvetica Neue"/>
                <a:ea typeface="Helvetica Neue"/>
                <a:cs typeface="Helvetica Neue"/>
                <a:sym typeface="Helvetica Neue"/>
              </a:rPr>
              <a:t>los datos, solicitudes y respuestas no saltean capas.</a:t>
            </a:r>
            <a:endParaRPr b="1" sz="1900">
              <a:solidFill>
                <a:schemeClr val="dk1"/>
              </a:solidFill>
              <a:highlight>
                <a:schemeClr val="lt1"/>
              </a:highlight>
              <a:latin typeface="Helvetica Neue"/>
              <a:ea typeface="Helvetica Neue"/>
              <a:cs typeface="Helvetica Neue"/>
              <a:sym typeface="Helvetica Neue"/>
            </a:endParaRPr>
          </a:p>
        </p:txBody>
      </p:sp>
      <p:pic>
        <p:nvPicPr>
          <p:cNvPr id="682" name="Google Shape;682;p7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83" name="Google Shape;683;p7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684" name="Google Shape;684;p75"/>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Movimiento entre capas</a:t>
            </a:r>
            <a:endParaRPr i="1" sz="3600">
              <a:latin typeface="Anton"/>
              <a:ea typeface="Anton"/>
              <a:cs typeface="Anton"/>
              <a:sym typeface="Anto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88" name="Shape 688"/>
        <p:cNvGrpSpPr/>
        <p:nvPr/>
      </p:nvGrpSpPr>
      <p:grpSpPr>
        <a:xfrm>
          <a:off x="0" y="0"/>
          <a:ext cx="0" cy="0"/>
          <a:chOff x="0" y="0"/>
          <a:chExt cx="0" cy="0"/>
        </a:xfrm>
      </p:grpSpPr>
      <p:sp>
        <p:nvSpPr>
          <p:cNvPr id="689" name="Google Shape;689;p76"/>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IMPLEMENTACIÓN DE ARQUITECTURA DE CAPAS</a:t>
            </a:r>
            <a:endParaRPr i="1" sz="3600">
              <a:latin typeface="Anton"/>
              <a:ea typeface="Anton"/>
              <a:cs typeface="Anton"/>
              <a:sym typeface="Anton"/>
            </a:endParaRPr>
          </a:p>
        </p:txBody>
      </p:sp>
      <p:pic>
        <p:nvPicPr>
          <p:cNvPr id="690" name="Google Shape;690;p7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7"/>
          <p:cNvSpPr txBox="1"/>
          <p:nvPr/>
        </p:nvSpPr>
        <p:spPr>
          <a:xfrm>
            <a:off x="329525" y="696675"/>
            <a:ext cx="8292000" cy="100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De esta forma se estructuraban los archivos previo a la implementación de la estructura de capas.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696" name="Google Shape;696;p77"/>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Estructura de archivos previa</a:t>
            </a:r>
            <a:endParaRPr i="1" sz="3600">
              <a:latin typeface="Anton"/>
              <a:ea typeface="Anton"/>
              <a:cs typeface="Anton"/>
              <a:sym typeface="Anton"/>
            </a:endParaRPr>
          </a:p>
        </p:txBody>
      </p:sp>
      <p:pic>
        <p:nvPicPr>
          <p:cNvPr id="697" name="Google Shape;697;p7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698" name="Google Shape;698;p7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699" name="Google Shape;699;p77"/>
          <p:cNvPicPr preferRelativeResize="0"/>
          <p:nvPr/>
        </p:nvPicPr>
        <p:blipFill>
          <a:blip r:embed="rId5">
            <a:alphaModFix/>
          </a:blip>
          <a:stretch>
            <a:fillRect/>
          </a:stretch>
        </p:blipFill>
        <p:spPr>
          <a:xfrm>
            <a:off x="596300" y="1625175"/>
            <a:ext cx="1532075" cy="3149900"/>
          </a:xfrm>
          <a:prstGeom prst="rect">
            <a:avLst/>
          </a:prstGeom>
          <a:noFill/>
          <a:ln cap="flat" cmpd="sng" w="19050">
            <a:solidFill>
              <a:schemeClr val="dk2"/>
            </a:solidFill>
            <a:prstDash val="solid"/>
            <a:round/>
            <a:headEnd len="sm" w="sm" type="none"/>
            <a:tailEnd len="sm" w="sm" type="none"/>
          </a:ln>
        </p:spPr>
      </p:pic>
      <p:sp>
        <p:nvSpPr>
          <p:cNvPr id="700" name="Google Shape;700;p77"/>
          <p:cNvSpPr txBox="1"/>
          <p:nvPr/>
        </p:nvSpPr>
        <p:spPr>
          <a:xfrm>
            <a:off x="2667000" y="1828800"/>
            <a:ext cx="6333600" cy="2828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directorio </a:t>
            </a:r>
            <a:r>
              <a:rPr i="1" lang="en-GB" sz="1900">
                <a:solidFill>
                  <a:schemeClr val="lt2"/>
                </a:solidFill>
                <a:highlight>
                  <a:schemeClr val="dk2"/>
                </a:highlight>
                <a:latin typeface="Roboto Mono"/>
                <a:ea typeface="Roboto Mono"/>
                <a:cs typeface="Roboto Mono"/>
                <a:sym typeface="Roboto Mono"/>
              </a:rPr>
              <a:t>pages/profile.js</a:t>
            </a:r>
            <a:r>
              <a:rPr lang="en-GB" sz="1900">
                <a:solidFill>
                  <a:schemeClr val="dk1"/>
                </a:solidFill>
                <a:highlight>
                  <a:schemeClr val="lt1"/>
                </a:highlight>
                <a:latin typeface="Helvetica Neue Light"/>
                <a:ea typeface="Helvetica Neue Light"/>
                <a:cs typeface="Helvetica Neue Light"/>
                <a:sym typeface="Helvetica Neue Light"/>
              </a:rPr>
              <a:t> contiene código front-end del perfil de usuario. Es el punto de entrada a la app.</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directorio </a:t>
            </a:r>
            <a:r>
              <a:rPr i="1" lang="en-GB" sz="1900">
                <a:solidFill>
                  <a:schemeClr val="lt2"/>
                </a:solidFill>
                <a:highlight>
                  <a:schemeClr val="dk2"/>
                </a:highlight>
                <a:latin typeface="Roboto Mono"/>
                <a:ea typeface="Roboto Mono"/>
                <a:cs typeface="Roboto Mono"/>
                <a:sym typeface="Roboto Mono"/>
              </a:rPr>
              <a:t>mi-proyecto/rutas.js</a:t>
            </a:r>
            <a:r>
              <a:rPr lang="en-GB" sz="1900">
                <a:solidFill>
                  <a:schemeClr val="dk1"/>
                </a:solidFill>
                <a:highlight>
                  <a:schemeClr val="lt1"/>
                </a:highlight>
                <a:latin typeface="Roboto Mono"/>
                <a:ea typeface="Roboto Mono"/>
                <a:cs typeface="Roboto Mono"/>
                <a:sym typeface="Roboto Mono"/>
              </a:rPr>
              <a:t> </a:t>
            </a:r>
            <a:r>
              <a:rPr lang="en-GB" sz="1900">
                <a:solidFill>
                  <a:schemeClr val="dk1"/>
                </a:solidFill>
                <a:highlight>
                  <a:schemeClr val="lt1"/>
                </a:highlight>
                <a:latin typeface="Helvetica Neue Light"/>
                <a:ea typeface="Helvetica Neue Light"/>
                <a:cs typeface="Helvetica Neue Light"/>
                <a:sym typeface="Helvetica Neue Light"/>
              </a:rPr>
              <a:t>incluye los métodos de todas las rutas.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directorio</a:t>
            </a:r>
            <a:r>
              <a:rPr lang="en-GB" sz="1900">
                <a:solidFill>
                  <a:schemeClr val="dk1"/>
                </a:solidFill>
                <a:highlight>
                  <a:schemeClr val="lt1"/>
                </a:highlight>
                <a:latin typeface="Roboto Mono"/>
                <a:ea typeface="Roboto Mono"/>
                <a:cs typeface="Roboto Mono"/>
                <a:sym typeface="Roboto Mono"/>
              </a:rPr>
              <a:t> </a:t>
            </a:r>
            <a:r>
              <a:rPr i="1" lang="en-GB" sz="1900">
                <a:solidFill>
                  <a:schemeClr val="lt2"/>
                </a:solidFill>
                <a:highlight>
                  <a:schemeClr val="dk2"/>
                </a:highlight>
                <a:latin typeface="Roboto Mono"/>
                <a:ea typeface="Roboto Mono"/>
                <a:cs typeface="Roboto Mono"/>
                <a:sym typeface="Roboto Mono"/>
              </a:rPr>
              <a:t>routes/perfiles.js</a:t>
            </a:r>
            <a:r>
              <a:rPr lang="en-GB" sz="1900">
                <a:solidFill>
                  <a:schemeClr val="dk1"/>
                </a:solidFill>
                <a:highlight>
                  <a:schemeClr val="lt1"/>
                </a:highlight>
                <a:latin typeface="Helvetica Neue Light"/>
                <a:ea typeface="Helvetica Neue Light"/>
                <a:cs typeface="Helvetica Neue Light"/>
                <a:sym typeface="Helvetica Neue Light"/>
              </a:rPr>
              <a:t> contiene los métodos de </a:t>
            </a:r>
            <a:r>
              <a:rPr i="1" lang="en-GB" sz="1900">
                <a:solidFill>
                  <a:schemeClr val="dk1"/>
                </a:solidFill>
                <a:highlight>
                  <a:schemeClr val="lt1"/>
                </a:highlight>
                <a:latin typeface="Helvetica Neue Light"/>
                <a:ea typeface="Helvetica Neue Light"/>
                <a:cs typeface="Helvetica Neue Light"/>
                <a:sym typeface="Helvetica Neue Light"/>
              </a:rPr>
              <a:t>request</a:t>
            </a:r>
            <a:r>
              <a:rPr lang="en-GB" sz="1900">
                <a:solidFill>
                  <a:schemeClr val="dk1"/>
                </a:solidFill>
                <a:highlight>
                  <a:schemeClr val="lt1"/>
                </a:highlight>
                <a:latin typeface="Helvetica Neue Light"/>
                <a:ea typeface="Helvetica Neue Light"/>
                <a:cs typeface="Helvetica Neue Light"/>
                <a:sym typeface="Helvetica Neue Light"/>
              </a:rPr>
              <a:t> y </a:t>
            </a:r>
            <a:r>
              <a:rPr i="1" lang="en-GB" sz="1900">
                <a:solidFill>
                  <a:schemeClr val="dk1"/>
                </a:solidFill>
                <a:highlight>
                  <a:schemeClr val="lt1"/>
                </a:highlight>
                <a:latin typeface="Helvetica Neue Light"/>
                <a:ea typeface="Helvetica Neue Light"/>
                <a:cs typeface="Helvetica Neue Light"/>
                <a:sym typeface="Helvetica Neue Light"/>
              </a:rPr>
              <a:t>response</a:t>
            </a:r>
            <a:r>
              <a:rPr lang="en-GB" sz="1900">
                <a:solidFill>
                  <a:schemeClr val="dk1"/>
                </a:solidFill>
                <a:highlight>
                  <a:schemeClr val="lt1"/>
                </a:highlight>
                <a:latin typeface="Helvetica Neue Light"/>
                <a:ea typeface="Helvetica Neue Light"/>
                <a:cs typeface="Helvetica Neue Light"/>
                <a:sym typeface="Helvetica Neue Light"/>
              </a:rPr>
              <a:t> de las rutas.</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8"/>
          <p:cNvSpPr txBox="1"/>
          <p:nvPr/>
        </p:nvSpPr>
        <p:spPr>
          <a:xfrm>
            <a:off x="329525" y="1230075"/>
            <a:ext cx="8334900" cy="319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Como ya mencionamos, es muy importante </a:t>
            </a:r>
            <a:r>
              <a:rPr b="1" lang="en-GB" sz="1900">
                <a:solidFill>
                  <a:schemeClr val="dk1"/>
                </a:solidFill>
                <a:highlight>
                  <a:schemeClr val="lt1"/>
                </a:highlight>
                <a:latin typeface="Helvetica Neue"/>
                <a:ea typeface="Helvetica Neue"/>
                <a:cs typeface="Helvetica Neue"/>
                <a:sym typeface="Helvetica Neue"/>
              </a:rPr>
              <a:t>separar responsabilidades</a:t>
            </a:r>
            <a:r>
              <a:rPr lang="en-GB" sz="1900">
                <a:solidFill>
                  <a:schemeClr val="dk1"/>
                </a:solidFill>
                <a:highlight>
                  <a:schemeClr val="lt1"/>
                </a:highlight>
                <a:latin typeface="Helvetica Neue Light"/>
                <a:ea typeface="Helvetica Neue Light"/>
                <a:cs typeface="Helvetica Neue Light"/>
                <a:sym typeface="Helvetica Neue Light"/>
              </a:rPr>
              <a:t> entre componentes.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Para esto, podemos </a:t>
            </a:r>
            <a:r>
              <a:rPr i="1" lang="en-GB" sz="1900">
                <a:solidFill>
                  <a:schemeClr val="dk1"/>
                </a:solidFill>
                <a:highlight>
                  <a:schemeClr val="lt1"/>
                </a:highlight>
                <a:latin typeface="Helvetica Neue Light"/>
                <a:ea typeface="Helvetica Neue Light"/>
                <a:cs typeface="Helvetica Neue Light"/>
                <a:sym typeface="Helvetica Neue Light"/>
              </a:rPr>
              <a:t>crear</a:t>
            </a:r>
            <a:r>
              <a:rPr i="1" lang="en-GB" sz="1900">
                <a:solidFill>
                  <a:schemeClr val="dk1"/>
                </a:solidFill>
                <a:highlight>
                  <a:schemeClr val="lt1"/>
                </a:highlight>
                <a:latin typeface="Helvetica Neue Light"/>
                <a:ea typeface="Helvetica Neue Light"/>
                <a:cs typeface="Helvetica Neue Light"/>
                <a:sym typeface="Helvetica Neue Light"/>
              </a:rPr>
              <a:t> módulos </a:t>
            </a:r>
            <a:r>
              <a:rPr lang="en-GB" sz="1900">
                <a:solidFill>
                  <a:schemeClr val="dk1"/>
                </a:solidFill>
                <a:highlight>
                  <a:schemeClr val="lt1"/>
                </a:highlight>
                <a:latin typeface="Helvetica Neue Light"/>
                <a:ea typeface="Helvetica Neue Light"/>
                <a:cs typeface="Helvetica Neue Light"/>
                <a:sym typeface="Helvetica Neue Light"/>
              </a:rPr>
              <a:t>para perfil, notificaciones, y alertas.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Dentro de cada módulo, creamos 3 capas: 1) </a:t>
            </a:r>
            <a:r>
              <a:rPr b="1" lang="en-GB" sz="1900">
                <a:solidFill>
                  <a:schemeClr val="dk1"/>
                </a:solidFill>
                <a:highlight>
                  <a:schemeClr val="lt1"/>
                </a:highlight>
                <a:latin typeface="Helvetica Neue"/>
                <a:ea typeface="Helvetica Neue"/>
                <a:cs typeface="Helvetica Neue"/>
                <a:sym typeface="Helvetica Neue"/>
              </a:rPr>
              <a:t>capa de ruta</a:t>
            </a:r>
            <a:r>
              <a:rPr lang="en-GB" sz="1900">
                <a:solidFill>
                  <a:schemeClr val="dk1"/>
                </a:solidFill>
                <a:highlight>
                  <a:schemeClr val="lt1"/>
                </a:highlight>
                <a:latin typeface="Helvetica Neue Light"/>
                <a:ea typeface="Helvetica Neue Light"/>
                <a:cs typeface="Helvetica Neue Light"/>
                <a:sym typeface="Helvetica Neue Light"/>
              </a:rPr>
              <a:t> para incluir todos los métodos de ruta del módulo específico, 2) </a:t>
            </a:r>
            <a:r>
              <a:rPr b="1" lang="en-GB" sz="1900">
                <a:solidFill>
                  <a:schemeClr val="dk1"/>
                </a:solidFill>
                <a:highlight>
                  <a:schemeClr val="lt1"/>
                </a:highlight>
                <a:latin typeface="Helvetica Neue"/>
                <a:ea typeface="Helvetica Neue"/>
                <a:cs typeface="Helvetica Neue"/>
                <a:sym typeface="Helvetica Neue"/>
              </a:rPr>
              <a:t>capa de servicio</a:t>
            </a:r>
            <a:r>
              <a:rPr lang="en-GB" sz="1900">
                <a:solidFill>
                  <a:schemeClr val="dk1"/>
                </a:solidFill>
                <a:highlight>
                  <a:schemeClr val="lt1"/>
                </a:highlight>
                <a:latin typeface="Helvetica Neue Light"/>
                <a:ea typeface="Helvetica Neue Light"/>
                <a:cs typeface="Helvetica Neue Light"/>
                <a:sym typeface="Helvetica Neue Light"/>
              </a:rPr>
              <a:t> que incluye los componentes que manejan lógica de negocio, y 3) </a:t>
            </a:r>
            <a:r>
              <a:rPr b="1" lang="en-GB" sz="1900">
                <a:solidFill>
                  <a:schemeClr val="dk1"/>
                </a:solidFill>
                <a:highlight>
                  <a:schemeClr val="lt1"/>
                </a:highlight>
                <a:latin typeface="Helvetica Neue"/>
                <a:ea typeface="Helvetica Neue"/>
                <a:cs typeface="Helvetica Neue"/>
                <a:sym typeface="Helvetica Neue"/>
              </a:rPr>
              <a:t>capa de base de datos</a:t>
            </a:r>
            <a:r>
              <a:rPr lang="en-GB" sz="1900">
                <a:solidFill>
                  <a:schemeClr val="dk1"/>
                </a:solidFill>
                <a:highlight>
                  <a:schemeClr val="lt1"/>
                </a:highlight>
                <a:latin typeface="Helvetica Neue Light"/>
                <a:ea typeface="Helvetica Neue Light"/>
                <a:cs typeface="Helvetica Neue Light"/>
                <a:sym typeface="Helvetica Neue Light"/>
              </a:rPr>
              <a:t> para manejar los métodos request/response al servidor.</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06" name="Google Shape;706;p78"/>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Implementar la arquitectura de capas</a:t>
            </a:r>
            <a:endParaRPr i="1" sz="3600">
              <a:latin typeface="Anton"/>
              <a:ea typeface="Anton"/>
              <a:cs typeface="Anton"/>
              <a:sym typeface="Anton"/>
            </a:endParaRPr>
          </a:p>
        </p:txBody>
      </p:sp>
      <p:pic>
        <p:nvPicPr>
          <p:cNvPr id="707" name="Google Shape;707;p7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08" name="Google Shape;708;p78"/>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9"/>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Ejemplo de estructura de archivos</a:t>
            </a:r>
            <a:endParaRPr i="1" sz="3600">
              <a:latin typeface="Anton"/>
              <a:ea typeface="Anton"/>
              <a:cs typeface="Anton"/>
              <a:sym typeface="Anton"/>
            </a:endParaRPr>
          </a:p>
        </p:txBody>
      </p:sp>
      <p:pic>
        <p:nvPicPr>
          <p:cNvPr id="714" name="Google Shape;714;p7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15" name="Google Shape;715;p7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16" name="Google Shape;716;p79"/>
          <p:cNvPicPr preferRelativeResize="0"/>
          <p:nvPr/>
        </p:nvPicPr>
        <p:blipFill>
          <a:blip r:embed="rId5">
            <a:alphaModFix/>
          </a:blip>
          <a:stretch>
            <a:fillRect/>
          </a:stretch>
        </p:blipFill>
        <p:spPr>
          <a:xfrm>
            <a:off x="405664" y="1001475"/>
            <a:ext cx="2809036" cy="3988825"/>
          </a:xfrm>
          <a:prstGeom prst="rect">
            <a:avLst/>
          </a:prstGeom>
          <a:noFill/>
          <a:ln cap="flat" cmpd="sng" w="19050">
            <a:solidFill>
              <a:schemeClr val="dk2"/>
            </a:solidFill>
            <a:prstDash val="solid"/>
            <a:round/>
            <a:headEnd len="sm" w="sm" type="none"/>
            <a:tailEnd len="sm" w="sm" type="none"/>
          </a:ln>
        </p:spPr>
      </p:pic>
      <p:sp>
        <p:nvSpPr>
          <p:cNvPr id="717" name="Google Shape;717;p79"/>
          <p:cNvSpPr txBox="1"/>
          <p:nvPr/>
        </p:nvSpPr>
        <p:spPr>
          <a:xfrm>
            <a:off x="3214700" y="1524000"/>
            <a:ext cx="5785800" cy="24537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El front-end activa el método de ruta.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Luego seguimos con los siguientes pasos: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914400" rtl="0" algn="l">
              <a:lnSpc>
                <a:spcPct val="115000"/>
              </a:lnSpc>
              <a:spcBef>
                <a:spcPts val="1000"/>
              </a:spcBef>
              <a:spcAft>
                <a:spcPts val="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Importamos todos los index de los módulos a </a:t>
            </a:r>
            <a:r>
              <a:rPr lang="en-GB" sz="1900">
                <a:solidFill>
                  <a:schemeClr val="lt2"/>
                </a:solidFill>
                <a:highlight>
                  <a:schemeClr val="dk2"/>
                </a:highlight>
                <a:latin typeface="Roboto Mono"/>
                <a:ea typeface="Roboto Mono"/>
                <a:cs typeface="Roboto Mono"/>
                <a:sym typeface="Roboto Mono"/>
              </a:rPr>
              <a:t>mi-projecto/rutas.js</a:t>
            </a:r>
            <a:r>
              <a:rPr lang="en-GB" sz="1900">
                <a:solidFill>
                  <a:schemeClr val="dk1"/>
                </a:solidFill>
                <a:highlight>
                  <a:schemeClr val="lt1"/>
                </a:highlight>
                <a:latin typeface="Roboto Mono"/>
                <a:ea typeface="Roboto Mono"/>
                <a:cs typeface="Roboto Mono"/>
                <a:sym typeface="Roboto Mono"/>
              </a:rPr>
              <a:t>.</a:t>
            </a:r>
            <a:endParaRPr sz="1900">
              <a:solidFill>
                <a:schemeClr val="dk1"/>
              </a:solidFill>
              <a:highlight>
                <a:schemeClr val="lt1"/>
              </a:highlight>
              <a:latin typeface="Roboto Mono"/>
              <a:ea typeface="Roboto Mono"/>
              <a:cs typeface="Roboto Mono"/>
              <a:sym typeface="Roboto Mono"/>
            </a:endParaRPr>
          </a:p>
          <a:p>
            <a:pPr indent="-349250" lvl="0" marL="914400" rtl="0" algn="l">
              <a:lnSpc>
                <a:spcPct val="115000"/>
              </a:lnSpc>
              <a:spcBef>
                <a:spcPts val="0"/>
              </a:spcBef>
              <a:spcAft>
                <a:spcPts val="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Llamamos a la capa de rutas.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914400" rtl="0" algn="l">
              <a:lnSpc>
                <a:spcPct val="115000"/>
              </a:lnSpc>
              <a:spcBef>
                <a:spcPts val="0"/>
              </a:spcBef>
              <a:spcAft>
                <a:spcPts val="0"/>
              </a:spcAft>
              <a:buClr>
                <a:srgbClr val="3CEFAB"/>
              </a:buClr>
              <a:buSzPts val="1900"/>
              <a:buFont typeface="Helvetica Neue"/>
              <a:buAutoNum type="arabicPeriod"/>
            </a:pPr>
            <a:r>
              <a:rPr lang="en-GB" sz="1900">
                <a:solidFill>
                  <a:schemeClr val="dk1"/>
                </a:solidFill>
                <a:highlight>
                  <a:schemeClr val="lt1"/>
                </a:highlight>
                <a:latin typeface="Helvetica Neue Light"/>
                <a:ea typeface="Helvetica Neue Light"/>
                <a:cs typeface="Helvetica Neue Light"/>
                <a:sym typeface="Helvetica Neue Light"/>
              </a:rPr>
              <a:t>Pasamos cada módulo a su método de ruta.</a:t>
            </a:r>
            <a:endParaRPr sz="19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80"/>
          <p:cNvSpPr txBox="1"/>
          <p:nvPr/>
        </p:nvSpPr>
        <p:spPr>
          <a:xfrm>
            <a:off x="5875500" y="1076275"/>
            <a:ext cx="3183600" cy="33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Vemos un ejemplo de la capa de rutas para rutas del módulo perfil.</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Observamos que </a:t>
            </a:r>
            <a:r>
              <a:rPr lang="en-GB" sz="1900">
                <a:solidFill>
                  <a:schemeClr val="dk1"/>
                </a:solidFill>
                <a:highlight>
                  <a:schemeClr val="lt1"/>
                </a:highlight>
                <a:latin typeface="Helvetica Neue Light"/>
                <a:ea typeface="Helvetica Neue Light"/>
                <a:cs typeface="Helvetica Neue Light"/>
                <a:sym typeface="Helvetica Neue Light"/>
              </a:rPr>
              <a:t>los métodos de ruta llaman a su correspondiente método en la capa de servicio y esperan por la respuesta.</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23" name="Google Shape;723;p80"/>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 de rutas</a:t>
            </a:r>
            <a:endParaRPr i="1" sz="3600">
              <a:latin typeface="Anton"/>
              <a:ea typeface="Anton"/>
              <a:cs typeface="Anton"/>
              <a:sym typeface="Anton"/>
            </a:endParaRPr>
          </a:p>
        </p:txBody>
      </p:sp>
      <p:pic>
        <p:nvPicPr>
          <p:cNvPr id="724" name="Google Shape;724;p8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25" name="Google Shape;725;p8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26" name="Google Shape;726;p80"/>
          <p:cNvPicPr preferRelativeResize="0"/>
          <p:nvPr/>
        </p:nvPicPr>
        <p:blipFill>
          <a:blip r:embed="rId5">
            <a:alphaModFix/>
          </a:blip>
          <a:stretch>
            <a:fillRect/>
          </a:stretch>
        </p:blipFill>
        <p:spPr>
          <a:xfrm>
            <a:off x="152400" y="1001475"/>
            <a:ext cx="2696621" cy="3456500"/>
          </a:xfrm>
          <a:prstGeom prst="rect">
            <a:avLst/>
          </a:prstGeom>
          <a:noFill/>
          <a:ln cap="flat" cmpd="sng" w="19050">
            <a:solidFill>
              <a:schemeClr val="dk2"/>
            </a:solidFill>
            <a:prstDash val="solid"/>
            <a:round/>
            <a:headEnd len="sm" w="sm" type="none"/>
            <a:tailEnd len="sm" w="sm" type="none"/>
          </a:ln>
        </p:spPr>
      </p:pic>
      <p:pic>
        <p:nvPicPr>
          <p:cNvPr id="727" name="Google Shape;727;p80"/>
          <p:cNvPicPr preferRelativeResize="0"/>
          <p:nvPr/>
        </p:nvPicPr>
        <p:blipFill>
          <a:blip r:embed="rId6">
            <a:alphaModFix/>
          </a:blip>
          <a:stretch>
            <a:fillRect/>
          </a:stretch>
        </p:blipFill>
        <p:spPr>
          <a:xfrm>
            <a:off x="2986301" y="1001475"/>
            <a:ext cx="2830750" cy="3456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1"/>
          <p:cNvSpPr txBox="1"/>
          <p:nvPr/>
        </p:nvSpPr>
        <p:spPr>
          <a:xfrm>
            <a:off x="5747700" y="1229750"/>
            <a:ext cx="3396300" cy="32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GB" sz="1900">
                <a:solidFill>
                  <a:schemeClr val="dk1"/>
                </a:solidFill>
                <a:highlight>
                  <a:schemeClr val="lt1"/>
                </a:highlight>
                <a:latin typeface="Helvetica Neue Light"/>
                <a:ea typeface="Helvetica Neue Light"/>
                <a:cs typeface="Helvetica Neue Light"/>
                <a:sym typeface="Helvetica Neue Light"/>
              </a:rPr>
              <a:t>Esta capa es específicamente para lógica de negocio, en este caso, del módulo perfil. </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GB" sz="1900">
                <a:solidFill>
                  <a:schemeClr val="dk1"/>
                </a:solidFill>
                <a:highlight>
                  <a:schemeClr val="lt1"/>
                </a:highlight>
                <a:latin typeface="Helvetica Neue Light"/>
                <a:ea typeface="Helvetica Neue Light"/>
                <a:cs typeface="Helvetica Neue Light"/>
                <a:sym typeface="Helvetica Neue Light"/>
              </a:rPr>
              <a:t>Se enfoca en transformar los datos para que cumpla con los modelos de datos en el método de solicitud (request) al servidor.</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33" name="Google Shape;733;p81"/>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 de servicio</a:t>
            </a:r>
            <a:endParaRPr i="1" sz="3600">
              <a:latin typeface="Anton"/>
              <a:ea typeface="Anton"/>
              <a:cs typeface="Anton"/>
              <a:sym typeface="Anton"/>
            </a:endParaRPr>
          </a:p>
        </p:txBody>
      </p:sp>
      <p:pic>
        <p:nvPicPr>
          <p:cNvPr id="734" name="Google Shape;734;p8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35" name="Google Shape;735;p8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36" name="Google Shape;736;p81"/>
          <p:cNvPicPr preferRelativeResize="0"/>
          <p:nvPr/>
        </p:nvPicPr>
        <p:blipFill>
          <a:blip r:embed="rId5">
            <a:alphaModFix/>
          </a:blip>
          <a:stretch>
            <a:fillRect/>
          </a:stretch>
        </p:blipFill>
        <p:spPr>
          <a:xfrm>
            <a:off x="152400" y="1230075"/>
            <a:ext cx="2710201" cy="3344400"/>
          </a:xfrm>
          <a:prstGeom prst="rect">
            <a:avLst/>
          </a:prstGeom>
          <a:noFill/>
          <a:ln cap="flat" cmpd="sng" w="19050">
            <a:solidFill>
              <a:schemeClr val="dk2"/>
            </a:solidFill>
            <a:prstDash val="solid"/>
            <a:round/>
            <a:headEnd len="sm" w="sm" type="none"/>
            <a:tailEnd len="sm" w="sm" type="none"/>
          </a:ln>
        </p:spPr>
      </p:pic>
      <p:pic>
        <p:nvPicPr>
          <p:cNvPr id="737" name="Google Shape;737;p81"/>
          <p:cNvPicPr preferRelativeResize="0"/>
          <p:nvPr/>
        </p:nvPicPr>
        <p:blipFill>
          <a:blip r:embed="rId6">
            <a:alphaModFix/>
          </a:blip>
          <a:stretch>
            <a:fillRect/>
          </a:stretch>
        </p:blipFill>
        <p:spPr>
          <a:xfrm>
            <a:off x="3015000" y="1230075"/>
            <a:ext cx="2589351" cy="3344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843500" y="1343800"/>
            <a:ext cx="7852500" cy="2826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Npm </a:t>
            </a:r>
            <a:r>
              <a:rPr lang="en-GB" sz="1900">
                <a:solidFill>
                  <a:schemeClr val="dk1"/>
                </a:solidFill>
                <a:highlight>
                  <a:schemeClr val="lt1"/>
                </a:highlight>
                <a:latin typeface="Helvetica Neue Light"/>
                <a:ea typeface="Helvetica Neue Light"/>
                <a:cs typeface="Helvetica Neue Light"/>
                <a:sym typeface="Helvetica Neue Light"/>
              </a:rPr>
              <a:t>(</a:t>
            </a:r>
            <a:r>
              <a:rPr lang="en-GB" sz="1900">
                <a:solidFill>
                  <a:schemeClr val="dk1"/>
                </a:solidFill>
                <a:highlight>
                  <a:schemeClr val="lt1"/>
                </a:highlight>
                <a:latin typeface="Helvetica Neue Light"/>
                <a:ea typeface="Helvetica Neue Light"/>
                <a:cs typeface="Helvetica Neue Light"/>
                <a:sym typeface="Helvetica Neue Light"/>
              </a:rPr>
              <a:t>Node Package Manager) es un administrador de paquetes de Node multiplataforma que fue desarrollado para ayudar a los desarrolladores de JavaScript a compartir fácilmente su código en forma de paquetes.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Npm</a:t>
            </a:r>
            <a:r>
              <a:rPr lang="en-GB" sz="1900">
                <a:solidFill>
                  <a:schemeClr val="dk1"/>
                </a:solidFill>
                <a:highlight>
                  <a:schemeClr val="lt1"/>
                </a:highlight>
                <a:latin typeface="Helvetica Neue Light"/>
                <a:ea typeface="Helvetica Neue Light"/>
                <a:cs typeface="Helvetica Neue Light"/>
                <a:sym typeface="Helvetica Neue Light"/>
              </a:rPr>
              <a:t> puede descargar paquetes y buscar actualizaciones de los paquetes que ya has instalado.</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49" name="Google Shape;149;p19"/>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a:t>
            </a:r>
            <a:endParaRPr i="1" sz="3600">
              <a:latin typeface="Anton"/>
              <a:ea typeface="Anton"/>
              <a:cs typeface="Anton"/>
              <a:sym typeface="Anton"/>
            </a:endParaRPr>
          </a:p>
        </p:txBody>
      </p:sp>
      <p:pic>
        <p:nvPicPr>
          <p:cNvPr id="150" name="Google Shape;150;p1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1" name="Google Shape;151;p1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2" name="Google Shape;152;p19"/>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2"/>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 de base de datos</a:t>
            </a:r>
            <a:endParaRPr i="1" sz="3600">
              <a:latin typeface="Anton"/>
              <a:ea typeface="Anton"/>
              <a:cs typeface="Anton"/>
              <a:sym typeface="Anton"/>
            </a:endParaRPr>
          </a:p>
        </p:txBody>
      </p:sp>
      <p:pic>
        <p:nvPicPr>
          <p:cNvPr id="743" name="Google Shape;743;p8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44" name="Google Shape;744;p8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745" name="Google Shape;745;p82"/>
          <p:cNvPicPr preferRelativeResize="0"/>
          <p:nvPr/>
        </p:nvPicPr>
        <p:blipFill>
          <a:blip r:embed="rId5">
            <a:alphaModFix/>
          </a:blip>
          <a:stretch>
            <a:fillRect/>
          </a:stretch>
        </p:blipFill>
        <p:spPr>
          <a:xfrm>
            <a:off x="685800" y="1001475"/>
            <a:ext cx="2578214" cy="3837225"/>
          </a:xfrm>
          <a:prstGeom prst="rect">
            <a:avLst/>
          </a:prstGeom>
          <a:noFill/>
          <a:ln cap="flat" cmpd="sng" w="19050">
            <a:solidFill>
              <a:schemeClr val="dk2"/>
            </a:solidFill>
            <a:prstDash val="solid"/>
            <a:round/>
            <a:headEnd len="sm" w="sm" type="none"/>
            <a:tailEnd len="sm" w="sm" type="none"/>
          </a:ln>
        </p:spPr>
      </p:pic>
      <p:pic>
        <p:nvPicPr>
          <p:cNvPr id="746" name="Google Shape;746;p82"/>
          <p:cNvPicPr preferRelativeResize="0"/>
          <p:nvPr/>
        </p:nvPicPr>
        <p:blipFill>
          <a:blip r:embed="rId6">
            <a:alphaModFix/>
          </a:blip>
          <a:stretch>
            <a:fillRect/>
          </a:stretch>
        </p:blipFill>
        <p:spPr>
          <a:xfrm>
            <a:off x="3568825" y="925275"/>
            <a:ext cx="2279526" cy="1776953"/>
          </a:xfrm>
          <a:prstGeom prst="rect">
            <a:avLst/>
          </a:prstGeom>
          <a:noFill/>
          <a:ln cap="flat" cmpd="sng" w="19050">
            <a:solidFill>
              <a:schemeClr val="dk2"/>
            </a:solidFill>
            <a:prstDash val="solid"/>
            <a:round/>
            <a:headEnd len="sm" w="sm" type="none"/>
            <a:tailEnd len="sm" w="sm" type="none"/>
          </a:ln>
        </p:spPr>
      </p:pic>
      <p:pic>
        <p:nvPicPr>
          <p:cNvPr id="747" name="Google Shape;747;p82"/>
          <p:cNvPicPr preferRelativeResize="0"/>
          <p:nvPr/>
        </p:nvPicPr>
        <p:blipFill>
          <a:blip r:embed="rId7">
            <a:alphaModFix/>
          </a:blip>
          <a:stretch>
            <a:fillRect/>
          </a:stretch>
        </p:blipFill>
        <p:spPr>
          <a:xfrm>
            <a:off x="6183775" y="1382475"/>
            <a:ext cx="2427175" cy="2718050"/>
          </a:xfrm>
          <a:prstGeom prst="rect">
            <a:avLst/>
          </a:prstGeom>
          <a:noFill/>
          <a:ln cap="flat" cmpd="sng" w="19050">
            <a:solidFill>
              <a:schemeClr val="dk2"/>
            </a:solidFill>
            <a:prstDash val="solid"/>
            <a:round/>
            <a:headEnd len="sm" w="sm" type="none"/>
            <a:tailEnd len="sm" w="sm" type="none"/>
          </a:ln>
        </p:spPr>
      </p:pic>
      <p:pic>
        <p:nvPicPr>
          <p:cNvPr id="748" name="Google Shape;748;p82"/>
          <p:cNvPicPr preferRelativeResize="0"/>
          <p:nvPr/>
        </p:nvPicPr>
        <p:blipFill>
          <a:blip r:embed="rId8">
            <a:alphaModFix/>
          </a:blip>
          <a:stretch>
            <a:fillRect/>
          </a:stretch>
        </p:blipFill>
        <p:spPr>
          <a:xfrm>
            <a:off x="3606075" y="2906475"/>
            <a:ext cx="2242286" cy="2083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3"/>
          <p:cNvSpPr txBox="1"/>
          <p:nvPr/>
        </p:nvSpPr>
        <p:spPr>
          <a:xfrm>
            <a:off x="493200" y="1567775"/>
            <a:ext cx="8331600" cy="2260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Los métodos en esta capa reciben variables desde la </a:t>
            </a:r>
            <a:r>
              <a:rPr i="1" lang="en-GB" sz="1900">
                <a:solidFill>
                  <a:schemeClr val="dk1"/>
                </a:solidFill>
                <a:highlight>
                  <a:schemeClr val="lt1"/>
                </a:highlight>
                <a:latin typeface="Helvetica Neue Light"/>
                <a:ea typeface="Helvetica Neue Light"/>
                <a:cs typeface="Helvetica Neue Light"/>
                <a:sym typeface="Helvetica Neue Light"/>
              </a:rPr>
              <a:t>capa de servicio</a:t>
            </a:r>
            <a:r>
              <a:rPr lang="en-GB"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Estas variables se requieren para la solicitud </a:t>
            </a:r>
            <a:r>
              <a:rPr i="1" lang="en-GB" sz="1900">
                <a:solidFill>
                  <a:schemeClr val="dk1"/>
                </a:solidFill>
                <a:highlight>
                  <a:schemeClr val="lt1"/>
                </a:highlight>
                <a:latin typeface="Helvetica Neue Light"/>
                <a:ea typeface="Helvetica Neue Light"/>
                <a:cs typeface="Helvetica Neue Light"/>
                <a:sym typeface="Helvetica Neue Light"/>
              </a:rPr>
              <a:t>http</a:t>
            </a:r>
            <a:r>
              <a:rPr lang="en-GB" sz="1900">
                <a:solidFill>
                  <a:schemeClr val="dk1"/>
                </a:solidFill>
                <a:highlight>
                  <a:schemeClr val="lt1"/>
                </a:highlight>
                <a:latin typeface="Helvetica Neue Light"/>
                <a:ea typeface="Helvetica Neue Light"/>
                <a:cs typeface="Helvetica Neue Light"/>
                <a:sym typeface="Helvetica Neue Light"/>
              </a:rPr>
              <a:t> al servidor. Cuando se envía esta solicitud tras recibir las variables desde la capa de servicio, se despacha una promesa que espera resolver con un objeto. El objeto es definido cuando la respuesta del servidor está disponible.</a:t>
            </a:r>
            <a:endParaRPr sz="19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54" name="Google Shape;754;p83"/>
          <p:cNvSpPr txBox="1"/>
          <p:nvPr/>
        </p:nvSpPr>
        <p:spPr>
          <a:xfrm>
            <a:off x="612325" y="2385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 de base de datos</a:t>
            </a:r>
            <a:endParaRPr i="1" sz="3600">
              <a:latin typeface="Anton"/>
              <a:ea typeface="Anton"/>
              <a:cs typeface="Anton"/>
              <a:sym typeface="Anton"/>
            </a:endParaRPr>
          </a:p>
        </p:txBody>
      </p:sp>
      <p:pic>
        <p:nvPicPr>
          <p:cNvPr id="755" name="Google Shape;755;p8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56" name="Google Shape;756;p8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4"/>
          <p:cNvSpPr txBox="1"/>
          <p:nvPr/>
        </p:nvSpPr>
        <p:spPr>
          <a:xfrm>
            <a:off x="474700" y="1579475"/>
            <a:ext cx="8334900" cy="1875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Si la solicitud al servidor es exitosa, la promesa se resuelve y retorna el objeto a la capa de servicio, que a su vez retorna a la capa de rutas.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Cuando la capa de rutas recibe el objeto retornado por la capa de servicio, la capa de rutas envía el objeto en formato JSON al front-end.</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762" name="Google Shape;762;p84"/>
          <p:cNvSpPr txBox="1"/>
          <p:nvPr/>
        </p:nvSpPr>
        <p:spPr>
          <a:xfrm>
            <a:off x="834425" y="343775"/>
            <a:ext cx="73509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Capa de base de datos</a:t>
            </a:r>
            <a:endParaRPr i="1" sz="3600">
              <a:latin typeface="Anton"/>
              <a:ea typeface="Anton"/>
              <a:cs typeface="Anton"/>
              <a:sym typeface="Anton"/>
            </a:endParaRPr>
          </a:p>
        </p:txBody>
      </p:sp>
      <p:pic>
        <p:nvPicPr>
          <p:cNvPr id="763" name="Google Shape;763;p8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64" name="Google Shape;764;p84"/>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AGREGAR CAPAS AL SERVIDOR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770" name="Google Shape;770;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71" name="Google Shape;771;p8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8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77" name="Google Shape;777;p86"/>
          <p:cNvSpPr txBox="1"/>
          <p:nvPr/>
        </p:nvSpPr>
        <p:spPr>
          <a:xfrm>
            <a:off x="370050" y="1416550"/>
            <a:ext cx="8403900" cy="21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Dividir en capas el servidor del desafío anterior, separando en capas de ruteo/controlador, lógica de negocio y capa de persistencia.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GB" sz="1700">
                <a:solidFill>
                  <a:schemeClr val="dk1"/>
                </a:solidFill>
                <a:highlight>
                  <a:schemeClr val="lt1"/>
                </a:highlight>
                <a:latin typeface="Helvetica Neue Light"/>
                <a:ea typeface="Helvetica Neue Light"/>
                <a:cs typeface="Helvetica Neue Light"/>
                <a:sym typeface="Helvetica Neue Light"/>
              </a:rPr>
              <a:t>Además de ubicar en cada una de esas capas lo realizado hasta el momento, guardar en persistencia las operaciones realizadas en un array de objetos que contengan: tipo de operación, parámetros, resultado y timestamp.</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778" name="Google Shape;778;p8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779" name="Google Shape;779;p86"/>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3300">
                <a:latin typeface="Anton"/>
                <a:ea typeface="Anton"/>
                <a:cs typeface="Anton"/>
                <a:sym typeface="Anton"/>
              </a:rPr>
              <a:t>Agregar capas al servidor</a:t>
            </a:r>
            <a:endParaRPr i="1" sz="3200">
              <a:latin typeface="Helvetica Neue Light"/>
              <a:ea typeface="Helvetica Neue Light"/>
              <a:cs typeface="Helvetica Neue Light"/>
              <a:sym typeface="Helvetica Neue Light"/>
            </a:endParaRPr>
          </a:p>
        </p:txBody>
      </p:sp>
      <p:sp>
        <p:nvSpPr>
          <p:cNvPr id="780" name="Google Shape;780;p86"/>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7"/>
          <p:cNvSpPr txBox="1"/>
          <p:nvPr/>
        </p:nvSpPr>
        <p:spPr>
          <a:xfrm>
            <a:off x="1443000" y="24446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DIVIDIR EN CAPAS NUESTRO PROYECTO</a:t>
            </a:r>
            <a:endParaRPr i="1" sz="4000">
              <a:latin typeface="Anton"/>
              <a:ea typeface="Anton"/>
              <a:cs typeface="Anton"/>
              <a:sym typeface="Anton"/>
            </a:endParaRPr>
          </a:p>
        </p:txBody>
      </p:sp>
      <p:pic>
        <p:nvPicPr>
          <p:cNvPr id="786" name="Google Shape;786;p8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87" name="Google Shape;787;p87"/>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88" name="Google Shape;788;p87"/>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31</a:t>
            </a:r>
            <a:endParaRPr b="1">
              <a:solidFill>
                <a:srgbClr val="FFFFFF"/>
              </a:solidFill>
              <a:latin typeface="Helvetica Neue"/>
              <a:ea typeface="Helvetica Neue"/>
              <a:cs typeface="Helvetica Neue"/>
              <a:sym typeface="Helvetica Neue"/>
            </a:endParaRPr>
          </a:p>
        </p:txBody>
      </p:sp>
      <p:sp>
        <p:nvSpPr>
          <p:cNvPr id="789" name="Google Shape;789;p87"/>
          <p:cNvSpPr txBox="1"/>
          <p:nvPr/>
        </p:nvSpPr>
        <p:spPr>
          <a:xfrm>
            <a:off x="15795" y="3866275"/>
            <a:ext cx="8897400" cy="4617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Light"/>
                <a:ea typeface="Helvetica Neue Light"/>
                <a:cs typeface="Helvetica Neue Light"/>
                <a:sym typeface="Helvetica Neue Light"/>
              </a:rPr>
              <a:t>Retomemos nuestro trabajo para dividir en capas el proyecto como aprendimos.</a:t>
            </a:r>
            <a:endParaRPr sz="16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graphicFrame>
        <p:nvGraphicFramePr>
          <p:cNvPr id="794" name="Google Shape;794;p88"/>
          <p:cNvGraphicFramePr/>
          <p:nvPr/>
        </p:nvGraphicFramePr>
        <p:xfrm>
          <a:off x="153263" y="191700"/>
          <a:ext cx="3000000" cy="3000000"/>
        </p:xfrm>
        <a:graphic>
          <a:graphicData uri="http://schemas.openxmlformats.org/drawingml/2006/table">
            <a:tbl>
              <a:tblPr>
                <a:noFill/>
                <a:tableStyleId>{2A4D6F1B-1E12-422D-91D8-DF86205C186B}</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DIVIDIR EN CAPAS NUESTRO PROYECTO</a:t>
                      </a:r>
                      <a:endParaRPr sz="2400"/>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None/>
                      </a:pPr>
                      <a:r>
                        <a:rPr b="1" lang="en-GB" sz="1600">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link a un repositorio en Github con el proyecto cargado. </a:t>
                      </a:r>
                      <a:br>
                        <a:rPr lang="en-GB" sz="1600">
                          <a:solidFill>
                            <a:schemeClr val="dk1"/>
                          </a:solidFill>
                          <a:latin typeface="Helvetica Neue Light"/>
                          <a:ea typeface="Helvetica Neue Light"/>
                          <a:cs typeface="Helvetica Neue Light"/>
                          <a:sym typeface="Helvetica Neue Light"/>
                        </a:rPr>
                      </a:b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Light"/>
                          <a:ea typeface="Helvetica Neue Light"/>
                          <a:cs typeface="Helvetica Neue Light"/>
                          <a:sym typeface="Helvetica Neue Light"/>
                        </a:rPr>
                        <a:t>no incluir los node_modules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700"/>
                        <a:t>&gt;&gt;</a:t>
                      </a:r>
                      <a:r>
                        <a:rPr b="1" lang="en-GB" sz="1700">
                          <a:solidFill>
                            <a:srgbClr val="4D5156"/>
                          </a:solidFill>
                        </a:rPr>
                        <a:t> </a:t>
                      </a:r>
                      <a:r>
                        <a:rPr b="1" lang="en-GB" sz="1700">
                          <a:latin typeface="Helvetica Neue"/>
                          <a:ea typeface="Helvetica Neue"/>
                          <a:cs typeface="Helvetica Neue"/>
                          <a:sym typeface="Helvetica Neue"/>
                        </a:rPr>
                        <a:t>Consigna:</a:t>
                      </a:r>
                      <a:r>
                        <a:rPr lang="en-GB" sz="1700">
                          <a:latin typeface="Helvetica Neue Light"/>
                          <a:ea typeface="Helvetica Neue Light"/>
                          <a:cs typeface="Helvetica Neue Light"/>
                          <a:sym typeface="Helvetica Neue Light"/>
                        </a:rPr>
                        <a:t>  Dividir en capas el proyecto entregable con el que venimos trabajando, agrupando apropiadamente las capas de ruteo, controlador, lógica de negocio y persistencia.</a:t>
                      </a:r>
                      <a:endParaRPr sz="1700">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latin typeface="Helvetica Neue Light"/>
                          <a:ea typeface="Helvetica Neue Light"/>
                          <a:cs typeface="Helvetica Neue Light"/>
                          <a:sym typeface="Helvetica Neue Light"/>
                        </a:rPr>
                        <a:t>Considerar agrupar las rutas por funcionalidad, con sus controladores, lógica de negocio con los casos de uso, y capa de persistencia.</a:t>
                      </a:r>
                      <a:endParaRPr sz="1700">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700">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GB" sz="1700">
                          <a:latin typeface="Helvetica Neue Light"/>
                          <a:ea typeface="Helvetica Neue Light"/>
                          <a:cs typeface="Helvetica Neue Light"/>
                          <a:sym typeface="Helvetica Neue Light"/>
                        </a:rPr>
                        <a:t>La capa de persistencia contendrá los métodos necesarios para atender la interacción de la lógica de negocio con los propios datos.</a:t>
                      </a:r>
                      <a:endParaRPr sz="17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95" name="Google Shape;795;p8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96" name="Google Shape;796;p88"/>
          <p:cNvPicPr preferRelativeResize="0"/>
          <p:nvPr/>
        </p:nvPicPr>
        <p:blipFill rotWithShape="1">
          <a:blip r:embed="rId4">
            <a:alphaModFix/>
          </a:blip>
          <a:srcRect b="0" l="0" r="0" t="0"/>
          <a:stretch/>
        </p:blipFill>
        <p:spPr>
          <a:xfrm>
            <a:off x="7173537" y="1030400"/>
            <a:ext cx="1634174" cy="639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0" name="Shape 800"/>
        <p:cNvGrpSpPr/>
        <p:nvPr/>
      </p:nvGrpSpPr>
      <p:grpSpPr>
        <a:xfrm>
          <a:off x="0" y="0"/>
          <a:ext cx="0" cy="0"/>
          <a:chOff x="0" y="0"/>
          <a:chExt cx="0" cy="0"/>
        </a:xfrm>
      </p:grpSpPr>
      <p:sp>
        <p:nvSpPr>
          <p:cNvPr id="801" name="Google Shape;801;p89"/>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802" name="Google Shape;802;p89"/>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6" name="Shape 806"/>
        <p:cNvGrpSpPr/>
        <p:nvPr/>
      </p:nvGrpSpPr>
      <p:grpSpPr>
        <a:xfrm>
          <a:off x="0" y="0"/>
          <a:ext cx="0" cy="0"/>
          <a:chOff x="0" y="0"/>
          <a:chExt cx="0" cy="0"/>
        </a:xfrm>
      </p:grpSpPr>
      <p:sp>
        <p:nvSpPr>
          <p:cNvPr id="807" name="Google Shape;807;p9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808" name="Google Shape;808;p90"/>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Administradores de paquetes de Node.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Npm, usos y aplicaciones. Subir nuestro propio paquete.</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Nvm, qué es y cómo usarlo.</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GB" sz="1700">
                <a:solidFill>
                  <a:srgbClr val="E0FF00"/>
                </a:solidFill>
                <a:latin typeface="Helvetica Neue Light"/>
                <a:ea typeface="Helvetica Neue Light"/>
                <a:cs typeface="Helvetica Neue Light"/>
                <a:sym typeface="Helvetica Neue Light"/>
              </a:rPr>
              <a:t>Arquitectura de proyectos en capas.</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2" name="Shape 812"/>
        <p:cNvGrpSpPr/>
        <p:nvPr/>
      </p:nvGrpSpPr>
      <p:grpSpPr>
        <a:xfrm>
          <a:off x="0" y="0"/>
          <a:ext cx="0" cy="0"/>
          <a:chOff x="0" y="0"/>
          <a:chExt cx="0" cy="0"/>
        </a:xfrm>
      </p:grpSpPr>
      <p:sp>
        <p:nvSpPr>
          <p:cNvPr id="813" name="Google Shape;813;p9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814" name="Google Shape;814;p91"/>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1989175" y="1455550"/>
            <a:ext cx="5900100" cy="2454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E</a:t>
            </a:r>
            <a:r>
              <a:rPr lang="en-GB" sz="1900">
                <a:solidFill>
                  <a:schemeClr val="dk1"/>
                </a:solidFill>
                <a:highlight>
                  <a:schemeClr val="lt1"/>
                </a:highlight>
                <a:latin typeface="Helvetica Neue Light"/>
                <a:ea typeface="Helvetica Neue Light"/>
                <a:cs typeface="Helvetica Neue Light"/>
                <a:sym typeface="Helvetica Neue Light"/>
              </a:rPr>
              <a:t>stos son componentes principales: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Interfaz de línea de comandos CLI.</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Repositorio.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1" marL="9144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Website.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58" name="Google Shape;158;p20"/>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NPM</a:t>
            </a:r>
            <a:endParaRPr i="1" sz="3600">
              <a:latin typeface="Anton"/>
              <a:ea typeface="Anton"/>
              <a:cs typeface="Anton"/>
              <a:sym typeface="Anton"/>
            </a:endParaRPr>
          </a:p>
        </p:txBody>
      </p:sp>
      <p:pic>
        <p:nvPicPr>
          <p:cNvPr id="159" name="Google Shape;159;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0" name="Google Shape;160;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1" name="Google Shape;161;p20"/>
          <p:cNvPicPr preferRelativeResize="0"/>
          <p:nvPr/>
        </p:nvPicPr>
        <p:blipFill>
          <a:blip r:embed="rId5">
            <a:alphaModFix/>
          </a:blip>
          <a:stretch>
            <a:fillRect/>
          </a:stretch>
        </p:blipFill>
        <p:spPr>
          <a:xfrm>
            <a:off x="0" y="61005"/>
            <a:ext cx="1989174" cy="8236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18" name="Shape 818"/>
        <p:cNvGrpSpPr/>
        <p:nvPr/>
      </p:nvGrpSpPr>
      <p:grpSpPr>
        <a:xfrm>
          <a:off x="0" y="0"/>
          <a:ext cx="0" cy="0"/>
          <a:chOff x="0" y="0"/>
          <a:chExt cx="0" cy="0"/>
        </a:xfrm>
      </p:grpSpPr>
      <p:sp>
        <p:nvSpPr>
          <p:cNvPr id="819" name="Google Shape;819;p9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820" name="Google Shape;820;p9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273600" y="712300"/>
            <a:ext cx="8292000" cy="4201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b="1" lang="en-GB" sz="1900">
                <a:solidFill>
                  <a:schemeClr val="dk1"/>
                </a:solidFill>
                <a:highlight>
                  <a:schemeClr val="lt1"/>
                </a:highlight>
                <a:latin typeface="Helvetica Neue"/>
                <a:ea typeface="Helvetica Neue"/>
                <a:cs typeface="Helvetica Neue"/>
                <a:sym typeface="Helvetica Neue"/>
              </a:rPr>
              <a:t>Yarn</a:t>
            </a:r>
            <a:r>
              <a:rPr lang="en-GB" sz="1900">
                <a:solidFill>
                  <a:schemeClr val="dk1"/>
                </a:solidFill>
                <a:highlight>
                  <a:schemeClr val="lt1"/>
                </a:highlight>
                <a:latin typeface="Helvetica Neue Light"/>
                <a:ea typeface="Helvetica Neue Light"/>
                <a:cs typeface="Helvetica Neue Light"/>
                <a:sym typeface="Helvetica Neue Light"/>
              </a:rPr>
              <a:t> no solo es un administrador de paquetes rápido, seguro, confiable y de código abierto, sino que también es un administrador de proyectos para proyectos estables y reproducibles.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Tiene un hilo, que permite que la velocidad de instalación de paquetes sea mayor que en npm. Esto además, soluciona los problemas de npm de que se puedan ejecutar programas mientras se está instalando módulos y de que la seguridad no es alta.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GB" sz="1900">
                <a:solidFill>
                  <a:schemeClr val="dk1"/>
                </a:solidFill>
                <a:highlight>
                  <a:schemeClr val="lt1"/>
                </a:highlight>
                <a:latin typeface="Helvetica Neue Light"/>
                <a:ea typeface="Helvetica Neue Light"/>
                <a:cs typeface="Helvetica Neue Light"/>
                <a:sym typeface="Helvetica Neue Light"/>
              </a:rPr>
              <a:t>Cuando algunos módulos se instalan a través del hilo, pueden instalarse nuevamente sin conectarse a la red. El hilo también puede controlar la versión de la que depende el módulo, y es seguro y confiable.</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67" name="Google Shape;167;p21"/>
          <p:cNvSpPr txBox="1"/>
          <p:nvPr/>
        </p:nvSpPr>
        <p:spPr>
          <a:xfrm>
            <a:off x="1180500" y="238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YARN</a:t>
            </a:r>
            <a:endParaRPr i="1" sz="3600">
              <a:latin typeface="Anton"/>
              <a:ea typeface="Anton"/>
              <a:cs typeface="Anton"/>
              <a:sym typeface="Anton"/>
            </a:endParaRPr>
          </a:p>
        </p:txBody>
      </p:sp>
      <p:pic>
        <p:nvPicPr>
          <p:cNvPr id="168" name="Google Shape;168;p2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9" name="Google Shape;169;p2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0" name="Google Shape;170;p21"/>
          <p:cNvPicPr preferRelativeResize="0"/>
          <p:nvPr/>
        </p:nvPicPr>
        <p:blipFill rotWithShape="1">
          <a:blip r:embed="rId5">
            <a:alphaModFix/>
          </a:blip>
          <a:srcRect b="9620" l="0" r="0" t="10206"/>
          <a:stretch/>
        </p:blipFill>
        <p:spPr>
          <a:xfrm>
            <a:off x="173450" y="91375"/>
            <a:ext cx="1692505"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