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Anton"/>
      <p:regular r:id="rId45"/>
    </p:embeddedFont>
    <p:embeddedFont>
      <p:font typeface="Lato"/>
      <p:regular r:id="rId46"/>
      <p:bold r:id="rId47"/>
      <p:italic r:id="rId48"/>
      <p:boldItalic r:id="rId49"/>
    </p:embeddedFont>
    <p:embeddedFont>
      <p:font typeface="Helvetica Neue"/>
      <p:regular r:id="rId50"/>
      <p:bold r:id="rId51"/>
      <p:italic r:id="rId52"/>
      <p:boldItalic r:id="rId53"/>
    </p:embeddedFont>
    <p:embeddedFont>
      <p:font typeface="Helvetica Neue Ligh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A691AF-549E-4755-80B0-D0BE7900E25E}">
  <a:tblStyle styleId="{2FA691AF-549E-4755-80B0-D0BE7900E2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font" Target="fonts/Anto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bold.fntdata"/><Relationship Id="rId50" Type="http://schemas.openxmlformats.org/officeDocument/2006/relationships/font" Target="fonts/HelveticaNeue-regular.fntdata"/><Relationship Id="rId53" Type="http://schemas.openxmlformats.org/officeDocument/2006/relationships/font" Target="fonts/HelveticaNeue-boldItalic.fntdata"/><Relationship Id="rId52" Type="http://schemas.openxmlformats.org/officeDocument/2006/relationships/font" Target="fonts/HelveticaNeue-italic.fntdata"/><Relationship Id="rId11" Type="http://schemas.openxmlformats.org/officeDocument/2006/relationships/slide" Target="slides/slide6.xml"/><Relationship Id="rId55" Type="http://schemas.openxmlformats.org/officeDocument/2006/relationships/font" Target="fonts/HelveticaNeueLight-bold.fntdata"/><Relationship Id="rId10" Type="http://schemas.openxmlformats.org/officeDocument/2006/relationships/slide" Target="slides/slide5.xml"/><Relationship Id="rId54" Type="http://schemas.openxmlformats.org/officeDocument/2006/relationships/font" Target="fonts/HelveticaNeueLight-regular.fntdata"/><Relationship Id="rId13" Type="http://schemas.openxmlformats.org/officeDocument/2006/relationships/slide" Target="slides/slide8.xml"/><Relationship Id="rId57" Type="http://schemas.openxmlformats.org/officeDocument/2006/relationships/font" Target="fonts/HelveticaNeueLight-boldItalic.fntdata"/><Relationship Id="rId12" Type="http://schemas.openxmlformats.org/officeDocument/2006/relationships/slide" Target="slides/slide7.xml"/><Relationship Id="rId56" Type="http://schemas.openxmlformats.org/officeDocument/2006/relationships/font" Target="fonts/HelveticaNeue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01c9424e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01c9424e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4442b919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d4442b919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4442b91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4442b91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4442b9196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d4442b9196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4442b919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4442b919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367ef98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367ef98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367ef98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367ef98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367ef98e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367ef98e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367ef98e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367ef98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367ef98e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367ef98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4442b9196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d4442b9196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4442b919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4442b919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d9a146612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d9a146612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367ef98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367ef98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367ef98e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367ef98e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367ef98e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367ef98e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367ef98e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367ef98e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367ef98e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367ef98e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367ef98e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367ef98e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367ef98e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367ef98e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367ef98e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367ef98e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4442b9196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d4442b9196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4442b919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4442b919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bd462603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bd462603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cbd462603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cbd462603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4442b919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4442b919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a24f9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a24f9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a24f9a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a24f9a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01c9424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01c9424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c786a82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c786a8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01c9424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01c9424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01c9424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01c9424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2.png"/><Relationship Id="rId6"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3.png"/><Relationship Id="rId6"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4.png"/><Relationship Id="rId6"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8.png"/><Relationship Id="rId6" Type="http://schemas.openxmlformats.org/officeDocument/2006/relationships/image" Target="../media/image40.png"/><Relationship Id="rId7" Type="http://schemas.openxmlformats.org/officeDocument/2006/relationships/image" Target="../media/image39.png"/><Relationship Id="rId8"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3.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2.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2.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6.pn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0.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2485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Módulo Cluster</a:t>
            </a:r>
            <a:endParaRPr i="1" sz="3600">
              <a:solidFill>
                <a:srgbClr val="121212"/>
              </a:solidFill>
              <a:latin typeface="Anton"/>
              <a:ea typeface="Anton"/>
              <a:cs typeface="Anton"/>
              <a:sym typeface="Anton"/>
            </a:endParaRPr>
          </a:p>
        </p:txBody>
      </p:sp>
      <p:sp>
        <p:nvSpPr>
          <p:cNvPr id="55" name="Google Shape;55;p13"/>
          <p:cNvSpPr txBox="1"/>
          <p:nvPr/>
        </p:nvSpPr>
        <p:spPr>
          <a:xfrm>
            <a:off x="2022750" y="17727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29.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3531925" y="1042175"/>
            <a:ext cx="5377200" cy="35190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Dentro del </a:t>
            </a:r>
            <a:r>
              <a:rPr i="1" lang="en-GB" sz="2000">
                <a:solidFill>
                  <a:schemeClr val="dk1"/>
                </a:solidFill>
                <a:highlight>
                  <a:schemeClr val="lt1"/>
                </a:highlight>
                <a:latin typeface="Helvetica Neue Light"/>
                <a:ea typeface="Helvetica Neue Light"/>
                <a:cs typeface="Helvetica Neue Light"/>
                <a:sym typeface="Helvetica Neue Light"/>
              </a:rPr>
              <a:t>for</a:t>
            </a:r>
            <a:r>
              <a:rPr lang="en-GB" sz="2000">
                <a:solidFill>
                  <a:schemeClr val="dk1"/>
                </a:solidFill>
                <a:highlight>
                  <a:schemeClr val="lt1"/>
                </a:highlight>
                <a:latin typeface="Helvetica Neue Light"/>
                <a:ea typeface="Helvetica Neue Light"/>
                <a:cs typeface="Helvetica Neue Light"/>
                <a:sym typeface="Helvetica Neue Light"/>
              </a:rPr>
              <a:t>, en el proceso </a:t>
            </a:r>
            <a:r>
              <a:rPr i="1" lang="en-GB" sz="2000">
                <a:solidFill>
                  <a:schemeClr val="dk1"/>
                </a:solidFill>
                <a:highlight>
                  <a:schemeClr val="lt1"/>
                </a:highlight>
                <a:latin typeface="Helvetica Neue Light"/>
                <a:ea typeface="Helvetica Neue Light"/>
                <a:cs typeface="Helvetica Neue Light"/>
                <a:sym typeface="Helvetica Neue Light"/>
              </a:rPr>
              <a:t>master</a:t>
            </a:r>
            <a:r>
              <a:rPr lang="en-GB" sz="2000">
                <a:solidFill>
                  <a:schemeClr val="dk1"/>
                </a:solidFill>
                <a:highlight>
                  <a:schemeClr val="lt1"/>
                </a:highlight>
                <a:latin typeface="Helvetica Neue Light"/>
                <a:ea typeface="Helvetica Neue Light"/>
                <a:cs typeface="Helvetica Neue Light"/>
                <a:sym typeface="Helvetica Neue Light"/>
              </a:rPr>
              <a:t>, creamos un </a:t>
            </a:r>
            <a:r>
              <a:rPr i="1" lang="en-GB" sz="2000">
                <a:solidFill>
                  <a:schemeClr val="dk1"/>
                </a:solidFill>
                <a:highlight>
                  <a:schemeClr val="lt1"/>
                </a:highlight>
                <a:latin typeface="Helvetica Neue Light"/>
                <a:ea typeface="Helvetica Neue Light"/>
                <a:cs typeface="Helvetica Neue Light"/>
                <a:sym typeface="Helvetica Neue Light"/>
              </a:rPr>
              <a:t>worker </a:t>
            </a:r>
            <a:r>
              <a:rPr lang="en-GB" sz="2000">
                <a:solidFill>
                  <a:schemeClr val="dk1"/>
                </a:solidFill>
                <a:highlight>
                  <a:schemeClr val="lt1"/>
                </a:highlight>
                <a:latin typeface="Helvetica Neue Light"/>
                <a:ea typeface="Helvetica Neue Light"/>
                <a:cs typeface="Helvetica Neue Light"/>
                <a:sym typeface="Helvetica Neue Light"/>
              </a:rPr>
              <a:t>por cada CPU.</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Con </a:t>
            </a:r>
            <a:r>
              <a:rPr i="1" lang="en-GB" sz="2000">
                <a:solidFill>
                  <a:schemeClr val="lt2"/>
                </a:solidFill>
                <a:highlight>
                  <a:schemeClr val="dk2"/>
                </a:highlight>
                <a:latin typeface="Helvetica Neue Light"/>
                <a:ea typeface="Helvetica Neue Light"/>
                <a:cs typeface="Helvetica Neue Light"/>
                <a:sym typeface="Helvetica Neue Light"/>
              </a:rPr>
              <a:t>cluster.on</a:t>
            </a:r>
            <a:r>
              <a:rPr lang="en-GB" sz="2000">
                <a:solidFill>
                  <a:schemeClr val="dk1"/>
                </a:solidFill>
                <a:highlight>
                  <a:schemeClr val="lt1"/>
                </a:highlight>
                <a:latin typeface="Helvetica Neue Light"/>
                <a:ea typeface="Helvetica Neue Light"/>
                <a:cs typeface="Helvetica Neue Light"/>
                <a:sym typeface="Helvetica Neue Light"/>
              </a:rPr>
              <a:t> y el comando </a:t>
            </a:r>
            <a:r>
              <a:rPr i="1" lang="en-GB" sz="2000">
                <a:solidFill>
                  <a:schemeClr val="dk1"/>
                </a:solidFill>
                <a:highlight>
                  <a:schemeClr val="lt1"/>
                </a:highlight>
                <a:latin typeface="Helvetica Neue Light"/>
                <a:ea typeface="Helvetica Neue Light"/>
                <a:cs typeface="Helvetica Neue Light"/>
                <a:sym typeface="Helvetica Neue Light"/>
              </a:rPr>
              <a:t>“exit”</a:t>
            </a:r>
            <a:r>
              <a:rPr lang="en-GB" sz="2000">
                <a:solidFill>
                  <a:schemeClr val="dk1"/>
                </a:solidFill>
                <a:highlight>
                  <a:schemeClr val="lt1"/>
                </a:highlight>
                <a:latin typeface="Helvetica Neue Light"/>
                <a:ea typeface="Helvetica Neue Light"/>
                <a:cs typeface="Helvetica Neue Light"/>
                <a:sym typeface="Helvetica Neue Light"/>
              </a:rPr>
              <a:t> controlamos la salida de estos workers.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Como mencionamos antes, en los </a:t>
            </a:r>
            <a:r>
              <a:rPr i="1" lang="en-GB" sz="2000">
                <a:solidFill>
                  <a:schemeClr val="dk1"/>
                </a:solidFill>
                <a:highlight>
                  <a:schemeClr val="lt1"/>
                </a:highlight>
                <a:latin typeface="Helvetica Neue Light"/>
                <a:ea typeface="Helvetica Neue Light"/>
                <a:cs typeface="Helvetica Neue Light"/>
                <a:sym typeface="Helvetica Neue Light"/>
              </a:rPr>
              <a:t>workers</a:t>
            </a:r>
            <a:r>
              <a:rPr lang="en-GB" sz="2000">
                <a:solidFill>
                  <a:schemeClr val="dk1"/>
                </a:solidFill>
                <a:highlight>
                  <a:schemeClr val="lt1"/>
                </a:highlight>
                <a:latin typeface="Helvetica Neue Light"/>
                <a:ea typeface="Helvetica Neue Light"/>
                <a:cs typeface="Helvetica Neue Light"/>
                <a:sym typeface="Helvetica Neue Light"/>
              </a:rPr>
              <a:t>, es decir, cuando </a:t>
            </a:r>
            <a:r>
              <a:rPr i="1" lang="en-GB" sz="2000">
                <a:solidFill>
                  <a:schemeClr val="lt2"/>
                </a:solidFill>
                <a:highlight>
                  <a:schemeClr val="dk2"/>
                </a:highlight>
                <a:latin typeface="Helvetica Neue Light"/>
                <a:ea typeface="Helvetica Neue Light"/>
                <a:cs typeface="Helvetica Neue Light"/>
                <a:sym typeface="Helvetica Neue Light"/>
              </a:rPr>
              <a:t>cluster.isMaster == false</a:t>
            </a:r>
            <a:r>
              <a:rPr lang="en-GB" sz="2000">
                <a:solidFill>
                  <a:schemeClr val="dk1"/>
                </a:solidFill>
                <a:highlight>
                  <a:schemeClr val="lt1"/>
                </a:highlight>
                <a:latin typeface="Helvetica Neue Light"/>
                <a:ea typeface="Helvetica Neue Light"/>
                <a:cs typeface="Helvetica Neue Light"/>
                <a:sym typeface="Helvetica Neue Light"/>
              </a:rPr>
              <a:t>, creamos un servidor HTTP.</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65" name="Google Shape;165;p22"/>
          <p:cNvSpPr txBox="1"/>
          <p:nvPr/>
        </p:nvSpPr>
        <p:spPr>
          <a:xfrm>
            <a:off x="1104300" y="7862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el módulo Cluster</a:t>
            </a:r>
            <a:endParaRPr i="1" sz="3600">
              <a:latin typeface="Anton"/>
              <a:ea typeface="Anton"/>
              <a:cs typeface="Anton"/>
              <a:sym typeface="Anton"/>
            </a:endParaRPr>
          </a:p>
        </p:txBody>
      </p:sp>
      <p:pic>
        <p:nvPicPr>
          <p:cNvPr id="166" name="Google Shape;166;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7" name="Google Shape;167;p22"/>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168" name="Google Shape;168;p22"/>
          <p:cNvGrpSpPr/>
          <p:nvPr/>
        </p:nvGrpSpPr>
        <p:grpSpPr>
          <a:xfrm>
            <a:off x="296178" y="880081"/>
            <a:ext cx="2967539" cy="3993253"/>
            <a:chOff x="222845" y="879761"/>
            <a:chExt cx="3101524" cy="4173550"/>
          </a:xfrm>
        </p:grpSpPr>
        <p:pic>
          <p:nvPicPr>
            <p:cNvPr id="169" name="Google Shape;169;p22"/>
            <p:cNvPicPr preferRelativeResize="0"/>
            <p:nvPr/>
          </p:nvPicPr>
          <p:blipFill>
            <a:blip r:embed="rId5">
              <a:alphaModFix/>
            </a:blip>
            <a:stretch>
              <a:fillRect/>
            </a:stretch>
          </p:blipFill>
          <p:spPr>
            <a:xfrm>
              <a:off x="222845" y="879761"/>
              <a:ext cx="3101524" cy="4173550"/>
            </a:xfrm>
            <a:prstGeom prst="rect">
              <a:avLst/>
            </a:prstGeom>
            <a:noFill/>
            <a:ln cap="flat" cmpd="sng" w="9525">
              <a:solidFill>
                <a:schemeClr val="dk2"/>
              </a:solidFill>
              <a:prstDash val="solid"/>
              <a:round/>
              <a:headEnd len="sm" w="sm" type="none"/>
              <a:tailEnd len="sm" w="sm" type="none"/>
            </a:ln>
          </p:spPr>
        </p:pic>
        <p:sp>
          <p:nvSpPr>
            <p:cNvPr id="170" name="Google Shape;170;p22"/>
            <p:cNvSpPr/>
            <p:nvPr/>
          </p:nvSpPr>
          <p:spPr>
            <a:xfrm>
              <a:off x="232145" y="1746661"/>
              <a:ext cx="2250300" cy="542100"/>
            </a:xfrm>
            <a:prstGeom prst="rect">
              <a:avLst/>
            </a:prstGeom>
            <a:solidFill>
              <a:srgbClr val="EEFF41">
                <a:alpha val="4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308345" y="2502886"/>
              <a:ext cx="2924100" cy="542100"/>
            </a:xfrm>
            <a:prstGeom prst="rect">
              <a:avLst/>
            </a:prstGeom>
            <a:solidFill>
              <a:srgbClr val="EEFF41">
                <a:alpha val="4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308345" y="3645886"/>
              <a:ext cx="2924100" cy="829200"/>
            </a:xfrm>
            <a:prstGeom prst="rect">
              <a:avLst/>
            </a:prstGeom>
            <a:solidFill>
              <a:srgbClr val="EEFF41">
                <a:alpha val="4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SERVIDOR NODE CON FORK</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178" name="Google Shape;178;p2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79" name="Google Shape;179;p2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85" name="Google Shape;185;p24"/>
          <p:cNvSpPr txBox="1"/>
          <p:nvPr/>
        </p:nvSpPr>
        <p:spPr>
          <a:xfrm>
            <a:off x="290100" y="1171125"/>
            <a:ext cx="8158800" cy="42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Realizar un servidor Node.js basado en express al que se le pase como parámetro el número de puerto de escucha. De no recibir este dato, el servidor iniciará en el puerto 8080.</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Al ponerse en línea el servidor representará por consola el puerto de conexión y su número de proceso (pid).</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En el endpoint raíz '/' deberá devolver un mensaje con el siguiente formato:</a:t>
            </a:r>
            <a:br>
              <a:rPr lang="en-GB" sz="1700">
                <a:solidFill>
                  <a:schemeClr val="dk1"/>
                </a:solidFill>
                <a:highlight>
                  <a:schemeClr val="lt1"/>
                </a:highlight>
                <a:latin typeface="Helvetica Neue Light"/>
                <a:ea typeface="Helvetica Neue Light"/>
                <a:cs typeface="Helvetica Neue Light"/>
                <a:sym typeface="Helvetica Neue Light"/>
              </a:rPr>
            </a:br>
            <a:r>
              <a:rPr lang="en-GB" sz="1700">
                <a:solidFill>
                  <a:schemeClr val="dk1"/>
                </a:solidFill>
                <a:highlight>
                  <a:schemeClr val="lt1"/>
                </a:highlight>
                <a:latin typeface="Helvetica Neue Light"/>
                <a:ea typeface="Helvetica Neue Light"/>
                <a:cs typeface="Helvetica Neue Light"/>
                <a:sym typeface="Helvetica Neue Light"/>
              </a:rPr>
              <a:t>'Servidor express en (PORT) - PID (pid) - (fecha y hora actual)}'</a:t>
            </a:r>
            <a:br>
              <a:rPr lang="en-GB" sz="1700">
                <a:solidFill>
                  <a:schemeClr val="dk1"/>
                </a:solidFill>
                <a:highlight>
                  <a:schemeClr val="lt1"/>
                </a:highlight>
                <a:latin typeface="Helvetica Neue Light"/>
                <a:ea typeface="Helvetica Neue Light"/>
                <a:cs typeface="Helvetica Neue Light"/>
                <a:sym typeface="Helvetica Neue Light"/>
              </a:rPr>
            </a:b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a:t>
            </a:r>
            <a:r>
              <a:rPr lang="en-GB">
                <a:solidFill>
                  <a:schemeClr val="dk1"/>
                </a:solidFill>
                <a:highlight>
                  <a:schemeClr val="lt1"/>
                </a:highlight>
                <a:latin typeface="Helvetica Neue Light"/>
                <a:ea typeface="Helvetica Neue Light"/>
                <a:cs typeface="Helvetica Neue Light"/>
                <a:sym typeface="Helvetica Neue Light"/>
              </a:rPr>
              <a:t> Poner en marcha el servidor con node (sin nodemon) y verificar en el sistema operativo el proceso de node y su pid. Hacerlo con nodemon y ver la diferencia (constatar que nodemon crea un proceso padre forkeando a nuestro server). En ambos casos el puerto de escucha será el 8081.</a:t>
            </a:r>
            <a:endParaRPr>
              <a:solidFill>
                <a:schemeClr val="dk1"/>
              </a:solidFill>
              <a:highlight>
                <a:schemeClr val="lt1"/>
              </a:highlight>
              <a:latin typeface="Helvetica Neue Light"/>
              <a:ea typeface="Helvetica Neue Light"/>
              <a:cs typeface="Helvetica Neue Light"/>
              <a:sym typeface="Helvetica Neue Light"/>
            </a:endParaRPr>
          </a:p>
        </p:txBody>
      </p:sp>
      <p:pic>
        <p:nvPicPr>
          <p:cNvPr id="186" name="Google Shape;186;p2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187" name="Google Shape;187;p24"/>
          <p:cNvSpPr txBox="1"/>
          <p:nvPr/>
        </p:nvSpPr>
        <p:spPr>
          <a:xfrm>
            <a:off x="290100" y="1524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Servidor Node con Fork</a:t>
            </a:r>
            <a:endParaRPr i="1" sz="1600">
              <a:latin typeface="Helvetica Neue Light"/>
              <a:ea typeface="Helvetica Neue Light"/>
              <a:cs typeface="Helvetica Neue Light"/>
              <a:sym typeface="Helvetica Neue Light"/>
            </a:endParaRPr>
          </a:p>
        </p:txBody>
      </p:sp>
      <p:sp>
        <p:nvSpPr>
          <p:cNvPr id="188" name="Google Shape;188;p24"/>
          <p:cNvSpPr txBox="1"/>
          <p:nvPr/>
        </p:nvSpPr>
        <p:spPr>
          <a:xfrm>
            <a:off x="329125" y="7344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SERVIDOR NODE CON CLUSTER</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194" name="Google Shape;194;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5" name="Google Shape;195;p2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1" name="Google Shape;201;p26"/>
          <p:cNvSpPr txBox="1"/>
          <p:nvPr/>
        </p:nvSpPr>
        <p:spPr>
          <a:xfrm>
            <a:off x="290100" y="1171125"/>
            <a:ext cx="8655600" cy="42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Tomando como base el ejercicio anterior, agregar la lógica que permita clustear nuestro servidor poniendo un evento de escucha en cada worker para reiniciarlo si se cae.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Representar por consola el número de procesadores detectados, el momento en el que un worker se cae, el pid de los procesos worker y el del master.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Poner en marcha el servidor con node y nodemon en el puerto 8081, verificando en cada caso, la respuesta en su ruta raíz y el número de procesos activos de node en el sistema operativo, relacionándolos con el número de procesadores.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Finalizar en el sistema operativo un proceso worker comprobando que se reinicia en un nuevo pid.</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Como último identificar el pid del </a:t>
            </a:r>
            <a:r>
              <a:rPr lang="en-GB" sz="1700">
                <a:solidFill>
                  <a:schemeClr val="dk1"/>
                </a:solidFill>
                <a:highlight>
                  <a:schemeClr val="lt1"/>
                </a:highlight>
                <a:latin typeface="Helvetica Neue Light"/>
                <a:ea typeface="Helvetica Neue Light"/>
                <a:cs typeface="Helvetica Neue Light"/>
                <a:sym typeface="Helvetica Neue Light"/>
              </a:rPr>
              <a:t>master</a:t>
            </a:r>
            <a:r>
              <a:rPr lang="en-GB" sz="1700">
                <a:solidFill>
                  <a:schemeClr val="dk1"/>
                </a:solidFill>
                <a:highlight>
                  <a:schemeClr val="lt1"/>
                </a:highlight>
                <a:latin typeface="Helvetica Neue Light"/>
                <a:ea typeface="Helvetica Neue Light"/>
                <a:cs typeface="Helvetica Neue Light"/>
                <a:sym typeface="Helvetica Neue Light"/>
              </a:rPr>
              <a:t> y finalizar su proceso de node, analizando </a:t>
            </a:r>
            <a:r>
              <a:rPr lang="en-GB" sz="1700">
                <a:solidFill>
                  <a:schemeClr val="dk1"/>
                </a:solidFill>
                <a:highlight>
                  <a:schemeClr val="lt1"/>
                </a:highlight>
                <a:latin typeface="Helvetica Neue Light"/>
                <a:ea typeface="Helvetica Neue Light"/>
                <a:cs typeface="Helvetica Neue Light"/>
                <a:sym typeface="Helvetica Neue Light"/>
              </a:rPr>
              <a:t>qué</a:t>
            </a:r>
            <a:r>
              <a:rPr lang="en-GB" sz="1700">
                <a:solidFill>
                  <a:schemeClr val="dk1"/>
                </a:solidFill>
                <a:highlight>
                  <a:schemeClr val="lt1"/>
                </a:highlight>
                <a:latin typeface="Helvetica Neue Light"/>
                <a:ea typeface="Helvetica Neue Light"/>
                <a:cs typeface="Helvetica Neue Light"/>
                <a:sym typeface="Helvetica Neue Light"/>
              </a:rPr>
              <a:t> ocurre en el caso de haberlo ejecutado con node y con nodemon.</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02" name="Google Shape;202;p2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03" name="Google Shape;203;p26"/>
          <p:cNvSpPr txBox="1"/>
          <p:nvPr/>
        </p:nvSpPr>
        <p:spPr>
          <a:xfrm>
            <a:off x="290100" y="762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Servidor Node con Cluster</a:t>
            </a:r>
            <a:endParaRPr i="1" sz="1600">
              <a:latin typeface="Helvetica Neue Light"/>
              <a:ea typeface="Helvetica Neue Light"/>
              <a:cs typeface="Helvetica Neue Light"/>
              <a:sym typeface="Helvetica Neue Light"/>
            </a:endParaRPr>
          </a:p>
        </p:txBody>
      </p:sp>
      <p:sp>
        <p:nvSpPr>
          <p:cNvPr id="204" name="Google Shape;204;p26"/>
          <p:cNvSpPr txBox="1"/>
          <p:nvPr/>
        </p:nvSpPr>
        <p:spPr>
          <a:xfrm>
            <a:off x="329125" y="7344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7"/>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MÓDULO FOREVER</a:t>
            </a:r>
            <a:endParaRPr i="1" sz="36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nvSpPr>
        <p:spPr>
          <a:xfrm>
            <a:off x="379800" y="1228025"/>
            <a:ext cx="8232000" cy="3584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Cuando ejecutamos un proyecto de Node en un servidor en el que lo tengamos desplegado, dejamos la consola “ocupada” con esa aplicación. Si queremos seguir haciendo cosas o arrancar otro proyecto no podemos, ya que tendríamos que detener la aplicación </a:t>
            </a:r>
            <a:r>
              <a:rPr lang="en-GB" sz="1900">
                <a:solidFill>
                  <a:schemeClr val="dk1"/>
                </a:solidFill>
                <a:highlight>
                  <a:schemeClr val="lt1"/>
                </a:highlight>
                <a:latin typeface="Helvetica Neue Light"/>
                <a:ea typeface="Helvetica Neue Light"/>
                <a:cs typeface="Helvetica Neue Light"/>
                <a:sym typeface="Helvetica Neue Light"/>
              </a:rPr>
              <a:t>pulsando </a:t>
            </a:r>
            <a:r>
              <a:rPr i="1" lang="en-GB" sz="1900">
                <a:solidFill>
                  <a:schemeClr val="dk1"/>
                </a:solidFill>
                <a:highlight>
                  <a:schemeClr val="lt1"/>
                </a:highlight>
                <a:latin typeface="Helvetica Neue Light"/>
                <a:ea typeface="Helvetica Neue Light"/>
                <a:cs typeface="Helvetica Neue Light"/>
                <a:sym typeface="Helvetica Neue Light"/>
              </a:rPr>
              <a:t>Ctrl+C </a:t>
            </a:r>
            <a:r>
              <a:rPr lang="en-GB" sz="1900">
                <a:solidFill>
                  <a:schemeClr val="dk1"/>
                </a:solidFill>
                <a:highlight>
                  <a:schemeClr val="lt1"/>
                </a:highlight>
                <a:latin typeface="Helvetica Neue Light"/>
                <a:ea typeface="Helvetica Neue Light"/>
                <a:cs typeface="Helvetica Neue Light"/>
                <a:sym typeface="Helvetica Neue Light"/>
              </a:rPr>
              <a:t>quedando </a:t>
            </a:r>
            <a:r>
              <a:rPr lang="en-GB" sz="1900">
                <a:solidFill>
                  <a:schemeClr val="dk1"/>
                </a:solidFill>
                <a:highlight>
                  <a:schemeClr val="lt1"/>
                </a:highlight>
                <a:latin typeface="Helvetica Neue Light"/>
                <a:ea typeface="Helvetica Neue Light"/>
                <a:cs typeface="Helvetica Neue Light"/>
                <a:sym typeface="Helvetica Neue Light"/>
              </a:rPr>
              <a:t>la consola libre nuevamente.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Por otro lado, si el servidor se parara por un fallo, nuestra aplicación no se arrancaría de nuevo.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Ambos problemas se pueden solventar con el </a:t>
            </a:r>
            <a:r>
              <a:rPr b="1" i="1" lang="en-GB" sz="1900">
                <a:solidFill>
                  <a:schemeClr val="dk1"/>
                </a:solidFill>
                <a:highlight>
                  <a:schemeClr val="lt1"/>
                </a:highlight>
                <a:latin typeface="Helvetica Neue"/>
                <a:ea typeface="Helvetica Neue"/>
                <a:cs typeface="Helvetica Neue"/>
                <a:sym typeface="Helvetica Neue"/>
              </a:rPr>
              <a:t>módulo Forever</a:t>
            </a:r>
            <a:r>
              <a:rPr lang="en-GB" sz="1900">
                <a:solidFill>
                  <a:schemeClr val="dk1"/>
                </a:solidFill>
                <a:highlight>
                  <a:schemeClr val="lt1"/>
                </a:highlight>
                <a:latin typeface="Helvetica Neue Light"/>
                <a:ea typeface="Helvetica Neue Light"/>
                <a:cs typeface="Helvetica Neue Light"/>
                <a:sym typeface="Helvetica Neue Light"/>
              </a:rPr>
              <a:t> de Node.</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15" name="Google Shape;215;p28"/>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a:t>
            </a:r>
            <a:endParaRPr i="1" sz="3600">
              <a:latin typeface="Anton"/>
              <a:ea typeface="Anton"/>
              <a:cs typeface="Anton"/>
              <a:sym typeface="Anton"/>
            </a:endParaRPr>
          </a:p>
        </p:txBody>
      </p:sp>
      <p:pic>
        <p:nvPicPr>
          <p:cNvPr id="216" name="Google Shape;216;p2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7" name="Google Shape;217;p2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8" name="Google Shape;218;p28"/>
          <p:cNvPicPr preferRelativeResize="0"/>
          <p:nvPr/>
        </p:nvPicPr>
        <p:blipFill>
          <a:blip r:embed="rId5">
            <a:alphaModFix/>
          </a:blip>
          <a:stretch>
            <a:fillRect/>
          </a:stretch>
        </p:blipFill>
        <p:spPr>
          <a:xfrm>
            <a:off x="164050" y="154400"/>
            <a:ext cx="453550" cy="45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nvSpPr>
        <p:spPr>
          <a:xfrm>
            <a:off x="379800" y="1075625"/>
            <a:ext cx="8232000" cy="3807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Como ya vimos, cada vez que hacemos cambios en alguno de los archivos del programa, debemos parar e iniciar nuevamente el servidor.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a:t>
            </a:r>
            <a:r>
              <a:rPr b="1" i="1" lang="en-GB" sz="1900">
                <a:solidFill>
                  <a:schemeClr val="dk1"/>
                </a:solidFill>
                <a:highlight>
                  <a:schemeClr val="lt1"/>
                </a:highlight>
                <a:latin typeface="Helvetica Neue"/>
                <a:ea typeface="Helvetica Neue"/>
                <a:cs typeface="Helvetica Neue"/>
                <a:sym typeface="Helvetica Neue"/>
              </a:rPr>
              <a:t>módulo Nodemon</a:t>
            </a:r>
            <a:r>
              <a:rPr lang="en-GB" sz="1900">
                <a:solidFill>
                  <a:schemeClr val="dk1"/>
                </a:solidFill>
                <a:highlight>
                  <a:schemeClr val="lt1"/>
                </a:highlight>
                <a:latin typeface="Helvetica Neue Light"/>
                <a:ea typeface="Helvetica Neue Light"/>
                <a:cs typeface="Helvetica Neue Light"/>
                <a:sym typeface="Helvetica Neue Light"/>
              </a:rPr>
              <a:t> de Node, evita esto y se reinicia de forma automática ante cualquier cambio en los archivos del programa en ejecución.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Sin embargo, </a:t>
            </a:r>
            <a:r>
              <a:rPr i="1" lang="en-GB" sz="1900">
                <a:solidFill>
                  <a:schemeClr val="dk1"/>
                </a:solidFill>
                <a:highlight>
                  <a:schemeClr val="lt1"/>
                </a:highlight>
                <a:latin typeface="Helvetica Neue Light"/>
                <a:ea typeface="Helvetica Neue Light"/>
                <a:cs typeface="Helvetica Neue Light"/>
                <a:sym typeface="Helvetica Neue Light"/>
              </a:rPr>
              <a:t>Nodemon </a:t>
            </a:r>
            <a:r>
              <a:rPr lang="en-GB" sz="1900">
                <a:solidFill>
                  <a:schemeClr val="dk1"/>
                </a:solidFill>
                <a:highlight>
                  <a:schemeClr val="lt1"/>
                </a:highlight>
                <a:latin typeface="Helvetica Neue Light"/>
                <a:ea typeface="Helvetica Neue Light"/>
                <a:cs typeface="Helvetica Neue Light"/>
                <a:sym typeface="Helvetica Neue Light"/>
              </a:rPr>
              <a:t>solo nos sirve en desarrollo. Cuando estamos en producción, no se puede hacer uso de este módulo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Esta es la </a:t>
            </a:r>
            <a:r>
              <a:rPr b="1" lang="en-GB" sz="1900">
                <a:solidFill>
                  <a:schemeClr val="dk1"/>
                </a:solidFill>
                <a:highlight>
                  <a:schemeClr val="lt1"/>
                </a:highlight>
                <a:latin typeface="Helvetica Neue"/>
                <a:ea typeface="Helvetica Neue"/>
                <a:cs typeface="Helvetica Neue"/>
                <a:sym typeface="Helvetica Neue"/>
              </a:rPr>
              <a:t>ventaja de Forever</a:t>
            </a:r>
            <a:r>
              <a:rPr lang="en-GB" sz="1900">
                <a:solidFill>
                  <a:schemeClr val="dk1"/>
                </a:solidFill>
                <a:highlight>
                  <a:schemeClr val="lt1"/>
                </a:highlight>
                <a:latin typeface="Helvetica Neue Light"/>
                <a:ea typeface="Helvetica Neue Light"/>
                <a:cs typeface="Helvetica Neue Light"/>
                <a:sym typeface="Helvetica Neue Light"/>
              </a:rPr>
              <a:t>, ya que este puede utilizarse en producción. Además, nos sirve también para reiniciar el servidor ante un fallo del mismo.</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24" name="Google Shape;224;p29"/>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Comparación con Nodemon</a:t>
            </a:r>
            <a:endParaRPr i="1" sz="3600">
              <a:latin typeface="Anton"/>
              <a:ea typeface="Anton"/>
              <a:cs typeface="Anton"/>
              <a:sym typeface="Anton"/>
            </a:endParaRPr>
          </a:p>
        </p:txBody>
      </p:sp>
      <p:pic>
        <p:nvPicPr>
          <p:cNvPr id="225" name="Google Shape;225;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6" name="Google Shape;226;p29"/>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Empezar a usarlo</a:t>
            </a:r>
            <a:endParaRPr i="1" sz="3600">
              <a:latin typeface="Anton"/>
              <a:ea typeface="Anton"/>
              <a:cs typeface="Anton"/>
              <a:sym typeface="Anton"/>
            </a:endParaRPr>
          </a:p>
        </p:txBody>
      </p:sp>
      <p:pic>
        <p:nvPicPr>
          <p:cNvPr id="232" name="Google Shape;232;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3" name="Google Shape;233;p30"/>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234" name="Google Shape;234;p30"/>
          <p:cNvGrpSpPr/>
          <p:nvPr/>
        </p:nvGrpSpPr>
        <p:grpSpPr>
          <a:xfrm>
            <a:off x="303600" y="1343375"/>
            <a:ext cx="8232000" cy="470400"/>
            <a:chOff x="303600" y="1190975"/>
            <a:chExt cx="8232000" cy="470400"/>
          </a:xfrm>
        </p:grpSpPr>
        <p:sp>
          <p:nvSpPr>
            <p:cNvPr id="235" name="Google Shape;235;p30"/>
            <p:cNvSpPr txBox="1"/>
            <p:nvPr/>
          </p:nvSpPr>
          <p:spPr>
            <a:xfrm>
              <a:off x="303600" y="1190975"/>
              <a:ext cx="8232000" cy="47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a:buAutoNum type="arabicPeriod"/>
              </a:pPr>
              <a:r>
                <a:rPr lang="en-GB" sz="1900">
                  <a:solidFill>
                    <a:schemeClr val="dk1"/>
                  </a:solidFill>
                  <a:highlight>
                    <a:schemeClr val="lt1"/>
                  </a:highlight>
                  <a:latin typeface="Helvetica Neue Light"/>
                  <a:ea typeface="Helvetica Neue Light"/>
                  <a:cs typeface="Helvetica Neue Light"/>
                  <a:sym typeface="Helvetica Neue Light"/>
                </a:rPr>
                <a:t>Primero instalamos el módulo forever</a:t>
              </a:r>
              <a:endParaRPr i="1" sz="1900">
                <a:solidFill>
                  <a:schemeClr val="dk1"/>
                </a:solidFill>
                <a:highlight>
                  <a:schemeClr val="lt1"/>
                </a:highlight>
                <a:latin typeface="Helvetica Neue Light"/>
                <a:ea typeface="Helvetica Neue Light"/>
                <a:cs typeface="Helvetica Neue Light"/>
                <a:sym typeface="Helvetica Neue Light"/>
              </a:endParaRPr>
            </a:p>
          </p:txBody>
        </p:sp>
        <p:pic>
          <p:nvPicPr>
            <p:cNvPr id="236" name="Google Shape;236;p30"/>
            <p:cNvPicPr preferRelativeResize="0"/>
            <p:nvPr/>
          </p:nvPicPr>
          <p:blipFill>
            <a:blip r:embed="rId5">
              <a:alphaModFix/>
            </a:blip>
            <a:stretch>
              <a:fillRect/>
            </a:stretch>
          </p:blipFill>
          <p:spPr>
            <a:xfrm>
              <a:off x="4925800" y="1190975"/>
              <a:ext cx="2879159" cy="470400"/>
            </a:xfrm>
            <a:prstGeom prst="rect">
              <a:avLst/>
            </a:prstGeom>
            <a:noFill/>
            <a:ln cap="flat" cmpd="sng" w="9525">
              <a:solidFill>
                <a:schemeClr val="dk2"/>
              </a:solidFill>
              <a:prstDash val="solid"/>
              <a:round/>
              <a:headEnd len="sm" w="sm" type="none"/>
              <a:tailEnd len="sm" w="sm" type="none"/>
            </a:ln>
          </p:spPr>
        </p:pic>
      </p:grpSp>
      <p:grpSp>
        <p:nvGrpSpPr>
          <p:cNvPr id="237" name="Google Shape;237;p30"/>
          <p:cNvGrpSpPr/>
          <p:nvPr/>
        </p:nvGrpSpPr>
        <p:grpSpPr>
          <a:xfrm>
            <a:off x="303600" y="1913825"/>
            <a:ext cx="8232000" cy="744300"/>
            <a:chOff x="303600" y="1913825"/>
            <a:chExt cx="8232000" cy="744300"/>
          </a:xfrm>
        </p:grpSpPr>
        <p:sp>
          <p:nvSpPr>
            <p:cNvPr id="238" name="Google Shape;238;p30"/>
            <p:cNvSpPr txBox="1"/>
            <p:nvPr/>
          </p:nvSpPr>
          <p:spPr>
            <a:xfrm>
              <a:off x="303600" y="1913825"/>
              <a:ext cx="8232000" cy="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1900">
                  <a:solidFill>
                    <a:srgbClr val="3CEFAB"/>
                  </a:solidFill>
                  <a:highlight>
                    <a:schemeClr val="lt1"/>
                  </a:highlight>
                  <a:latin typeface="Helvetica Neue"/>
                  <a:ea typeface="Helvetica Neue"/>
                  <a:cs typeface="Helvetica Neue"/>
                  <a:sym typeface="Helvetica Neue"/>
                </a:rPr>
                <a:t>2.</a:t>
              </a:r>
              <a:r>
                <a:rPr lang="en-GB" sz="1900">
                  <a:solidFill>
                    <a:schemeClr val="dk1"/>
                  </a:solidFill>
                  <a:highlight>
                    <a:schemeClr val="lt1"/>
                  </a:highlight>
                  <a:latin typeface="Helvetica Neue Light"/>
                  <a:ea typeface="Helvetica Neue Light"/>
                  <a:cs typeface="Helvetica Neue Light"/>
                  <a:sym typeface="Helvetica Neue Light"/>
                </a:rPr>
                <a:t>	Luego, agregamos otro script llamado</a:t>
              </a:r>
              <a:br>
                <a:rPr lang="en-GB" sz="1900">
                  <a:solidFill>
                    <a:schemeClr val="dk1"/>
                  </a:solidFill>
                  <a:highlight>
                    <a:schemeClr val="lt1"/>
                  </a:highlight>
                  <a:latin typeface="Helvetica Neue Light"/>
                  <a:ea typeface="Helvetica Neue Light"/>
                  <a:cs typeface="Helvetica Neue Light"/>
                  <a:sym typeface="Helvetica Neue Light"/>
                </a:rPr>
              </a:br>
              <a:r>
                <a:rPr lang="en-GB" sz="1900">
                  <a:solidFill>
                    <a:schemeClr val="dk1"/>
                  </a:solidFill>
                  <a:highlight>
                    <a:schemeClr val="lt1"/>
                  </a:highlight>
                  <a:latin typeface="Helvetica Neue Light"/>
                  <a:ea typeface="Helvetica Neue Light"/>
                  <a:cs typeface="Helvetica Neue Light"/>
                  <a:sym typeface="Helvetica Neue Light"/>
                </a:rPr>
                <a:t>“prod” en el </a:t>
              </a:r>
              <a:r>
                <a:rPr i="1" lang="en-GB" sz="1900">
                  <a:solidFill>
                    <a:schemeClr val="dk1"/>
                  </a:solidFill>
                  <a:highlight>
                    <a:schemeClr val="lt1"/>
                  </a:highlight>
                  <a:latin typeface="Helvetica Neue Light"/>
                  <a:ea typeface="Helvetica Neue Light"/>
                  <a:cs typeface="Helvetica Neue Light"/>
                  <a:sym typeface="Helvetica Neue Light"/>
                </a:rPr>
                <a:t>package.json</a:t>
              </a:r>
              <a:endParaRPr i="1" sz="1900">
                <a:solidFill>
                  <a:schemeClr val="dk1"/>
                </a:solidFill>
                <a:highlight>
                  <a:schemeClr val="lt1"/>
                </a:highlight>
                <a:latin typeface="Helvetica Neue Light"/>
                <a:ea typeface="Helvetica Neue Light"/>
                <a:cs typeface="Helvetica Neue Light"/>
                <a:sym typeface="Helvetica Neue Light"/>
              </a:endParaRPr>
            </a:p>
          </p:txBody>
        </p:sp>
        <p:pic>
          <p:nvPicPr>
            <p:cNvPr id="239" name="Google Shape;239;p30"/>
            <p:cNvPicPr preferRelativeResize="0"/>
            <p:nvPr/>
          </p:nvPicPr>
          <p:blipFill>
            <a:blip r:embed="rId6">
              <a:alphaModFix/>
            </a:blip>
            <a:stretch>
              <a:fillRect/>
            </a:stretch>
          </p:blipFill>
          <p:spPr>
            <a:xfrm>
              <a:off x="4933125" y="2022575"/>
              <a:ext cx="3471075" cy="635550"/>
            </a:xfrm>
            <a:prstGeom prst="rect">
              <a:avLst/>
            </a:prstGeom>
            <a:noFill/>
            <a:ln cap="flat" cmpd="sng" w="9525">
              <a:solidFill>
                <a:schemeClr val="dk2"/>
              </a:solidFill>
              <a:prstDash val="solid"/>
              <a:round/>
              <a:headEnd len="sm" w="sm" type="none"/>
              <a:tailEnd len="sm" w="sm" type="none"/>
            </a:ln>
          </p:spPr>
        </p:pic>
      </p:grpSp>
      <p:grpSp>
        <p:nvGrpSpPr>
          <p:cNvPr id="240" name="Google Shape;240;p30"/>
          <p:cNvGrpSpPr/>
          <p:nvPr/>
        </p:nvGrpSpPr>
        <p:grpSpPr>
          <a:xfrm>
            <a:off x="303600" y="2875475"/>
            <a:ext cx="8232000" cy="470400"/>
            <a:chOff x="303600" y="3209225"/>
            <a:chExt cx="8232000" cy="470400"/>
          </a:xfrm>
        </p:grpSpPr>
        <p:sp>
          <p:nvSpPr>
            <p:cNvPr id="241" name="Google Shape;241;p30"/>
            <p:cNvSpPr txBox="1"/>
            <p:nvPr/>
          </p:nvSpPr>
          <p:spPr>
            <a:xfrm>
              <a:off x="303600" y="3209225"/>
              <a:ext cx="8232000" cy="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1900">
                  <a:solidFill>
                    <a:srgbClr val="3CEFAB"/>
                  </a:solidFill>
                  <a:highlight>
                    <a:schemeClr val="lt1"/>
                  </a:highlight>
                  <a:latin typeface="Helvetica Neue"/>
                  <a:ea typeface="Helvetica Neue"/>
                  <a:cs typeface="Helvetica Neue"/>
                  <a:sym typeface="Helvetica Neue"/>
                </a:rPr>
                <a:t>3</a:t>
              </a:r>
              <a:r>
                <a:rPr b="1" lang="en-GB" sz="1900">
                  <a:solidFill>
                    <a:srgbClr val="3CEFAB"/>
                  </a:solidFill>
                  <a:highlight>
                    <a:schemeClr val="lt1"/>
                  </a:highlight>
                  <a:latin typeface="Helvetica Neue"/>
                  <a:ea typeface="Helvetica Neue"/>
                  <a:cs typeface="Helvetica Neue"/>
                  <a:sym typeface="Helvetica Neue"/>
                </a:rPr>
                <a:t>.	</a:t>
              </a:r>
              <a:r>
                <a:rPr lang="en-GB" sz="1900">
                  <a:solidFill>
                    <a:schemeClr val="dk1"/>
                  </a:solidFill>
                  <a:highlight>
                    <a:schemeClr val="lt1"/>
                  </a:highlight>
                  <a:latin typeface="Helvetica Neue Light"/>
                  <a:ea typeface="Helvetica Neue Light"/>
                  <a:cs typeface="Helvetica Neue Light"/>
                  <a:sym typeface="Helvetica Neue Light"/>
                </a:rPr>
                <a:t>Entonces, lo podemos ejecutar como</a:t>
              </a:r>
              <a:endParaRPr i="1" sz="1900">
                <a:solidFill>
                  <a:schemeClr val="dk1"/>
                </a:solidFill>
                <a:highlight>
                  <a:schemeClr val="lt1"/>
                </a:highlight>
                <a:latin typeface="Helvetica Neue Light"/>
                <a:ea typeface="Helvetica Neue Light"/>
                <a:cs typeface="Helvetica Neue Light"/>
                <a:sym typeface="Helvetica Neue Light"/>
              </a:endParaRPr>
            </a:p>
          </p:txBody>
        </p:sp>
        <p:pic>
          <p:nvPicPr>
            <p:cNvPr id="242" name="Google Shape;242;p30"/>
            <p:cNvPicPr preferRelativeResize="0"/>
            <p:nvPr/>
          </p:nvPicPr>
          <p:blipFill>
            <a:blip r:embed="rId7">
              <a:alphaModFix/>
            </a:blip>
            <a:stretch>
              <a:fillRect/>
            </a:stretch>
          </p:blipFill>
          <p:spPr>
            <a:xfrm>
              <a:off x="4933450" y="3209225"/>
              <a:ext cx="1646382" cy="470400"/>
            </a:xfrm>
            <a:prstGeom prst="rect">
              <a:avLst/>
            </a:prstGeom>
            <a:noFill/>
            <a:ln cap="flat" cmpd="sng" w="9525">
              <a:solidFill>
                <a:schemeClr val="dk2"/>
              </a:solidFill>
              <a:prstDash val="solid"/>
              <a:round/>
              <a:headEnd len="sm" w="sm" type="none"/>
              <a:tailEnd len="sm" w="sm" type="none"/>
            </a:ln>
          </p:spPr>
        </p:pic>
      </p:grpSp>
      <p:grpSp>
        <p:nvGrpSpPr>
          <p:cNvPr id="243" name="Google Shape;243;p30"/>
          <p:cNvGrpSpPr/>
          <p:nvPr/>
        </p:nvGrpSpPr>
        <p:grpSpPr>
          <a:xfrm>
            <a:off x="303600" y="3578025"/>
            <a:ext cx="8232000" cy="779176"/>
            <a:chOff x="303600" y="3558725"/>
            <a:chExt cx="8232000" cy="779176"/>
          </a:xfrm>
        </p:grpSpPr>
        <p:sp>
          <p:nvSpPr>
            <p:cNvPr id="244" name="Google Shape;244;p30"/>
            <p:cNvSpPr txBox="1"/>
            <p:nvPr/>
          </p:nvSpPr>
          <p:spPr>
            <a:xfrm>
              <a:off x="303600" y="3558725"/>
              <a:ext cx="8232000" cy="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1900">
                  <a:solidFill>
                    <a:srgbClr val="3CEFAB"/>
                  </a:solidFill>
                  <a:highlight>
                    <a:schemeClr val="lt1"/>
                  </a:highlight>
                  <a:latin typeface="Helvetica Neue"/>
                  <a:ea typeface="Helvetica Neue"/>
                  <a:cs typeface="Helvetica Neue"/>
                  <a:sym typeface="Helvetica Neue"/>
                </a:rPr>
                <a:t>4</a:t>
              </a:r>
              <a:r>
                <a:rPr b="1" lang="en-GB" sz="1900">
                  <a:solidFill>
                    <a:srgbClr val="3CEFAB"/>
                  </a:solidFill>
                  <a:highlight>
                    <a:schemeClr val="lt1"/>
                  </a:highlight>
                  <a:latin typeface="Helvetica Neue"/>
                  <a:ea typeface="Helvetica Neue"/>
                  <a:cs typeface="Helvetica Neue"/>
                  <a:sym typeface="Helvetica Neue"/>
                </a:rPr>
                <a:t>.	</a:t>
              </a:r>
              <a:r>
                <a:rPr lang="en-GB" sz="1900">
                  <a:solidFill>
                    <a:schemeClr val="dk1"/>
                  </a:solidFill>
                  <a:highlight>
                    <a:schemeClr val="lt1"/>
                  </a:highlight>
                  <a:latin typeface="Helvetica Neue Light"/>
                  <a:ea typeface="Helvetica Neue Light"/>
                  <a:cs typeface="Helvetica Neue Light"/>
                  <a:sym typeface="Helvetica Neue Light"/>
                </a:rPr>
                <a:t>Si no hacemos el agregado en el</a:t>
              </a:r>
              <a:br>
                <a:rPr lang="en-GB" sz="1900">
                  <a:solidFill>
                    <a:schemeClr val="dk1"/>
                  </a:solidFill>
                  <a:highlight>
                    <a:schemeClr val="lt1"/>
                  </a:highlight>
                  <a:latin typeface="Helvetica Neue Light"/>
                  <a:ea typeface="Helvetica Neue Light"/>
                  <a:cs typeface="Helvetica Neue Light"/>
                  <a:sym typeface="Helvetica Neue Light"/>
                </a:rPr>
              </a:br>
              <a:r>
                <a:rPr lang="en-GB" sz="1900">
                  <a:solidFill>
                    <a:schemeClr val="dk1"/>
                  </a:solidFill>
                  <a:highlight>
                    <a:schemeClr val="lt1"/>
                  </a:highlight>
                  <a:latin typeface="Helvetica Neue Light"/>
                  <a:ea typeface="Helvetica Neue Light"/>
                  <a:cs typeface="Helvetica Neue Light"/>
                  <a:sym typeface="Helvetica Neue Light"/>
                </a:rPr>
                <a:t>package.json, lo ejecutamos como</a:t>
              </a:r>
              <a:endParaRPr i="1" sz="1900">
                <a:solidFill>
                  <a:schemeClr val="dk1"/>
                </a:solidFill>
                <a:highlight>
                  <a:schemeClr val="lt1"/>
                </a:highlight>
                <a:latin typeface="Helvetica Neue Light"/>
                <a:ea typeface="Helvetica Neue Light"/>
                <a:cs typeface="Helvetica Neue Light"/>
                <a:sym typeface="Helvetica Neue Light"/>
              </a:endParaRPr>
            </a:p>
          </p:txBody>
        </p:sp>
        <p:pic>
          <p:nvPicPr>
            <p:cNvPr id="245" name="Google Shape;245;p30"/>
            <p:cNvPicPr preferRelativeResize="0"/>
            <p:nvPr/>
          </p:nvPicPr>
          <p:blipFill>
            <a:blip r:embed="rId8">
              <a:alphaModFix/>
            </a:blip>
            <a:stretch>
              <a:fillRect/>
            </a:stretch>
          </p:blipFill>
          <p:spPr>
            <a:xfrm>
              <a:off x="4217625" y="4017026"/>
              <a:ext cx="2974598" cy="320875"/>
            </a:xfrm>
            <a:prstGeom prst="rect">
              <a:avLst/>
            </a:prstGeom>
            <a:noFill/>
            <a:ln cap="flat" cmpd="sng" w="9525">
              <a:solidFill>
                <a:schemeClr val="dk2"/>
              </a:solidFill>
              <a:prstDash val="solid"/>
              <a:round/>
              <a:headEnd len="sm" w="sm" type="none"/>
              <a:tailEnd len="sm" w="sm" type="none"/>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‘forever’</a:t>
            </a:r>
            <a:endParaRPr i="1" sz="3600">
              <a:latin typeface="Anton"/>
              <a:ea typeface="Anton"/>
              <a:cs typeface="Anton"/>
              <a:sym typeface="Anton"/>
            </a:endParaRPr>
          </a:p>
        </p:txBody>
      </p:sp>
      <p:pic>
        <p:nvPicPr>
          <p:cNvPr id="251" name="Google Shape;251;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2" name="Google Shape;252;p3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53" name="Google Shape;253;p31"/>
          <p:cNvSpPr txBox="1"/>
          <p:nvPr/>
        </p:nvSpPr>
        <p:spPr>
          <a:xfrm>
            <a:off x="196950" y="1987425"/>
            <a:ext cx="8232000" cy="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1900">
                <a:solidFill>
                  <a:srgbClr val="3CEFAB"/>
                </a:solidFill>
                <a:highlight>
                  <a:schemeClr val="lt1"/>
                </a:highlight>
                <a:latin typeface="Helvetica Neue"/>
                <a:ea typeface="Helvetica Neue"/>
                <a:cs typeface="Helvetica Neue"/>
                <a:sym typeface="Helvetica Neue"/>
              </a:rPr>
              <a:t>2.</a:t>
            </a:r>
            <a:r>
              <a:rPr lang="en-GB" sz="1900">
                <a:solidFill>
                  <a:schemeClr val="dk1"/>
                </a:solidFill>
                <a:highlight>
                  <a:schemeClr val="lt1"/>
                </a:highlight>
                <a:latin typeface="Helvetica Neue Light"/>
                <a:ea typeface="Helvetica Neue Light"/>
                <a:cs typeface="Helvetica Neue Light"/>
                <a:sym typeface="Helvetica Neue Light"/>
              </a:rPr>
              <a:t>	</a:t>
            </a:r>
            <a:r>
              <a:rPr lang="en-GB" sz="1900">
                <a:solidFill>
                  <a:schemeClr val="dk1"/>
                </a:solidFill>
                <a:highlight>
                  <a:schemeClr val="lt1"/>
                </a:highlight>
                <a:latin typeface="Helvetica Neue Light"/>
                <a:ea typeface="Helvetica Neue Light"/>
                <a:cs typeface="Helvetica Neue Light"/>
                <a:sym typeface="Helvetica Neue Light"/>
              </a:rPr>
              <a:t>Luego, localizamos el pid del proceso a detener</a:t>
            </a:r>
            <a:br>
              <a:rPr lang="en-GB" sz="1900">
                <a:solidFill>
                  <a:schemeClr val="dk1"/>
                </a:solidFill>
                <a:highlight>
                  <a:schemeClr val="lt1"/>
                </a:highlight>
                <a:latin typeface="Helvetica Neue Light"/>
                <a:ea typeface="Helvetica Neue Light"/>
                <a:cs typeface="Helvetica Neue Light"/>
                <a:sym typeface="Helvetica Neue Light"/>
              </a:rPr>
            </a:br>
            <a:r>
              <a:rPr lang="en-GB" sz="1900">
                <a:solidFill>
                  <a:schemeClr val="dk1"/>
                </a:solidFill>
                <a:highlight>
                  <a:schemeClr val="lt1"/>
                </a:highlight>
                <a:latin typeface="Helvetica Neue Light"/>
                <a:ea typeface="Helvetica Neue Light"/>
                <a:cs typeface="Helvetica Neue Light"/>
                <a:sym typeface="Helvetica Neue Light"/>
              </a:rPr>
              <a:t>y ejecutamos:</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54" name="Google Shape;254;p31"/>
          <p:cNvSpPr txBox="1"/>
          <p:nvPr/>
        </p:nvSpPr>
        <p:spPr>
          <a:xfrm>
            <a:off x="196950" y="3183688"/>
            <a:ext cx="8232000" cy="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1900">
                <a:solidFill>
                  <a:srgbClr val="3CEFAB"/>
                </a:solidFill>
                <a:highlight>
                  <a:schemeClr val="lt1"/>
                </a:highlight>
                <a:latin typeface="Helvetica Neue"/>
                <a:ea typeface="Helvetica Neue"/>
                <a:cs typeface="Helvetica Neue"/>
                <a:sym typeface="Helvetica Neue"/>
              </a:rPr>
              <a:t>3.</a:t>
            </a:r>
            <a:r>
              <a:rPr lang="en-GB" sz="1900">
                <a:solidFill>
                  <a:schemeClr val="dk1"/>
                </a:solidFill>
                <a:highlight>
                  <a:schemeClr val="lt1"/>
                </a:highlight>
                <a:latin typeface="Helvetica Neue Light"/>
                <a:ea typeface="Helvetica Neue Light"/>
                <a:cs typeface="Helvetica Neue Light"/>
                <a:sym typeface="Helvetica Neue Light"/>
              </a:rPr>
              <a:t>	Para parar todos los procesos de forever ejecutamos:</a:t>
            </a:r>
            <a:endParaRPr i="1" sz="1900">
              <a:solidFill>
                <a:schemeClr val="dk1"/>
              </a:solidFill>
              <a:highlight>
                <a:schemeClr val="lt1"/>
              </a:highlight>
              <a:latin typeface="Helvetica Neue Light"/>
              <a:ea typeface="Helvetica Neue Light"/>
              <a:cs typeface="Helvetica Neue Light"/>
              <a:sym typeface="Helvetica Neue Light"/>
            </a:endParaRPr>
          </a:p>
        </p:txBody>
      </p:sp>
      <p:grpSp>
        <p:nvGrpSpPr>
          <p:cNvPr id="255" name="Google Shape;255;p31"/>
          <p:cNvGrpSpPr/>
          <p:nvPr/>
        </p:nvGrpSpPr>
        <p:grpSpPr>
          <a:xfrm>
            <a:off x="218749" y="1252192"/>
            <a:ext cx="8424138" cy="465226"/>
            <a:chOff x="228248" y="1075625"/>
            <a:chExt cx="8517835" cy="470400"/>
          </a:xfrm>
        </p:grpSpPr>
        <p:sp>
          <p:nvSpPr>
            <p:cNvPr id="256" name="Google Shape;256;p31"/>
            <p:cNvSpPr txBox="1"/>
            <p:nvPr/>
          </p:nvSpPr>
          <p:spPr>
            <a:xfrm>
              <a:off x="228248" y="1075625"/>
              <a:ext cx="8232000" cy="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1900">
                  <a:solidFill>
                    <a:srgbClr val="3CEFAB"/>
                  </a:solidFill>
                  <a:highlight>
                    <a:schemeClr val="lt1"/>
                  </a:highlight>
                  <a:latin typeface="Helvetica Neue"/>
                  <a:ea typeface="Helvetica Neue"/>
                  <a:cs typeface="Helvetica Neue"/>
                  <a:sym typeface="Helvetica Neue"/>
                </a:rPr>
                <a:t>1.</a:t>
              </a:r>
              <a:r>
                <a:rPr lang="en-GB" sz="1900">
                  <a:solidFill>
                    <a:schemeClr val="dk1"/>
                  </a:solidFill>
                  <a:highlight>
                    <a:schemeClr val="lt1"/>
                  </a:highlight>
                  <a:latin typeface="Helvetica Neue Light"/>
                  <a:ea typeface="Helvetica Neue Light"/>
                  <a:cs typeface="Helvetica Neue Light"/>
                  <a:sym typeface="Helvetica Neue Light"/>
                </a:rPr>
                <a:t>	</a:t>
              </a:r>
              <a:r>
                <a:rPr lang="en-GB" sz="1900">
                  <a:solidFill>
                    <a:schemeClr val="dk1"/>
                  </a:solidFill>
                  <a:highlight>
                    <a:schemeClr val="lt1"/>
                  </a:highlight>
                  <a:latin typeface="Helvetica Neue Light"/>
                  <a:ea typeface="Helvetica Neue Light"/>
                  <a:cs typeface="Helvetica Neue Light"/>
                  <a:sym typeface="Helvetica Neue Light"/>
                </a:rPr>
                <a:t>Para parar un proceso forever, primero hay que listarlos:</a:t>
              </a:r>
              <a:endParaRPr i="1" sz="1900">
                <a:solidFill>
                  <a:schemeClr val="dk1"/>
                </a:solidFill>
                <a:highlight>
                  <a:schemeClr val="lt1"/>
                </a:highlight>
                <a:latin typeface="Helvetica Neue Light"/>
                <a:ea typeface="Helvetica Neue Light"/>
                <a:cs typeface="Helvetica Neue Light"/>
                <a:sym typeface="Helvetica Neue Light"/>
              </a:endParaRPr>
            </a:p>
          </p:txBody>
        </p:sp>
        <p:pic>
          <p:nvPicPr>
            <p:cNvPr id="257" name="Google Shape;257;p31"/>
            <p:cNvPicPr preferRelativeResize="0"/>
            <p:nvPr/>
          </p:nvPicPr>
          <p:blipFill rotWithShape="1">
            <a:blip r:embed="rId5">
              <a:alphaModFix/>
            </a:blip>
            <a:srcRect b="10806" l="0" r="0" t="18145"/>
            <a:stretch/>
          </p:blipFill>
          <p:spPr>
            <a:xfrm>
              <a:off x="6898231" y="1097663"/>
              <a:ext cx="1847851" cy="426340"/>
            </a:xfrm>
            <a:prstGeom prst="rect">
              <a:avLst/>
            </a:prstGeom>
            <a:noFill/>
            <a:ln cap="flat" cmpd="sng" w="9525">
              <a:solidFill>
                <a:schemeClr val="dk2"/>
              </a:solidFill>
              <a:prstDash val="solid"/>
              <a:round/>
              <a:headEnd len="sm" w="sm" type="none"/>
              <a:tailEnd len="sm" w="sm" type="none"/>
            </a:ln>
          </p:spPr>
        </p:pic>
      </p:grpSp>
      <p:pic>
        <p:nvPicPr>
          <p:cNvPr id="258" name="Google Shape;258;p31"/>
          <p:cNvPicPr preferRelativeResize="0"/>
          <p:nvPr/>
        </p:nvPicPr>
        <p:blipFill rotWithShape="1">
          <a:blip r:embed="rId6">
            <a:alphaModFix/>
          </a:blip>
          <a:srcRect b="7734" l="4021" r="0" t="13661"/>
          <a:stretch/>
        </p:blipFill>
        <p:spPr>
          <a:xfrm>
            <a:off x="6618375" y="2157125"/>
            <a:ext cx="2221425" cy="381825"/>
          </a:xfrm>
          <a:prstGeom prst="rect">
            <a:avLst/>
          </a:prstGeom>
          <a:noFill/>
          <a:ln cap="flat" cmpd="sng" w="9525">
            <a:solidFill>
              <a:schemeClr val="dk2"/>
            </a:solidFill>
            <a:prstDash val="solid"/>
            <a:round/>
            <a:headEnd len="sm" w="sm" type="none"/>
            <a:tailEnd len="sm" w="sm" type="none"/>
          </a:ln>
        </p:spPr>
      </p:pic>
      <p:pic>
        <p:nvPicPr>
          <p:cNvPr id="259" name="Google Shape;259;p31"/>
          <p:cNvPicPr preferRelativeResize="0"/>
          <p:nvPr/>
        </p:nvPicPr>
        <p:blipFill rotWithShape="1">
          <a:blip r:embed="rId7">
            <a:alphaModFix/>
          </a:blip>
          <a:srcRect b="17293" l="0" r="0" t="15574"/>
          <a:stretch/>
        </p:blipFill>
        <p:spPr>
          <a:xfrm>
            <a:off x="6690875" y="3197800"/>
            <a:ext cx="2076450" cy="381825"/>
          </a:xfrm>
          <a:prstGeom prst="rect">
            <a:avLst/>
          </a:prstGeom>
          <a:noFill/>
          <a:ln cap="flat" cmpd="sng" w="9525">
            <a:solidFill>
              <a:schemeClr val="dk2"/>
            </a:solidFill>
            <a:prstDash val="solid"/>
            <a:round/>
            <a:headEnd len="sm" w="sm" type="none"/>
            <a:tailEnd len="sm" w="sm" type="none"/>
          </a:ln>
        </p:spPr>
      </p:pic>
      <p:sp>
        <p:nvSpPr>
          <p:cNvPr id="260" name="Google Shape;260;p31"/>
          <p:cNvSpPr txBox="1"/>
          <p:nvPr/>
        </p:nvSpPr>
        <p:spPr>
          <a:xfrm>
            <a:off x="196950" y="4044000"/>
            <a:ext cx="8232000" cy="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1900">
                <a:solidFill>
                  <a:srgbClr val="3CEFAB"/>
                </a:solidFill>
                <a:highlight>
                  <a:schemeClr val="lt1"/>
                </a:highlight>
                <a:latin typeface="Helvetica Neue"/>
                <a:ea typeface="Helvetica Neue"/>
                <a:cs typeface="Helvetica Neue"/>
                <a:sym typeface="Helvetica Neue"/>
              </a:rPr>
              <a:t>4.</a:t>
            </a:r>
            <a:r>
              <a:rPr lang="en-GB" sz="1900">
                <a:solidFill>
                  <a:schemeClr val="dk1"/>
                </a:solidFill>
                <a:highlight>
                  <a:schemeClr val="lt1"/>
                </a:highlight>
                <a:latin typeface="Helvetica Neue Light"/>
                <a:ea typeface="Helvetica Neue Light"/>
                <a:cs typeface="Helvetica Neue Light"/>
                <a:sym typeface="Helvetica Neue Light"/>
              </a:rPr>
              <a:t>	Para ver todas las opciones disponibles ejecutamos:</a:t>
            </a:r>
            <a:endParaRPr i="1" sz="1900">
              <a:solidFill>
                <a:schemeClr val="dk1"/>
              </a:solidFill>
              <a:highlight>
                <a:schemeClr val="lt1"/>
              </a:highlight>
              <a:latin typeface="Helvetica Neue Light"/>
              <a:ea typeface="Helvetica Neue Light"/>
              <a:cs typeface="Helvetica Neue Light"/>
              <a:sym typeface="Helvetica Neue Light"/>
            </a:endParaRPr>
          </a:p>
        </p:txBody>
      </p:sp>
      <p:pic>
        <p:nvPicPr>
          <p:cNvPr id="261" name="Google Shape;261;p31"/>
          <p:cNvPicPr preferRelativeResize="0"/>
          <p:nvPr/>
        </p:nvPicPr>
        <p:blipFill rotWithShape="1">
          <a:blip r:embed="rId8">
            <a:alphaModFix/>
          </a:blip>
          <a:srcRect b="16483" l="0" r="0" t="11189"/>
          <a:stretch/>
        </p:blipFill>
        <p:spPr>
          <a:xfrm>
            <a:off x="6690888" y="4104212"/>
            <a:ext cx="2076450" cy="3306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82750" y="1485600"/>
            <a:ext cx="48435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e implementar </a:t>
            </a:r>
            <a:r>
              <a:rPr lang="en-GB" sz="1800">
                <a:solidFill>
                  <a:schemeClr val="dk1"/>
                </a:solidFill>
                <a:latin typeface="Helvetica Neue Light"/>
                <a:ea typeface="Helvetica Neue Light"/>
                <a:cs typeface="Helvetica Neue Light"/>
                <a:sym typeface="Helvetica Neue Light"/>
              </a:rPr>
              <a:t>el módulo </a:t>
            </a:r>
            <a:r>
              <a:rPr i="1" lang="en-GB" sz="1800">
                <a:solidFill>
                  <a:schemeClr val="dk1"/>
                </a:solidFill>
                <a:latin typeface="Helvetica Neue Light"/>
                <a:ea typeface="Helvetica Neue Light"/>
                <a:cs typeface="Helvetica Neue Light"/>
                <a:sym typeface="Helvetica Neue Light"/>
              </a:rPr>
              <a:t>cluster.</a:t>
            </a:r>
            <a:endParaRPr i="1"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Aprender acerca del módulo </a:t>
            </a:r>
            <a:r>
              <a:rPr i="1" lang="en-GB" sz="1800">
                <a:solidFill>
                  <a:schemeClr val="dk1"/>
                </a:solidFill>
                <a:latin typeface="Helvetica Neue Light"/>
                <a:ea typeface="Helvetica Neue Light"/>
                <a:cs typeface="Helvetica Neue Light"/>
                <a:sym typeface="Helvetica Neue Light"/>
              </a:rPr>
              <a:t>Forever </a:t>
            </a:r>
            <a:r>
              <a:rPr lang="en-GB" sz="1800">
                <a:solidFill>
                  <a:schemeClr val="dk1"/>
                </a:solidFill>
                <a:latin typeface="Helvetica Neue Light"/>
                <a:ea typeface="Helvetica Neue Light"/>
                <a:cs typeface="Helvetica Neue Light"/>
                <a:sym typeface="Helvetica Neue Light"/>
              </a:rPr>
              <a:t>y su diferencia con </a:t>
            </a:r>
            <a:r>
              <a:rPr i="1" lang="en-GB" sz="1800">
                <a:solidFill>
                  <a:schemeClr val="dk1"/>
                </a:solidFill>
                <a:latin typeface="Helvetica Neue Light"/>
                <a:ea typeface="Helvetica Neue Light"/>
                <a:cs typeface="Helvetica Neue Light"/>
                <a:sym typeface="Helvetica Neue Light"/>
              </a:rPr>
              <a:t>Nodemon</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e implementar el módulo </a:t>
            </a:r>
            <a:r>
              <a:rPr i="1" lang="en-GB" sz="1800">
                <a:solidFill>
                  <a:schemeClr val="dk1"/>
                </a:solidFill>
                <a:latin typeface="Helvetica Neue Light"/>
                <a:ea typeface="Helvetica Neue Light"/>
                <a:cs typeface="Helvetica Neue Light"/>
                <a:sym typeface="Helvetica Neue Light"/>
              </a:rPr>
              <a:t>PM2 </a:t>
            </a:r>
            <a:r>
              <a:rPr lang="en-GB" sz="1800">
                <a:solidFill>
                  <a:schemeClr val="dk1"/>
                </a:solidFill>
                <a:latin typeface="Helvetica Neue Light"/>
                <a:ea typeface="Helvetica Neue Light"/>
                <a:cs typeface="Helvetica Neue Light"/>
                <a:sym typeface="Helvetica Neue Light"/>
              </a:rPr>
              <a:t>y su ventaja sobre </a:t>
            </a:r>
            <a:r>
              <a:rPr i="1" lang="en-GB" sz="1800">
                <a:solidFill>
                  <a:schemeClr val="dk1"/>
                </a:solidFill>
                <a:latin typeface="Helvetica Neue Light"/>
                <a:ea typeface="Helvetica Neue Light"/>
                <a:cs typeface="Helvetica Neue Light"/>
                <a:sym typeface="Helvetica Neue Light"/>
              </a:rPr>
              <a:t>Forever</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SERVIDOR NODE CON FOREVER</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67" name="Google Shape;267;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68" name="Google Shape;268;p3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4" name="Google Shape;274;p33"/>
          <p:cNvSpPr txBox="1"/>
          <p:nvPr/>
        </p:nvSpPr>
        <p:spPr>
          <a:xfrm>
            <a:off x="290100" y="1094925"/>
            <a:ext cx="8307000" cy="4200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Poner en marcha tres servidores (con el formato del primer ejercicio: sin cluster) utilizando Forever. Dichos procesos escucharán en los puertos 8081, 8082 y 8083 respectivamente.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Generar un request a sus rutas raíz comprobando que respondan adecuadamente.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Verificar en el sistema operativo la cantidad de procesos levantados de node y analizar el porqué.</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Finalizar por sistema operativo el proceso de cada uno de estos servidores, comprobando que Forever los ponga en marcha nuevamente (tendrían que iniciar con un nuevo pid).</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Listar todos los servidores activos y comprobar la finalización de un proceso y de todos por parte de Forever, comprobando en el sistema operativo los procesos de node levantados.</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75" name="Google Shape;275;p3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76" name="Google Shape;276;p33"/>
          <p:cNvSpPr txBox="1"/>
          <p:nvPr/>
        </p:nvSpPr>
        <p:spPr>
          <a:xfrm>
            <a:off x="290100" y="762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Servidor Node con Forever</a:t>
            </a:r>
            <a:endParaRPr i="1" sz="1600">
              <a:latin typeface="Helvetica Neue Light"/>
              <a:ea typeface="Helvetica Neue Light"/>
              <a:cs typeface="Helvetica Neue Light"/>
              <a:sym typeface="Helvetica Neue Light"/>
            </a:endParaRPr>
          </a:p>
        </p:txBody>
      </p:sp>
      <p:sp>
        <p:nvSpPr>
          <p:cNvPr id="277" name="Google Shape;277;p33"/>
          <p:cNvSpPr txBox="1"/>
          <p:nvPr/>
        </p:nvSpPr>
        <p:spPr>
          <a:xfrm>
            <a:off x="329125" y="7344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4"/>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35"/>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MÓDULO </a:t>
            </a:r>
            <a:r>
              <a:rPr i="1" lang="en-GB" sz="3600">
                <a:solidFill>
                  <a:srgbClr val="E0FF00"/>
                </a:solidFill>
                <a:latin typeface="Anton"/>
                <a:ea typeface="Anton"/>
                <a:cs typeface="Anton"/>
                <a:sym typeface="Anton"/>
              </a:rPr>
              <a:t>PM2</a:t>
            </a:r>
            <a:endParaRPr i="1" sz="3600">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nvSpPr>
        <p:spPr>
          <a:xfrm>
            <a:off x="379800" y="1151825"/>
            <a:ext cx="8232000" cy="3654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Es un gestor de procesos (Process Manager), es decir, un programa que controla la ejecución de otro proceso.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Permite chequear si el proceso se está ejecutando, reiniciar el servidor si este se detiene por alguna razón, gestionar los </a:t>
            </a:r>
            <a:r>
              <a:rPr i="1" lang="en-GB" sz="2000">
                <a:solidFill>
                  <a:schemeClr val="dk1"/>
                </a:solidFill>
                <a:highlight>
                  <a:schemeClr val="lt1"/>
                </a:highlight>
                <a:latin typeface="Helvetica Neue Light"/>
                <a:ea typeface="Helvetica Neue Light"/>
                <a:cs typeface="Helvetica Neue Light"/>
                <a:sym typeface="Helvetica Neue Light"/>
              </a:rPr>
              <a:t>logs, etc</a:t>
            </a:r>
            <a:r>
              <a:rPr lang="en-GB" sz="2000">
                <a:solidFill>
                  <a:schemeClr val="dk1"/>
                </a:solidFill>
                <a:highlight>
                  <a:schemeClr val="lt1"/>
                </a:highlight>
                <a:latin typeface="Helvetica Neue Light"/>
                <a:ea typeface="Helvetica Neue Light"/>
                <a:cs typeface="Helvetica Neue Light"/>
                <a:sym typeface="Helvetica Neue Light"/>
              </a:rPr>
              <a:t>.</a:t>
            </a:r>
            <a:r>
              <a:rPr lang="en-GB" sz="2000">
                <a:solidFill>
                  <a:schemeClr val="dk1"/>
                </a:solidFill>
                <a:highlight>
                  <a:schemeClr val="lt1"/>
                </a:highlight>
                <a:latin typeface="Helvetica Neue Light"/>
                <a:ea typeface="Helvetica Neue Light"/>
                <a:cs typeface="Helvetica Neue Light"/>
                <a:sym typeface="Helvetica Neue Light"/>
              </a:rPr>
              <a:t>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Lo más importante es que </a:t>
            </a:r>
            <a:r>
              <a:rPr b="1" i="1" lang="en-GB" sz="2000">
                <a:solidFill>
                  <a:schemeClr val="dk1"/>
                </a:solidFill>
                <a:highlight>
                  <a:schemeClr val="lt1"/>
                </a:highlight>
                <a:latin typeface="Helvetica Neue"/>
                <a:ea typeface="Helvetica Neue"/>
                <a:cs typeface="Helvetica Neue"/>
                <a:sym typeface="Helvetica Neue"/>
              </a:rPr>
              <a:t>PM2</a:t>
            </a:r>
            <a:r>
              <a:rPr lang="en-GB" sz="2000">
                <a:solidFill>
                  <a:schemeClr val="dk1"/>
                </a:solidFill>
                <a:highlight>
                  <a:schemeClr val="lt1"/>
                </a:highlight>
                <a:latin typeface="Helvetica Neue Light"/>
                <a:ea typeface="Helvetica Neue Light"/>
                <a:cs typeface="Helvetica Neue Light"/>
                <a:sym typeface="Helvetica Neue Light"/>
              </a:rPr>
              <a:t> simplifica las aplicaciones de Node para ejecutarlas como </a:t>
            </a:r>
            <a:r>
              <a:rPr b="1" i="1" lang="en-GB" sz="2000">
                <a:solidFill>
                  <a:schemeClr val="dk1"/>
                </a:solidFill>
                <a:highlight>
                  <a:schemeClr val="lt1"/>
                </a:highlight>
                <a:latin typeface="Helvetica Neue"/>
                <a:ea typeface="Helvetica Neue"/>
                <a:cs typeface="Helvetica Neue"/>
                <a:sym typeface="Helvetica Neue"/>
              </a:rPr>
              <a:t>cluster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Es decir, que podemos escribir nuestra aplicación sin pensar en el </a:t>
            </a:r>
            <a:r>
              <a:rPr i="1" lang="en-GB" sz="2000">
                <a:solidFill>
                  <a:schemeClr val="dk1"/>
                </a:solidFill>
                <a:highlight>
                  <a:schemeClr val="lt1"/>
                </a:highlight>
                <a:latin typeface="Helvetica Neue Light"/>
                <a:ea typeface="Helvetica Neue Light"/>
                <a:cs typeface="Helvetica Neue Light"/>
                <a:sym typeface="Helvetica Neue Light"/>
              </a:rPr>
              <a:t>cluster</a:t>
            </a:r>
            <a:r>
              <a:rPr lang="en-GB" sz="2000">
                <a:solidFill>
                  <a:schemeClr val="dk1"/>
                </a:solidFill>
                <a:highlight>
                  <a:schemeClr val="lt1"/>
                </a:highlight>
                <a:latin typeface="Helvetica Neue Light"/>
                <a:ea typeface="Helvetica Neue Light"/>
                <a:cs typeface="Helvetica Neue Light"/>
                <a:sym typeface="Helvetica Neue Light"/>
              </a:rPr>
              <a:t>, y luego </a:t>
            </a:r>
            <a:r>
              <a:rPr i="1" lang="en-GB" sz="2000">
                <a:solidFill>
                  <a:schemeClr val="dk1"/>
                </a:solidFill>
                <a:highlight>
                  <a:schemeClr val="lt1"/>
                </a:highlight>
                <a:latin typeface="Helvetica Neue Light"/>
                <a:ea typeface="Helvetica Neue Light"/>
                <a:cs typeface="Helvetica Neue Light"/>
                <a:sym typeface="Helvetica Neue Light"/>
              </a:rPr>
              <a:t>PM2 </a:t>
            </a:r>
            <a:r>
              <a:rPr lang="en-GB" sz="2000">
                <a:solidFill>
                  <a:schemeClr val="dk1"/>
                </a:solidFill>
                <a:highlight>
                  <a:schemeClr val="lt1"/>
                </a:highlight>
                <a:latin typeface="Helvetica Neue Light"/>
                <a:ea typeface="Helvetica Neue Light"/>
                <a:cs typeface="Helvetica Neue Light"/>
                <a:sym typeface="Helvetica Neue Light"/>
              </a:rPr>
              <a:t>se encarga de crear un número dado de </a:t>
            </a:r>
            <a:r>
              <a:rPr i="1" lang="en-GB" sz="2000">
                <a:solidFill>
                  <a:schemeClr val="dk1"/>
                </a:solidFill>
                <a:highlight>
                  <a:schemeClr val="lt1"/>
                </a:highlight>
                <a:latin typeface="Helvetica Neue Light"/>
                <a:ea typeface="Helvetica Neue Light"/>
                <a:cs typeface="Helvetica Neue Light"/>
                <a:sym typeface="Helvetica Neue Light"/>
              </a:rPr>
              <a:t>worker processes</a:t>
            </a:r>
            <a:r>
              <a:rPr lang="en-GB" sz="2000">
                <a:solidFill>
                  <a:schemeClr val="dk1"/>
                </a:solidFill>
                <a:highlight>
                  <a:schemeClr val="lt1"/>
                </a:highlight>
                <a:latin typeface="Helvetica Neue Light"/>
                <a:ea typeface="Helvetica Neue Light"/>
                <a:cs typeface="Helvetica Neue Light"/>
                <a:sym typeface="Helvetica Neue Light"/>
              </a:rPr>
              <a:t> para ejecutar la aplicación.</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93" name="Google Shape;293;p36"/>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a:t>
            </a:r>
            <a:endParaRPr i="1" sz="3600">
              <a:latin typeface="Anton"/>
              <a:ea typeface="Anton"/>
              <a:cs typeface="Anton"/>
              <a:sym typeface="Anton"/>
            </a:endParaRPr>
          </a:p>
        </p:txBody>
      </p:sp>
      <p:pic>
        <p:nvPicPr>
          <p:cNvPr id="294" name="Google Shape;294;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5" name="Google Shape;295;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96" name="Google Shape;296;p36"/>
          <p:cNvPicPr preferRelativeResize="0"/>
          <p:nvPr/>
        </p:nvPicPr>
        <p:blipFill>
          <a:blip r:embed="rId5">
            <a:alphaModFix/>
          </a:blip>
          <a:stretch>
            <a:fillRect/>
          </a:stretch>
        </p:blipFill>
        <p:spPr>
          <a:xfrm>
            <a:off x="164050" y="188150"/>
            <a:ext cx="569350" cy="569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nvSpPr>
        <p:spPr>
          <a:xfrm>
            <a:off x="379800" y="1075625"/>
            <a:ext cx="8232000" cy="366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Es capaz de aguantar cantidades enormes de tráfico con un consumo de recursos realmente reducido y con herramientas que permiten realizar la monitorización de las aplicaciones de manera remota.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Se utiliza en producción, para evitar tener que ejecutar con el comando </a:t>
            </a:r>
            <a:r>
              <a:rPr i="1" lang="en-GB" sz="2000">
                <a:solidFill>
                  <a:schemeClr val="dk2"/>
                </a:solidFill>
                <a:highlight>
                  <a:srgbClr val="CCCCCC"/>
                </a:highlight>
                <a:latin typeface="Helvetica Neue Light"/>
                <a:ea typeface="Helvetica Neue Light"/>
                <a:cs typeface="Helvetica Neue Light"/>
                <a:sym typeface="Helvetica Neue Light"/>
              </a:rPr>
              <a:t>node app.js</a:t>
            </a:r>
            <a:r>
              <a:rPr lang="en-GB" sz="2000">
                <a:solidFill>
                  <a:schemeClr val="dk1"/>
                </a:solidFill>
                <a:highlight>
                  <a:schemeClr val="lt1"/>
                </a:highlight>
                <a:latin typeface="Helvetica Neue Light"/>
                <a:ea typeface="Helvetica Neue Light"/>
                <a:cs typeface="Helvetica Neue Light"/>
                <a:sym typeface="Helvetica Neue Light"/>
              </a:rPr>
              <a:t> como lo hacemos en desarrollo. Esto es porque no es adecuado el comando para producción.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La ventaja principal sobre el módulo </a:t>
            </a:r>
            <a:r>
              <a:rPr i="1" lang="en-GB" sz="2000">
                <a:solidFill>
                  <a:schemeClr val="dk1"/>
                </a:solidFill>
                <a:highlight>
                  <a:schemeClr val="lt1"/>
                </a:highlight>
                <a:latin typeface="Helvetica Neue Light"/>
                <a:ea typeface="Helvetica Neue Light"/>
                <a:cs typeface="Helvetica Neue Light"/>
                <a:sym typeface="Helvetica Neue Light"/>
              </a:rPr>
              <a:t>forever </a:t>
            </a:r>
            <a:r>
              <a:rPr lang="en-GB" sz="2000">
                <a:solidFill>
                  <a:schemeClr val="dk1"/>
                </a:solidFill>
                <a:highlight>
                  <a:schemeClr val="lt1"/>
                </a:highlight>
                <a:latin typeface="Helvetica Neue Light"/>
                <a:ea typeface="Helvetica Neue Light"/>
                <a:cs typeface="Helvetica Neue Light"/>
                <a:sym typeface="Helvetica Neue Light"/>
              </a:rPr>
              <a:t>es el tema del </a:t>
            </a:r>
            <a:r>
              <a:rPr i="1" lang="en-GB" sz="2000">
                <a:solidFill>
                  <a:schemeClr val="dk1"/>
                </a:solidFill>
                <a:highlight>
                  <a:schemeClr val="lt1"/>
                </a:highlight>
                <a:latin typeface="Helvetica Neue Light"/>
                <a:ea typeface="Helvetica Neue Light"/>
                <a:cs typeface="Helvetica Neue Light"/>
                <a:sym typeface="Helvetica Neue Light"/>
              </a:rPr>
              <a:t>cluster </a:t>
            </a:r>
            <a:r>
              <a:rPr lang="en-GB" sz="2000">
                <a:solidFill>
                  <a:schemeClr val="dk1"/>
                </a:solidFill>
                <a:highlight>
                  <a:schemeClr val="lt1"/>
                </a:highlight>
                <a:latin typeface="Helvetica Neue Light"/>
                <a:ea typeface="Helvetica Neue Light"/>
                <a:cs typeface="Helvetica Neue Light"/>
                <a:sym typeface="Helvetica Neue Light"/>
              </a:rPr>
              <a:t>embebido en este módulo, como mencionamos antes.</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02" name="Google Shape;302;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3" name="Google Shape;303;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4" name="Google Shape;304;p37"/>
          <p:cNvPicPr preferRelativeResize="0"/>
          <p:nvPr/>
        </p:nvPicPr>
        <p:blipFill>
          <a:blip r:embed="rId5">
            <a:alphaModFix/>
          </a:blip>
          <a:stretch>
            <a:fillRect/>
          </a:stretch>
        </p:blipFill>
        <p:spPr>
          <a:xfrm>
            <a:off x="164050" y="188150"/>
            <a:ext cx="569350" cy="569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nvSpPr>
        <p:spPr>
          <a:xfrm>
            <a:off x="379800" y="1151825"/>
            <a:ext cx="8232000" cy="6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2000">
                <a:solidFill>
                  <a:srgbClr val="3CEFAB"/>
                </a:solidFill>
                <a:highlight>
                  <a:schemeClr val="lt1"/>
                </a:highlight>
                <a:latin typeface="Helvetica Neue"/>
                <a:ea typeface="Helvetica Neue"/>
                <a:cs typeface="Helvetica Neue"/>
                <a:sym typeface="Helvetica Neue"/>
              </a:rPr>
              <a:t>1.</a:t>
            </a:r>
            <a:r>
              <a:rPr lang="en-GB" sz="2000">
                <a:solidFill>
                  <a:schemeClr val="dk1"/>
                </a:solidFill>
                <a:highlight>
                  <a:schemeClr val="lt1"/>
                </a:highlight>
                <a:latin typeface="Helvetica Neue Light"/>
                <a:ea typeface="Helvetica Neue Light"/>
                <a:cs typeface="Helvetica Neue Light"/>
                <a:sym typeface="Helvetica Neue Light"/>
              </a:rPr>
              <a:t>	Para empezar a utilizarlo, primero debemos instalarlo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10" name="Google Shape;310;p38"/>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Empezar a usarlo</a:t>
            </a:r>
            <a:endParaRPr i="1" sz="3600">
              <a:latin typeface="Anton"/>
              <a:ea typeface="Anton"/>
              <a:cs typeface="Anton"/>
              <a:sym typeface="Anton"/>
            </a:endParaRPr>
          </a:p>
        </p:txBody>
      </p:sp>
      <p:pic>
        <p:nvPicPr>
          <p:cNvPr id="311" name="Google Shape;311;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2" name="Google Shape;312;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3" name="Google Shape;313;p38"/>
          <p:cNvPicPr preferRelativeResize="0"/>
          <p:nvPr/>
        </p:nvPicPr>
        <p:blipFill>
          <a:blip r:embed="rId5">
            <a:alphaModFix/>
          </a:blip>
          <a:stretch>
            <a:fillRect/>
          </a:stretch>
        </p:blipFill>
        <p:spPr>
          <a:xfrm>
            <a:off x="3528775" y="1724075"/>
            <a:ext cx="2781300" cy="590550"/>
          </a:xfrm>
          <a:prstGeom prst="rect">
            <a:avLst/>
          </a:prstGeom>
          <a:noFill/>
          <a:ln cap="flat" cmpd="sng" w="9525">
            <a:solidFill>
              <a:schemeClr val="dk2"/>
            </a:solidFill>
            <a:prstDash val="solid"/>
            <a:round/>
            <a:headEnd len="sm" w="sm" type="none"/>
            <a:tailEnd len="sm" w="sm" type="none"/>
          </a:ln>
        </p:spPr>
      </p:pic>
      <p:sp>
        <p:nvSpPr>
          <p:cNvPr id="314" name="Google Shape;314;p38"/>
          <p:cNvSpPr txBox="1"/>
          <p:nvPr/>
        </p:nvSpPr>
        <p:spPr>
          <a:xfrm>
            <a:off x="379800" y="2599625"/>
            <a:ext cx="8620800" cy="6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2000">
                <a:solidFill>
                  <a:srgbClr val="3CEFAB"/>
                </a:solidFill>
                <a:highlight>
                  <a:schemeClr val="lt1"/>
                </a:highlight>
                <a:latin typeface="Helvetica Neue"/>
                <a:ea typeface="Helvetica Neue"/>
                <a:cs typeface="Helvetica Neue"/>
                <a:sym typeface="Helvetica Neue"/>
              </a:rPr>
              <a:t>2</a:t>
            </a:r>
            <a:r>
              <a:rPr b="1" lang="en-GB" sz="2000">
                <a:solidFill>
                  <a:srgbClr val="3CEFAB"/>
                </a:solidFill>
                <a:highlight>
                  <a:schemeClr val="lt1"/>
                </a:highlight>
                <a:latin typeface="Helvetica Neue"/>
                <a:ea typeface="Helvetica Neue"/>
                <a:cs typeface="Helvetica Neue"/>
                <a:sym typeface="Helvetica Neue"/>
              </a:rPr>
              <a:t>.</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Luego, podemos iniciar la ejecución de forma genérica con el comando</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15" name="Google Shape;315;p38"/>
          <p:cNvPicPr preferRelativeResize="0"/>
          <p:nvPr/>
        </p:nvPicPr>
        <p:blipFill>
          <a:blip r:embed="rId6">
            <a:alphaModFix/>
          </a:blip>
          <a:stretch>
            <a:fillRect/>
          </a:stretch>
        </p:blipFill>
        <p:spPr>
          <a:xfrm>
            <a:off x="3690700" y="3208925"/>
            <a:ext cx="2457450" cy="581025"/>
          </a:xfrm>
          <a:prstGeom prst="rect">
            <a:avLst/>
          </a:prstGeom>
          <a:noFill/>
          <a:ln cap="flat" cmpd="sng" w="9525">
            <a:solidFill>
              <a:schemeClr val="dk2"/>
            </a:solidFill>
            <a:prstDash val="solid"/>
            <a:round/>
            <a:headEnd len="sm" w="sm" type="none"/>
            <a:tailEnd len="sm" w="sm" type="none"/>
          </a:ln>
        </p:spPr>
      </p:pic>
      <p:sp>
        <p:nvSpPr>
          <p:cNvPr id="316" name="Google Shape;316;p38"/>
          <p:cNvSpPr txBox="1"/>
          <p:nvPr/>
        </p:nvSpPr>
        <p:spPr>
          <a:xfrm>
            <a:off x="379800" y="4047425"/>
            <a:ext cx="8620800" cy="6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2000">
                <a:solidFill>
                  <a:srgbClr val="3CEFAB"/>
                </a:solidFill>
                <a:highlight>
                  <a:schemeClr val="lt1"/>
                </a:highlight>
                <a:latin typeface="Helvetica Neue"/>
                <a:ea typeface="Helvetica Neue"/>
                <a:cs typeface="Helvetica Neue"/>
                <a:sym typeface="Helvetica Neue"/>
              </a:rPr>
              <a:t>3</a:t>
            </a:r>
            <a:r>
              <a:rPr b="1" lang="en-GB" sz="2000">
                <a:solidFill>
                  <a:srgbClr val="3CEFAB"/>
                </a:solidFill>
                <a:highlight>
                  <a:schemeClr val="lt1"/>
                </a:highlight>
                <a:latin typeface="Helvetica Neue"/>
                <a:ea typeface="Helvetica Neue"/>
                <a:cs typeface="Helvetica Neue"/>
                <a:sym typeface="Helvetica Neue"/>
              </a:rPr>
              <a:t>.</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Con el mismo, la aplicación queda monitoreada y  en ejecución siempre.</a:t>
            </a:r>
            <a:endParaRPr sz="20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nvSpPr>
        <p:spPr>
          <a:xfrm>
            <a:off x="379800" y="1151825"/>
            <a:ext cx="8232000" cy="762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Se puede iniciar la ejecución en modo fork o en modo cluster. Los comandos que utilizamos son:</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22" name="Google Shape;322;p3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Empezar a usarlo</a:t>
            </a:r>
            <a:endParaRPr i="1" sz="3600">
              <a:latin typeface="Anton"/>
              <a:ea typeface="Anton"/>
              <a:cs typeface="Anton"/>
              <a:sym typeface="Anton"/>
            </a:endParaRPr>
          </a:p>
        </p:txBody>
      </p:sp>
      <p:pic>
        <p:nvPicPr>
          <p:cNvPr id="323" name="Google Shape;323;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4" name="Google Shape;324;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5" name="Google Shape;325;p39"/>
          <p:cNvPicPr preferRelativeResize="0"/>
          <p:nvPr/>
        </p:nvPicPr>
        <p:blipFill>
          <a:blip r:embed="rId5">
            <a:alphaModFix/>
          </a:blip>
          <a:stretch>
            <a:fillRect/>
          </a:stretch>
        </p:blipFill>
        <p:spPr>
          <a:xfrm>
            <a:off x="1657350" y="2083174"/>
            <a:ext cx="6040901" cy="24966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nvSpPr>
        <p:spPr>
          <a:xfrm>
            <a:off x="379800" y="1151825"/>
            <a:ext cx="8232000" cy="609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Podemos listar todas las aplicaciones que se están ejecutando con</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31" name="Google Shape;331;p40"/>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PM2</a:t>
            </a:r>
            <a:endParaRPr i="1" sz="3600">
              <a:latin typeface="Anton"/>
              <a:ea typeface="Anton"/>
              <a:cs typeface="Anton"/>
              <a:sym typeface="Anton"/>
            </a:endParaRPr>
          </a:p>
        </p:txBody>
      </p:sp>
      <p:pic>
        <p:nvPicPr>
          <p:cNvPr id="332" name="Google Shape;332;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3" name="Google Shape;333;p4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4" name="Google Shape;334;p40"/>
          <p:cNvSpPr txBox="1"/>
          <p:nvPr/>
        </p:nvSpPr>
        <p:spPr>
          <a:xfrm>
            <a:off x="379800" y="2294825"/>
            <a:ext cx="8232000" cy="609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El listado puede resultar muy similar a este</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35" name="Google Shape;335;p40"/>
          <p:cNvPicPr preferRelativeResize="0"/>
          <p:nvPr/>
        </p:nvPicPr>
        <p:blipFill>
          <a:blip r:embed="rId5">
            <a:alphaModFix/>
          </a:blip>
          <a:stretch>
            <a:fillRect/>
          </a:stretch>
        </p:blipFill>
        <p:spPr>
          <a:xfrm>
            <a:off x="3867150" y="1703650"/>
            <a:ext cx="1409700" cy="495300"/>
          </a:xfrm>
          <a:prstGeom prst="rect">
            <a:avLst/>
          </a:prstGeom>
          <a:noFill/>
          <a:ln cap="flat" cmpd="sng" w="9525">
            <a:solidFill>
              <a:schemeClr val="dk2"/>
            </a:solidFill>
            <a:prstDash val="solid"/>
            <a:round/>
            <a:headEnd len="sm" w="sm" type="none"/>
            <a:tailEnd len="sm" w="sm" type="none"/>
          </a:ln>
        </p:spPr>
      </p:pic>
      <p:pic>
        <p:nvPicPr>
          <p:cNvPr id="336" name="Google Shape;336;p40"/>
          <p:cNvPicPr preferRelativeResize="0"/>
          <p:nvPr/>
        </p:nvPicPr>
        <p:blipFill>
          <a:blip r:embed="rId6">
            <a:alphaModFix/>
          </a:blip>
          <a:stretch>
            <a:fillRect/>
          </a:stretch>
        </p:blipFill>
        <p:spPr>
          <a:xfrm>
            <a:off x="1451013" y="2904125"/>
            <a:ext cx="6089563" cy="17821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nvSpPr>
        <p:spPr>
          <a:xfrm>
            <a:off x="379800" y="1075625"/>
            <a:ext cx="8232000" cy="762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Para detener, reiniciar o eliminar una de las aplicaciones de la lista, podemos ejecutar alguno de los siguientes comandos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42" name="Google Shape;342;p41"/>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PM2</a:t>
            </a:r>
            <a:endParaRPr i="1" sz="3600">
              <a:latin typeface="Anton"/>
              <a:ea typeface="Anton"/>
              <a:cs typeface="Anton"/>
              <a:sym typeface="Anton"/>
            </a:endParaRPr>
          </a:p>
        </p:txBody>
      </p:sp>
      <p:pic>
        <p:nvPicPr>
          <p:cNvPr id="343" name="Google Shape;343;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4" name="Google Shape;344;p4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5" name="Google Shape;345;p41"/>
          <p:cNvSpPr txBox="1"/>
          <p:nvPr/>
        </p:nvSpPr>
        <p:spPr>
          <a:xfrm>
            <a:off x="379800" y="3514025"/>
            <a:ext cx="8232000" cy="609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Para obtener detalle de una aplicación: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46" name="Google Shape;346;p41"/>
          <p:cNvPicPr preferRelativeResize="0"/>
          <p:nvPr/>
        </p:nvPicPr>
        <p:blipFill>
          <a:blip r:embed="rId5">
            <a:alphaModFix/>
          </a:blip>
          <a:stretch>
            <a:fillRect/>
          </a:stretch>
        </p:blipFill>
        <p:spPr>
          <a:xfrm>
            <a:off x="1247775" y="2006963"/>
            <a:ext cx="6953250" cy="1285875"/>
          </a:xfrm>
          <a:prstGeom prst="rect">
            <a:avLst/>
          </a:prstGeom>
          <a:noFill/>
          <a:ln cap="flat" cmpd="sng" w="9525">
            <a:solidFill>
              <a:schemeClr val="dk2"/>
            </a:solidFill>
            <a:prstDash val="solid"/>
            <a:round/>
            <a:headEnd len="sm" w="sm" type="none"/>
            <a:tailEnd len="sm" w="sm" type="none"/>
          </a:ln>
        </p:spPr>
      </p:pic>
      <p:pic>
        <p:nvPicPr>
          <p:cNvPr id="347" name="Google Shape;347;p41"/>
          <p:cNvPicPr preferRelativeResize="0"/>
          <p:nvPr/>
        </p:nvPicPr>
        <p:blipFill>
          <a:blip r:embed="rId6">
            <a:alphaModFix/>
          </a:blip>
          <a:stretch>
            <a:fillRect/>
          </a:stretch>
        </p:blipFill>
        <p:spPr>
          <a:xfrm>
            <a:off x="2910975" y="4123325"/>
            <a:ext cx="3322026" cy="486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29</a:t>
            </a:r>
            <a:endParaRPr>
              <a:latin typeface="Helvetica Neue"/>
              <a:ea typeface="Helvetica Neue"/>
              <a:cs typeface="Helvetica Neue"/>
              <a:sym typeface="Helvetica Neue"/>
            </a:endParaRPr>
          </a:p>
        </p:txBody>
      </p:sp>
      <p:sp>
        <p:nvSpPr>
          <p:cNvPr id="74" name="Google Shape;74;p15"/>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Módulo Cluster</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28</a:t>
            </a:r>
            <a:endParaRPr>
              <a:latin typeface="Helvetica Neue"/>
              <a:ea typeface="Helvetica Neue"/>
              <a:cs typeface="Helvetica Neue"/>
              <a:sym typeface="Helvetica Neue"/>
            </a:endParaRPr>
          </a:p>
        </p:txBody>
      </p:sp>
      <p:sp>
        <p:nvSpPr>
          <p:cNvPr id="78" name="Google Shape;78;p15"/>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Global Process y Global Child</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9" name="Google Shape;79;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2" name="Google Shape;82;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3" name="Google Shape;83;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4" name="Google Shape;84;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30</a:t>
            </a:r>
            <a:endParaRPr>
              <a:latin typeface="Helvetica Neue"/>
              <a:ea typeface="Helvetica Neue"/>
              <a:cs typeface="Helvetica Neue"/>
              <a:sym typeface="Helvetica Neue"/>
            </a:endParaRPr>
          </a:p>
        </p:txBody>
      </p:sp>
      <p:sp>
        <p:nvSpPr>
          <p:cNvPr id="87" name="Google Shape;87;p15"/>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Nginx y escalabilidad</a:t>
            </a:r>
            <a:endParaRPr b="1" sz="1200">
              <a:latin typeface="Helvetica Neue"/>
              <a:ea typeface="Helvetica Neue"/>
              <a:cs typeface="Helvetica Neue"/>
              <a:sym typeface="Helvetica Neue"/>
            </a:endParaRPr>
          </a:p>
        </p:txBody>
      </p:sp>
      <p:cxnSp>
        <p:nvCxnSpPr>
          <p:cNvPr id="88" name="Google Shape;88;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3" name="Google Shape;93;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94" name="Google Shape;94;p15"/>
          <p:cNvCxnSpPr/>
          <p:nvPr/>
        </p:nvCxnSpPr>
        <p:spPr>
          <a:xfrm>
            <a:off x="37631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37631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6" name="Google Shape;96;p15"/>
          <p:cNvCxnSpPr/>
          <p:nvPr/>
        </p:nvCxnSpPr>
        <p:spPr>
          <a:xfrm>
            <a:off x="3763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5"/>
          <p:cNvCxnSpPr/>
          <p:nvPr/>
        </p:nvCxnSpPr>
        <p:spPr>
          <a:xfrm>
            <a:off x="37631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8" name="Google Shape;98;p15"/>
          <p:cNvPicPr preferRelativeResize="0"/>
          <p:nvPr/>
        </p:nvPicPr>
        <p:blipFill rotWithShape="1">
          <a:blip r:embed="rId5">
            <a:alphaModFix/>
          </a:blip>
          <a:srcRect b="0" l="0" r="0" t="0"/>
          <a:stretch/>
        </p:blipFill>
        <p:spPr>
          <a:xfrm>
            <a:off x="1424950" y="2943803"/>
            <a:ext cx="365625" cy="365625"/>
          </a:xfrm>
          <a:prstGeom prst="rect">
            <a:avLst/>
          </a:prstGeom>
          <a:noFill/>
          <a:ln>
            <a:noFill/>
          </a:ln>
        </p:spPr>
      </p:pic>
      <p:pic>
        <p:nvPicPr>
          <p:cNvPr id="99" name="Google Shape;99;p15"/>
          <p:cNvPicPr preferRelativeResize="0"/>
          <p:nvPr/>
        </p:nvPicPr>
        <p:blipFill rotWithShape="1">
          <a:blip r:embed="rId6">
            <a:alphaModFix/>
          </a:blip>
          <a:srcRect b="0" l="0" r="0" t="0"/>
          <a:stretch/>
        </p:blipFill>
        <p:spPr>
          <a:xfrm>
            <a:off x="1579187" y="3035999"/>
            <a:ext cx="307150" cy="307150"/>
          </a:xfrm>
          <a:prstGeom prst="rect">
            <a:avLst/>
          </a:prstGeom>
          <a:noFill/>
          <a:ln>
            <a:noFill/>
          </a:ln>
        </p:spPr>
      </p:pic>
      <p:pic>
        <p:nvPicPr>
          <p:cNvPr id="100" name="Google Shape;100;p15"/>
          <p:cNvPicPr preferRelativeResize="0"/>
          <p:nvPr/>
        </p:nvPicPr>
        <p:blipFill rotWithShape="1">
          <a:blip r:embed="rId7">
            <a:alphaModFix/>
          </a:blip>
          <a:srcRect b="0" l="0" r="0" t="0"/>
          <a:stretch/>
        </p:blipFill>
        <p:spPr>
          <a:xfrm>
            <a:off x="1505688" y="3460487"/>
            <a:ext cx="307150" cy="307150"/>
          </a:xfrm>
          <a:prstGeom prst="rect">
            <a:avLst/>
          </a:prstGeom>
          <a:noFill/>
          <a:ln>
            <a:noFill/>
          </a:ln>
        </p:spPr>
      </p:pic>
      <p:pic>
        <p:nvPicPr>
          <p:cNvPr id="101" name="Google Shape;101;p15"/>
          <p:cNvPicPr preferRelativeResize="0"/>
          <p:nvPr/>
        </p:nvPicPr>
        <p:blipFill rotWithShape="1">
          <a:blip r:embed="rId5">
            <a:alphaModFix/>
          </a:blip>
          <a:srcRect b="0" l="0" r="0" t="0"/>
          <a:stretch/>
        </p:blipFill>
        <p:spPr>
          <a:xfrm>
            <a:off x="1424950" y="2486603"/>
            <a:ext cx="365625" cy="365625"/>
          </a:xfrm>
          <a:prstGeom prst="rect">
            <a:avLst/>
          </a:prstGeom>
          <a:noFill/>
          <a:ln>
            <a:noFill/>
          </a:ln>
        </p:spPr>
      </p:pic>
      <p:pic>
        <p:nvPicPr>
          <p:cNvPr id="102" name="Google Shape;102;p15"/>
          <p:cNvPicPr preferRelativeResize="0"/>
          <p:nvPr/>
        </p:nvPicPr>
        <p:blipFill rotWithShape="1">
          <a:blip r:embed="rId6">
            <a:alphaModFix/>
          </a:blip>
          <a:srcRect b="0" l="0" r="0" t="0"/>
          <a:stretch/>
        </p:blipFill>
        <p:spPr>
          <a:xfrm>
            <a:off x="1579187" y="2578799"/>
            <a:ext cx="307150" cy="307150"/>
          </a:xfrm>
          <a:prstGeom prst="rect">
            <a:avLst/>
          </a:prstGeom>
          <a:noFill/>
          <a:ln>
            <a:noFill/>
          </a:ln>
        </p:spPr>
      </p:pic>
      <p:pic>
        <p:nvPicPr>
          <p:cNvPr id="103" name="Google Shape;103;p15"/>
          <p:cNvPicPr preferRelativeResize="0"/>
          <p:nvPr/>
        </p:nvPicPr>
        <p:blipFill rotWithShape="1">
          <a:blip r:embed="rId6">
            <a:alphaModFix/>
          </a:blip>
          <a:srcRect b="0" l="0" r="0" t="0"/>
          <a:stretch/>
        </p:blipFill>
        <p:spPr>
          <a:xfrm>
            <a:off x="3807902" y="3000637"/>
            <a:ext cx="307150" cy="307150"/>
          </a:xfrm>
          <a:prstGeom prst="rect">
            <a:avLst/>
          </a:prstGeom>
          <a:noFill/>
          <a:ln>
            <a:noFill/>
          </a:ln>
        </p:spPr>
      </p:pic>
      <p:pic>
        <p:nvPicPr>
          <p:cNvPr id="104" name="Google Shape;104;p15"/>
          <p:cNvPicPr preferRelativeResize="0"/>
          <p:nvPr/>
        </p:nvPicPr>
        <p:blipFill rotWithShape="1">
          <a:blip r:embed="rId7">
            <a:alphaModFix/>
          </a:blip>
          <a:srcRect b="0" l="0" r="0" t="0"/>
          <a:stretch/>
        </p:blipFill>
        <p:spPr>
          <a:xfrm>
            <a:off x="3807878" y="3455567"/>
            <a:ext cx="307150" cy="307150"/>
          </a:xfrm>
          <a:prstGeom prst="rect">
            <a:avLst/>
          </a:prstGeom>
          <a:noFill/>
          <a:ln>
            <a:noFill/>
          </a:ln>
        </p:spPr>
      </p:pic>
      <p:pic>
        <p:nvPicPr>
          <p:cNvPr id="105" name="Google Shape;105;p15"/>
          <p:cNvPicPr preferRelativeResize="0"/>
          <p:nvPr/>
        </p:nvPicPr>
        <p:blipFill rotWithShape="1">
          <a:blip r:embed="rId6">
            <a:alphaModFix/>
          </a:blip>
          <a:srcRect b="0" l="0" r="0" t="0"/>
          <a:stretch/>
        </p:blipFill>
        <p:spPr>
          <a:xfrm>
            <a:off x="3807890" y="2533749"/>
            <a:ext cx="307150" cy="307150"/>
          </a:xfrm>
          <a:prstGeom prst="rect">
            <a:avLst/>
          </a:prstGeom>
          <a:noFill/>
          <a:ln>
            <a:noFill/>
          </a:ln>
        </p:spPr>
      </p:pic>
      <p:sp>
        <p:nvSpPr>
          <p:cNvPr id="106" name="Google Shape;106;p15"/>
          <p:cNvSpPr txBox="1"/>
          <p:nvPr/>
        </p:nvSpPr>
        <p:spPr>
          <a:xfrm>
            <a:off x="1846687" y="2469372"/>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INICIO DE SESIÓN CON FACEBOOK</a:t>
            </a:r>
            <a:endParaRPr sz="700">
              <a:latin typeface="Helvetica Neue"/>
              <a:ea typeface="Helvetica Neue"/>
              <a:cs typeface="Helvetica Neue"/>
              <a:sym typeface="Helvetica Neue"/>
            </a:endParaRPr>
          </a:p>
        </p:txBody>
      </p:sp>
      <p:sp>
        <p:nvSpPr>
          <p:cNvPr id="107" name="Google Shape;107;p15"/>
          <p:cNvSpPr txBox="1"/>
          <p:nvPr/>
        </p:nvSpPr>
        <p:spPr>
          <a:xfrm>
            <a:off x="1846687" y="3002772"/>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INICIO DE SESIÓN CON JWT</a:t>
            </a:r>
            <a:endParaRPr sz="700">
              <a:latin typeface="Helvetica Neue"/>
              <a:ea typeface="Helvetica Neue"/>
              <a:cs typeface="Helvetica Neue"/>
              <a:sym typeface="Helvetica Neue"/>
            </a:endParaRPr>
          </a:p>
        </p:txBody>
      </p:sp>
      <p:sp>
        <p:nvSpPr>
          <p:cNvPr id="108" name="Google Shape;108;p15"/>
          <p:cNvSpPr txBox="1"/>
          <p:nvPr/>
        </p:nvSpPr>
        <p:spPr>
          <a:xfrm>
            <a:off x="1854497" y="3428517"/>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INICIO DE SESIÓN CON FACEBOOK</a:t>
            </a:r>
            <a:endParaRPr sz="700">
              <a:latin typeface="Helvetica Neue"/>
              <a:ea typeface="Helvetica Neue"/>
              <a:cs typeface="Helvetica Neue"/>
              <a:sym typeface="Helvetica Neue"/>
            </a:endParaRPr>
          </a:p>
        </p:txBody>
      </p:sp>
      <p:sp>
        <p:nvSpPr>
          <p:cNvPr id="109" name="Google Shape;109;p15"/>
          <p:cNvSpPr txBox="1"/>
          <p:nvPr/>
        </p:nvSpPr>
        <p:spPr>
          <a:xfrm>
            <a:off x="4208887" y="252765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a:ea typeface="Helvetica Neue"/>
                <a:cs typeface="Helvetica Neue"/>
                <a:sym typeface="Helvetica Neue"/>
              </a:rPr>
              <a:t>SERVIDOR NODE CON FORK, CLUSTER Y FOREVER</a:t>
            </a:r>
            <a:endParaRPr sz="700">
              <a:latin typeface="Helvetica Neue"/>
              <a:ea typeface="Helvetica Neue"/>
              <a:cs typeface="Helvetica Neue"/>
              <a:sym typeface="Helvetica Neue"/>
            </a:endParaRPr>
          </a:p>
        </p:txBody>
      </p:sp>
      <p:sp>
        <p:nvSpPr>
          <p:cNvPr id="110" name="Google Shape;110;p15"/>
          <p:cNvSpPr txBox="1"/>
          <p:nvPr/>
        </p:nvSpPr>
        <p:spPr>
          <a:xfrm>
            <a:off x="4208887" y="296520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a:ea typeface="Helvetica Neue"/>
                <a:cs typeface="Helvetica Neue"/>
                <a:sym typeface="Helvetica Neue"/>
              </a:rPr>
              <a:t>SERVIDOR NODE CON PM2</a:t>
            </a:r>
            <a:endParaRPr sz="700">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PM2</a:t>
            </a:r>
            <a:endParaRPr i="1" sz="3600">
              <a:latin typeface="Anton"/>
              <a:ea typeface="Anton"/>
              <a:cs typeface="Anton"/>
              <a:sym typeface="Anton"/>
            </a:endParaRPr>
          </a:p>
        </p:txBody>
      </p:sp>
      <p:pic>
        <p:nvPicPr>
          <p:cNvPr id="353" name="Google Shape;353;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4" name="Google Shape;354;p4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55" name="Google Shape;355;p42"/>
          <p:cNvSpPr txBox="1"/>
          <p:nvPr/>
        </p:nvSpPr>
        <p:spPr>
          <a:xfrm>
            <a:off x="379800" y="1228025"/>
            <a:ext cx="8232000" cy="609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Para monitorear sus logs, métricas e información: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56" name="Google Shape;356;p42"/>
          <p:cNvPicPr preferRelativeResize="0"/>
          <p:nvPr/>
        </p:nvPicPr>
        <p:blipFill>
          <a:blip r:embed="rId5">
            <a:alphaModFix/>
          </a:blip>
          <a:stretch>
            <a:fillRect/>
          </a:stretch>
        </p:blipFill>
        <p:spPr>
          <a:xfrm>
            <a:off x="6504550" y="1286813"/>
            <a:ext cx="1619250" cy="428625"/>
          </a:xfrm>
          <a:prstGeom prst="rect">
            <a:avLst/>
          </a:prstGeom>
          <a:noFill/>
          <a:ln cap="flat" cmpd="sng" w="9525">
            <a:solidFill>
              <a:schemeClr val="dk2"/>
            </a:solidFill>
            <a:prstDash val="solid"/>
            <a:round/>
            <a:headEnd len="sm" w="sm" type="none"/>
            <a:tailEnd len="sm" w="sm" type="none"/>
          </a:ln>
        </p:spPr>
      </p:pic>
      <p:pic>
        <p:nvPicPr>
          <p:cNvPr id="357" name="Google Shape;357;p42"/>
          <p:cNvPicPr preferRelativeResize="0"/>
          <p:nvPr/>
        </p:nvPicPr>
        <p:blipFill>
          <a:blip r:embed="rId6">
            <a:alphaModFix/>
          </a:blip>
          <a:stretch>
            <a:fillRect/>
          </a:stretch>
        </p:blipFill>
        <p:spPr>
          <a:xfrm>
            <a:off x="3259225" y="2094575"/>
            <a:ext cx="1476375" cy="438150"/>
          </a:xfrm>
          <a:prstGeom prst="rect">
            <a:avLst/>
          </a:prstGeom>
          <a:noFill/>
          <a:ln cap="flat" cmpd="sng" w="9525">
            <a:solidFill>
              <a:schemeClr val="dk2"/>
            </a:solidFill>
            <a:prstDash val="solid"/>
            <a:round/>
            <a:headEnd len="sm" w="sm" type="none"/>
            <a:tailEnd len="sm" w="sm" type="none"/>
          </a:ln>
        </p:spPr>
      </p:pic>
      <p:sp>
        <p:nvSpPr>
          <p:cNvPr id="358" name="Google Shape;358;p42"/>
          <p:cNvSpPr txBox="1"/>
          <p:nvPr/>
        </p:nvSpPr>
        <p:spPr>
          <a:xfrm>
            <a:off x="379800" y="2066225"/>
            <a:ext cx="3095100" cy="609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Para consultar logs: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59" name="Google Shape;359;p42"/>
          <p:cNvSpPr txBox="1"/>
          <p:nvPr/>
        </p:nvSpPr>
        <p:spPr>
          <a:xfrm>
            <a:off x="379800" y="2951675"/>
            <a:ext cx="5682300" cy="609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Para hacer flush de logs:</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60" name="Google Shape;360;p42"/>
          <p:cNvPicPr preferRelativeResize="0"/>
          <p:nvPr/>
        </p:nvPicPr>
        <p:blipFill>
          <a:blip r:embed="rId7">
            <a:alphaModFix/>
          </a:blip>
          <a:stretch>
            <a:fillRect/>
          </a:stretch>
        </p:blipFill>
        <p:spPr>
          <a:xfrm>
            <a:off x="3790950" y="2913425"/>
            <a:ext cx="1562100" cy="533400"/>
          </a:xfrm>
          <a:prstGeom prst="rect">
            <a:avLst/>
          </a:prstGeom>
          <a:noFill/>
          <a:ln cap="flat" cmpd="sng" w="9525">
            <a:solidFill>
              <a:schemeClr val="dk2"/>
            </a:solidFill>
            <a:prstDash val="solid"/>
            <a:round/>
            <a:headEnd len="sm" w="sm" type="none"/>
            <a:tailEnd len="sm" w="sm" type="none"/>
          </a:ln>
        </p:spPr>
      </p:pic>
      <p:sp>
        <p:nvSpPr>
          <p:cNvPr id="361" name="Google Shape;361;p42"/>
          <p:cNvSpPr txBox="1"/>
          <p:nvPr/>
        </p:nvSpPr>
        <p:spPr>
          <a:xfrm>
            <a:off x="379800" y="3862875"/>
            <a:ext cx="6124800" cy="609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Para ver las opciones de comandos disponibles:</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62" name="Google Shape;362;p42"/>
          <p:cNvPicPr preferRelativeResize="0"/>
          <p:nvPr/>
        </p:nvPicPr>
        <p:blipFill>
          <a:blip r:embed="rId8">
            <a:alphaModFix/>
          </a:blip>
          <a:stretch>
            <a:fillRect/>
          </a:stretch>
        </p:blipFill>
        <p:spPr>
          <a:xfrm>
            <a:off x="6418825" y="3915127"/>
            <a:ext cx="1562100" cy="41284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SERVIDOR NODE CON PM2</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368" name="Google Shape;368;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9" name="Google Shape;369;p4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5" name="Google Shape;375;p44"/>
          <p:cNvSpPr txBox="1"/>
          <p:nvPr/>
        </p:nvSpPr>
        <p:spPr>
          <a:xfrm>
            <a:off x="290100" y="1171125"/>
            <a:ext cx="8158800" cy="29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Poner en marcha dos servidores (con el formato del primer ejercicio: sin cluster) utilizando PM2.</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Uno de los servidores escuchará en el puerto 8081 y se ejecutará en modo 'fork'.</a:t>
            </a:r>
            <a:br>
              <a:rPr lang="en-GB" sz="1700">
                <a:solidFill>
                  <a:schemeClr val="dk1"/>
                </a:solidFill>
                <a:highlight>
                  <a:schemeClr val="lt1"/>
                </a:highlight>
                <a:latin typeface="Helvetica Neue Light"/>
                <a:ea typeface="Helvetica Neue Light"/>
                <a:cs typeface="Helvetica Neue Light"/>
                <a:sym typeface="Helvetica Neue Light"/>
              </a:rPr>
            </a:br>
            <a:r>
              <a:rPr lang="en-GB" sz="1700">
                <a:solidFill>
                  <a:schemeClr val="dk1"/>
                </a:solidFill>
                <a:highlight>
                  <a:schemeClr val="lt1"/>
                </a:highlight>
                <a:latin typeface="Helvetica Neue Light"/>
                <a:ea typeface="Helvetica Neue Light"/>
                <a:cs typeface="Helvetica Neue Light"/>
                <a:sym typeface="Helvetica Neue Light"/>
              </a:rPr>
              <a:t>El otro lo hará en el puerto 8082 y se ejecutará en modo 'cluster'.</a:t>
            </a:r>
            <a:endParaRPr sz="1700">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Generar un request a cada uno de ellos comprobando que respondan adecuadamente.</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Verificar en el sistema operativo la cantidad de procesos levantados y analizar el porqué.</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Finalizar por sistema operativo el proceso de cada uno de estos servidores (fork y cluster), comprobando que PM2 los ponga en marcha nuevamente (tendrían que iniciar con un nuevo pid).</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100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Con PM2 listar todos los servidores activos y e ir finalizando los procesos (por id y por name), verificando en el sistema operativo, para cada operación, los procesos activos de node.</a:t>
            </a:r>
            <a:endParaRPr>
              <a:solidFill>
                <a:schemeClr val="dk1"/>
              </a:solidFill>
              <a:highlight>
                <a:schemeClr val="lt1"/>
              </a:highlight>
              <a:latin typeface="Helvetica Neue Light"/>
              <a:ea typeface="Helvetica Neue Light"/>
              <a:cs typeface="Helvetica Neue Light"/>
              <a:sym typeface="Helvetica Neue Light"/>
            </a:endParaRPr>
          </a:p>
        </p:txBody>
      </p:sp>
      <p:pic>
        <p:nvPicPr>
          <p:cNvPr id="376" name="Google Shape;376;p4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77" name="Google Shape;377;p44"/>
          <p:cNvSpPr txBox="1"/>
          <p:nvPr/>
        </p:nvSpPr>
        <p:spPr>
          <a:xfrm>
            <a:off x="290100" y="1524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Servidor Node con PM2</a:t>
            </a:r>
            <a:endParaRPr i="1" sz="1600">
              <a:latin typeface="Helvetica Neue Light"/>
              <a:ea typeface="Helvetica Neue Light"/>
              <a:cs typeface="Helvetica Neue Light"/>
              <a:sym typeface="Helvetica Neue Light"/>
            </a:endParaRPr>
          </a:p>
        </p:txBody>
      </p:sp>
      <p:sp>
        <p:nvSpPr>
          <p:cNvPr id="378" name="Google Shape;378;p44"/>
          <p:cNvSpPr txBox="1"/>
          <p:nvPr/>
        </p:nvSpPr>
        <p:spPr>
          <a:xfrm>
            <a:off x="329125" y="7344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nvSpPr>
        <p:spPr>
          <a:xfrm>
            <a:off x="1443000" y="2597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EJECUTAR SERVIDORES NODE</a:t>
            </a:r>
            <a:endParaRPr i="1" sz="4000">
              <a:latin typeface="Anton"/>
              <a:ea typeface="Anton"/>
              <a:cs typeface="Anton"/>
              <a:sym typeface="Anton"/>
            </a:endParaRPr>
          </a:p>
        </p:txBody>
      </p:sp>
      <p:pic>
        <p:nvPicPr>
          <p:cNvPr id="384" name="Google Shape;384;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5" name="Google Shape;385;p45"/>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386" name="Google Shape;386;p45"/>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27</a:t>
            </a:r>
            <a:endParaRPr b="1">
              <a:solidFill>
                <a:srgbClr val="FFFFFF"/>
              </a:solidFill>
              <a:latin typeface="Helvetica Neue"/>
              <a:ea typeface="Helvetica Neue"/>
              <a:cs typeface="Helvetica Neue"/>
              <a:sym typeface="Helvetica Neue"/>
            </a:endParaRPr>
          </a:p>
        </p:txBody>
      </p:sp>
      <p:sp>
        <p:nvSpPr>
          <p:cNvPr id="387" name="Google Shape;387;p45"/>
          <p:cNvSpPr txBox="1"/>
          <p:nvPr/>
        </p:nvSpPr>
        <p:spPr>
          <a:xfrm>
            <a:off x="15795" y="3561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GB" sz="1800">
                <a:solidFill>
                  <a:schemeClr val="dk1"/>
                </a:solidFill>
                <a:latin typeface="Helvetica Neue Light"/>
                <a:ea typeface="Helvetica Neue Light"/>
                <a:cs typeface="Helvetica Neue Light"/>
                <a:sym typeface="Helvetica Neue Light"/>
              </a:rPr>
              <a:t>Retomemos nuestro trabajo para poder ejecutar el servidor en modo fork o cluster. Luego ejecutar el servidor utilizando Forever y luego PM2.</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graphicFrame>
        <p:nvGraphicFramePr>
          <p:cNvPr id="392" name="Google Shape;392;p46"/>
          <p:cNvGraphicFramePr/>
          <p:nvPr/>
        </p:nvGraphicFramePr>
        <p:xfrm>
          <a:off x="153263" y="39300"/>
          <a:ext cx="3000000" cy="3000000"/>
        </p:xfrm>
        <a:graphic>
          <a:graphicData uri="http://schemas.openxmlformats.org/drawingml/2006/table">
            <a:tbl>
              <a:tblPr>
                <a:noFill/>
                <a:tableStyleId>{2FA691AF-549E-4755-80B0-D0BE7900E25E}</a:tableStyleId>
              </a:tblPr>
              <a:tblGrid>
                <a:gridCol w="2945825"/>
                <a:gridCol w="3822275"/>
                <a:gridCol w="2069375"/>
              </a:tblGrid>
              <a:tr h="720275">
                <a:tc gridSpan="3">
                  <a:txBody>
                    <a:bodyPr/>
                    <a:lstStyle/>
                    <a:p>
                      <a:pPr indent="0" lvl="0" marL="0" rtl="0" algn="l">
                        <a:spcBef>
                          <a:spcPts val="0"/>
                        </a:spcBef>
                        <a:spcAft>
                          <a:spcPts val="0"/>
                        </a:spcAft>
                        <a:buClr>
                          <a:srgbClr val="000000"/>
                        </a:buClr>
                        <a:buSzPts val="1100"/>
                        <a:buFont typeface="Arial"/>
                        <a:buNone/>
                      </a:pPr>
                      <a:r>
                        <a:rPr i="1" lang="en-GB" sz="2400">
                          <a:solidFill>
                            <a:schemeClr val="dk1"/>
                          </a:solidFill>
                          <a:latin typeface="Anton"/>
                          <a:ea typeface="Anton"/>
                          <a:cs typeface="Anton"/>
                          <a:sym typeface="Anton"/>
                        </a:rPr>
                        <a:t>EJECUTAR SERVIDORES NODE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r>
                        <a:rPr lang="en-GB"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GB" sz="1600">
                          <a:latin typeface="Helvetica Neue Light"/>
                          <a:ea typeface="Helvetica Neue Light"/>
                          <a:cs typeface="Helvetica Neue Light"/>
                          <a:sym typeface="Helvetica Neue Light"/>
                        </a:rPr>
                        <a:t>Tomando con base el proyecto que vamos realizando, agregar un parámetro más en la ruta de comando que permita ejecutar al servidor en modo fork o cluster. Dicho parámetro será 'FORK' en el primer caso y 'CLUSTER' en el segundo, y de no pasarlo, el servidor iniciará en modo fork.</a:t>
                      </a:r>
                      <a:endParaRPr sz="16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GB" sz="1500">
                          <a:latin typeface="Helvetica Neue Light"/>
                          <a:ea typeface="Helvetica Neue Light"/>
                          <a:cs typeface="Helvetica Neue Light"/>
                          <a:sym typeface="Helvetica Neue Light"/>
                        </a:rPr>
                        <a:t>Agregar en la vista info, el número de procesadores presentes en el servidor.</a:t>
                      </a:r>
                      <a:endParaRPr sz="15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GB" sz="1500">
                          <a:latin typeface="Helvetica Neue Light"/>
                          <a:ea typeface="Helvetica Neue Light"/>
                          <a:cs typeface="Helvetica Neue Light"/>
                          <a:sym typeface="Helvetica Neue Light"/>
                        </a:rPr>
                        <a:t>Ejecutar el servidor (modos FORK y CLUSTER) con nodemon verificando el número de procesos tomados por node.</a:t>
                      </a:r>
                      <a:endParaRPr sz="1500">
                        <a:latin typeface="Helvetica Neue Light"/>
                        <a:ea typeface="Helvetica Neue Light"/>
                        <a:cs typeface="Helvetica Neue Light"/>
                        <a:sym typeface="Helvetica Neue Light"/>
                      </a:endParaRPr>
                    </a:p>
                    <a:p>
                      <a:pPr indent="-323850" lvl="0" marL="1371600" rtl="0" algn="l">
                        <a:spcBef>
                          <a:spcPts val="1000"/>
                        </a:spcBef>
                        <a:spcAft>
                          <a:spcPts val="100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Ejecutar el servidor (con los parámetros adecuados) utilizando Forever, verificando su correcta operación. Listar los procesos por Forever y por sistema operativo.</a:t>
                      </a:r>
                      <a:endParaRPr sz="15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93" name="Google Shape;393;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4" name="Google Shape;394;p46"/>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graphicFrame>
        <p:nvGraphicFramePr>
          <p:cNvPr id="399" name="Google Shape;399;p47"/>
          <p:cNvGraphicFramePr/>
          <p:nvPr/>
        </p:nvGraphicFramePr>
        <p:xfrm>
          <a:off x="153263" y="39300"/>
          <a:ext cx="3000000" cy="3000000"/>
        </p:xfrm>
        <a:graphic>
          <a:graphicData uri="http://schemas.openxmlformats.org/drawingml/2006/table">
            <a:tbl>
              <a:tblPr>
                <a:noFill/>
                <a:tableStyleId>{2FA691AF-549E-4755-80B0-D0BE7900E25E}</a:tableStyleId>
              </a:tblPr>
              <a:tblGrid>
                <a:gridCol w="2945825"/>
                <a:gridCol w="3822275"/>
                <a:gridCol w="2069375"/>
              </a:tblGrid>
              <a:tr h="720275">
                <a:tc gridSpan="3">
                  <a:txBody>
                    <a:bodyPr/>
                    <a:lstStyle/>
                    <a:p>
                      <a:pPr indent="0" lvl="0" marL="0" rtl="0" algn="l">
                        <a:spcBef>
                          <a:spcPts val="0"/>
                        </a:spcBef>
                        <a:spcAft>
                          <a:spcPts val="0"/>
                        </a:spcAft>
                        <a:buClr>
                          <a:srgbClr val="000000"/>
                        </a:buClr>
                        <a:buSzPts val="1100"/>
                        <a:buFont typeface="Arial"/>
                        <a:buNone/>
                      </a:pPr>
                      <a:r>
                        <a:rPr i="1" lang="en-GB" sz="2400">
                          <a:solidFill>
                            <a:schemeClr val="dk1"/>
                          </a:solidFill>
                          <a:latin typeface="Anton"/>
                          <a:ea typeface="Anton"/>
                          <a:cs typeface="Anton"/>
                          <a:sym typeface="Anton"/>
                        </a:rPr>
                        <a:t>EJECUTAR SERVIDORES NODE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GB" sz="1500">
                          <a:solidFill>
                            <a:schemeClr val="dk1"/>
                          </a:solidFill>
                          <a:latin typeface="Helvetica Neue"/>
                          <a:ea typeface="Helvetica Neue"/>
                          <a:cs typeface="Helvetica Neue"/>
                          <a:sym typeface="Helvetica Neue"/>
                        </a:rPr>
                        <a:t>Formato: </a:t>
                      </a:r>
                      <a:r>
                        <a:rPr lang="en-GB" sz="1500">
                          <a:solidFill>
                            <a:schemeClr val="dk1"/>
                          </a:solidFill>
                          <a:latin typeface="Helvetica Neue Light"/>
                          <a:ea typeface="Helvetica Neue Light"/>
                          <a:cs typeface="Helvetica Neue Light"/>
                          <a:sym typeface="Helvetica Neue Light"/>
                        </a:rPr>
                        <a:t>link a un repositorio en Github con el proyecto cargado. </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500">
                          <a:solidFill>
                            <a:schemeClr val="dk1"/>
                          </a:solidFill>
                          <a:latin typeface="Helvetica Neue"/>
                          <a:ea typeface="Helvetica Neue"/>
                          <a:cs typeface="Helvetica Neue"/>
                          <a:sym typeface="Helvetica Neue"/>
                        </a:rPr>
                        <a:t>Sugerencia: </a:t>
                      </a:r>
                      <a:r>
                        <a:rPr lang="en-GB" sz="1500">
                          <a:solidFill>
                            <a:schemeClr val="dk1"/>
                          </a:solidFill>
                          <a:latin typeface="Helvetica Neue Light"/>
                          <a:ea typeface="Helvetica Neue Light"/>
                          <a:cs typeface="Helvetica Neue Light"/>
                          <a:sym typeface="Helvetica Neue Light"/>
                        </a:rPr>
                        <a:t>no incluir los node_modules</a:t>
                      </a:r>
                      <a:endParaRPr b="1" sz="15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323850" lvl="0" marL="1371600" rtl="0" algn="l">
                        <a:spcBef>
                          <a:spcPts val="0"/>
                        </a:spcBef>
                        <a:spcAft>
                          <a:spcPts val="0"/>
                        </a:spcAft>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Ejecutar el servidor (con los parámetros adecuados: modo FORK) utilizando PM2 en sus modos modo fork y cluster. Listar los procesos por PM2 y por sistema operativo.</a:t>
                      </a:r>
                      <a:endParaRPr sz="15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GB" sz="1500">
                          <a:latin typeface="Helvetica Neue Light"/>
                          <a:ea typeface="Helvetica Neue Light"/>
                          <a:cs typeface="Helvetica Neue Light"/>
                          <a:sym typeface="Helvetica Neue Light"/>
                        </a:rPr>
                        <a:t>Tanto en Forever como en PM2 permitir el modo escucha, para que la actualización del código del servidor se vea reflejado inmediatamente en todos los procesos.</a:t>
                      </a:r>
                      <a:endParaRPr sz="15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GB" sz="1500">
                          <a:latin typeface="Helvetica Neue Light"/>
                          <a:ea typeface="Helvetica Neue Light"/>
                          <a:cs typeface="Helvetica Neue Light"/>
                          <a:sym typeface="Helvetica Neue Light"/>
                        </a:rPr>
                        <a:t>Hacer pruebas de finalización de procesos fork y cluster en los casos que corresponda.</a:t>
                      </a:r>
                      <a:endParaRPr sz="1500">
                        <a:latin typeface="Helvetica Neue Light"/>
                        <a:ea typeface="Helvetica Neue Light"/>
                        <a:cs typeface="Helvetica Neue Light"/>
                        <a:sym typeface="Helvetica Neue Light"/>
                      </a:endParaRPr>
                    </a:p>
                    <a:p>
                      <a:pPr indent="0" lvl="0" marL="0" rtl="0" algn="l">
                        <a:spcBef>
                          <a:spcPts val="1000"/>
                        </a:spcBef>
                        <a:spcAft>
                          <a:spcPts val="1000"/>
                        </a:spcAft>
                        <a:buClr>
                          <a:schemeClr val="dk1"/>
                        </a:buClr>
                        <a:buSzPts val="1100"/>
                        <a:buFont typeface="Arial"/>
                        <a:buNone/>
                      </a:pPr>
                      <a:r>
                        <a:rPr b="1" lang="en-GB" sz="1300">
                          <a:latin typeface="Helvetica Neue"/>
                          <a:ea typeface="Helvetica Neue"/>
                          <a:cs typeface="Helvetica Neue"/>
                          <a:sym typeface="Helvetica Neue"/>
                        </a:rPr>
                        <a:t>NOTA:</a:t>
                      </a:r>
                      <a:br>
                        <a:rPr lang="en-GB" sz="1300">
                          <a:latin typeface="Helvetica Neue Light"/>
                          <a:ea typeface="Helvetica Neue Light"/>
                          <a:cs typeface="Helvetica Neue Light"/>
                          <a:sym typeface="Helvetica Neue Light"/>
                        </a:rPr>
                      </a:br>
                      <a:r>
                        <a:rPr lang="en-GB" sz="1300">
                          <a:latin typeface="Helvetica Neue Light"/>
                          <a:ea typeface="Helvetica Neue Light"/>
                          <a:cs typeface="Helvetica Neue Light"/>
                          <a:sym typeface="Helvetica Neue Light"/>
                        </a:rPr>
                        <a:t>Es probable que en el caso de tener activo el child process fork (realizado en el entregable anterior) aparezcan más procesos de node activos que la cantidad esperada. Desactivar el código del fork y su endpoint '/randoms' y verificar que ahora la cantidad de procesos de node corresponda.</a:t>
                      </a:r>
                      <a:endParaRPr sz="13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00" name="Google Shape;400;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47"/>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48"/>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07" name="Google Shape;407;p48"/>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1" name="Shape 411"/>
        <p:cNvGrpSpPr/>
        <p:nvPr/>
      </p:nvGrpSpPr>
      <p:grpSpPr>
        <a:xfrm>
          <a:off x="0" y="0"/>
          <a:ext cx="0" cy="0"/>
          <a:chOff x="0" y="0"/>
          <a:chExt cx="0" cy="0"/>
        </a:xfrm>
      </p:grpSpPr>
      <p:sp>
        <p:nvSpPr>
          <p:cNvPr id="412" name="Google Shape;412;p49"/>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13" name="Google Shape;413;p49"/>
          <p:cNvSpPr txBox="1"/>
          <p:nvPr/>
        </p:nvSpPr>
        <p:spPr>
          <a:xfrm>
            <a:off x="2180400" y="26231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E0FF00"/>
              </a:buClr>
              <a:buSzPts val="2000"/>
              <a:buFont typeface="Helvetica Neue Light"/>
              <a:buChar char="-"/>
            </a:pPr>
            <a:r>
              <a:rPr lang="en-GB" sz="2000">
                <a:solidFill>
                  <a:srgbClr val="E0FF00"/>
                </a:solidFill>
                <a:latin typeface="Helvetica Neue Light"/>
                <a:ea typeface="Helvetica Neue Light"/>
                <a:cs typeface="Helvetica Neue Light"/>
                <a:sym typeface="Helvetica Neue Light"/>
              </a:rPr>
              <a:t>Módulo Cluster.</a:t>
            </a:r>
            <a:endParaRPr sz="2000">
              <a:solidFill>
                <a:srgbClr val="E0FF00"/>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E0FF00"/>
              </a:buClr>
              <a:buSzPts val="2000"/>
              <a:buFont typeface="Helvetica Neue Light"/>
              <a:buChar char="-"/>
            </a:pPr>
            <a:r>
              <a:rPr lang="en-GB" sz="2000">
                <a:solidFill>
                  <a:srgbClr val="E0FF00"/>
                </a:solidFill>
                <a:latin typeface="Helvetica Neue Light"/>
                <a:ea typeface="Helvetica Neue Light"/>
                <a:cs typeface="Helvetica Neue Light"/>
                <a:sym typeface="Helvetica Neue Light"/>
              </a:rPr>
              <a:t>Forever.</a:t>
            </a:r>
            <a:endParaRPr sz="2000">
              <a:solidFill>
                <a:srgbClr val="E0FF00"/>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E0FF00"/>
              </a:buClr>
              <a:buSzPts val="2000"/>
              <a:buFont typeface="Helvetica Neue Light"/>
              <a:buChar char="-"/>
            </a:pPr>
            <a:r>
              <a:rPr lang="en-GB" sz="2000">
                <a:solidFill>
                  <a:srgbClr val="E0FF00"/>
                </a:solidFill>
                <a:latin typeface="Helvetica Neue Light"/>
                <a:ea typeface="Helvetica Neue Light"/>
                <a:cs typeface="Helvetica Neue Light"/>
                <a:sym typeface="Helvetica Neue Light"/>
              </a:rPr>
              <a:t>PM2.</a:t>
            </a:r>
            <a:endParaRPr sz="20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p50"/>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19" name="Google Shape;419;p50"/>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23" name="Shape 423"/>
        <p:cNvGrpSpPr/>
        <p:nvPr/>
      </p:nvGrpSpPr>
      <p:grpSpPr>
        <a:xfrm>
          <a:off x="0" y="0"/>
          <a:ext cx="0" cy="0"/>
          <a:chOff x="0" y="0"/>
          <a:chExt cx="0" cy="0"/>
        </a:xfrm>
      </p:grpSpPr>
      <p:sp>
        <p:nvSpPr>
          <p:cNvPr id="424" name="Google Shape;424;p5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25" name="Google Shape;425;p5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6"/>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CLUSTER EN NODEJS</a:t>
            </a:r>
            <a:endParaRPr i="1" sz="3600">
              <a:solidFill>
                <a:srgbClr val="E0FF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nvSpPr>
        <p:spPr>
          <a:xfrm>
            <a:off x="379800" y="982175"/>
            <a:ext cx="8232000" cy="38703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Cuando hablamos de Cluster nos referimos al uso de subprocesos que permite aprovechar la capacidad del procesador del servidor donde se ejecute la aplicación.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Como vimos la clase pasada, Node se ejecuta en un solo proceso (single thread), y entonces no aprovechamos la máxima capacidad que nos puede brindar un procesador multicore (múltiples núcleos).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Al usar el cluster, lo que hacemos es, en el caso de estar ejecutando sobre un servidor multicore, hacer uso de todos los núcleos del mismo, aprovechando al máximo su capacidad.</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21" name="Google Shape;121;p17"/>
          <p:cNvSpPr txBox="1"/>
          <p:nvPr/>
        </p:nvSpPr>
        <p:spPr>
          <a:xfrm>
            <a:off x="1104300" y="20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 Cl</a:t>
            </a:r>
            <a:r>
              <a:rPr i="1" lang="en-GB" sz="3600">
                <a:latin typeface="Anton"/>
                <a:ea typeface="Anton"/>
                <a:cs typeface="Anton"/>
                <a:sym typeface="Anton"/>
              </a:rPr>
              <a:t>u</a:t>
            </a:r>
            <a:r>
              <a:rPr i="1" lang="en-GB" sz="3600">
                <a:latin typeface="Anton"/>
                <a:ea typeface="Anton"/>
                <a:cs typeface="Anton"/>
                <a:sym typeface="Anton"/>
              </a:rPr>
              <a:t>ster?</a:t>
            </a:r>
            <a:endParaRPr i="1" sz="3600">
              <a:latin typeface="Anton"/>
              <a:ea typeface="Anton"/>
              <a:cs typeface="Anton"/>
              <a:sym typeface="Anton"/>
            </a:endParaRPr>
          </a:p>
        </p:txBody>
      </p:sp>
      <p:pic>
        <p:nvPicPr>
          <p:cNvPr id="122" name="Google Shape;122;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3" name="Google Shape;123;p1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24" name="Google Shape;124;p17"/>
          <p:cNvPicPr preferRelativeResize="0"/>
          <p:nvPr/>
        </p:nvPicPr>
        <p:blipFill>
          <a:blip r:embed="rId5">
            <a:alphaModFix/>
          </a:blip>
          <a:stretch>
            <a:fillRect/>
          </a:stretch>
        </p:blipFill>
        <p:spPr>
          <a:xfrm>
            <a:off x="126375" y="91375"/>
            <a:ext cx="627400" cy="62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379800" y="1210775"/>
            <a:ext cx="8232000" cy="38703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Node nos provee un </a:t>
            </a:r>
            <a:r>
              <a:rPr b="1" i="1" lang="en-GB" sz="2000">
                <a:solidFill>
                  <a:schemeClr val="dk1"/>
                </a:solidFill>
                <a:highlight>
                  <a:schemeClr val="lt1"/>
                </a:highlight>
                <a:latin typeface="Helvetica Neue"/>
                <a:ea typeface="Helvetica Neue"/>
                <a:cs typeface="Helvetica Neue"/>
                <a:sym typeface="Helvetica Neue"/>
              </a:rPr>
              <a:t>módulo llamado cluster</a:t>
            </a:r>
            <a:r>
              <a:rPr lang="en-GB" sz="2000">
                <a:solidFill>
                  <a:schemeClr val="dk1"/>
                </a:solidFill>
                <a:highlight>
                  <a:schemeClr val="lt1"/>
                </a:highlight>
                <a:latin typeface="Helvetica Neue Light"/>
                <a:ea typeface="Helvetica Neue Light"/>
                <a:cs typeface="Helvetica Neue Light"/>
                <a:sym typeface="Helvetica Neue Light"/>
              </a:rPr>
              <a:t> para hacer uso de esto. El mismo, permite crear fácilmente procesos hijo.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L</a:t>
            </a:r>
            <a:r>
              <a:rPr lang="en-GB" sz="2000">
                <a:solidFill>
                  <a:schemeClr val="dk1"/>
                </a:solidFill>
                <a:highlight>
                  <a:schemeClr val="lt1"/>
                </a:highlight>
                <a:latin typeface="Helvetica Neue Light"/>
                <a:ea typeface="Helvetica Neue Light"/>
                <a:cs typeface="Helvetica Neue Light"/>
                <a:sym typeface="Helvetica Neue Light"/>
              </a:rPr>
              <a:t>o que hace es clonar el worker maestro y delegarles la carga de trabajo a cada uno de ellos, de esa manera se evita la sobrecarga a un solo núcleo del procesador.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Con un método similar al que vimos de </a:t>
            </a:r>
            <a:r>
              <a:rPr i="1" lang="en-GB" sz="2000">
                <a:solidFill>
                  <a:schemeClr val="dk1"/>
                </a:solidFill>
                <a:highlight>
                  <a:schemeClr val="lt1"/>
                </a:highlight>
                <a:latin typeface="Helvetica Neue Light"/>
                <a:ea typeface="Helvetica Neue Light"/>
                <a:cs typeface="Helvetica Neue Light"/>
                <a:sym typeface="Helvetica Neue Light"/>
              </a:rPr>
              <a:t>Fork</a:t>
            </a:r>
            <a:r>
              <a:rPr lang="en-GB" sz="2000">
                <a:solidFill>
                  <a:schemeClr val="dk1"/>
                </a:solidFill>
                <a:highlight>
                  <a:schemeClr val="lt1"/>
                </a:highlight>
                <a:latin typeface="Helvetica Neue Light"/>
                <a:ea typeface="Helvetica Neue Light"/>
                <a:cs typeface="Helvetica Neue Light"/>
                <a:sym typeface="Helvetica Neue Light"/>
              </a:rPr>
              <a:t>, se crea una copia del proceso actual. En ese momento, el primer proceso se convierte en maestro o </a:t>
            </a:r>
            <a:r>
              <a:rPr i="1" lang="en-GB" sz="2000">
                <a:solidFill>
                  <a:schemeClr val="dk1"/>
                </a:solidFill>
                <a:highlight>
                  <a:schemeClr val="lt1"/>
                </a:highlight>
                <a:latin typeface="Helvetica Neue Light"/>
                <a:ea typeface="Helvetica Neue Light"/>
                <a:cs typeface="Helvetica Neue Light"/>
                <a:sym typeface="Helvetica Neue Light"/>
              </a:rPr>
              <a:t>master</a:t>
            </a:r>
            <a:r>
              <a:rPr lang="en-GB" sz="2000">
                <a:solidFill>
                  <a:schemeClr val="dk1"/>
                </a:solidFill>
                <a:highlight>
                  <a:schemeClr val="lt1"/>
                </a:highlight>
                <a:latin typeface="Helvetica Neue Light"/>
                <a:ea typeface="Helvetica Neue Light"/>
                <a:cs typeface="Helvetica Neue Light"/>
                <a:sym typeface="Helvetica Neue Light"/>
              </a:rPr>
              <a:t>, y la copia en un trabajador o </a:t>
            </a:r>
            <a:r>
              <a:rPr i="1" lang="en-GB" sz="2000">
                <a:solidFill>
                  <a:schemeClr val="dk1"/>
                </a:solidFill>
                <a:highlight>
                  <a:schemeClr val="lt1"/>
                </a:highlight>
                <a:latin typeface="Helvetica Neue Light"/>
                <a:ea typeface="Helvetica Neue Light"/>
                <a:cs typeface="Helvetica Neue Light"/>
                <a:sym typeface="Helvetica Neue Light"/>
              </a:rPr>
              <a:t>worker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30" name="Google Shape;130;p18"/>
          <p:cNvSpPr txBox="1"/>
          <p:nvPr/>
        </p:nvSpPr>
        <p:spPr>
          <a:xfrm>
            <a:off x="1104300" y="35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funciona?</a:t>
            </a:r>
            <a:endParaRPr i="1" sz="3600">
              <a:latin typeface="Anton"/>
              <a:ea typeface="Anton"/>
              <a:cs typeface="Anton"/>
              <a:sym typeface="Anton"/>
            </a:endParaRPr>
          </a:p>
        </p:txBody>
      </p:sp>
      <p:pic>
        <p:nvPicPr>
          <p:cNvPr id="131" name="Google Shape;131;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2" name="Google Shape;132;p1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33" name="Google Shape;133;p18"/>
          <p:cNvPicPr preferRelativeResize="0"/>
          <p:nvPr/>
        </p:nvPicPr>
        <p:blipFill>
          <a:blip r:embed="rId5">
            <a:alphaModFix/>
          </a:blip>
          <a:stretch>
            <a:fillRect/>
          </a:stretch>
        </p:blipFill>
        <p:spPr>
          <a:xfrm>
            <a:off x="126375" y="91375"/>
            <a:ext cx="627400" cy="62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7" name="Shape 137"/>
        <p:cNvGrpSpPr/>
        <p:nvPr/>
      </p:nvGrpSpPr>
      <p:grpSpPr>
        <a:xfrm>
          <a:off x="0" y="0"/>
          <a:ext cx="0" cy="0"/>
          <a:chOff x="0" y="0"/>
          <a:chExt cx="0" cy="0"/>
        </a:xfrm>
      </p:grpSpPr>
      <p:sp>
        <p:nvSpPr>
          <p:cNvPr id="138" name="Google Shape;138;p1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MÓDULO CLUSTER</a:t>
            </a:r>
            <a:endParaRPr i="1" sz="3600">
              <a:latin typeface="Anton"/>
              <a:ea typeface="Anton"/>
              <a:cs typeface="Anton"/>
              <a:sym typeface="Anton"/>
            </a:endParaRPr>
          </a:p>
        </p:txBody>
      </p:sp>
      <p:pic>
        <p:nvPicPr>
          <p:cNvPr id="139" name="Google Shape;139;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379800" y="1210775"/>
            <a:ext cx="8374800" cy="15441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Primero requerimos el módulo </a:t>
            </a:r>
            <a:r>
              <a:rPr i="1" lang="en-GB" sz="2000">
                <a:solidFill>
                  <a:schemeClr val="dk1"/>
                </a:solidFill>
                <a:highlight>
                  <a:schemeClr val="lt1"/>
                </a:highlight>
                <a:latin typeface="Helvetica Neue Light"/>
                <a:ea typeface="Helvetica Neue Light"/>
                <a:cs typeface="Helvetica Neue Light"/>
                <a:sym typeface="Helvetica Neue Light"/>
              </a:rPr>
              <a:t>cluster </a:t>
            </a:r>
            <a:r>
              <a:rPr lang="en-GB" sz="2000">
                <a:solidFill>
                  <a:schemeClr val="dk1"/>
                </a:solidFill>
                <a:highlight>
                  <a:schemeClr val="lt1"/>
                </a:highlight>
                <a:latin typeface="Helvetica Neue Light"/>
                <a:ea typeface="Helvetica Neue Light"/>
                <a:cs typeface="Helvetica Neue Light"/>
                <a:sym typeface="Helvetica Neue Light"/>
              </a:rPr>
              <a:t>y el </a:t>
            </a:r>
            <a:r>
              <a:rPr i="1" lang="en-GB" sz="2000">
                <a:solidFill>
                  <a:schemeClr val="dk1"/>
                </a:solidFill>
                <a:highlight>
                  <a:schemeClr val="lt1"/>
                </a:highlight>
                <a:latin typeface="Helvetica Neue Light"/>
                <a:ea typeface="Helvetica Neue Light"/>
                <a:cs typeface="Helvetica Neue Light"/>
                <a:sym typeface="Helvetica Neue Light"/>
              </a:rPr>
              <a:t>http </a:t>
            </a:r>
            <a:r>
              <a:rPr lang="en-GB" sz="2000">
                <a:solidFill>
                  <a:schemeClr val="dk1"/>
                </a:solidFill>
                <a:highlight>
                  <a:schemeClr val="lt1"/>
                </a:highlight>
                <a:latin typeface="Helvetica Neue Light"/>
                <a:ea typeface="Helvetica Neue Light"/>
                <a:cs typeface="Helvetica Neue Light"/>
                <a:sym typeface="Helvetica Neue Light"/>
              </a:rPr>
              <a:t>para crear el servidor.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 la constante numCPUs lo que hacemos es crear tantos workers como CPUs tengamos en el sistema.</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45" name="Google Shape;145;p20"/>
          <p:cNvSpPr txBox="1"/>
          <p:nvPr/>
        </p:nvSpPr>
        <p:spPr>
          <a:xfrm>
            <a:off x="1104300" y="20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el módulo Cluster</a:t>
            </a:r>
            <a:endParaRPr i="1" sz="3600">
              <a:latin typeface="Anton"/>
              <a:ea typeface="Anton"/>
              <a:cs typeface="Anton"/>
              <a:sym typeface="Anton"/>
            </a:endParaRPr>
          </a:p>
        </p:txBody>
      </p:sp>
      <p:pic>
        <p:nvPicPr>
          <p:cNvPr id="146" name="Google Shape;146;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7" name="Google Shape;147;p2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8" name="Google Shape;148;p20"/>
          <p:cNvPicPr preferRelativeResize="0"/>
          <p:nvPr/>
        </p:nvPicPr>
        <p:blipFill>
          <a:blip r:embed="rId5">
            <a:alphaModFix/>
          </a:blip>
          <a:stretch>
            <a:fillRect/>
          </a:stretch>
        </p:blipFill>
        <p:spPr>
          <a:xfrm>
            <a:off x="2209800" y="3011875"/>
            <a:ext cx="4724400" cy="1123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nvSpPr>
        <p:spPr>
          <a:xfrm>
            <a:off x="3531925" y="1270775"/>
            <a:ext cx="5377200" cy="30906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Es habitual hacer que el proceso master se dedique únicamente a gestionar a los workers, y que sean los workers los que hagan el “trabajo sucio”.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Entonces, si entra al </a:t>
            </a:r>
            <a:r>
              <a:rPr i="1" lang="en-GB" sz="2000">
                <a:solidFill>
                  <a:schemeClr val="dk1"/>
                </a:solidFill>
                <a:highlight>
                  <a:schemeClr val="lt1"/>
                </a:highlight>
                <a:latin typeface="Helvetica Neue Light"/>
                <a:ea typeface="Helvetica Neue Light"/>
                <a:cs typeface="Helvetica Neue Light"/>
                <a:sym typeface="Helvetica Neue Light"/>
              </a:rPr>
              <a:t>if </a:t>
            </a:r>
            <a:r>
              <a:rPr lang="en-GB" sz="2000">
                <a:solidFill>
                  <a:schemeClr val="dk1"/>
                </a:solidFill>
                <a:highlight>
                  <a:schemeClr val="lt1"/>
                </a:highlight>
                <a:latin typeface="Helvetica Neue Light"/>
                <a:ea typeface="Helvetica Neue Light"/>
                <a:cs typeface="Helvetica Neue Light"/>
                <a:sym typeface="Helvetica Neue Light"/>
              </a:rPr>
              <a:t>crea </a:t>
            </a:r>
            <a:r>
              <a:rPr i="1" lang="en-GB" sz="2000">
                <a:solidFill>
                  <a:schemeClr val="dk1"/>
                </a:solidFill>
                <a:highlight>
                  <a:schemeClr val="lt1"/>
                </a:highlight>
                <a:latin typeface="Helvetica Neue Light"/>
                <a:ea typeface="Helvetica Neue Light"/>
                <a:cs typeface="Helvetica Neue Light"/>
                <a:sym typeface="Helvetica Neue Light"/>
              </a:rPr>
              <a:t>workers</a:t>
            </a:r>
            <a:r>
              <a:rPr lang="en-GB" sz="2000">
                <a:solidFill>
                  <a:schemeClr val="dk1"/>
                </a:solidFill>
                <a:highlight>
                  <a:schemeClr val="lt1"/>
                </a:highlight>
                <a:latin typeface="Helvetica Neue Light"/>
                <a:ea typeface="Helvetica Neue Light"/>
                <a:cs typeface="Helvetica Neue Light"/>
                <a:sym typeface="Helvetica Neue Light"/>
              </a:rPr>
              <a:t>, y si va al </a:t>
            </a:r>
            <a:r>
              <a:rPr i="1" lang="en-GB" sz="2000">
                <a:solidFill>
                  <a:schemeClr val="dk1"/>
                </a:solidFill>
                <a:highlight>
                  <a:schemeClr val="lt1"/>
                </a:highlight>
                <a:latin typeface="Helvetica Neue Light"/>
                <a:ea typeface="Helvetica Neue Light"/>
                <a:cs typeface="Helvetica Neue Light"/>
                <a:sym typeface="Helvetica Neue Light"/>
              </a:rPr>
              <a:t>else </a:t>
            </a:r>
            <a:r>
              <a:rPr lang="en-GB" sz="2000">
                <a:solidFill>
                  <a:schemeClr val="dk1"/>
                </a:solidFill>
                <a:highlight>
                  <a:schemeClr val="lt1"/>
                </a:highlight>
                <a:latin typeface="Helvetica Neue Light"/>
                <a:ea typeface="Helvetica Neue Light"/>
                <a:cs typeface="Helvetica Neue Light"/>
                <a:sym typeface="Helvetica Neue Light"/>
              </a:rPr>
              <a:t>abre el servidor. Como vemos en el código.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4" name="Google Shape;154;p21"/>
          <p:cNvSpPr txBox="1"/>
          <p:nvPr/>
        </p:nvSpPr>
        <p:spPr>
          <a:xfrm>
            <a:off x="1104300" y="50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el módulo Cluster</a:t>
            </a:r>
            <a:endParaRPr i="1" sz="3600">
              <a:latin typeface="Anton"/>
              <a:ea typeface="Anton"/>
              <a:cs typeface="Anton"/>
              <a:sym typeface="Anton"/>
            </a:endParaRPr>
          </a:p>
        </p:txBody>
      </p:sp>
      <p:pic>
        <p:nvPicPr>
          <p:cNvPr id="155" name="Google Shape;155;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6" name="Google Shape;156;p2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7" name="Google Shape;157;p21"/>
          <p:cNvPicPr preferRelativeResize="0"/>
          <p:nvPr/>
        </p:nvPicPr>
        <p:blipFill>
          <a:blip r:embed="rId5">
            <a:alphaModFix/>
          </a:blip>
          <a:stretch>
            <a:fillRect/>
          </a:stretch>
        </p:blipFill>
        <p:spPr>
          <a:xfrm>
            <a:off x="296175" y="965975"/>
            <a:ext cx="2910100" cy="3915976"/>
          </a:xfrm>
          <a:prstGeom prst="rect">
            <a:avLst/>
          </a:prstGeom>
          <a:noFill/>
          <a:ln cap="flat" cmpd="sng" w="9525">
            <a:solidFill>
              <a:schemeClr val="dk2"/>
            </a:solidFill>
            <a:prstDash val="solid"/>
            <a:round/>
            <a:headEnd len="sm" w="sm" type="none"/>
            <a:tailEnd len="sm" w="sm" type="none"/>
          </a:ln>
        </p:spPr>
      </p:pic>
      <p:sp>
        <p:nvSpPr>
          <p:cNvPr id="158" name="Google Shape;158;p21"/>
          <p:cNvSpPr/>
          <p:nvPr/>
        </p:nvSpPr>
        <p:spPr>
          <a:xfrm>
            <a:off x="305475" y="957075"/>
            <a:ext cx="1186500" cy="260100"/>
          </a:xfrm>
          <a:prstGeom prst="rect">
            <a:avLst/>
          </a:prstGeom>
          <a:solidFill>
            <a:srgbClr val="EEFF41">
              <a:alpha val="4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372025" y="3027000"/>
            <a:ext cx="428700" cy="189600"/>
          </a:xfrm>
          <a:prstGeom prst="rect">
            <a:avLst/>
          </a:prstGeom>
          <a:solidFill>
            <a:srgbClr val="EEFF41">
              <a:alpha val="4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