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Anton"/>
      <p:regular r:id="rId53"/>
    </p:embeddedFont>
    <p:embeddedFont>
      <p:font typeface="Lato"/>
      <p:regular r:id="rId54"/>
      <p:bold r:id="rId55"/>
      <p:italic r:id="rId56"/>
      <p:boldItalic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
      <p:font typeface="Roboto Mon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1636B0-06CD-4E31-B7E1-3FA27171DCDD}">
  <a:tblStyle styleId="{4E1636B0-06CD-4E31-B7E1-3FA27171DC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66" Type="http://schemas.openxmlformats.org/officeDocument/2006/relationships/font" Target="fonts/RobotoMono-regular.fntdata"/><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68" Type="http://schemas.openxmlformats.org/officeDocument/2006/relationships/font" Target="fonts/RobotoMono-italic.fntdata"/><Relationship Id="rId23" Type="http://schemas.openxmlformats.org/officeDocument/2006/relationships/slide" Target="slides/slide17.xml"/><Relationship Id="rId67" Type="http://schemas.openxmlformats.org/officeDocument/2006/relationships/font" Target="fonts/RobotoMono-bold.fntdata"/><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Anton-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42e55170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42e55170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42e55170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42e55170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42e55170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42e55170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42e55170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42e55170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42e5517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42e5517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d9a146612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d9a146612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2c786a8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2c786a8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363199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363199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2c786a82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2c786a82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42e55170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42e55170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42e5517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42e5517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42e55170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42e55170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5d7204ae5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d5d7204ae5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5d7204ae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5d7204ae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5d7204ae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5d7204ae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5d7204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5d7204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5d7204a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5d7204a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5d7204a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5d7204a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5d7204a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5d7204a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5d7204a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5d7204a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5d7204a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5d7204a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5d7204ae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5d7204ae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5d7204a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5d7204a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5d7204ae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5d7204ae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5d7204ae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5d7204ae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5d7204ae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5d7204ae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f73ff1756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cf73ff175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cf73ff17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cf73ff17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5d7204ae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5d7204ae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5d7204ae5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d5d7204ae5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a24f9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a24f9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5d7204ae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d5d7204ae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cbd462603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cbd462603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bd462603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cbd462603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a239ceb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239ceb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42e5517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42e5517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2e5517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2e5517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42e5517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42e5517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2e5517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2e5517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nginx.org/en/download.html" TargetMode="External"/><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3.png"/><Relationship Id="rId6"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15.png"/><Relationship Id="rId6"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15.png"/><Relationship Id="rId5"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11" Type="http://schemas.openxmlformats.org/officeDocument/2006/relationships/image" Target="../media/image10.png"/><Relationship Id="rId10"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2.png"/><Relationship Id="rId6"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6.png"/><Relationship Id="rId6"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5.png"/><Relationship Id="rId6"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8.png"/><Relationship Id="rId6" Type="http://schemas.openxmlformats.org/officeDocument/2006/relationships/image" Target="../media/image42.png"/><Relationship Id="rId7"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15.png"/><Relationship Id="rId6"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0.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3.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3.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4.png"/><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Nginx y escalabilidad</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30.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72" name="Shape 172"/>
        <p:cNvGrpSpPr/>
        <p:nvPr/>
      </p:nvGrpSpPr>
      <p:grpSpPr>
        <a:xfrm>
          <a:off x="0" y="0"/>
          <a:ext cx="0" cy="0"/>
          <a:chOff x="0" y="0"/>
          <a:chExt cx="0" cy="0"/>
        </a:xfrm>
      </p:grpSpPr>
      <p:sp>
        <p:nvSpPr>
          <p:cNvPr id="173" name="Google Shape;173;p2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REVERSE PROXY EN BACKEND</a:t>
            </a:r>
            <a:endParaRPr i="1" sz="3600">
              <a:latin typeface="Anton"/>
              <a:ea typeface="Anton"/>
              <a:cs typeface="Anton"/>
              <a:sym typeface="Anton"/>
            </a:endParaRPr>
          </a:p>
        </p:txBody>
      </p:sp>
      <p:pic>
        <p:nvPicPr>
          <p:cNvPr id="174" name="Google Shape;174;p2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379800" y="923225"/>
            <a:ext cx="8232000" cy="38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Existen varios beneficios por lo que, al crear un sitio web, conviene utilizar un proxy inverso: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Balancear la carga</a:t>
            </a:r>
            <a:r>
              <a:rPr lang="en-GB" sz="2000">
                <a:solidFill>
                  <a:schemeClr val="dk1"/>
                </a:solidFill>
                <a:highlight>
                  <a:schemeClr val="lt1"/>
                </a:highlight>
                <a:latin typeface="Helvetica Neue Light"/>
                <a:ea typeface="Helvetica Neue Light"/>
                <a:cs typeface="Helvetica Neue Light"/>
                <a:sym typeface="Helvetica Neue Light"/>
              </a:rPr>
              <a:t>: Un solo servidor de origen, en una página con millones de visitantes diarios, no puede manejar todo el tráfico entrante. El pro</a:t>
            </a:r>
            <a:r>
              <a:rPr lang="en-GB" sz="2000">
                <a:solidFill>
                  <a:schemeClr val="dk1"/>
                </a:solidFill>
                <a:highlight>
                  <a:schemeClr val="lt1"/>
                </a:highlight>
                <a:latin typeface="Helvetica Neue Light"/>
                <a:ea typeface="Helvetica Neue Light"/>
                <a:cs typeface="Helvetica Neue Light"/>
                <a:sym typeface="Helvetica Neue Light"/>
              </a:rPr>
              <a:t>xy inverso puede recibir el tráfico entrante antes de que llegue al servidor de origen. Si este está sobrecargado o cae completamente, puede distribuir el tráfico a otros servidores sin afectar la funcionalidad del sitio. Es el principal uso de los servidores proxy inverso.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80" name="Google Shape;180;p2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Utilizar proxy inverso en backend</a:t>
            </a:r>
            <a:endParaRPr i="1" sz="3600">
              <a:latin typeface="Anton"/>
              <a:ea typeface="Anton"/>
              <a:cs typeface="Anton"/>
              <a:sym typeface="Anton"/>
            </a:endParaRPr>
          </a:p>
        </p:txBody>
      </p:sp>
      <p:pic>
        <p:nvPicPr>
          <p:cNvPr id="181" name="Google Shape;181;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2" name="Google Shape;182;p2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nvSpPr>
        <p:spPr>
          <a:xfrm>
            <a:off x="379800" y="1075625"/>
            <a:ext cx="8232000" cy="358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Seguridad mejorada</a:t>
            </a:r>
            <a:r>
              <a:rPr lang="en-GB" sz="2000">
                <a:solidFill>
                  <a:schemeClr val="dk1"/>
                </a:solidFill>
                <a:highlight>
                  <a:schemeClr val="lt1"/>
                </a:highlight>
                <a:latin typeface="Helvetica Neue Light"/>
                <a:ea typeface="Helvetica Neue Light"/>
                <a:cs typeface="Helvetica Neue Light"/>
                <a:sym typeface="Helvetica Neue Light"/>
              </a:rPr>
              <a:t>: Al ocultar el proxy inverso la IP del servidor de origen de un sitio web, se puede mantener el anonimato del mismo, aumentando considerablemente su seguridad. Al tener al proxy como intermediario, cualquier atacante que llegue va a tener una traba más para llegar al servidor de origen.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Potente caching</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Podemos utilizar un proxy inverso para propósitos de aceleración de la web, almacenando en caché tanto el contenido estático como el dinámico. Esto puede reducir la carga en el servidor de origen, resultando en un sitio web más rápido.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88" name="Google Shape;188;p2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Utilizar proxy inverso en backend</a:t>
            </a:r>
            <a:endParaRPr i="1" sz="3600">
              <a:latin typeface="Anton"/>
              <a:ea typeface="Anton"/>
              <a:cs typeface="Anton"/>
              <a:sym typeface="Anton"/>
            </a:endParaRPr>
          </a:p>
        </p:txBody>
      </p:sp>
      <p:pic>
        <p:nvPicPr>
          <p:cNvPr id="189" name="Google Shape;189;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0" name="Google Shape;190;p24"/>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nvSpPr>
        <p:spPr>
          <a:xfrm>
            <a:off x="379800" y="1075625"/>
            <a:ext cx="8232000" cy="358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Compresión superior</a:t>
            </a:r>
            <a:r>
              <a:rPr lang="en-GB" sz="2000">
                <a:solidFill>
                  <a:schemeClr val="dk1"/>
                </a:solidFill>
                <a:highlight>
                  <a:schemeClr val="lt1"/>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Un proxy inverso es ideal para comprimir las respuestas del servidor. Esto se utiliza mucho ya que las respuestas del servidor ocupan mucho ancho de banda, por lo que es una buena práctica comprimirlas antes de enviarlas al cliente.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Cifrado SSL optimizado</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Cifrar y descifrar las solicitudes SSL/TLS para cada cliente puede ser muy difícil para el servidor de origen. Un proxy inverso puede hacer esta tarea para liberar los recursos del servidor de origen para otras tareas importantes, como servir contenido.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96" name="Google Shape;196;p2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Utilizar proxy inverso en backend</a:t>
            </a:r>
            <a:endParaRPr i="1" sz="3600">
              <a:latin typeface="Anton"/>
              <a:ea typeface="Anton"/>
              <a:cs typeface="Anton"/>
              <a:sym typeface="Anton"/>
            </a:endParaRPr>
          </a:p>
        </p:txBody>
      </p:sp>
      <p:pic>
        <p:nvPicPr>
          <p:cNvPr id="197" name="Google Shape;197;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8" name="Google Shape;198;p2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nvSpPr>
        <p:spPr>
          <a:xfrm>
            <a:off x="379800" y="1228025"/>
            <a:ext cx="8232000" cy="284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Monitoreo y registro del tráfico</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Un proxy inverso captura cualquier petición que pase por él. Por lo tanto, podemos usarlos como un centro de control para monitorear y registrar el tráfico. Incluso si utilizamos varios servidores web para alojar todos los componentes de nuestro sitio web, el uso de un proxy inverso facilitará la supervisión de todos los datos entrantes y salientes del sitio.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04" name="Google Shape;204;p2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Utilizar proxy inverso en backend</a:t>
            </a:r>
            <a:endParaRPr i="1" sz="3600">
              <a:latin typeface="Anton"/>
              <a:ea typeface="Anton"/>
              <a:cs typeface="Anton"/>
              <a:sym typeface="Anton"/>
            </a:endParaRPr>
          </a:p>
        </p:txBody>
      </p:sp>
      <p:pic>
        <p:nvPicPr>
          <p:cNvPr id="205" name="Google Shape;205;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6" name="Google Shape;206;p26"/>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NGINX</a:t>
            </a:r>
            <a:endParaRPr i="1" sz="36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nvSpPr>
        <p:spPr>
          <a:xfrm>
            <a:off x="379800" y="1008065"/>
            <a:ext cx="8232000" cy="2151300"/>
          </a:xfrm>
          <a:prstGeom prst="rect">
            <a:avLst/>
          </a:prstGeom>
          <a:noFill/>
          <a:ln>
            <a:noFill/>
          </a:ln>
        </p:spPr>
        <p:txBody>
          <a:bodyPr anchorCtr="0" anchor="t" bIns="91425" lIns="91425" spcFirstLastPara="1" rIns="91425" wrap="square" tIns="91425">
            <a:noAutofit/>
          </a:bodyPr>
          <a:lstStyle/>
          <a:p>
            <a:pPr indent="-336550" lvl="0" marL="457200" marR="38100" rtl="0" algn="l">
              <a:lnSpc>
                <a:spcPct val="128571"/>
              </a:lnSpc>
              <a:spcBef>
                <a:spcPts val="0"/>
              </a:spcBef>
              <a:spcAft>
                <a:spcPts val="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Nginx es un servidor web, orientado a eventos (como Node) que </a:t>
            </a:r>
            <a:r>
              <a:rPr b="1" lang="en-GB" sz="1700">
                <a:solidFill>
                  <a:schemeClr val="dk1"/>
                </a:solidFill>
                <a:highlight>
                  <a:schemeClr val="lt1"/>
                </a:highlight>
                <a:latin typeface="Helvetica Neue"/>
                <a:ea typeface="Helvetica Neue"/>
                <a:cs typeface="Helvetica Neue"/>
                <a:sym typeface="Helvetica Neue"/>
              </a:rPr>
              <a:t>actúa como un proxy</a:t>
            </a:r>
            <a:r>
              <a:rPr lang="en-GB" sz="1700">
                <a:solidFill>
                  <a:schemeClr val="dk1"/>
                </a:solidFill>
                <a:highlight>
                  <a:schemeClr val="lt1"/>
                </a:highlight>
                <a:latin typeface="Helvetica Neue Light"/>
                <a:ea typeface="Helvetica Neue Light"/>
                <a:cs typeface="Helvetica Neue Light"/>
                <a:sym typeface="Helvetica Neue Light"/>
              </a:rPr>
              <a:t> lo que nos permite redireccionar el tráfico entrante en función del dominio de </a:t>
            </a:r>
            <a:r>
              <a:rPr lang="en-GB" sz="1700">
                <a:solidFill>
                  <a:schemeClr val="dk1"/>
                </a:solidFill>
                <a:highlight>
                  <a:schemeClr val="lt1"/>
                </a:highlight>
                <a:latin typeface="Helvetica Neue Light"/>
                <a:ea typeface="Helvetica Neue Light"/>
                <a:cs typeface="Helvetica Neue Light"/>
                <a:sym typeface="Helvetica Neue Light"/>
              </a:rPr>
              <a:t>dónde</a:t>
            </a:r>
            <a:r>
              <a:rPr lang="en-GB" sz="1700">
                <a:solidFill>
                  <a:schemeClr val="dk1"/>
                </a:solidFill>
                <a:highlight>
                  <a:schemeClr val="lt1"/>
                </a:highlight>
                <a:latin typeface="Helvetica Neue Light"/>
                <a:ea typeface="Helvetica Neue Light"/>
                <a:cs typeface="Helvetica Neue Light"/>
                <a:sym typeface="Helvetica Neue Light"/>
              </a:rPr>
              <a:t> vienen, hacia el proceso y puerto que nos interese.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marR="38100" rtl="0" algn="l">
              <a:lnSpc>
                <a:spcPct val="128571"/>
              </a:lnSpc>
              <a:spcBef>
                <a:spcPts val="1000"/>
              </a:spcBef>
              <a:spcAft>
                <a:spcPts val="1000"/>
              </a:spcAft>
              <a:buClr>
                <a:srgbClr val="3CEFAB"/>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Se usa para solucionar el problema que se genera al correr nuestra app Node en el puerto 80, para que sea accesible desde una IP o dominio, y queremos utilizar el mismo puerto con otro proceso.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22" name="Google Shape;222;p29"/>
          <p:cNvSpPr txBox="1"/>
          <p:nvPr/>
        </p:nvSpPr>
        <p:spPr>
          <a:xfrm>
            <a:off x="1104300" y="27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a:t>
            </a:r>
            <a:endParaRPr i="1" sz="3600">
              <a:latin typeface="Anton"/>
              <a:ea typeface="Anton"/>
              <a:cs typeface="Anton"/>
              <a:sym typeface="Anton"/>
            </a:endParaRPr>
          </a:p>
        </p:txBody>
      </p:sp>
      <p:pic>
        <p:nvPicPr>
          <p:cNvPr id="223" name="Google Shape;223;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4" name="Google Shape;224;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5" name="Google Shape;225;p29"/>
          <p:cNvPicPr preferRelativeResize="0"/>
          <p:nvPr/>
        </p:nvPicPr>
        <p:blipFill>
          <a:blip r:embed="rId5">
            <a:alphaModFix/>
          </a:blip>
          <a:stretch>
            <a:fillRect/>
          </a:stretch>
        </p:blipFill>
        <p:spPr>
          <a:xfrm>
            <a:off x="4542925" y="3057275"/>
            <a:ext cx="2720563" cy="1933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nvSpPr>
        <p:spPr>
          <a:xfrm>
            <a:off x="379800" y="999425"/>
            <a:ext cx="8232000" cy="2460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configurar Nginx para Windows, primero debemos descargarlo del link: </a:t>
            </a:r>
            <a:r>
              <a:rPr lang="en-GB" sz="1900" u="sng">
                <a:solidFill>
                  <a:schemeClr val="hlink"/>
                </a:solidFill>
                <a:highlight>
                  <a:schemeClr val="lt1"/>
                </a:highlight>
                <a:latin typeface="Helvetica Neue Light"/>
                <a:ea typeface="Helvetica Neue Light"/>
                <a:cs typeface="Helvetica Neue Light"/>
                <a:sym typeface="Helvetica Neue Light"/>
                <a:hlinkClick r:id="rId3"/>
              </a:rPr>
              <a:t>http://nginx.org/en/download.html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Descargar la última versión </a:t>
            </a:r>
            <a:r>
              <a:rPr i="1" lang="en-GB" sz="1900">
                <a:solidFill>
                  <a:schemeClr val="dk1"/>
                </a:solidFill>
                <a:highlight>
                  <a:schemeClr val="lt1"/>
                </a:highlight>
                <a:latin typeface="Helvetica Neue Light"/>
                <a:ea typeface="Helvetica Neue Light"/>
                <a:cs typeface="Helvetica Neue Light"/>
                <a:sym typeface="Helvetica Neue Light"/>
              </a:rPr>
              <a:t>mainline</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empezar a configurarlo, en consola (por ejemplo, en el disco C: directamente) descomprimimos el archivo descargado, e inicializamos el Nginx con el siguiente código.</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31" name="Google Shape;231;p30"/>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Nginx para Windows</a:t>
            </a:r>
            <a:endParaRPr i="1" sz="3600">
              <a:latin typeface="Anton"/>
              <a:ea typeface="Anton"/>
              <a:cs typeface="Anton"/>
              <a:sym typeface="Anton"/>
            </a:endParaRPr>
          </a:p>
        </p:txBody>
      </p:sp>
      <p:pic>
        <p:nvPicPr>
          <p:cNvPr id="232" name="Google Shape;232;p3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33" name="Google Shape;233;p30"/>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34" name="Google Shape;234;p30"/>
          <p:cNvPicPr preferRelativeResize="0"/>
          <p:nvPr/>
        </p:nvPicPr>
        <p:blipFill>
          <a:blip r:embed="rId6">
            <a:alphaModFix/>
          </a:blip>
          <a:stretch>
            <a:fillRect/>
          </a:stretch>
        </p:blipFill>
        <p:spPr>
          <a:xfrm>
            <a:off x="3261825" y="3536525"/>
            <a:ext cx="2620350" cy="1042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nvSpPr>
        <p:spPr>
          <a:xfrm>
            <a:off x="379800" y="923225"/>
            <a:ext cx="8232000" cy="158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Observamos la estructura de carpetas del Nginx.</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configuración se encuentra en la carpeta llamada </a:t>
            </a:r>
            <a:r>
              <a:rPr i="1" lang="en-GB" sz="1900">
                <a:solidFill>
                  <a:schemeClr val="dk1"/>
                </a:solidFill>
                <a:highlight>
                  <a:schemeClr val="lt1"/>
                </a:highlight>
                <a:latin typeface="Helvetica Neue Light"/>
                <a:ea typeface="Helvetica Neue Light"/>
                <a:cs typeface="Helvetica Neue Light"/>
                <a:sym typeface="Helvetica Neue Light"/>
              </a:rPr>
              <a:t>config</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espacio público está en la carpeta llamada </a:t>
            </a:r>
            <a:r>
              <a:rPr i="1" lang="en-GB" sz="1900">
                <a:solidFill>
                  <a:schemeClr val="dk1"/>
                </a:solidFill>
                <a:highlight>
                  <a:schemeClr val="lt1"/>
                </a:highlight>
                <a:latin typeface="Helvetica Neue Light"/>
                <a:ea typeface="Helvetica Neue Light"/>
                <a:cs typeface="Helvetica Neue Light"/>
                <a:sym typeface="Helvetica Neue Light"/>
              </a:rPr>
              <a:t>html</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40" name="Google Shape;240;p31"/>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Nginx para Windows</a:t>
            </a:r>
            <a:endParaRPr i="1" sz="3600">
              <a:latin typeface="Anton"/>
              <a:ea typeface="Anton"/>
              <a:cs typeface="Anton"/>
              <a:sym typeface="Anton"/>
            </a:endParaRPr>
          </a:p>
        </p:txBody>
      </p:sp>
      <p:pic>
        <p:nvPicPr>
          <p:cNvPr id="241" name="Google Shape;241;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2" name="Google Shape;242;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3" name="Google Shape;243;p31"/>
          <p:cNvPicPr preferRelativeResize="0"/>
          <p:nvPr/>
        </p:nvPicPr>
        <p:blipFill>
          <a:blip r:embed="rId5">
            <a:alphaModFix/>
          </a:blip>
          <a:stretch>
            <a:fillRect/>
          </a:stretch>
        </p:blipFill>
        <p:spPr>
          <a:xfrm>
            <a:off x="2477925" y="2511413"/>
            <a:ext cx="1943100" cy="2333625"/>
          </a:xfrm>
          <a:prstGeom prst="rect">
            <a:avLst/>
          </a:prstGeom>
          <a:noFill/>
          <a:ln cap="flat" cmpd="sng" w="9525">
            <a:solidFill>
              <a:schemeClr val="dk2"/>
            </a:solidFill>
            <a:prstDash val="solid"/>
            <a:round/>
            <a:headEnd len="sm" w="sm" type="none"/>
            <a:tailEnd len="sm" w="sm" type="none"/>
          </a:ln>
        </p:spPr>
      </p:pic>
      <p:pic>
        <p:nvPicPr>
          <p:cNvPr id="244" name="Google Shape;244;p31"/>
          <p:cNvPicPr preferRelativeResize="0"/>
          <p:nvPr/>
        </p:nvPicPr>
        <p:blipFill>
          <a:blip r:embed="rId6">
            <a:alphaModFix/>
          </a:blip>
          <a:stretch>
            <a:fillRect/>
          </a:stretch>
        </p:blipFill>
        <p:spPr>
          <a:xfrm>
            <a:off x="4881800" y="2511427"/>
            <a:ext cx="1943100" cy="215051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485600"/>
            <a:ext cx="45816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el concepto de proxy y c</a:t>
            </a:r>
            <a:r>
              <a:rPr lang="en-GB" sz="1800">
                <a:solidFill>
                  <a:schemeClr val="dk1"/>
                </a:solidFill>
                <a:latin typeface="Helvetica Neue Light"/>
                <a:ea typeface="Helvetica Neue Light"/>
                <a:cs typeface="Helvetica Neue Light"/>
                <a:sym typeface="Helvetica Neue Light"/>
              </a:rPr>
              <a:t>omprender las diferencias entre proxy directo e inverso.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Nginx con sus configuraciones y usos.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para listar los procesos de Nginx, podemos usar el comando tasklist.</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50" name="Google Shape;250;p32"/>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Nginx para Windows</a:t>
            </a:r>
            <a:endParaRPr i="1" sz="3600">
              <a:latin typeface="Anton"/>
              <a:ea typeface="Anton"/>
              <a:cs typeface="Anton"/>
              <a:sym typeface="Anton"/>
            </a:endParaRPr>
          </a:p>
        </p:txBody>
      </p:sp>
      <p:pic>
        <p:nvPicPr>
          <p:cNvPr id="251" name="Google Shape;251;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2" name="Google Shape;252;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3" name="Google Shape;253;p32"/>
          <p:cNvPicPr preferRelativeResize="0"/>
          <p:nvPr/>
        </p:nvPicPr>
        <p:blipFill>
          <a:blip r:embed="rId5">
            <a:alphaModFix/>
          </a:blip>
          <a:stretch>
            <a:fillRect/>
          </a:stretch>
        </p:blipFill>
        <p:spPr>
          <a:xfrm>
            <a:off x="2157101" y="1672975"/>
            <a:ext cx="4829800" cy="1209975"/>
          </a:xfrm>
          <a:prstGeom prst="rect">
            <a:avLst/>
          </a:prstGeom>
          <a:noFill/>
          <a:ln cap="flat" cmpd="sng" w="9525">
            <a:solidFill>
              <a:schemeClr val="dk2"/>
            </a:solidFill>
            <a:prstDash val="solid"/>
            <a:round/>
            <a:headEnd len="sm" w="sm" type="none"/>
            <a:tailEnd len="sm" w="sm" type="none"/>
          </a:ln>
        </p:spPr>
      </p:pic>
      <p:sp>
        <p:nvSpPr>
          <p:cNvPr id="254" name="Google Shape;254;p32"/>
          <p:cNvSpPr txBox="1"/>
          <p:nvPr/>
        </p:nvSpPr>
        <p:spPr>
          <a:xfrm>
            <a:off x="379800" y="3056825"/>
            <a:ext cx="8232000" cy="160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Uno de los procesos es el </a:t>
            </a:r>
            <a:r>
              <a:rPr i="1" lang="en-GB" sz="1900">
                <a:solidFill>
                  <a:schemeClr val="dk1"/>
                </a:solidFill>
                <a:highlight>
                  <a:schemeClr val="lt1"/>
                </a:highlight>
                <a:latin typeface="Helvetica Neue Light"/>
                <a:ea typeface="Helvetica Neue Light"/>
                <a:cs typeface="Helvetica Neue Light"/>
                <a:sym typeface="Helvetica Neue Light"/>
              </a:rPr>
              <a:t>master </a:t>
            </a:r>
            <a:r>
              <a:rPr lang="en-GB" sz="1900">
                <a:solidFill>
                  <a:schemeClr val="dk1"/>
                </a:solidFill>
                <a:highlight>
                  <a:schemeClr val="lt1"/>
                </a:highlight>
                <a:latin typeface="Helvetica Neue Light"/>
                <a:ea typeface="Helvetica Neue Light"/>
                <a:cs typeface="Helvetica Neue Light"/>
                <a:sym typeface="Helvetica Neue Light"/>
              </a:rPr>
              <a:t>y el otro es </a:t>
            </a:r>
            <a:r>
              <a:rPr i="1" lang="en-GB" sz="1900">
                <a:solidFill>
                  <a:schemeClr val="dk1"/>
                </a:solidFill>
                <a:highlight>
                  <a:schemeClr val="lt1"/>
                </a:highlight>
                <a:latin typeface="Helvetica Neue Light"/>
                <a:ea typeface="Helvetica Neue Light"/>
                <a:cs typeface="Helvetica Neue Light"/>
                <a:sym typeface="Helvetica Neue Light"/>
              </a:rPr>
              <a:t>worker</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Si Nginx no inicia, buscar la razón del error en la carpeta </a:t>
            </a:r>
            <a:r>
              <a:rPr i="1" lang="en-GB" sz="1900">
                <a:solidFill>
                  <a:schemeClr val="dk1"/>
                </a:solidFill>
                <a:highlight>
                  <a:schemeClr val="lt1"/>
                </a:highlight>
                <a:latin typeface="Helvetica Neue Light"/>
                <a:ea typeface="Helvetica Neue Light"/>
                <a:cs typeface="Helvetica Neue Light"/>
                <a:sym typeface="Helvetica Neue Light"/>
              </a:rPr>
              <a:t>logs/error.log.</a:t>
            </a:r>
            <a:endParaRPr i="1"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Si no existe el archivo, entonces la razón la </a:t>
            </a:r>
            <a:r>
              <a:rPr lang="en-GB" sz="1900">
                <a:solidFill>
                  <a:schemeClr val="dk1"/>
                </a:solidFill>
                <a:highlight>
                  <a:schemeClr val="lt1"/>
                </a:highlight>
                <a:latin typeface="Helvetica Neue Light"/>
                <a:ea typeface="Helvetica Neue Light"/>
                <a:cs typeface="Helvetica Neue Light"/>
                <a:sym typeface="Helvetica Neue Light"/>
              </a:rPr>
              <a:t>encontramos</a:t>
            </a:r>
            <a:r>
              <a:rPr lang="en-GB" sz="1900">
                <a:solidFill>
                  <a:schemeClr val="dk1"/>
                </a:solidFill>
                <a:highlight>
                  <a:schemeClr val="lt1"/>
                </a:highlight>
                <a:latin typeface="Helvetica Neue Light"/>
                <a:ea typeface="Helvetica Neue Light"/>
                <a:cs typeface="Helvetica Neue Light"/>
                <a:sym typeface="Helvetica Neue Light"/>
              </a:rPr>
              <a:t> en el </a:t>
            </a:r>
            <a:r>
              <a:rPr i="1" lang="en-GB" sz="1900">
                <a:solidFill>
                  <a:schemeClr val="dk1"/>
                </a:solidFill>
                <a:highlight>
                  <a:schemeClr val="lt1"/>
                </a:highlight>
                <a:latin typeface="Helvetica Neue Light"/>
                <a:ea typeface="Helvetica Neue Light"/>
                <a:cs typeface="Helvetica Neue Light"/>
                <a:sym typeface="Helvetica Neue Light"/>
              </a:rPr>
              <a:t>Windows Event Log</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nvSpPr>
        <p:spPr>
          <a:xfrm>
            <a:off x="379800" y="923225"/>
            <a:ext cx="8232000" cy="37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Nginx en Windows se ejecuta como una aplicación estándar de consola, y se puede manejar mediante los siguientes comandos:</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1000"/>
              </a:spcBef>
              <a:spcAft>
                <a:spcPts val="0"/>
              </a:spcAft>
              <a:buNone/>
            </a:pPr>
            <a:r>
              <a:rPr i="1" lang="en-GB" sz="1500">
                <a:solidFill>
                  <a:srgbClr val="FFFFFF"/>
                </a:solidFill>
                <a:highlight>
                  <a:srgbClr val="434343"/>
                </a:highlight>
                <a:latin typeface="Roboto Mono"/>
                <a:ea typeface="Roboto Mono"/>
                <a:cs typeface="Roboto Mono"/>
                <a:sym typeface="Roboto Mono"/>
              </a:rPr>
              <a:t> nginx -s stop </a:t>
            </a:r>
            <a:r>
              <a:rPr lang="en-GB" sz="1700">
                <a:solidFill>
                  <a:schemeClr val="dk1"/>
                </a:solidFill>
                <a:highlight>
                  <a:schemeClr val="lt1"/>
                </a:highlight>
                <a:latin typeface="Helvetica Neue Light"/>
                <a:ea typeface="Helvetica Neue Light"/>
                <a:cs typeface="Helvetica Neue Light"/>
                <a:sym typeface="Helvetica Neue Light"/>
              </a:rPr>
              <a:t> para un apagado rápido.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GB" sz="1500">
                <a:solidFill>
                  <a:srgbClr val="FFFFFF"/>
                </a:solidFill>
                <a:highlight>
                  <a:srgbClr val="434343"/>
                </a:highlight>
                <a:latin typeface="Roboto Mono"/>
                <a:ea typeface="Roboto Mono"/>
                <a:cs typeface="Roboto Mono"/>
                <a:sym typeface="Roboto Mono"/>
              </a:rPr>
              <a:t> nginx -s quit </a:t>
            </a:r>
            <a:r>
              <a:rPr lang="en-GB" sz="1700">
                <a:solidFill>
                  <a:schemeClr val="dk1"/>
                </a:solidFill>
                <a:highlight>
                  <a:schemeClr val="lt1"/>
                </a:highlight>
                <a:latin typeface="Helvetica Neue Light"/>
                <a:ea typeface="Helvetica Neue Light"/>
                <a:cs typeface="Helvetica Neue Light"/>
                <a:sym typeface="Helvetica Neue Light"/>
              </a:rPr>
              <a:t> para un cierre más elegante.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GB" sz="1500">
                <a:solidFill>
                  <a:srgbClr val="FFFFFF"/>
                </a:solidFill>
                <a:highlight>
                  <a:srgbClr val="434343"/>
                </a:highlight>
                <a:latin typeface="Roboto Mono"/>
                <a:ea typeface="Roboto Mono"/>
                <a:cs typeface="Roboto Mono"/>
                <a:sym typeface="Roboto Mono"/>
              </a:rPr>
              <a:t> nginx -s reload </a:t>
            </a:r>
            <a:r>
              <a:rPr lang="en-GB" sz="1700">
                <a:solidFill>
                  <a:schemeClr val="dk1"/>
                </a:solidFill>
                <a:highlight>
                  <a:schemeClr val="lt1"/>
                </a:highlight>
                <a:latin typeface="Helvetica Neue Light"/>
                <a:ea typeface="Helvetica Neue Light"/>
                <a:cs typeface="Helvetica Neue Light"/>
                <a:sym typeface="Helvetica Neue Light"/>
              </a:rPr>
              <a:t> para reiniciar el servidor al cambiar la configuración, iniciar nuevos procesos de trabajo con una nueva configuración, cierre elegante de los procesos de trabajo antiguos.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GB" sz="1500">
                <a:solidFill>
                  <a:srgbClr val="FFFFFF"/>
                </a:solidFill>
                <a:highlight>
                  <a:srgbClr val="434343"/>
                </a:highlight>
                <a:latin typeface="Roboto Mono"/>
                <a:ea typeface="Roboto Mono"/>
                <a:cs typeface="Roboto Mono"/>
                <a:sym typeface="Roboto Mono"/>
              </a:rPr>
              <a:t> nginx -s reopen </a:t>
            </a:r>
            <a:r>
              <a:rPr lang="en-GB" sz="1700">
                <a:solidFill>
                  <a:schemeClr val="dk1"/>
                </a:solidFill>
                <a:highlight>
                  <a:schemeClr val="lt1"/>
                </a:highlight>
                <a:latin typeface="Helvetica Neue Light"/>
                <a:ea typeface="Helvetica Neue Light"/>
                <a:cs typeface="Helvetica Neue Light"/>
                <a:sym typeface="Helvetica Neue Light"/>
              </a:rPr>
              <a:t> para reabrir logs de archivos.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60" name="Google Shape;260;p3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Nginx para Windows</a:t>
            </a:r>
            <a:endParaRPr i="1" sz="3600">
              <a:latin typeface="Anton"/>
              <a:ea typeface="Anton"/>
              <a:cs typeface="Anton"/>
              <a:sym typeface="Anton"/>
            </a:endParaRPr>
          </a:p>
        </p:txBody>
      </p:sp>
      <p:pic>
        <p:nvPicPr>
          <p:cNvPr id="261" name="Google Shape;261;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2" name="Google Shape;262;p3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EJECUTAR SERVIDOR NGINX</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268" name="Google Shape;268;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9" name="Google Shape;269;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5" name="Google Shape;275;p35"/>
          <p:cNvSpPr txBox="1"/>
          <p:nvPr/>
        </p:nvSpPr>
        <p:spPr>
          <a:xfrm>
            <a:off x="290100" y="1807276"/>
            <a:ext cx="8259000" cy="23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Descargar el servidor Nginx y ponerlo en funcionamiento a través de la consola de comandos.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Verificar que se encuentre corriendo como proceso del sistema operativo.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Hacer un request a su ruta </a:t>
            </a:r>
            <a:r>
              <a:rPr lang="en-GB" sz="1700">
                <a:solidFill>
                  <a:schemeClr val="dk1"/>
                </a:solidFill>
                <a:highlight>
                  <a:schemeClr val="lt1"/>
                </a:highlight>
                <a:latin typeface="Helvetica Neue Light"/>
                <a:ea typeface="Helvetica Neue Light"/>
                <a:cs typeface="Helvetica Neue Light"/>
                <a:sym typeface="Helvetica Neue Light"/>
              </a:rPr>
              <a:t>raíz</a:t>
            </a:r>
            <a:r>
              <a:rPr lang="en-GB" sz="1700">
                <a:solidFill>
                  <a:schemeClr val="dk1"/>
                </a:solidFill>
                <a:highlight>
                  <a:schemeClr val="lt1"/>
                </a:highlight>
                <a:latin typeface="Helvetica Neue Light"/>
                <a:ea typeface="Helvetica Neue Light"/>
                <a:cs typeface="Helvetica Neue Light"/>
                <a:sym typeface="Helvetica Neue Light"/>
              </a:rPr>
              <a:t> y verificar que esté ofreciendo el index.html que se encuentra en carpeta html. Realizar un cambio en dicha html y comprobar que se refleje en el navegador.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76" name="Google Shape;276;p3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77" name="Google Shape;277;p35"/>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Ejecutar servidor Nginx</a:t>
            </a:r>
            <a:endParaRPr i="1" sz="1600">
              <a:latin typeface="Helvetica Neue Light"/>
              <a:ea typeface="Helvetica Neue Light"/>
              <a:cs typeface="Helvetica Neue Light"/>
              <a:sym typeface="Helvetica Neue Light"/>
            </a:endParaRPr>
          </a:p>
        </p:txBody>
      </p:sp>
      <p:sp>
        <p:nvSpPr>
          <p:cNvPr id="278" name="Google Shape;278;p35"/>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4" name="Google Shape;284;p36"/>
          <p:cNvSpPr txBox="1"/>
          <p:nvPr/>
        </p:nvSpPr>
        <p:spPr>
          <a:xfrm>
            <a:off x="290100" y="1731076"/>
            <a:ext cx="8259000" cy="209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Cambiar, a través del archivo de configuración del servidor, el puerto de escucha </a:t>
            </a:r>
            <a:r>
              <a:rPr lang="en-GB" sz="1700">
                <a:solidFill>
                  <a:schemeClr val="dk1"/>
                </a:solidFill>
                <a:highlight>
                  <a:schemeClr val="lt1"/>
                </a:highlight>
                <a:latin typeface="Helvetica Neue Light"/>
                <a:ea typeface="Helvetica Neue Light"/>
                <a:cs typeface="Helvetica Neue Light"/>
                <a:sym typeface="Helvetica Neue Light"/>
              </a:rPr>
              <a:t>estándar</a:t>
            </a:r>
            <a:r>
              <a:rPr lang="en-GB" sz="1700">
                <a:solidFill>
                  <a:schemeClr val="dk1"/>
                </a:solidFill>
                <a:highlight>
                  <a:schemeClr val="lt1"/>
                </a:highlight>
                <a:latin typeface="Helvetica Neue Light"/>
                <a:ea typeface="Helvetica Neue Light"/>
                <a:cs typeface="Helvetica Neue Light"/>
                <a:sym typeface="Helvetica Neue Light"/>
              </a:rPr>
              <a:t> (puerto 80) por el 8080. Reiniciarlo comprobando que los request hacia ese nuevo puerto funcionen.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Integrar un css al index.html que modifique algún estilo del sitio de prueba (Ej. el color de un título). Luego añadir un archivo Javascript que saque un mensaje 'Hola Nginx!!!' por consola. Verificar que estos cambios se vean al requerir la página.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85" name="Google Shape;285;p3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86" name="Google Shape;286;p36"/>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Ejecutar servidor Nginx</a:t>
            </a:r>
            <a:endParaRPr i="1" sz="1600">
              <a:latin typeface="Helvetica Neue Light"/>
              <a:ea typeface="Helvetica Neue Light"/>
              <a:cs typeface="Helvetica Neue Light"/>
              <a:sym typeface="Helvetica Neue Light"/>
            </a:endParaRPr>
          </a:p>
        </p:txBody>
      </p:sp>
      <p:sp>
        <p:nvSpPr>
          <p:cNvPr id="287" name="Google Shape;287;p36"/>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1" name="Shape 291"/>
        <p:cNvGrpSpPr/>
        <p:nvPr/>
      </p:nvGrpSpPr>
      <p:grpSpPr>
        <a:xfrm>
          <a:off x="0" y="0"/>
          <a:ext cx="0" cy="0"/>
          <a:chOff x="0" y="0"/>
          <a:chExt cx="0" cy="0"/>
        </a:xfrm>
      </p:grpSpPr>
      <p:sp>
        <p:nvSpPr>
          <p:cNvPr id="292" name="Google Shape;292;p3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NGINX CON PROXY INVERSO</a:t>
            </a:r>
            <a:endParaRPr i="1" sz="3600">
              <a:latin typeface="Anton"/>
              <a:ea typeface="Anton"/>
              <a:cs typeface="Anton"/>
              <a:sym typeface="Anton"/>
            </a:endParaRPr>
          </a:p>
        </p:txBody>
      </p:sp>
      <p:pic>
        <p:nvPicPr>
          <p:cNvPr id="293" name="Google Shape;293;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8"/>
          <p:cNvPicPr preferRelativeResize="0"/>
          <p:nvPr/>
        </p:nvPicPr>
        <p:blipFill>
          <a:blip r:embed="rId3">
            <a:alphaModFix/>
          </a:blip>
          <a:stretch>
            <a:fillRect/>
          </a:stretch>
        </p:blipFill>
        <p:spPr>
          <a:xfrm>
            <a:off x="6556007" y="1430675"/>
            <a:ext cx="2271854" cy="2797625"/>
          </a:xfrm>
          <a:prstGeom prst="rect">
            <a:avLst/>
          </a:prstGeom>
          <a:noFill/>
          <a:ln cap="flat" cmpd="sng" w="19050">
            <a:solidFill>
              <a:schemeClr val="dk2"/>
            </a:solidFill>
            <a:prstDash val="solid"/>
            <a:round/>
            <a:headEnd len="sm" w="sm" type="none"/>
            <a:tailEnd len="sm" w="sm" type="none"/>
          </a:ln>
        </p:spPr>
      </p:pic>
      <p:pic>
        <p:nvPicPr>
          <p:cNvPr id="299" name="Google Shape;299;p38"/>
          <p:cNvPicPr preferRelativeResize="0"/>
          <p:nvPr/>
        </p:nvPicPr>
        <p:blipFill>
          <a:blip r:embed="rId4">
            <a:alphaModFix/>
          </a:blip>
          <a:stretch>
            <a:fillRect/>
          </a:stretch>
        </p:blipFill>
        <p:spPr>
          <a:xfrm>
            <a:off x="4227100" y="1430675"/>
            <a:ext cx="1514102" cy="2797624"/>
          </a:xfrm>
          <a:prstGeom prst="rect">
            <a:avLst/>
          </a:prstGeom>
          <a:noFill/>
          <a:ln cap="flat" cmpd="sng" w="19050">
            <a:solidFill>
              <a:schemeClr val="dk2"/>
            </a:solidFill>
            <a:prstDash val="solid"/>
            <a:round/>
            <a:headEnd len="sm" w="sm" type="none"/>
            <a:tailEnd len="sm" w="sm" type="none"/>
          </a:ln>
        </p:spPr>
      </p:pic>
      <p:sp>
        <p:nvSpPr>
          <p:cNvPr id="300" name="Google Shape;300;p38"/>
          <p:cNvSpPr/>
          <p:nvPr/>
        </p:nvSpPr>
        <p:spPr>
          <a:xfrm>
            <a:off x="5830951" y="2555075"/>
            <a:ext cx="639900" cy="330600"/>
          </a:xfrm>
          <a:prstGeom prst="right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1" name="Google Shape;301;p38"/>
          <p:cNvSpPr txBox="1"/>
          <p:nvPr/>
        </p:nvSpPr>
        <p:spPr>
          <a:xfrm>
            <a:off x="-44350" y="1456625"/>
            <a:ext cx="4418400" cy="1252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Vamos a configurar un servidor Nginx para utilizarlo con proxy inverso.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eso, primero, cambiamos el archivo nginx.conf de la carpeta conf del Nginx por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02" name="Google Shape;302;p38"/>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Nginx con proxy inverso</a:t>
            </a:r>
            <a:endParaRPr i="1" sz="3600">
              <a:latin typeface="Anton"/>
              <a:ea typeface="Anton"/>
              <a:cs typeface="Anton"/>
              <a:sym typeface="Anton"/>
            </a:endParaRPr>
          </a:p>
        </p:txBody>
      </p:sp>
      <p:pic>
        <p:nvPicPr>
          <p:cNvPr id="303" name="Google Shape;303;p38"/>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304" name="Google Shape;304;p38"/>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nvSpPr>
        <p:spPr>
          <a:xfrm>
            <a:off x="3429500" y="999425"/>
            <a:ext cx="5563200" cy="358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Podemos ver que están definidos los dos servidores de Node.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segundo se está usando como balanceador de carga (por eso se pone  </a:t>
            </a:r>
            <a:r>
              <a:rPr lang="en-GB" sz="1650">
                <a:solidFill>
                  <a:srgbClr val="569CD6"/>
                </a:solidFill>
                <a:highlight>
                  <a:srgbClr val="1E1E1E"/>
                </a:highlight>
                <a:latin typeface="Courier New"/>
                <a:ea typeface="Courier New"/>
                <a:cs typeface="Courier New"/>
                <a:sym typeface="Courier New"/>
              </a:rPr>
              <a:t>weight</a:t>
            </a:r>
            <a:r>
              <a:rPr lang="en-GB" sz="1650">
                <a:solidFill>
                  <a:srgbClr val="D4D4D4"/>
                </a:solidFill>
                <a:highlight>
                  <a:srgbClr val="1E1E1E"/>
                </a:highlight>
                <a:latin typeface="Courier New"/>
                <a:ea typeface="Courier New"/>
                <a:cs typeface="Courier New"/>
                <a:sym typeface="Courier New"/>
              </a:rPr>
              <a:t>=3</a:t>
            </a:r>
            <a:r>
              <a:rPr lang="en-GB" sz="1900">
                <a:solidFill>
                  <a:schemeClr val="dk1"/>
                </a:solidFill>
                <a:highlight>
                  <a:schemeClr val="lt1"/>
                </a:highlight>
                <a:latin typeface="Helvetica Neue Light"/>
                <a:ea typeface="Helvetica Neue Light"/>
                <a:cs typeface="Helvetica Neue Light"/>
                <a:sym typeface="Helvetica Neue Light"/>
              </a:rPr>
              <a:t> ). Si no estuviera el peso, la carga se distribuye mitad para cada uno.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configuramos el puerto, el nombre del servidor de Nginx y la ruta hacia el espacio público del proyecto en Node.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10" name="Google Shape;310;p39"/>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Nginx con proxy inverso</a:t>
            </a:r>
            <a:endParaRPr i="1" sz="3600">
              <a:latin typeface="Anton"/>
              <a:ea typeface="Anton"/>
              <a:cs typeface="Anton"/>
              <a:sym typeface="Anton"/>
            </a:endParaRPr>
          </a:p>
        </p:txBody>
      </p:sp>
      <p:pic>
        <p:nvPicPr>
          <p:cNvPr id="311" name="Google Shape;311;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2" name="Google Shape;312;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3" name="Google Shape;313;p39"/>
          <p:cNvPicPr preferRelativeResize="0"/>
          <p:nvPr/>
        </p:nvPicPr>
        <p:blipFill>
          <a:blip r:embed="rId5">
            <a:alphaModFix/>
          </a:blip>
          <a:stretch>
            <a:fillRect/>
          </a:stretch>
        </p:blipFill>
        <p:spPr>
          <a:xfrm>
            <a:off x="231400" y="897275"/>
            <a:ext cx="3055268" cy="3762350"/>
          </a:xfrm>
          <a:prstGeom prst="rect">
            <a:avLst/>
          </a:prstGeom>
          <a:noFill/>
          <a:ln cap="flat" cmpd="sng" w="19050">
            <a:solidFill>
              <a:schemeClr val="dk2"/>
            </a:solidFill>
            <a:prstDash val="solid"/>
            <a:round/>
            <a:headEnd len="sm" w="sm" type="none"/>
            <a:tailEnd len="sm" w="sm" type="none"/>
          </a:ln>
        </p:spPr>
      </p:pic>
      <p:sp>
        <p:nvSpPr>
          <p:cNvPr id="314" name="Google Shape;314;p39"/>
          <p:cNvSpPr/>
          <p:nvPr/>
        </p:nvSpPr>
        <p:spPr>
          <a:xfrm>
            <a:off x="231375" y="2016900"/>
            <a:ext cx="3055200" cy="762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15" name="Google Shape;315;p39"/>
          <p:cNvSpPr/>
          <p:nvPr/>
        </p:nvSpPr>
        <p:spPr>
          <a:xfrm>
            <a:off x="231375" y="2855100"/>
            <a:ext cx="3055200" cy="762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0"/>
          <p:cNvPicPr preferRelativeResize="0"/>
          <p:nvPr/>
        </p:nvPicPr>
        <p:blipFill>
          <a:blip r:embed="rId3">
            <a:alphaModFix/>
          </a:blip>
          <a:stretch>
            <a:fillRect/>
          </a:stretch>
        </p:blipFill>
        <p:spPr>
          <a:xfrm>
            <a:off x="1530475" y="2215635"/>
            <a:ext cx="6241693" cy="2748775"/>
          </a:xfrm>
          <a:prstGeom prst="rect">
            <a:avLst/>
          </a:prstGeom>
          <a:noFill/>
          <a:ln cap="flat" cmpd="sng" w="19050">
            <a:solidFill>
              <a:schemeClr val="dk2"/>
            </a:solidFill>
            <a:prstDash val="solid"/>
            <a:round/>
            <a:headEnd len="sm" w="sm" type="none"/>
            <a:tailEnd len="sm" w="sm" type="none"/>
          </a:ln>
        </p:spPr>
      </p:pic>
      <p:sp>
        <p:nvSpPr>
          <p:cNvPr id="321" name="Google Shape;321;p40"/>
          <p:cNvSpPr txBox="1"/>
          <p:nvPr/>
        </p:nvSpPr>
        <p:spPr>
          <a:xfrm>
            <a:off x="174575" y="923225"/>
            <a:ext cx="8648700" cy="116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Luego, creamos un proyecto de Node, donde el server.js lo configuramos de la siguiente forma.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Debemos tener instalado el módulo PM2 para que todo funcione.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2" name="Google Shape;322;p40"/>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Proyecto en Node para el Nginx</a:t>
            </a:r>
            <a:endParaRPr i="1" sz="3600">
              <a:latin typeface="Anton"/>
              <a:ea typeface="Anton"/>
              <a:cs typeface="Anton"/>
              <a:sym typeface="Anton"/>
            </a:endParaRPr>
          </a:p>
        </p:txBody>
      </p:sp>
      <p:pic>
        <p:nvPicPr>
          <p:cNvPr id="323" name="Google Shape;323;p4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24" name="Google Shape;324;p40"/>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Proyecto en Node para el Nginx</a:t>
            </a:r>
            <a:endParaRPr i="1" sz="3600">
              <a:latin typeface="Anton"/>
              <a:ea typeface="Anton"/>
              <a:cs typeface="Anton"/>
              <a:sym typeface="Anton"/>
            </a:endParaRPr>
          </a:p>
        </p:txBody>
      </p:sp>
      <p:pic>
        <p:nvPicPr>
          <p:cNvPr id="330" name="Google Shape;330;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1" name="Google Shape;331;p41"/>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332" name="Google Shape;332;p41"/>
          <p:cNvGrpSpPr/>
          <p:nvPr/>
        </p:nvGrpSpPr>
        <p:grpSpPr>
          <a:xfrm>
            <a:off x="631775" y="1456625"/>
            <a:ext cx="7954800" cy="2615400"/>
            <a:chOff x="174575" y="1532825"/>
            <a:chExt cx="7954800" cy="2615400"/>
          </a:xfrm>
        </p:grpSpPr>
        <p:sp>
          <p:nvSpPr>
            <p:cNvPr id="333" name="Google Shape;333;p41"/>
            <p:cNvSpPr txBox="1"/>
            <p:nvPr/>
          </p:nvSpPr>
          <p:spPr>
            <a:xfrm>
              <a:off x="174575" y="1532825"/>
              <a:ext cx="7954800" cy="261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el código anterior, vemos que está comentada la línea de código del recurso del espacio público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Está comentado, ya que si nuestro servidor Node se </a:t>
              </a:r>
              <a:r>
                <a:rPr lang="en-GB" sz="1800">
                  <a:solidFill>
                    <a:schemeClr val="dk1"/>
                  </a:solidFill>
                  <a:highlight>
                    <a:schemeClr val="lt1"/>
                  </a:highlight>
                  <a:latin typeface="Helvetica Neue Light"/>
                  <a:ea typeface="Helvetica Neue Light"/>
                  <a:cs typeface="Helvetica Neue Light"/>
                  <a:sym typeface="Helvetica Neue Light"/>
                </a:rPr>
                <a:t>encargará</a:t>
              </a:r>
              <a:r>
                <a:rPr lang="en-GB" sz="1800">
                  <a:solidFill>
                    <a:schemeClr val="dk1"/>
                  </a:solidFill>
                  <a:highlight>
                    <a:schemeClr val="lt1"/>
                  </a:highlight>
                  <a:latin typeface="Helvetica Neue Light"/>
                  <a:ea typeface="Helvetica Neue Light"/>
                  <a:cs typeface="Helvetica Neue Light"/>
                  <a:sym typeface="Helvetica Neue Light"/>
                </a:rPr>
                <a:t> de recursos, perdería rendimiento.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2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 por eso que Nginx se encarga de ofrecer los recursos estáticos.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4" name="Google Shape;334;p41"/>
            <p:cNvPicPr preferRelativeResize="0"/>
            <p:nvPr/>
          </p:nvPicPr>
          <p:blipFill>
            <a:blip r:embed="rId5">
              <a:alphaModFix/>
            </a:blip>
            <a:stretch>
              <a:fillRect/>
            </a:stretch>
          </p:blipFill>
          <p:spPr>
            <a:xfrm>
              <a:off x="3571800" y="1933115"/>
              <a:ext cx="2638425" cy="352425"/>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30</a:t>
            </a:r>
            <a:endParaRPr>
              <a:latin typeface="Helvetica Neue"/>
              <a:ea typeface="Helvetica Neue"/>
              <a:cs typeface="Helvetica Neue"/>
              <a:sym typeface="Helvetica Neue"/>
            </a:endParaRPr>
          </a:p>
        </p:txBody>
      </p:sp>
      <p:sp>
        <p:nvSpPr>
          <p:cNvPr id="74" name="Google Shape;74;p15"/>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Nginx y escalabilidad</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29</a:t>
            </a:r>
            <a:endParaRPr>
              <a:latin typeface="Helvetica Neue"/>
              <a:ea typeface="Helvetica Neue"/>
              <a:cs typeface="Helvetica Neue"/>
              <a:sym typeface="Helvetica Neue"/>
            </a:endParaRPr>
          </a:p>
        </p:txBody>
      </p:sp>
      <p:sp>
        <p:nvSpPr>
          <p:cNvPr id="78" name="Google Shape;78;p15"/>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Módulo Cluster</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31</a:t>
            </a:r>
            <a:endParaRPr>
              <a:latin typeface="Helvetica Neue"/>
              <a:ea typeface="Helvetica Neue"/>
              <a:cs typeface="Helvetica Neue"/>
              <a:sym typeface="Helvetica Neue"/>
            </a:endParaRPr>
          </a:p>
        </p:txBody>
      </p:sp>
      <p:sp>
        <p:nvSpPr>
          <p:cNvPr id="87" name="Google Shape;87;p15"/>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Logs, profiling &amp; debug - Parte 1</a:t>
            </a:r>
            <a:endParaRPr b="1" sz="1200">
              <a:solidFill>
                <a:schemeClr val="dk1"/>
              </a:solidFill>
              <a:highlight>
                <a:schemeClr val="lt1"/>
              </a:highlight>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631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5"/>
          <p:cNvCxnSpPr/>
          <p:nvPr/>
        </p:nvCxnSpPr>
        <p:spPr>
          <a:xfrm>
            <a:off x="3763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8" name="Google Shape;98;p15"/>
          <p:cNvPicPr preferRelativeResize="0"/>
          <p:nvPr/>
        </p:nvPicPr>
        <p:blipFill rotWithShape="1">
          <a:blip r:embed="rId5">
            <a:alphaModFix/>
          </a:blip>
          <a:srcRect b="0" l="0" r="0" t="0"/>
          <a:stretch/>
        </p:blipFill>
        <p:spPr>
          <a:xfrm>
            <a:off x="3807878" y="3912767"/>
            <a:ext cx="307150" cy="307150"/>
          </a:xfrm>
          <a:prstGeom prst="rect">
            <a:avLst/>
          </a:prstGeom>
          <a:noFill/>
          <a:ln>
            <a:noFill/>
          </a:ln>
        </p:spPr>
      </p:pic>
      <p:pic>
        <p:nvPicPr>
          <p:cNvPr id="99" name="Google Shape;99;p15"/>
          <p:cNvPicPr preferRelativeResize="0"/>
          <p:nvPr/>
        </p:nvPicPr>
        <p:blipFill rotWithShape="1">
          <a:blip r:embed="rId6">
            <a:alphaModFix/>
          </a:blip>
          <a:srcRect b="0" l="0" r="0" t="0"/>
          <a:stretch/>
        </p:blipFill>
        <p:spPr>
          <a:xfrm>
            <a:off x="3717650" y="2487641"/>
            <a:ext cx="365625" cy="365625"/>
          </a:xfrm>
          <a:prstGeom prst="rect">
            <a:avLst/>
          </a:prstGeom>
          <a:noFill/>
          <a:ln>
            <a:noFill/>
          </a:ln>
        </p:spPr>
      </p:pic>
      <p:pic>
        <p:nvPicPr>
          <p:cNvPr id="100" name="Google Shape;100;p15"/>
          <p:cNvPicPr preferRelativeResize="0"/>
          <p:nvPr/>
        </p:nvPicPr>
        <p:blipFill rotWithShape="1">
          <a:blip r:embed="rId7">
            <a:alphaModFix/>
          </a:blip>
          <a:srcRect b="0" l="0" r="0" t="0"/>
          <a:stretch/>
        </p:blipFill>
        <p:spPr>
          <a:xfrm>
            <a:off x="3871887" y="2579837"/>
            <a:ext cx="307150" cy="307150"/>
          </a:xfrm>
          <a:prstGeom prst="rect">
            <a:avLst/>
          </a:prstGeom>
          <a:noFill/>
          <a:ln>
            <a:noFill/>
          </a:ln>
        </p:spPr>
      </p:pic>
      <p:pic>
        <p:nvPicPr>
          <p:cNvPr id="101" name="Google Shape;101;p15"/>
          <p:cNvPicPr preferRelativeResize="0"/>
          <p:nvPr/>
        </p:nvPicPr>
        <p:blipFill rotWithShape="1">
          <a:blip r:embed="rId6">
            <a:alphaModFix/>
          </a:blip>
          <a:srcRect b="0" l="0" r="0" t="0"/>
          <a:stretch/>
        </p:blipFill>
        <p:spPr>
          <a:xfrm>
            <a:off x="3730763" y="2954541"/>
            <a:ext cx="365625" cy="365625"/>
          </a:xfrm>
          <a:prstGeom prst="rect">
            <a:avLst/>
          </a:prstGeom>
          <a:noFill/>
          <a:ln>
            <a:noFill/>
          </a:ln>
        </p:spPr>
      </p:pic>
      <p:pic>
        <p:nvPicPr>
          <p:cNvPr id="102" name="Google Shape;102;p15"/>
          <p:cNvPicPr preferRelativeResize="0"/>
          <p:nvPr/>
        </p:nvPicPr>
        <p:blipFill rotWithShape="1">
          <a:blip r:embed="rId7">
            <a:alphaModFix/>
          </a:blip>
          <a:srcRect b="0" l="0" r="0" t="0"/>
          <a:stretch/>
        </p:blipFill>
        <p:spPr>
          <a:xfrm>
            <a:off x="3885000" y="3046737"/>
            <a:ext cx="307150" cy="307150"/>
          </a:xfrm>
          <a:prstGeom prst="rect">
            <a:avLst/>
          </a:prstGeom>
          <a:noFill/>
          <a:ln>
            <a:noFill/>
          </a:ln>
        </p:spPr>
      </p:pic>
      <p:pic>
        <p:nvPicPr>
          <p:cNvPr id="103" name="Google Shape;103;p15"/>
          <p:cNvPicPr preferRelativeResize="0"/>
          <p:nvPr/>
        </p:nvPicPr>
        <p:blipFill rotWithShape="1">
          <a:blip r:embed="rId8">
            <a:alphaModFix/>
          </a:blip>
          <a:srcRect b="0" l="0" r="0" t="0"/>
          <a:stretch/>
        </p:blipFill>
        <p:spPr>
          <a:xfrm>
            <a:off x="1445702" y="3000637"/>
            <a:ext cx="307150" cy="307150"/>
          </a:xfrm>
          <a:prstGeom prst="rect">
            <a:avLst/>
          </a:prstGeom>
          <a:noFill/>
          <a:ln>
            <a:noFill/>
          </a:ln>
        </p:spPr>
      </p:pic>
      <p:pic>
        <p:nvPicPr>
          <p:cNvPr id="104" name="Google Shape;104;p15"/>
          <p:cNvPicPr preferRelativeResize="0"/>
          <p:nvPr/>
        </p:nvPicPr>
        <p:blipFill rotWithShape="1">
          <a:blip r:embed="rId9">
            <a:alphaModFix/>
          </a:blip>
          <a:srcRect b="0" l="0" r="0" t="0"/>
          <a:stretch/>
        </p:blipFill>
        <p:spPr>
          <a:xfrm>
            <a:off x="1445678" y="3455567"/>
            <a:ext cx="307150" cy="307150"/>
          </a:xfrm>
          <a:prstGeom prst="rect">
            <a:avLst/>
          </a:prstGeom>
          <a:noFill/>
          <a:ln>
            <a:noFill/>
          </a:ln>
        </p:spPr>
      </p:pic>
      <p:pic>
        <p:nvPicPr>
          <p:cNvPr id="105" name="Google Shape;105;p15"/>
          <p:cNvPicPr preferRelativeResize="0"/>
          <p:nvPr/>
        </p:nvPicPr>
        <p:blipFill rotWithShape="1">
          <a:blip r:embed="rId8">
            <a:alphaModFix/>
          </a:blip>
          <a:srcRect b="0" l="0" r="0" t="0"/>
          <a:stretch/>
        </p:blipFill>
        <p:spPr>
          <a:xfrm>
            <a:off x="1445690" y="2533749"/>
            <a:ext cx="307150" cy="307150"/>
          </a:xfrm>
          <a:prstGeom prst="rect">
            <a:avLst/>
          </a:prstGeom>
          <a:noFill/>
          <a:ln>
            <a:noFill/>
          </a:ln>
        </p:spPr>
      </p:pic>
      <p:sp>
        <p:nvSpPr>
          <p:cNvPr id="106" name="Google Shape;106;p15"/>
          <p:cNvSpPr txBox="1"/>
          <p:nvPr/>
        </p:nvSpPr>
        <p:spPr>
          <a:xfrm>
            <a:off x="1846687" y="252765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SERVIDOR NODE CON FORK, CLUSTER Y FOREVER</a:t>
            </a:r>
            <a:endParaRPr sz="700">
              <a:latin typeface="Helvetica Neue"/>
              <a:ea typeface="Helvetica Neue"/>
              <a:cs typeface="Helvetica Neue"/>
              <a:sym typeface="Helvetica Neue"/>
            </a:endParaRPr>
          </a:p>
        </p:txBody>
      </p:sp>
      <p:sp>
        <p:nvSpPr>
          <p:cNvPr id="107" name="Google Shape;107;p15"/>
          <p:cNvSpPr txBox="1"/>
          <p:nvPr/>
        </p:nvSpPr>
        <p:spPr>
          <a:xfrm>
            <a:off x="1846687" y="300836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SERVIDOR NODE CON PM2</a:t>
            </a:r>
            <a:endParaRPr sz="700">
              <a:latin typeface="Helvetica Neue"/>
              <a:ea typeface="Helvetica Neue"/>
              <a:cs typeface="Helvetica Neue"/>
              <a:sym typeface="Helvetica Neue"/>
            </a:endParaRPr>
          </a:p>
        </p:txBody>
      </p:sp>
      <p:sp>
        <p:nvSpPr>
          <p:cNvPr id="108" name="Google Shape;108;p15"/>
          <p:cNvSpPr txBox="1"/>
          <p:nvPr/>
        </p:nvSpPr>
        <p:spPr>
          <a:xfrm>
            <a:off x="1846687" y="345692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EJECUTAR SERVIDORES NODE</a:t>
            </a:r>
            <a:endParaRPr sz="700">
              <a:latin typeface="Helvetica Neue"/>
              <a:ea typeface="Helvetica Neue"/>
              <a:cs typeface="Helvetica Neue"/>
              <a:sym typeface="Helvetica Neue"/>
            </a:endParaRPr>
          </a:p>
        </p:txBody>
      </p:sp>
      <p:sp>
        <p:nvSpPr>
          <p:cNvPr id="109" name="Google Shape;109;p15"/>
          <p:cNvSpPr txBox="1"/>
          <p:nvPr/>
        </p:nvSpPr>
        <p:spPr>
          <a:xfrm>
            <a:off x="4226147" y="252765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EJECUTAR SERVIDOR NGINX</a:t>
            </a:r>
            <a:endParaRPr sz="700">
              <a:latin typeface="Helvetica Neue"/>
              <a:ea typeface="Helvetica Neue"/>
              <a:cs typeface="Helvetica Neue"/>
              <a:sym typeface="Helvetica Neue"/>
            </a:endParaRPr>
          </a:p>
        </p:txBody>
      </p:sp>
      <p:sp>
        <p:nvSpPr>
          <p:cNvPr id="110" name="Google Shape;110;p15"/>
          <p:cNvSpPr txBox="1"/>
          <p:nvPr/>
        </p:nvSpPr>
        <p:spPr>
          <a:xfrm>
            <a:off x="4228412" y="2981944"/>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PROBAR BALANCEADOR DE CARGA</a:t>
            </a:r>
            <a:endParaRPr sz="700">
              <a:latin typeface="Helvetica Neue"/>
              <a:ea typeface="Helvetica Neue"/>
              <a:cs typeface="Helvetica Neue"/>
              <a:sym typeface="Helvetica Neue"/>
            </a:endParaRPr>
          </a:p>
        </p:txBody>
      </p:sp>
      <p:sp>
        <p:nvSpPr>
          <p:cNvPr id="111" name="Google Shape;111;p15"/>
          <p:cNvSpPr txBox="1"/>
          <p:nvPr/>
        </p:nvSpPr>
        <p:spPr>
          <a:xfrm>
            <a:off x="4192162" y="345710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SITIOS OFRECIDOS POR NODE O NGINX</a:t>
            </a:r>
            <a:endParaRPr sz="700">
              <a:latin typeface="Helvetica Neue"/>
              <a:ea typeface="Helvetica Neue"/>
              <a:cs typeface="Helvetica Neue"/>
              <a:sym typeface="Helvetica Neue"/>
            </a:endParaRPr>
          </a:p>
        </p:txBody>
      </p:sp>
      <p:sp>
        <p:nvSpPr>
          <p:cNvPr id="112" name="Google Shape;112;p15"/>
          <p:cNvSpPr txBox="1"/>
          <p:nvPr/>
        </p:nvSpPr>
        <p:spPr>
          <a:xfrm>
            <a:off x="4192162" y="388841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a:ea typeface="Helvetica Neue"/>
                <a:cs typeface="Helvetica Neue"/>
                <a:sym typeface="Helvetica Neue"/>
              </a:rPr>
              <a:t>SERVIDOR NGINX</a:t>
            </a:r>
            <a:endParaRPr sz="700">
              <a:latin typeface="Helvetica Neue"/>
              <a:ea typeface="Helvetica Neue"/>
              <a:cs typeface="Helvetica Neue"/>
              <a:sym typeface="Helvetica Neue"/>
            </a:endParaRPr>
          </a:p>
        </p:txBody>
      </p:sp>
      <p:pic>
        <p:nvPicPr>
          <p:cNvPr id="113" name="Google Shape;113;p15"/>
          <p:cNvPicPr preferRelativeResize="0"/>
          <p:nvPr/>
        </p:nvPicPr>
        <p:blipFill rotWithShape="1">
          <a:blip r:embed="rId7">
            <a:alphaModFix/>
          </a:blip>
          <a:srcRect b="0" l="0" r="0" t="0"/>
          <a:stretch/>
        </p:blipFill>
        <p:spPr>
          <a:xfrm>
            <a:off x="3815035" y="3462547"/>
            <a:ext cx="307150" cy="307150"/>
          </a:xfrm>
          <a:prstGeom prst="rect">
            <a:avLst/>
          </a:prstGeom>
          <a:noFill/>
          <a:ln>
            <a:noFill/>
          </a:ln>
        </p:spPr>
      </p:pic>
      <p:pic>
        <p:nvPicPr>
          <p:cNvPr id="114" name="Google Shape;114;p15"/>
          <p:cNvPicPr preferRelativeResize="0"/>
          <p:nvPr/>
        </p:nvPicPr>
        <p:blipFill rotWithShape="1">
          <a:blip r:embed="rId10">
            <a:alphaModFix/>
          </a:blip>
          <a:srcRect b="0" l="0" r="0" t="0"/>
          <a:stretch/>
        </p:blipFill>
        <p:spPr>
          <a:xfrm>
            <a:off x="6222778" y="3922117"/>
            <a:ext cx="307150" cy="307150"/>
          </a:xfrm>
          <a:prstGeom prst="rect">
            <a:avLst/>
          </a:prstGeom>
          <a:noFill/>
          <a:ln>
            <a:noFill/>
          </a:ln>
        </p:spPr>
      </p:pic>
      <p:pic>
        <p:nvPicPr>
          <p:cNvPr id="115" name="Google Shape;115;p15"/>
          <p:cNvPicPr preferRelativeResize="0"/>
          <p:nvPr/>
        </p:nvPicPr>
        <p:blipFill rotWithShape="1">
          <a:blip r:embed="rId11">
            <a:alphaModFix/>
          </a:blip>
          <a:srcRect b="0" l="0" r="0" t="0"/>
          <a:stretch/>
        </p:blipFill>
        <p:spPr>
          <a:xfrm>
            <a:off x="6222787" y="2533749"/>
            <a:ext cx="307150" cy="307150"/>
          </a:xfrm>
          <a:prstGeom prst="rect">
            <a:avLst/>
          </a:prstGeom>
          <a:noFill/>
          <a:ln>
            <a:noFill/>
          </a:ln>
        </p:spPr>
      </p:pic>
      <p:pic>
        <p:nvPicPr>
          <p:cNvPr id="116" name="Google Shape;116;p15"/>
          <p:cNvPicPr preferRelativeResize="0"/>
          <p:nvPr/>
        </p:nvPicPr>
        <p:blipFill rotWithShape="1">
          <a:blip r:embed="rId11">
            <a:alphaModFix/>
          </a:blip>
          <a:srcRect b="0" l="0" r="0" t="0"/>
          <a:stretch/>
        </p:blipFill>
        <p:spPr>
          <a:xfrm>
            <a:off x="6222780" y="2994957"/>
            <a:ext cx="307150" cy="307150"/>
          </a:xfrm>
          <a:prstGeom prst="rect">
            <a:avLst/>
          </a:prstGeom>
          <a:noFill/>
          <a:ln>
            <a:noFill/>
          </a:ln>
        </p:spPr>
      </p:pic>
      <p:pic>
        <p:nvPicPr>
          <p:cNvPr id="117" name="Google Shape;117;p15"/>
          <p:cNvPicPr preferRelativeResize="0"/>
          <p:nvPr/>
        </p:nvPicPr>
        <p:blipFill rotWithShape="1">
          <a:blip r:embed="rId11">
            <a:alphaModFix/>
          </a:blip>
          <a:srcRect b="0" l="0" r="0" t="0"/>
          <a:stretch/>
        </p:blipFill>
        <p:spPr>
          <a:xfrm>
            <a:off x="6222785" y="3458372"/>
            <a:ext cx="307150" cy="307150"/>
          </a:xfrm>
          <a:prstGeom prst="rect">
            <a:avLst/>
          </a:prstGeom>
          <a:noFill/>
          <a:ln>
            <a:noFill/>
          </a:ln>
        </p:spPr>
      </p:pic>
      <p:sp>
        <p:nvSpPr>
          <p:cNvPr id="118" name="Google Shape;118;p15"/>
          <p:cNvSpPr txBox="1"/>
          <p:nvPr/>
        </p:nvSpPr>
        <p:spPr>
          <a:xfrm>
            <a:off x="6554362" y="388841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LOGGERS Y GZIP</a:t>
            </a:r>
            <a:endParaRPr sz="700">
              <a:latin typeface="Helvetica Neue Light"/>
              <a:ea typeface="Helvetica Neue Light"/>
              <a:cs typeface="Helvetica Neue Light"/>
              <a:sym typeface="Helvetica Neue Light"/>
            </a:endParaRPr>
          </a:p>
        </p:txBody>
      </p:sp>
      <p:sp>
        <p:nvSpPr>
          <p:cNvPr id="119" name="Google Shape;119;p15"/>
          <p:cNvSpPr txBox="1"/>
          <p:nvPr/>
        </p:nvSpPr>
        <p:spPr>
          <a:xfrm>
            <a:off x="6554362" y="348152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LOGUEAR CON WINSTON</a:t>
            </a:r>
            <a:endParaRPr sz="700">
              <a:latin typeface="Helvetica Neue Light"/>
              <a:ea typeface="Helvetica Neue Light"/>
              <a:cs typeface="Helvetica Neue Light"/>
              <a:sym typeface="Helvetica Neue Light"/>
            </a:endParaRPr>
          </a:p>
        </p:txBody>
      </p:sp>
      <p:sp>
        <p:nvSpPr>
          <p:cNvPr id="120" name="Google Shape;120;p15"/>
          <p:cNvSpPr txBox="1"/>
          <p:nvPr/>
        </p:nvSpPr>
        <p:spPr>
          <a:xfrm>
            <a:off x="6554362" y="300853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LOGUEAR CON LOG4JS</a:t>
            </a:r>
            <a:endParaRPr sz="700">
              <a:latin typeface="Helvetica Neue Light"/>
              <a:ea typeface="Helvetica Neue Light"/>
              <a:cs typeface="Helvetica Neue Light"/>
              <a:sym typeface="Helvetica Neue Light"/>
            </a:endParaRPr>
          </a:p>
        </p:txBody>
      </p:sp>
      <p:sp>
        <p:nvSpPr>
          <p:cNvPr id="121" name="Google Shape;121;p15"/>
          <p:cNvSpPr txBox="1"/>
          <p:nvPr/>
        </p:nvSpPr>
        <p:spPr>
          <a:xfrm>
            <a:off x="6545732" y="255849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PROBANDO GZIP</a:t>
            </a:r>
            <a:endParaRPr sz="700">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379800" y="1151825"/>
            <a:ext cx="8232000" cy="822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Con esto hecho, ya podemos iniciar el proyecto de Node, tanto en </a:t>
            </a:r>
            <a:r>
              <a:rPr b="1" i="1" lang="en-GB" sz="1900">
                <a:solidFill>
                  <a:schemeClr val="dk1"/>
                </a:solidFill>
                <a:highlight>
                  <a:schemeClr val="lt1"/>
                </a:highlight>
                <a:latin typeface="Helvetica Neue"/>
                <a:ea typeface="Helvetica Neue"/>
                <a:cs typeface="Helvetica Neue"/>
                <a:sym typeface="Helvetica Neue"/>
              </a:rPr>
              <a:t>modo Fork</a:t>
            </a:r>
            <a:r>
              <a:rPr lang="en-GB" sz="1900">
                <a:solidFill>
                  <a:schemeClr val="dk1"/>
                </a:solidFill>
                <a:highlight>
                  <a:schemeClr val="lt1"/>
                </a:highlight>
                <a:latin typeface="Helvetica Neue Light"/>
                <a:ea typeface="Helvetica Neue Light"/>
                <a:cs typeface="Helvetica Neue Light"/>
                <a:sym typeface="Helvetica Neue Light"/>
              </a:rPr>
              <a:t> como en </a:t>
            </a:r>
            <a:r>
              <a:rPr b="1" i="1" lang="en-GB" sz="1900">
                <a:solidFill>
                  <a:schemeClr val="dk1"/>
                </a:solidFill>
                <a:highlight>
                  <a:schemeClr val="lt1"/>
                </a:highlight>
                <a:latin typeface="Helvetica Neue"/>
                <a:ea typeface="Helvetica Neue"/>
                <a:cs typeface="Helvetica Neue"/>
                <a:sym typeface="Helvetica Neue"/>
              </a:rPr>
              <a:t>modo Cluster</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40" name="Google Shape;340;p42"/>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Ejecutando los servers de Node</a:t>
            </a:r>
            <a:endParaRPr i="1" sz="3600">
              <a:latin typeface="Anton"/>
              <a:ea typeface="Anton"/>
              <a:cs typeface="Anton"/>
              <a:sym typeface="Anton"/>
            </a:endParaRPr>
          </a:p>
        </p:txBody>
      </p:sp>
      <p:pic>
        <p:nvPicPr>
          <p:cNvPr id="341" name="Google Shape;341;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2" name="Google Shape;342;p4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3" name="Google Shape;343;p42"/>
          <p:cNvSpPr txBox="1"/>
          <p:nvPr/>
        </p:nvSpPr>
        <p:spPr>
          <a:xfrm>
            <a:off x="379800" y="19900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Prender el servidor en modo </a:t>
            </a:r>
            <a:r>
              <a:rPr i="1" lang="en-GB" sz="1900">
                <a:solidFill>
                  <a:schemeClr val="dk1"/>
                </a:solidFill>
                <a:highlight>
                  <a:schemeClr val="lt1"/>
                </a:highlight>
                <a:latin typeface="Helvetica Neue Light"/>
                <a:ea typeface="Helvetica Neue Light"/>
                <a:cs typeface="Helvetica Neue Light"/>
                <a:sym typeface="Helvetica Neue Light"/>
              </a:rPr>
              <a:t>Fork</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44" name="Google Shape;344;p42"/>
          <p:cNvPicPr preferRelativeResize="0"/>
          <p:nvPr/>
        </p:nvPicPr>
        <p:blipFill>
          <a:blip r:embed="rId5">
            <a:alphaModFix/>
          </a:blip>
          <a:stretch>
            <a:fillRect/>
          </a:stretch>
        </p:blipFill>
        <p:spPr>
          <a:xfrm>
            <a:off x="1899075" y="2549593"/>
            <a:ext cx="5287850" cy="266381"/>
          </a:xfrm>
          <a:prstGeom prst="rect">
            <a:avLst/>
          </a:prstGeom>
          <a:noFill/>
          <a:ln cap="flat" cmpd="sng" w="19050">
            <a:solidFill>
              <a:schemeClr val="dk2"/>
            </a:solidFill>
            <a:prstDash val="solid"/>
            <a:round/>
            <a:headEnd len="sm" w="sm" type="none"/>
            <a:tailEnd len="sm" w="sm" type="none"/>
          </a:ln>
        </p:spPr>
      </p:pic>
      <p:sp>
        <p:nvSpPr>
          <p:cNvPr id="345" name="Google Shape;345;p42"/>
          <p:cNvSpPr txBox="1"/>
          <p:nvPr/>
        </p:nvSpPr>
        <p:spPr>
          <a:xfrm>
            <a:off x="379800" y="30568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Nos debe aparecer en consola algo parecido a lo siguiente.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46" name="Google Shape;346;p42"/>
          <p:cNvPicPr preferRelativeResize="0"/>
          <p:nvPr/>
        </p:nvPicPr>
        <p:blipFill>
          <a:blip r:embed="rId6">
            <a:alphaModFix/>
          </a:blip>
          <a:stretch>
            <a:fillRect/>
          </a:stretch>
        </p:blipFill>
        <p:spPr>
          <a:xfrm>
            <a:off x="152400" y="3614225"/>
            <a:ext cx="8839201" cy="77102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Ejecutando los servers de Node</a:t>
            </a:r>
            <a:endParaRPr i="1" sz="3600">
              <a:latin typeface="Anton"/>
              <a:ea typeface="Anton"/>
              <a:cs typeface="Anton"/>
              <a:sym typeface="Anton"/>
            </a:endParaRPr>
          </a:p>
        </p:txBody>
      </p:sp>
      <p:pic>
        <p:nvPicPr>
          <p:cNvPr id="352" name="Google Shape;352;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3" name="Google Shape;353;p4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54" name="Google Shape;354;p43"/>
          <p:cNvSpPr txBox="1"/>
          <p:nvPr/>
        </p:nvSpPr>
        <p:spPr>
          <a:xfrm>
            <a:off x="379800" y="9232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Prender el servidor en modo </a:t>
            </a:r>
            <a:r>
              <a:rPr i="1" lang="en-GB" sz="1900">
                <a:solidFill>
                  <a:schemeClr val="dk1"/>
                </a:solidFill>
                <a:highlight>
                  <a:schemeClr val="lt1"/>
                </a:highlight>
                <a:latin typeface="Helvetica Neue Light"/>
                <a:ea typeface="Helvetica Neue Light"/>
                <a:cs typeface="Helvetica Neue Light"/>
                <a:sym typeface="Helvetica Neue Light"/>
              </a:rPr>
              <a:t>Cluster</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55" name="Google Shape;355;p43"/>
          <p:cNvSpPr txBox="1"/>
          <p:nvPr/>
        </p:nvSpPr>
        <p:spPr>
          <a:xfrm>
            <a:off x="379800" y="16852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Nos debe aparecer en consola algo parecido a lo siguiente.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56" name="Google Shape;356;p43"/>
          <p:cNvPicPr preferRelativeResize="0"/>
          <p:nvPr/>
        </p:nvPicPr>
        <p:blipFill>
          <a:blip r:embed="rId5">
            <a:alphaModFix/>
          </a:blip>
          <a:stretch>
            <a:fillRect/>
          </a:stretch>
        </p:blipFill>
        <p:spPr>
          <a:xfrm>
            <a:off x="2286000" y="1404425"/>
            <a:ext cx="4965125" cy="215875"/>
          </a:xfrm>
          <a:prstGeom prst="rect">
            <a:avLst/>
          </a:prstGeom>
          <a:noFill/>
          <a:ln cap="flat" cmpd="sng" w="19050">
            <a:solidFill>
              <a:schemeClr val="dk2"/>
            </a:solidFill>
            <a:prstDash val="solid"/>
            <a:round/>
            <a:headEnd len="sm" w="sm" type="none"/>
            <a:tailEnd len="sm" w="sm" type="none"/>
          </a:ln>
        </p:spPr>
      </p:pic>
      <p:pic>
        <p:nvPicPr>
          <p:cNvPr id="357" name="Google Shape;357;p43"/>
          <p:cNvPicPr preferRelativeResize="0"/>
          <p:nvPr/>
        </p:nvPicPr>
        <p:blipFill>
          <a:blip r:embed="rId6">
            <a:alphaModFix/>
          </a:blip>
          <a:stretch>
            <a:fillRect/>
          </a:stretch>
        </p:blipFill>
        <p:spPr>
          <a:xfrm>
            <a:off x="152400" y="2318825"/>
            <a:ext cx="8839201" cy="197947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Ejecutando los servers de Node</a:t>
            </a:r>
            <a:endParaRPr i="1" sz="3600">
              <a:latin typeface="Anton"/>
              <a:ea typeface="Anton"/>
              <a:cs typeface="Anton"/>
              <a:sym typeface="Anton"/>
            </a:endParaRPr>
          </a:p>
        </p:txBody>
      </p:sp>
      <p:pic>
        <p:nvPicPr>
          <p:cNvPr id="363" name="Google Shape;363;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4" name="Google Shape;364;p4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5" name="Google Shape;365;p44"/>
          <p:cNvSpPr txBox="1"/>
          <p:nvPr/>
        </p:nvSpPr>
        <p:spPr>
          <a:xfrm>
            <a:off x="379800" y="7708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Podemos entonces chequear el funcionamiento de ambos servidores en el navegador:</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66" name="Google Shape;366;p44"/>
          <p:cNvPicPr preferRelativeResize="0"/>
          <p:nvPr/>
        </p:nvPicPr>
        <p:blipFill rotWithShape="1">
          <a:blip r:embed="rId5">
            <a:alphaModFix/>
          </a:blip>
          <a:srcRect b="36956" l="0" r="0" t="0"/>
          <a:stretch/>
        </p:blipFill>
        <p:spPr>
          <a:xfrm>
            <a:off x="703250" y="1944250"/>
            <a:ext cx="6353175" cy="1207025"/>
          </a:xfrm>
          <a:prstGeom prst="rect">
            <a:avLst/>
          </a:prstGeom>
          <a:noFill/>
          <a:ln cap="flat" cmpd="sng" w="9525">
            <a:solidFill>
              <a:schemeClr val="dk2"/>
            </a:solidFill>
            <a:prstDash val="solid"/>
            <a:round/>
            <a:headEnd len="sm" w="sm" type="none"/>
            <a:tailEnd len="sm" w="sm" type="none"/>
          </a:ln>
        </p:spPr>
      </p:pic>
      <p:sp>
        <p:nvSpPr>
          <p:cNvPr id="367" name="Google Shape;367;p44"/>
          <p:cNvSpPr txBox="1"/>
          <p:nvPr/>
        </p:nvSpPr>
        <p:spPr>
          <a:xfrm>
            <a:off x="890975" y="1550975"/>
            <a:ext cx="15705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Servidor </a:t>
            </a:r>
            <a:r>
              <a:rPr i="1" lang="en-GB" sz="1900">
                <a:solidFill>
                  <a:schemeClr val="dk1"/>
                </a:solidFill>
                <a:highlight>
                  <a:schemeClr val="lt1"/>
                </a:highlight>
                <a:latin typeface="Helvetica Neue Light"/>
                <a:ea typeface="Helvetica Neue Light"/>
                <a:cs typeface="Helvetica Neue Light"/>
                <a:sym typeface="Helvetica Neue Light"/>
              </a:rPr>
              <a:t>Fork</a:t>
            </a:r>
            <a:endParaRPr i="1"/>
          </a:p>
        </p:txBody>
      </p:sp>
      <p:pic>
        <p:nvPicPr>
          <p:cNvPr id="368" name="Google Shape;368;p44"/>
          <p:cNvPicPr preferRelativeResize="0"/>
          <p:nvPr/>
        </p:nvPicPr>
        <p:blipFill rotWithShape="1">
          <a:blip r:embed="rId6">
            <a:alphaModFix/>
          </a:blip>
          <a:srcRect b="52539" l="0" r="19736" t="0"/>
          <a:stretch/>
        </p:blipFill>
        <p:spPr>
          <a:xfrm>
            <a:off x="703250" y="3621100"/>
            <a:ext cx="6353176" cy="1207025"/>
          </a:xfrm>
          <a:prstGeom prst="rect">
            <a:avLst/>
          </a:prstGeom>
          <a:noFill/>
          <a:ln cap="flat" cmpd="sng" w="9525">
            <a:solidFill>
              <a:schemeClr val="dk2"/>
            </a:solidFill>
            <a:prstDash val="solid"/>
            <a:round/>
            <a:headEnd len="sm" w="sm" type="none"/>
            <a:tailEnd len="sm" w="sm" type="none"/>
          </a:ln>
        </p:spPr>
      </p:pic>
      <p:sp>
        <p:nvSpPr>
          <p:cNvPr id="369" name="Google Shape;369;p44"/>
          <p:cNvSpPr txBox="1"/>
          <p:nvPr/>
        </p:nvSpPr>
        <p:spPr>
          <a:xfrm>
            <a:off x="890975" y="3227375"/>
            <a:ext cx="1875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Servidor </a:t>
            </a:r>
            <a:r>
              <a:rPr i="1" lang="en-GB" sz="1900">
                <a:solidFill>
                  <a:schemeClr val="dk1"/>
                </a:solidFill>
                <a:highlight>
                  <a:schemeClr val="lt1"/>
                </a:highlight>
                <a:latin typeface="Helvetica Neue Light"/>
                <a:ea typeface="Helvetica Neue Light"/>
                <a:cs typeface="Helvetica Neue Light"/>
                <a:sym typeface="Helvetica Neue Light"/>
              </a:rPr>
              <a:t>Cluster</a:t>
            </a:r>
            <a:endParaRPr i="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Ejecutando el server de Nginx</a:t>
            </a:r>
            <a:endParaRPr i="1" sz="3600">
              <a:latin typeface="Anton"/>
              <a:ea typeface="Anton"/>
              <a:cs typeface="Anton"/>
              <a:sym typeface="Anton"/>
            </a:endParaRPr>
          </a:p>
        </p:txBody>
      </p:sp>
      <p:pic>
        <p:nvPicPr>
          <p:cNvPr id="375" name="Google Shape;375;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6" name="Google Shape;376;p4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7" name="Google Shape;377;p45"/>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Ahora ya podemos iniciar el Nginx. Para eso, primero ejecutamos el código de inicio: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78" name="Google Shape;378;p45"/>
          <p:cNvPicPr preferRelativeResize="0"/>
          <p:nvPr/>
        </p:nvPicPr>
        <p:blipFill>
          <a:blip r:embed="rId5">
            <a:alphaModFix/>
          </a:blip>
          <a:stretch>
            <a:fillRect/>
          </a:stretch>
        </p:blipFill>
        <p:spPr>
          <a:xfrm>
            <a:off x="2720213" y="1330850"/>
            <a:ext cx="1186525" cy="310492"/>
          </a:xfrm>
          <a:prstGeom prst="rect">
            <a:avLst/>
          </a:prstGeom>
          <a:noFill/>
          <a:ln cap="flat" cmpd="sng" w="19050">
            <a:solidFill>
              <a:schemeClr val="dk2"/>
            </a:solidFill>
            <a:prstDash val="solid"/>
            <a:round/>
            <a:headEnd len="sm" w="sm" type="none"/>
            <a:tailEnd len="sm" w="sm" type="none"/>
          </a:ln>
        </p:spPr>
      </p:pic>
      <p:sp>
        <p:nvSpPr>
          <p:cNvPr id="379" name="Google Shape;379;p45"/>
          <p:cNvSpPr txBox="1"/>
          <p:nvPr/>
        </p:nvSpPr>
        <p:spPr>
          <a:xfrm>
            <a:off x="379800" y="1761425"/>
            <a:ext cx="8232000" cy="113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con el siguiente comando chequeamos que esté funcionando correctamente. Se debe mostrar en consola los procesos master y worker, como vimos anteriormente: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80" name="Google Shape;380;p45"/>
          <p:cNvPicPr preferRelativeResize="0"/>
          <p:nvPr/>
        </p:nvPicPr>
        <p:blipFill>
          <a:blip r:embed="rId6">
            <a:alphaModFix/>
          </a:blip>
          <a:stretch>
            <a:fillRect/>
          </a:stretch>
        </p:blipFill>
        <p:spPr>
          <a:xfrm>
            <a:off x="4671825" y="2557900"/>
            <a:ext cx="2896100" cy="232900"/>
          </a:xfrm>
          <a:prstGeom prst="rect">
            <a:avLst/>
          </a:prstGeom>
          <a:noFill/>
          <a:ln cap="flat" cmpd="sng" w="19050">
            <a:solidFill>
              <a:schemeClr val="dk2"/>
            </a:solidFill>
            <a:prstDash val="solid"/>
            <a:round/>
            <a:headEnd len="sm" w="sm" type="none"/>
            <a:tailEnd len="sm" w="sm" type="none"/>
          </a:ln>
        </p:spPr>
      </p:pic>
      <p:sp>
        <p:nvSpPr>
          <p:cNvPr id="381" name="Google Shape;381;p45"/>
          <p:cNvSpPr txBox="1"/>
          <p:nvPr/>
        </p:nvSpPr>
        <p:spPr>
          <a:xfrm>
            <a:off x="379800" y="2980625"/>
            <a:ext cx="8232000" cy="1109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Con esto, ya </a:t>
            </a:r>
            <a:r>
              <a:rPr lang="en-GB" sz="1900">
                <a:solidFill>
                  <a:schemeClr val="dk1"/>
                </a:solidFill>
                <a:highlight>
                  <a:schemeClr val="lt1"/>
                </a:highlight>
                <a:latin typeface="Helvetica Neue Light"/>
                <a:ea typeface="Helvetica Neue Light"/>
                <a:cs typeface="Helvetica Neue Light"/>
                <a:sym typeface="Helvetica Neue Light"/>
              </a:rPr>
              <a:t>pode</a:t>
            </a:r>
            <a:r>
              <a:rPr lang="en-GB" sz="1900">
                <a:solidFill>
                  <a:schemeClr val="dk1"/>
                </a:solidFill>
                <a:highlight>
                  <a:schemeClr val="lt1"/>
                </a:highlight>
                <a:latin typeface="Helvetica Neue Light"/>
                <a:ea typeface="Helvetica Neue Light"/>
                <a:cs typeface="Helvetica Neue Light"/>
                <a:sym typeface="Helvetica Neue Light"/>
              </a:rPr>
              <a:t>mos acceder al espacio público desde el puerto 80 (el configurado en Nginx).</a:t>
            </a:r>
            <a:br>
              <a:rPr lang="en-GB" sz="1900">
                <a:solidFill>
                  <a:schemeClr val="dk1"/>
                </a:solidFill>
                <a:highlight>
                  <a:schemeClr val="lt1"/>
                </a:highlight>
                <a:latin typeface="Helvetica Neue Light"/>
                <a:ea typeface="Helvetica Neue Light"/>
                <a:cs typeface="Helvetica Neue Light"/>
                <a:sym typeface="Helvetica Neue Light"/>
              </a:rPr>
            </a:br>
            <a:r>
              <a:rPr i="1" lang="en-GB" sz="1700">
                <a:solidFill>
                  <a:schemeClr val="dk1"/>
                </a:solidFill>
                <a:highlight>
                  <a:schemeClr val="lt1"/>
                </a:highlight>
                <a:latin typeface="Helvetica Neue Light"/>
                <a:ea typeface="Helvetica Neue Light"/>
                <a:cs typeface="Helvetica Neue Light"/>
                <a:sym typeface="Helvetica Neue Light"/>
              </a:rPr>
              <a:t>Esto es posible, por la siguiente línea del código del archivo ngnix.conf mostrado anteriormente:</a:t>
            </a:r>
            <a:endParaRPr i="1" sz="1700">
              <a:solidFill>
                <a:schemeClr val="dk1"/>
              </a:solidFill>
              <a:highlight>
                <a:schemeClr val="lt1"/>
              </a:highlight>
              <a:latin typeface="Helvetica Neue Light"/>
              <a:ea typeface="Helvetica Neue Light"/>
              <a:cs typeface="Helvetica Neue Light"/>
              <a:sym typeface="Helvetica Neue Light"/>
            </a:endParaRPr>
          </a:p>
        </p:txBody>
      </p:sp>
      <p:pic>
        <p:nvPicPr>
          <p:cNvPr id="382" name="Google Shape;382;p45"/>
          <p:cNvPicPr preferRelativeResize="0"/>
          <p:nvPr/>
        </p:nvPicPr>
        <p:blipFill>
          <a:blip r:embed="rId7">
            <a:alphaModFix/>
          </a:blip>
          <a:stretch>
            <a:fillRect/>
          </a:stretch>
        </p:blipFill>
        <p:spPr>
          <a:xfrm>
            <a:off x="2394900" y="4046875"/>
            <a:ext cx="2657475" cy="304800"/>
          </a:xfrm>
          <a:prstGeom prst="rect">
            <a:avLst/>
          </a:prstGeom>
          <a:noFill/>
          <a:ln cap="flat" cmpd="sng" w="19050">
            <a:solidFill>
              <a:schemeClr val="dk2"/>
            </a:solidFill>
            <a:prstDash val="solid"/>
            <a:round/>
            <a:headEnd len="sm" w="sm" type="none"/>
            <a:tailEnd len="sm" w="sm" type="none"/>
          </a:ln>
        </p:spPr>
      </p:pic>
      <p:sp>
        <p:nvSpPr>
          <p:cNvPr id="383" name="Google Shape;383;p45"/>
          <p:cNvSpPr txBox="1"/>
          <p:nvPr/>
        </p:nvSpPr>
        <p:spPr>
          <a:xfrm>
            <a:off x="47750" y="4665700"/>
            <a:ext cx="7351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a:solidFill>
                  <a:schemeClr val="dk1"/>
                </a:solidFill>
                <a:highlight>
                  <a:schemeClr val="lt1"/>
                </a:highlight>
                <a:latin typeface="Helvetica Neue"/>
                <a:ea typeface="Helvetica Neue"/>
                <a:cs typeface="Helvetica Neue"/>
                <a:sym typeface="Helvetica Neue"/>
              </a:rPr>
              <a:t>NOTA:</a:t>
            </a:r>
            <a:r>
              <a:rPr lang="en-GB">
                <a:solidFill>
                  <a:schemeClr val="dk1"/>
                </a:solidFill>
                <a:highlight>
                  <a:schemeClr val="lt1"/>
                </a:highlight>
                <a:latin typeface="Helvetica Neue Light"/>
                <a:ea typeface="Helvetica Neue Light"/>
                <a:cs typeface="Helvetica Neue Light"/>
                <a:sym typeface="Helvetica Neue Light"/>
              </a:rPr>
              <a:t> El proyecto de Node se llama </a:t>
            </a:r>
            <a:r>
              <a:rPr i="1" lang="en-GB">
                <a:solidFill>
                  <a:schemeClr val="dk1"/>
                </a:solidFill>
                <a:highlight>
                  <a:schemeClr val="lt1"/>
                </a:highlight>
                <a:latin typeface="Helvetica Neue Light"/>
                <a:ea typeface="Helvetica Neue Light"/>
                <a:cs typeface="Helvetica Neue Light"/>
                <a:sym typeface="Helvetica Neue Light"/>
              </a:rPr>
              <a:t>NginxNode</a:t>
            </a:r>
            <a:r>
              <a:rPr lang="en-GB">
                <a:solidFill>
                  <a:schemeClr val="dk1"/>
                </a:solidFill>
                <a:highlight>
                  <a:schemeClr val="lt1"/>
                </a:highlight>
                <a:latin typeface="Helvetica Neue Light"/>
                <a:ea typeface="Helvetica Neue Light"/>
                <a:cs typeface="Helvetica Neue Light"/>
                <a:sym typeface="Helvetica Neue Light"/>
              </a:rPr>
              <a:t> y está en la misma carpeta que el Nginx.</a:t>
            </a:r>
            <a:endParaRPr sz="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Ejecutando el server de Nginx</a:t>
            </a:r>
            <a:endParaRPr i="1" sz="3600">
              <a:latin typeface="Anton"/>
              <a:ea typeface="Anton"/>
              <a:cs typeface="Anton"/>
              <a:sym typeface="Anton"/>
            </a:endParaRPr>
          </a:p>
        </p:txBody>
      </p:sp>
      <p:pic>
        <p:nvPicPr>
          <p:cNvPr id="389" name="Google Shape;389;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0" name="Google Shape;390;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91" name="Google Shape;391;p46"/>
          <p:cNvSpPr txBox="1"/>
          <p:nvPr/>
        </p:nvSpPr>
        <p:spPr>
          <a:xfrm>
            <a:off x="336650" y="121939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Si modificamos la configuración, debemos reiniciar el servidor de Nginx para que la misma se ejecute.</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Lo hacemos con el siguiente comando: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92" name="Google Shape;392;p46"/>
          <p:cNvSpPr txBox="1"/>
          <p:nvPr/>
        </p:nvSpPr>
        <p:spPr>
          <a:xfrm>
            <a:off x="303600" y="2780800"/>
            <a:ext cx="8232000" cy="1497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Se puede cambiar la configuración del peso en el balanceador de carga. Si sacamos este, al entrar a localhost/datos, e ir recargando, de forma pareja se ejecuta el puerto 8081, luego el 8082, luego de nuevo el 8081 y así sucesivamente.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93" name="Google Shape;393;p46"/>
          <p:cNvPicPr preferRelativeResize="0"/>
          <p:nvPr/>
        </p:nvPicPr>
        <p:blipFill>
          <a:blip r:embed="rId5">
            <a:alphaModFix/>
          </a:blip>
          <a:stretch>
            <a:fillRect/>
          </a:stretch>
        </p:blipFill>
        <p:spPr>
          <a:xfrm>
            <a:off x="5048163" y="1982300"/>
            <a:ext cx="2094275" cy="330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47"/>
          <p:cNvPicPr preferRelativeResize="0"/>
          <p:nvPr/>
        </p:nvPicPr>
        <p:blipFill rotWithShape="1">
          <a:blip r:embed="rId3">
            <a:alphaModFix/>
          </a:blip>
          <a:srcRect b="11071" l="0" r="18354" t="0"/>
          <a:stretch/>
        </p:blipFill>
        <p:spPr>
          <a:xfrm>
            <a:off x="762000" y="2739490"/>
            <a:ext cx="5015901" cy="1152000"/>
          </a:xfrm>
          <a:prstGeom prst="rect">
            <a:avLst/>
          </a:prstGeom>
          <a:noFill/>
          <a:ln cap="flat" cmpd="sng" w="9525">
            <a:solidFill>
              <a:schemeClr val="dk2"/>
            </a:solidFill>
            <a:prstDash val="solid"/>
            <a:round/>
            <a:headEnd len="sm" w="sm" type="none"/>
            <a:tailEnd len="sm" w="sm" type="none"/>
          </a:ln>
        </p:spPr>
      </p:pic>
      <p:sp>
        <p:nvSpPr>
          <p:cNvPr id="399" name="Google Shape;399;p47"/>
          <p:cNvSpPr/>
          <p:nvPr/>
        </p:nvSpPr>
        <p:spPr>
          <a:xfrm>
            <a:off x="2571050" y="3442090"/>
            <a:ext cx="372000" cy="27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pic>
        <p:nvPicPr>
          <p:cNvPr id="400" name="Google Shape;400;p47"/>
          <p:cNvPicPr preferRelativeResize="0"/>
          <p:nvPr/>
        </p:nvPicPr>
        <p:blipFill rotWithShape="1">
          <a:blip r:embed="rId4">
            <a:alphaModFix/>
          </a:blip>
          <a:srcRect b="41571" l="0" r="27462" t="0"/>
          <a:stretch/>
        </p:blipFill>
        <p:spPr>
          <a:xfrm>
            <a:off x="3352800" y="3739090"/>
            <a:ext cx="5015900" cy="1152000"/>
          </a:xfrm>
          <a:prstGeom prst="rect">
            <a:avLst/>
          </a:prstGeom>
          <a:noFill/>
          <a:ln cap="flat" cmpd="sng" w="9525">
            <a:solidFill>
              <a:schemeClr val="dk2"/>
            </a:solidFill>
            <a:prstDash val="solid"/>
            <a:round/>
            <a:headEnd len="sm" w="sm" type="none"/>
            <a:tailEnd len="sm" w="sm" type="none"/>
          </a:ln>
        </p:spPr>
      </p:pic>
      <p:sp>
        <p:nvSpPr>
          <p:cNvPr id="401" name="Google Shape;401;p47"/>
          <p:cNvSpPr/>
          <p:nvPr/>
        </p:nvSpPr>
        <p:spPr>
          <a:xfrm>
            <a:off x="5161850" y="4432690"/>
            <a:ext cx="372000" cy="27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02" name="Google Shape;402;p4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Ejecutando el server de Nginx</a:t>
            </a:r>
            <a:endParaRPr i="1" sz="3600">
              <a:latin typeface="Anton"/>
              <a:ea typeface="Anton"/>
              <a:cs typeface="Anton"/>
              <a:sym typeface="Anton"/>
            </a:endParaRPr>
          </a:p>
        </p:txBody>
      </p:sp>
      <p:pic>
        <p:nvPicPr>
          <p:cNvPr id="403" name="Google Shape;403;p47"/>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404" name="Google Shape;404;p47"/>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405" name="Google Shape;405;p47"/>
          <p:cNvSpPr txBox="1"/>
          <p:nvPr/>
        </p:nvSpPr>
        <p:spPr>
          <a:xfrm>
            <a:off x="303600" y="841280"/>
            <a:ext cx="8516400" cy="169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Con el peso de 3 en el balanceador (puerto 8082), ejecuta primero el puerto 8081 una vez, luego 3 veces el 8082 y luego vuelve una vez al 8081 y así sucesivamente. Conviene hacerlo así ya que el servidor 8081 está en modo Fork, por lo que tiene menos capacidad de proceso que el 8082 que está en modo Cluster.</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PROBAR BALANCEADOR DE CARGA</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11" name="Google Shape;411;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2" name="Google Shape;412;p4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8" name="Google Shape;418;p49"/>
          <p:cNvSpPr txBox="1"/>
          <p:nvPr/>
        </p:nvSpPr>
        <p:spPr>
          <a:xfrm>
            <a:off x="290100" y="1350075"/>
            <a:ext cx="8259000" cy="291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los siguientes cambios en el servidor Nginx que venimos utilizando: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Volver a configurar el servidor Nginx con el puerto 80 como puerto de escucha.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Derivar la información entrante en su ruta '/datos' a tres instancias Node.js escuchando en distintos puertos: ej: 8081 y 8082.</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Las instancias de node responderán en esa ruta: el número de puerto de escucha, su pid y la fecha y hora actual, ej: 'Server en PORT(puerto) - PID(pid) - FYH(fyh)'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100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En principio el balanceo de carga será equitativo para las tres instancias.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19" name="Google Shape;419;p4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20" name="Google Shape;420;p49"/>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Probar balanceador de carga</a:t>
            </a:r>
            <a:endParaRPr i="1" sz="1600">
              <a:latin typeface="Helvetica Neue Light"/>
              <a:ea typeface="Helvetica Neue Light"/>
              <a:cs typeface="Helvetica Neue Light"/>
              <a:sym typeface="Helvetica Neue Light"/>
            </a:endParaRPr>
          </a:p>
        </p:txBody>
      </p:sp>
      <p:sp>
        <p:nvSpPr>
          <p:cNvPr id="421" name="Google Shape;421;p49"/>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7" name="Google Shape;427;p50"/>
          <p:cNvSpPr txBox="1"/>
          <p:nvPr/>
        </p:nvSpPr>
        <p:spPr>
          <a:xfrm>
            <a:off x="290100" y="1502475"/>
            <a:ext cx="8259000" cy="29151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La primera instancias (8081) correrá en modo fork (por código), la otra (8082) en modo cluster (por código) utilizando PM2 modo fork (sin -i max).</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Probar que con cada request cambie el servidor que responde en forma equitativa.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chemeClr val="dk1"/>
              </a:buClr>
              <a:buSzPts val="1700"/>
              <a:buFont typeface="Helvetica Neue Light"/>
              <a:buChar char="○"/>
            </a:pPr>
            <a:r>
              <a:rPr lang="en-GB" sz="1700">
                <a:solidFill>
                  <a:schemeClr val="dk1"/>
                </a:solidFill>
                <a:highlight>
                  <a:schemeClr val="lt1"/>
                </a:highlight>
                <a:latin typeface="Helvetica Neue Light"/>
                <a:ea typeface="Helvetica Neue Light"/>
                <a:cs typeface="Helvetica Neue Light"/>
                <a:sym typeface="Helvetica Neue Light"/>
              </a:rPr>
              <a:t>Luego cambiar la configuración del servidor para que la carga se distribuya 1-3 entre las dos instancias de Node, es decir, la instancia 8082 atenderá el triple de paquetes que la instancias 8081. Verificar esta operación.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GB" sz="1700" u="sng">
                <a:solidFill>
                  <a:schemeClr val="dk1"/>
                </a:solidFill>
                <a:highlight>
                  <a:schemeClr val="lt1"/>
                </a:highlight>
                <a:latin typeface="Helvetica Neue"/>
                <a:ea typeface="Helvetica Neue"/>
                <a:cs typeface="Helvetica Neue"/>
                <a:sym typeface="Helvetica Neue"/>
              </a:rPr>
              <a:t>NOTA</a:t>
            </a:r>
            <a:r>
              <a:rPr lang="en-GB" sz="1700">
                <a:solidFill>
                  <a:schemeClr val="dk1"/>
                </a:solidFill>
                <a:highlight>
                  <a:schemeClr val="lt1"/>
                </a:highlight>
                <a:latin typeface="Helvetica Neue Light"/>
                <a:ea typeface="Helvetica Neue Light"/>
                <a:cs typeface="Helvetica Neue Light"/>
                <a:sym typeface="Helvetica Neue Light"/>
              </a:rPr>
              <a:t>: la instancia de servidor node deberá recibir como primer parámetro el puerto de escucha y como segundo el modo de trabajo: FORK ó CLUSTER.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28" name="Google Shape;428;p50"/>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29" name="Google Shape;429;p50"/>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Probar balanceador de carga</a:t>
            </a:r>
            <a:endParaRPr i="1" sz="1600">
              <a:latin typeface="Helvetica Neue Light"/>
              <a:ea typeface="Helvetica Neue Light"/>
              <a:cs typeface="Helvetica Neue Light"/>
              <a:sym typeface="Helvetica Neue Light"/>
            </a:endParaRPr>
          </a:p>
        </p:txBody>
      </p:sp>
      <p:sp>
        <p:nvSpPr>
          <p:cNvPr id="430" name="Google Shape;430;p50"/>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SITIOS OFRECIDOS POR NODE O NGINX</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36" name="Google Shape;436;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7" name="Google Shape;437;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SERVIDOR PROXY</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3" name="Google Shape;443;p52"/>
          <p:cNvSpPr txBox="1"/>
          <p:nvPr/>
        </p:nvSpPr>
        <p:spPr>
          <a:xfrm>
            <a:off x="290100" y="1197675"/>
            <a:ext cx="8538300" cy="359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sitio web sencillo (con </a:t>
            </a:r>
            <a:r>
              <a:rPr lang="en-GB" sz="1700">
                <a:solidFill>
                  <a:schemeClr val="dk1"/>
                </a:solidFill>
                <a:highlight>
                  <a:schemeClr val="lt1"/>
                </a:highlight>
                <a:latin typeface="Helvetica Neue Light"/>
                <a:ea typeface="Helvetica Neue Light"/>
                <a:cs typeface="Helvetica Neue Light"/>
                <a:sym typeface="Helvetica Neue Light"/>
              </a:rPr>
              <a:t>HTML, CSS </a:t>
            </a:r>
            <a:r>
              <a:rPr lang="en-GB" sz="1700">
                <a:solidFill>
                  <a:schemeClr val="dk1"/>
                </a:solidFill>
                <a:highlight>
                  <a:schemeClr val="lt1"/>
                </a:highlight>
                <a:latin typeface="Helvetica Neue Light"/>
                <a:ea typeface="Helvetica Neue Light"/>
                <a:cs typeface="Helvetica Neue Light"/>
                <a:sym typeface="Helvetica Neue Light"/>
              </a:rPr>
              <a:t>y Javascript) que sea ofrecido en principio por el servidor de node.js del desafío anterior, utilizando el servicio de archivos estáticos de express.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Las instancias de Node.js continuarán corriendo con PM2 en modo watch para incorporar nuevos cambios.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Comprobar que el sitio web se vea correctamente desde las dos instancias de Node.js en su ruta raíz.</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Luego cambiar la configuración de Nginx para que ofrezca el sitio realizado en su ruta raíz, desactivando en las instancias de Node.js el servicio estático de archivos.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Comprobar que ahora Nginx sea el que ofrezca el sitio web y no Node.js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4" name="Google Shape;444;p5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45" name="Google Shape;445;p52"/>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Sitios ofrecidos por Node o Nginx</a:t>
            </a:r>
            <a:endParaRPr i="1" sz="1600">
              <a:latin typeface="Helvetica Neue Light"/>
              <a:ea typeface="Helvetica Neue Light"/>
              <a:cs typeface="Helvetica Neue Light"/>
              <a:sym typeface="Helvetica Neue Light"/>
            </a:endParaRPr>
          </a:p>
        </p:txBody>
      </p:sp>
      <p:sp>
        <p:nvSpPr>
          <p:cNvPr id="446" name="Google Shape;446;p52"/>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3"/>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SERVIDOR NGINX</a:t>
            </a:r>
            <a:endParaRPr i="1" sz="4000">
              <a:latin typeface="Anton"/>
              <a:ea typeface="Anton"/>
              <a:cs typeface="Anton"/>
              <a:sym typeface="Anton"/>
            </a:endParaRPr>
          </a:p>
        </p:txBody>
      </p:sp>
      <p:pic>
        <p:nvPicPr>
          <p:cNvPr id="452" name="Google Shape;452;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3" name="Google Shape;453;p53"/>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454" name="Google Shape;454;p53"/>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28</a:t>
            </a:r>
            <a:endParaRPr b="1">
              <a:solidFill>
                <a:srgbClr val="FFFFFF"/>
              </a:solidFill>
              <a:latin typeface="Helvetica Neue"/>
              <a:ea typeface="Helvetica Neue"/>
              <a:cs typeface="Helvetica Neue"/>
              <a:sym typeface="Helvetica Neue"/>
            </a:endParaRPr>
          </a:p>
        </p:txBody>
      </p:sp>
      <p:sp>
        <p:nvSpPr>
          <p:cNvPr id="455" name="Google Shape;455;p53"/>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Light"/>
                <a:ea typeface="Helvetica Neue Light"/>
                <a:cs typeface="Helvetica Neue Light"/>
                <a:sym typeface="Helvetica Neue Light"/>
              </a:rPr>
              <a:t>Retomemos nuestro trabajo para poder configurar un servidor Nginx a donde derivar algunas de las instancias con las que </a:t>
            </a:r>
            <a:r>
              <a:rPr lang="en-GB" sz="1800">
                <a:solidFill>
                  <a:schemeClr val="dk1"/>
                </a:solidFill>
                <a:latin typeface="Helvetica Neue Light"/>
                <a:ea typeface="Helvetica Neue Light"/>
                <a:cs typeface="Helvetica Neue Light"/>
                <a:sym typeface="Helvetica Neue Light"/>
              </a:rPr>
              <a:t>venimos</a:t>
            </a:r>
            <a:r>
              <a:rPr lang="en-GB" sz="1800">
                <a:solidFill>
                  <a:schemeClr val="dk1"/>
                </a:solidFill>
                <a:latin typeface="Helvetica Neue Light"/>
                <a:ea typeface="Helvetica Neue Light"/>
                <a:cs typeface="Helvetica Neue Light"/>
                <a:sym typeface="Helvetica Neue Light"/>
              </a:rPr>
              <a:t> trabajando.</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aphicFrame>
        <p:nvGraphicFramePr>
          <p:cNvPr id="460" name="Google Shape;460;p54"/>
          <p:cNvGraphicFramePr/>
          <p:nvPr/>
        </p:nvGraphicFramePr>
        <p:xfrm>
          <a:off x="153263" y="39300"/>
          <a:ext cx="3000000" cy="3000000"/>
        </p:xfrm>
        <a:graphic>
          <a:graphicData uri="http://schemas.openxmlformats.org/drawingml/2006/table">
            <a:tbl>
              <a:tblPr>
                <a:noFill/>
                <a:tableStyleId>{4E1636B0-06CD-4E31-B7E1-3FA27171DCDD}</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GB" sz="2400">
                          <a:solidFill>
                            <a:schemeClr val="dk1"/>
                          </a:solidFill>
                          <a:latin typeface="Anton"/>
                          <a:ea typeface="Anton"/>
                          <a:cs typeface="Anton"/>
                          <a:sym typeface="Anton"/>
                        </a:rPr>
                        <a:t>SERVIDOR NGINX</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Arrancar dos instancias del servidor en el que venimos trabajando utilizando PM2 modo fork (sin -i max).</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Las dos instancias estarán: una en el puerto 8081 modo fork (parámetro línea de comandos en FORK: cluster interno deshabilitado) y la otra en 8082 modo cluster (parámetro línea de comandos en CLUSTER: cluster interno habilitado). Ambas estarán en modo watch.</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a:solidFill>
                            <a:schemeClr val="dk1"/>
                          </a:solidFill>
                          <a:latin typeface="Helvetica Neue Light"/>
                          <a:ea typeface="Helvetica Neue Light"/>
                          <a:cs typeface="Helvetica Neue Light"/>
                          <a:sym typeface="Helvetica Neue Light"/>
                        </a:rPr>
                        <a:t>Configurar un servidor Nginx para que las rutas entrantes /info y /randoms por el puerto 80 de Nginx se deriven a esas dos instancias, recibiendo la del modo cluster cuatro veces más de tráfico que la instancia en modo fork.</a:t>
                      </a:r>
                      <a:endParaRPr>
                        <a:solidFill>
                          <a:schemeClr val="dk1"/>
                        </a:solidFill>
                        <a:latin typeface="Helvetica Neue Light"/>
                        <a:ea typeface="Helvetica Neue Light"/>
                        <a:cs typeface="Helvetica Neue Light"/>
                        <a:sym typeface="Helvetica Neue Light"/>
                      </a:endParaRPr>
                    </a:p>
                    <a:p>
                      <a:pPr indent="0" lvl="0" marL="1260000" rtl="0" algn="l">
                        <a:spcBef>
                          <a:spcPts val="1000"/>
                        </a:spcBef>
                        <a:spcAft>
                          <a:spcPts val="1000"/>
                        </a:spcAft>
                        <a:buClr>
                          <a:schemeClr val="dk1"/>
                        </a:buClr>
                        <a:buSzPts val="1100"/>
                        <a:buFont typeface="Arial"/>
                        <a:buNone/>
                      </a:pPr>
                      <a:r>
                        <a:rPr lang="en-GB">
                          <a:solidFill>
                            <a:schemeClr val="dk1"/>
                          </a:solidFill>
                          <a:latin typeface="Helvetica Neue Light"/>
                          <a:ea typeface="Helvetica Neue Light"/>
                          <a:cs typeface="Helvetica Neue Light"/>
                          <a:sym typeface="Helvetica Neue Light"/>
                        </a:rPr>
                        <a:t>Verificar en la ruta de info, el puerto y el pid de atención y el correcto funcionamiento del balanceador de carga implementado en Nginx. Comprobar que la ruta randoms funcione adecuadamente.</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1" name="Google Shape;461;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2" name="Google Shape;462;p54"/>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 name="Shape 466"/>
        <p:cNvGrpSpPr/>
        <p:nvPr/>
      </p:nvGrpSpPr>
      <p:grpSpPr>
        <a:xfrm>
          <a:off x="0" y="0"/>
          <a:ext cx="0" cy="0"/>
          <a:chOff x="0" y="0"/>
          <a:chExt cx="0" cy="0"/>
        </a:xfrm>
      </p:grpSpPr>
      <p:sp>
        <p:nvSpPr>
          <p:cNvPr id="467" name="Google Shape;467;p55"/>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68" name="Google Shape;468;p55"/>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56"/>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74" name="Google Shape;474;p56"/>
          <p:cNvSpPr txBox="1"/>
          <p:nvPr/>
        </p:nvSpPr>
        <p:spPr>
          <a:xfrm>
            <a:off x="2180400" y="26231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E0FF00"/>
              </a:buClr>
              <a:buSzPts val="1900"/>
              <a:buFont typeface="Helvetica Neue Light"/>
              <a:buChar char="-"/>
            </a:pPr>
            <a:r>
              <a:rPr lang="en-GB" sz="1900">
                <a:solidFill>
                  <a:srgbClr val="E0FF00"/>
                </a:solidFill>
                <a:latin typeface="Helvetica Neue Light"/>
                <a:ea typeface="Helvetica Neue Light"/>
                <a:cs typeface="Helvetica Neue Light"/>
                <a:sym typeface="Helvetica Neue Light"/>
              </a:rPr>
              <a:t>Proxy directo e inverso.</a:t>
            </a:r>
            <a:endParaRPr sz="1900">
              <a:solidFill>
                <a:srgbClr val="E0FF00"/>
              </a:solidFill>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E0FF00"/>
              </a:buClr>
              <a:buSzPts val="1900"/>
              <a:buFont typeface="Helvetica Neue Light"/>
              <a:buChar char="-"/>
            </a:pPr>
            <a:r>
              <a:rPr lang="en-GB" sz="1900">
                <a:solidFill>
                  <a:srgbClr val="E0FF00"/>
                </a:solidFill>
                <a:latin typeface="Helvetica Neue Light"/>
                <a:ea typeface="Helvetica Neue Light"/>
                <a:cs typeface="Helvetica Neue Light"/>
                <a:sym typeface="Helvetica Neue Light"/>
              </a:rPr>
              <a:t>Nginx, configuraciones y uso.</a:t>
            </a:r>
            <a:endParaRPr sz="19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57"/>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80" name="Google Shape;480;p57"/>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84" name="Shape 484"/>
        <p:cNvGrpSpPr/>
        <p:nvPr/>
      </p:nvGrpSpPr>
      <p:grpSpPr>
        <a:xfrm>
          <a:off x="0" y="0"/>
          <a:ext cx="0" cy="0"/>
          <a:chOff x="0" y="0"/>
          <a:chExt cx="0" cy="0"/>
        </a:xfrm>
      </p:grpSpPr>
      <p:sp>
        <p:nvSpPr>
          <p:cNvPr id="485" name="Google Shape;485;p5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86" name="Google Shape;486;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684600" y="1228025"/>
            <a:ext cx="7749600" cy="3141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 un servidor que hace de intermediario entre las conexiones de un cliente y un servidor de destino, filtrando todos los paquetes entre ambos.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Sin el proxy, la conexión entre cliente y servidor de origen a través de la web es directa.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Se utiliza para navegar por internet de forma más anónima ya que oculta las IP, sea del cliente o del servidor de origen.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Por ser intermediario, ofrece funcionalidades como control de acceso, registro del tráfico, mejora de rendimiento, entre otras.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32" name="Google Shape;132;p17"/>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a:t>
            </a:r>
            <a:endParaRPr i="1" sz="3600">
              <a:latin typeface="Anton"/>
              <a:ea typeface="Anton"/>
              <a:cs typeface="Anton"/>
              <a:sym typeface="Anton"/>
            </a:endParaRPr>
          </a:p>
        </p:txBody>
      </p:sp>
      <p:pic>
        <p:nvPicPr>
          <p:cNvPr id="133" name="Google Shape;133;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4" name="Google Shape;134;p17"/>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8" name="Shape 138"/>
        <p:cNvGrpSpPr/>
        <p:nvPr/>
      </p:nvGrpSpPr>
      <p:grpSpPr>
        <a:xfrm>
          <a:off x="0" y="0"/>
          <a:ext cx="0" cy="0"/>
          <a:chOff x="0" y="0"/>
          <a:chExt cx="0" cy="0"/>
        </a:xfrm>
      </p:grpSpPr>
      <p:sp>
        <p:nvSpPr>
          <p:cNvPr id="139" name="Google Shape;139;p18"/>
          <p:cNvSpPr txBox="1"/>
          <p:nvPr/>
        </p:nvSpPr>
        <p:spPr>
          <a:xfrm>
            <a:off x="1296000" y="8580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FORWARD PROXY vs. REVERSE PROXY</a:t>
            </a:r>
            <a:endParaRPr i="1" sz="3600">
              <a:latin typeface="Anton"/>
              <a:ea typeface="Anton"/>
              <a:cs typeface="Anton"/>
              <a:sym typeface="Anton"/>
            </a:endParaRPr>
          </a:p>
        </p:txBody>
      </p:sp>
      <p:pic>
        <p:nvPicPr>
          <p:cNvPr id="140" name="Google Shape;140;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1" name="Google Shape;141;p18"/>
          <p:cNvPicPr preferRelativeResize="0"/>
          <p:nvPr/>
        </p:nvPicPr>
        <p:blipFill>
          <a:blip r:embed="rId4">
            <a:alphaModFix/>
          </a:blip>
          <a:stretch>
            <a:fillRect/>
          </a:stretch>
        </p:blipFill>
        <p:spPr>
          <a:xfrm>
            <a:off x="1524000" y="1972650"/>
            <a:ext cx="6096000" cy="2200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379800" y="1304225"/>
            <a:ext cx="8232000" cy="3275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Es un servidor proxy que se coloca entre el cliente y la web.</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Recibe la petición del cliente para acceder a un sitio web, y la transmite al servidor del sitio, para que este no se entere de qué cliente está haciendo la petición.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Lo utiliza un cliente cuando quiere anonimizar su IP.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Es útil para mejorar la privacidad, y para evitar restricciones de contenido geográfico (contenido bloqueado en cierta región).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47" name="Google Shape;147;p1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Proxy directo (forward)</a:t>
            </a:r>
            <a:endParaRPr i="1" sz="3600">
              <a:latin typeface="Anton"/>
              <a:ea typeface="Anton"/>
              <a:cs typeface="Anton"/>
              <a:sym typeface="Anton"/>
            </a:endParaRPr>
          </a:p>
        </p:txBody>
      </p:sp>
      <p:pic>
        <p:nvPicPr>
          <p:cNvPr id="148" name="Google Shape;148;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1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0" name="Google Shape;150;p19"/>
          <p:cNvPicPr preferRelativeResize="0"/>
          <p:nvPr/>
        </p:nvPicPr>
        <p:blipFill>
          <a:blip r:embed="rId5">
            <a:alphaModFix/>
          </a:blip>
          <a:stretch>
            <a:fillRect/>
          </a:stretch>
        </p:blipFill>
        <p:spPr>
          <a:xfrm>
            <a:off x="214300" y="218238"/>
            <a:ext cx="509175" cy="5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nvSpPr>
        <p:spPr>
          <a:xfrm>
            <a:off x="379800" y="1075625"/>
            <a:ext cx="8232000" cy="341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Es este caso, el servidor proxy se coloca entre la web y el servidor de origen.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Entonces, el que se mantiene en el anonimato es el servidor de origen. Garantiza que ningún cliente se conecte directo con él y por ende mejore su seguridad.</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general el cifrado SSL de un sitio web seguro se crea en el proxy (y no directamente en 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Además, es útil para distribuir la carga entre varios servidores web.</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6" name="Google Shape;156;p2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Proxy inverso (reverse)</a:t>
            </a:r>
            <a:endParaRPr i="1" sz="3600">
              <a:latin typeface="Anton"/>
              <a:ea typeface="Anton"/>
              <a:cs typeface="Anton"/>
              <a:sym typeface="Anton"/>
            </a:endParaRPr>
          </a:p>
        </p:txBody>
      </p:sp>
      <p:pic>
        <p:nvPicPr>
          <p:cNvPr id="157" name="Google Shape;157;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8" name="Google Shape;158;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9" name="Google Shape;159;p20"/>
          <p:cNvPicPr preferRelativeResize="0"/>
          <p:nvPr/>
        </p:nvPicPr>
        <p:blipFill>
          <a:blip r:embed="rId5">
            <a:alphaModFix/>
          </a:blip>
          <a:stretch>
            <a:fillRect/>
          </a:stretch>
        </p:blipFill>
        <p:spPr>
          <a:xfrm rot="10800000">
            <a:off x="214300" y="218238"/>
            <a:ext cx="509175" cy="50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nvSpPr>
        <p:spPr>
          <a:xfrm>
            <a:off x="451700" y="999425"/>
            <a:ext cx="8396700" cy="118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Ambos pueden trabajar juntos, ya que no se superponen en su funcionamiento.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Los clientes/usuarios pueden utilizar un proxy directo y los servidores de origen un proxy inverso.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65" name="Google Shape;165;p21"/>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Similitudes y diferencias</a:t>
            </a:r>
            <a:endParaRPr i="1" sz="3600">
              <a:latin typeface="Anton"/>
              <a:ea typeface="Anton"/>
              <a:cs typeface="Anton"/>
              <a:sym typeface="Anton"/>
            </a:endParaRPr>
          </a:p>
        </p:txBody>
      </p:sp>
      <p:pic>
        <p:nvPicPr>
          <p:cNvPr id="166" name="Google Shape;166;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2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8" name="Google Shape;168;p21"/>
          <p:cNvPicPr preferRelativeResize="0"/>
          <p:nvPr/>
        </p:nvPicPr>
        <p:blipFill>
          <a:blip r:embed="rId5">
            <a:alphaModFix/>
          </a:blip>
          <a:stretch>
            <a:fillRect/>
          </a:stretch>
        </p:blipFill>
        <p:spPr>
          <a:xfrm>
            <a:off x="2504914" y="2624175"/>
            <a:ext cx="4286575" cy="2198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