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7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9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133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69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6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5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5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7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6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7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0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E61B8A-DCE4-4656-BCD8-0E458900182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6723A-B3FB-4190-95AD-6667B0F5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2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73488"/>
            <a:ext cx="8825658" cy="4403894"/>
          </a:xfr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en-US" sz="32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SPARK DATA QUALITY </a:t>
            </a:r>
            <a:r>
              <a:rPr lang="en-US" sz="32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FRAMEWORK</a:t>
            </a:r>
            <a:r>
              <a:rPr lang="en-US" sz="32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sz="32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32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sz="3200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               By Sanjeeb Panda</a:t>
            </a:r>
            <a:b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               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07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/12/2017</a:t>
            </a:r>
            <a:b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US" sz="32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62308" y="6488668"/>
            <a:ext cx="5429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https://github.com/spanda2020/dataqualityv2</a:t>
            </a:r>
          </a:p>
        </p:txBody>
      </p:sp>
    </p:spTree>
    <p:extLst>
      <p:ext uri="{BB962C8B-B14F-4D97-AF65-F5344CB8AC3E}">
        <p14:creationId xmlns:p14="http://schemas.microsoft.com/office/powerpoint/2010/main" val="11329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9300" y="1133340"/>
            <a:ext cx="8153400" cy="4829565"/>
            <a:chOff x="304800" y="722240"/>
            <a:chExt cx="8153400" cy="5152810"/>
          </a:xfrm>
        </p:grpSpPr>
        <p:pic>
          <p:nvPicPr>
            <p:cNvPr id="3" name="Picture 2" descr="96162752.jpg"/>
            <p:cNvPicPr>
              <a:picLocks noChangeAspect="1"/>
            </p:cNvPicPr>
            <p:nvPr/>
          </p:nvPicPr>
          <p:blipFill>
            <a:blip r:embed="rId2">
              <a:lum bright="40000"/>
            </a:blip>
            <a:srcRect/>
            <a:stretch>
              <a:fillRect/>
            </a:stretch>
          </p:blipFill>
          <p:spPr bwMode="auto">
            <a:xfrm>
              <a:off x="304800" y="832127"/>
              <a:ext cx="1095442" cy="4245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3"/>
            <p:cNvGrpSpPr/>
            <p:nvPr/>
          </p:nvGrpSpPr>
          <p:grpSpPr>
            <a:xfrm>
              <a:off x="1420812" y="722240"/>
              <a:ext cx="7037388" cy="584775"/>
              <a:chOff x="1232259" y="533400"/>
              <a:chExt cx="7037388" cy="584775"/>
            </a:xfrm>
          </p:grpSpPr>
          <p:sp>
            <p:nvSpPr>
              <p:cNvPr id="36" name="Down Arrow 35"/>
              <p:cNvSpPr/>
              <p:nvPr/>
            </p:nvSpPr>
            <p:spPr bwMode="auto">
              <a:xfrm rot="16200000">
                <a:off x="1889485" y="956025"/>
                <a:ext cx="176212" cy="122237"/>
              </a:xfrm>
              <a:prstGeom prst="downArrow">
                <a:avLst>
                  <a:gd name="adj1" fmla="val 50000"/>
                  <a:gd name="adj2" fmla="val 6250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1pPr>
                <a:lvl2pPr marL="509588" indent="-188913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2pPr>
                <a:lvl3pPr marL="1020763" indent="-381000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3pPr>
                <a:lvl4pPr marL="1533525" indent="-573088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4pPr>
                <a:lvl5pPr marL="2046288" indent="-765175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5pPr>
                <a:lvl6pPr marL="22860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6pPr>
                <a:lvl7pPr marL="27432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7pPr>
                <a:lvl8pPr marL="32004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8pPr>
                <a:lvl9pPr marL="36576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9pPr>
              </a:lstStyle>
              <a:p>
                <a:pPr algn="ctr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767247" y="643287"/>
                <a:ext cx="6502400" cy="466725"/>
              </a:xfrm>
              <a:prstGeom prst="rect">
                <a:avLst/>
              </a:prstGeom>
              <a:gradFill flip="none" rotWithShape="1">
                <a:gsLst>
                  <a:gs pos="0">
                    <a:sysClr val="window" lastClr="FFFFFF">
                      <a:tint val="40000"/>
                      <a:satMod val="350000"/>
                    </a:sysClr>
                  </a:gs>
                  <a:gs pos="50000">
                    <a:srgbClr val="E6E6E6"/>
                  </a:gs>
                  <a:gs pos="100000">
                    <a:sysClr val="window" lastClr="FFFFFF"/>
                  </a:gs>
                </a:gsLst>
                <a:lin ang="0" scaled="1"/>
                <a:tileRect/>
              </a:gra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1pPr>
                <a:lvl2pPr marL="509588" indent="-188913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2pPr>
                <a:lvl3pPr marL="1020763" indent="-381000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3pPr>
                <a:lvl4pPr marL="1533525" indent="-573088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4pPr>
                <a:lvl5pPr marL="2046288" indent="-765175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5pPr>
                <a:lvl6pPr marL="22860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6pPr>
                <a:lvl7pPr marL="27432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7pPr>
                <a:lvl8pPr marL="32004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8pPr>
                <a:lvl9pPr marL="36576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9pPr>
              </a:lstStyle>
              <a:p>
                <a:pPr>
                  <a:lnSpc>
                    <a:spcPts val="1600"/>
                  </a:lnSpc>
                  <a:defRPr/>
                </a:pPr>
                <a:r>
                  <a:rPr lang="en-US" dirty="0" smtClean="0">
                    <a:solidFill>
                      <a:schemeClr val="bg2"/>
                    </a:solidFill>
                    <a:latin typeface="Georgia" panose="02040502050405020303" pitchFamily="18" charset="0"/>
                  </a:rPr>
                  <a:t>ENTERPRISE DATALAKE OVERVIEW</a:t>
                </a:r>
                <a:endParaRPr lang="en-US" dirty="0">
                  <a:solidFill>
                    <a:schemeClr val="bg2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233022" y="639484"/>
                <a:ext cx="558022" cy="468660"/>
              </a:xfrm>
              <a:prstGeom prst="rect">
                <a:avLst/>
              </a:prstGeom>
              <a:gradFill rotWithShape="1">
                <a:gsLst>
                  <a:gs pos="0">
                    <a:srgbClr val="33CCFF"/>
                  </a:gs>
                  <a:gs pos="14000">
                    <a:srgbClr val="33CCFF"/>
                  </a:gs>
                  <a:gs pos="100000">
                    <a:srgbClr val="1F497D">
                      <a:lumMod val="75000"/>
                    </a:srgbClr>
                  </a:gs>
                </a:gsLst>
                <a:path path="circle">
                  <a:fillToRect l="50000" t="-80000" r="50000" b="180000"/>
                </a:path>
              </a:gradFill>
              <a:ln w="3175">
                <a:solidFill>
                  <a:srgbClr val="4F81BD">
                    <a:lumMod val="60000"/>
                    <a:lumOff val="40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1pPr>
                <a:lvl2pPr marL="509588" indent="-188913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2pPr>
                <a:lvl3pPr marL="1020763" indent="-381000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3pPr>
                <a:lvl4pPr marL="1533525" indent="-573088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4pPr>
                <a:lvl5pPr marL="2046288" indent="-765175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5pPr>
                <a:lvl6pPr marL="22860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6pPr>
                <a:lvl7pPr marL="27432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7pPr>
                <a:lvl8pPr marL="32004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8pPr>
                <a:lvl9pPr marL="36576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9pPr>
              </a:lstStyle>
              <a:p>
                <a:pPr algn="ctr" eaLnBrk="0" hangingPunct="0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1232259" y="641700"/>
                <a:ext cx="558800" cy="233363"/>
              </a:xfrm>
              <a:prstGeom prst="rect">
                <a:avLst/>
              </a:prstGeom>
              <a:solidFill>
                <a:srgbClr val="FFFFFF">
                  <a:alpha val="2902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1pPr>
                <a:lvl2pPr marL="509588" indent="-188913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2pPr>
                <a:lvl3pPr marL="1020763" indent="-381000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3pPr>
                <a:lvl4pPr marL="1533525" indent="-573088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4pPr>
                <a:lvl5pPr marL="2046288" indent="-765175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5pPr>
                <a:lvl6pPr marL="22860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6pPr>
                <a:lvl7pPr marL="27432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7pPr>
                <a:lvl8pPr marL="32004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8pPr>
                <a:lvl9pPr marL="36576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9pPr>
              </a:lstStyle>
              <a:p>
                <a:pPr algn="ctr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endParaRPr>
              </a:p>
            </p:txBody>
          </p:sp>
          <p:sp>
            <p:nvSpPr>
              <p:cNvPr id="40" name="TextBox 91"/>
              <p:cNvSpPr txBox="1"/>
              <p:nvPr/>
            </p:nvSpPr>
            <p:spPr bwMode="auto">
              <a:xfrm>
                <a:off x="1303697" y="633763"/>
                <a:ext cx="188912" cy="38893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1pPr>
                <a:lvl2pPr marL="509588" indent="-188913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2pPr>
                <a:lvl3pPr marL="1020763" indent="-381000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3pPr>
                <a:lvl4pPr marL="1533525" indent="-573088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4pPr>
                <a:lvl5pPr marL="2046288" indent="-765175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5pPr>
                <a:lvl6pPr marL="22860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6pPr>
                <a:lvl7pPr marL="27432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7pPr>
                <a:lvl8pPr marL="32004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8pPr>
                <a:lvl9pPr marL="36576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9pPr>
              </a:lstStyle>
              <a:p>
                <a:pPr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Calibri" pitchFamily="34" charset="0"/>
                  <a:ea typeface="ＭＳ Ｐゴシック" charset="-128"/>
                  <a:cs typeface="Calibri" pitchFamily="34" charset="0"/>
                </a:endParaRPr>
              </a:p>
            </p:txBody>
          </p:sp>
          <p:sp>
            <p:nvSpPr>
              <p:cNvPr id="41" name="TextBox 92"/>
              <p:cNvSpPr txBox="1"/>
              <p:nvPr/>
            </p:nvSpPr>
            <p:spPr>
              <a:xfrm>
                <a:off x="1331434" y="533400"/>
                <a:ext cx="360997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1pPr>
                <a:lvl2pPr marL="509588" indent="-188913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2pPr>
                <a:lvl3pPr marL="1020763" indent="-381000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3pPr>
                <a:lvl4pPr marL="1533525" indent="-573088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4pPr>
                <a:lvl5pPr marL="2046288" indent="-765175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5pPr>
                <a:lvl6pPr marL="22860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6pPr>
                <a:lvl7pPr marL="27432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7pPr>
                <a:lvl8pPr marL="32004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8pPr>
                <a:lvl9pPr marL="36576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9pPr>
              </a:lstStyle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1</a:t>
                </a:r>
                <a:endParaRPr lang="en-US" sz="3200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420812" y="1664797"/>
              <a:ext cx="7037388" cy="584775"/>
              <a:chOff x="1225909" y="1270575"/>
              <a:chExt cx="7037388" cy="584775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1760897" y="1314800"/>
                <a:ext cx="6502400" cy="468313"/>
              </a:xfrm>
              <a:prstGeom prst="rect">
                <a:avLst/>
              </a:prstGeom>
              <a:gradFill flip="none" rotWithShape="1">
                <a:gsLst>
                  <a:gs pos="0">
                    <a:sysClr val="window" lastClr="FFFFFF">
                      <a:tint val="40000"/>
                      <a:satMod val="350000"/>
                    </a:sysClr>
                  </a:gs>
                  <a:gs pos="50000">
                    <a:srgbClr val="E6E6E6"/>
                  </a:gs>
                  <a:gs pos="100000">
                    <a:sysClr val="window" lastClr="FFFFFF"/>
                  </a:gs>
                </a:gsLst>
                <a:lin ang="0" scaled="1"/>
                <a:tileRect/>
              </a:gra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1pPr>
                <a:lvl2pPr marL="509588" indent="-188913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2pPr>
                <a:lvl3pPr marL="1020763" indent="-381000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3pPr>
                <a:lvl4pPr marL="1533525" indent="-573088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4pPr>
                <a:lvl5pPr marL="2046288" indent="-765175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5pPr>
                <a:lvl6pPr marL="22860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6pPr>
                <a:lvl7pPr marL="27432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7pPr>
                <a:lvl8pPr marL="32004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8pPr>
                <a:lvl9pPr marL="36576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9pPr>
              </a:lstStyle>
              <a:p>
                <a:pPr>
                  <a:lnSpc>
                    <a:spcPts val="1600"/>
                  </a:lnSpc>
                  <a:defRPr/>
                </a:pPr>
                <a:r>
                  <a:rPr lang="en-US" dirty="0" smtClean="0">
                    <a:solidFill>
                      <a:schemeClr val="bg2"/>
                    </a:solidFill>
                    <a:latin typeface="Georgia" panose="02040502050405020303" pitchFamily="18" charset="0"/>
                  </a:rPr>
                  <a:t>BUSINESS </a:t>
                </a:r>
                <a:r>
                  <a:rPr lang="en-US" dirty="0" smtClean="0">
                    <a:solidFill>
                      <a:schemeClr val="bg2"/>
                    </a:solidFill>
                    <a:latin typeface="Georgia" panose="02040502050405020303" pitchFamily="18" charset="0"/>
                  </a:rPr>
                  <a:t>BENIFITS</a:t>
                </a:r>
                <a:endParaRPr lang="en-US" dirty="0">
                  <a:solidFill>
                    <a:schemeClr val="bg2"/>
                  </a:solidFill>
                  <a:latin typeface="Georgia" panose="02040502050405020303" pitchFamily="18" charset="0"/>
                </a:endParaRPr>
              </a:p>
            </p:txBody>
          </p:sp>
          <p:grpSp>
            <p:nvGrpSpPr>
              <p:cNvPr id="30" name="Group 29"/>
              <p:cNvGrpSpPr>
                <a:grpSpLocks/>
              </p:cNvGrpSpPr>
              <p:nvPr/>
            </p:nvGrpSpPr>
            <p:grpSpPr bwMode="auto">
              <a:xfrm>
                <a:off x="1225909" y="1305274"/>
                <a:ext cx="558799" cy="475032"/>
                <a:chOff x="457200" y="985626"/>
                <a:chExt cx="457837" cy="370734"/>
              </a:xfrm>
            </p:grpSpPr>
            <p:grpSp>
              <p:nvGrpSpPr>
                <p:cNvPr id="32" name="Group 31"/>
                <p:cNvGrpSpPr>
                  <a:grpSpLocks/>
                </p:cNvGrpSpPr>
                <p:nvPr/>
              </p:nvGrpSpPr>
              <p:grpSpPr bwMode="auto">
                <a:xfrm>
                  <a:off x="457200" y="990600"/>
                  <a:ext cx="457837" cy="365760"/>
                  <a:chOff x="457200" y="762000"/>
                  <a:chExt cx="686756" cy="548640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457200" y="762000"/>
                    <a:ext cx="685800" cy="548640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CCFF"/>
                      </a:gs>
                      <a:gs pos="14000">
                        <a:srgbClr val="33CCFF"/>
                      </a:gs>
                      <a:gs pos="100000">
                        <a:srgbClr val="1F497D">
                          <a:lumMod val="75000"/>
                        </a:srgbClr>
                      </a:gs>
                    </a:gsLst>
                    <a:path path="circle">
                      <a:fillToRect l="50000" t="-80000" r="50000" b="180000"/>
                    </a:path>
                  </a:gradFill>
                  <a:ln w="3175">
                    <a:solidFill>
                      <a:srgbClr val="4F81BD">
                        <a:lumMod val="60000"/>
                        <a:lumOff val="40000"/>
                      </a:srgbClr>
                    </a:solidFill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1pPr>
                    <a:lvl2pPr marL="509588" indent="-188913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2pPr>
                    <a:lvl3pPr marL="1020763" indent="-381000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3pPr>
                    <a:lvl4pPr marL="1533525" indent="-573088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4pPr>
                    <a:lvl5pPr marL="2046288" indent="-765175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5pPr>
                    <a:lvl6pPr marL="22860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6pPr>
                    <a:lvl7pPr marL="27432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7pPr>
                    <a:lvl8pPr marL="32004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8pPr>
                    <a:lvl9pPr marL="36576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9pPr>
                  </a:lstStyle>
                  <a:p>
                    <a:pPr algn="ctr" eaLnBrk="0" hangingPunct="0">
                      <a:defRPr/>
                    </a:pPr>
                    <a:endParaRPr lang="en-US" sz="1400" kern="0" dirty="0">
                      <a:solidFill>
                        <a:sysClr val="window" lastClr="FFFFFF"/>
                      </a:solidFill>
                      <a:latin typeface="Calibri" pitchFamily="34" charset="0"/>
                      <a:ea typeface="MS PGothic" pitchFamily="34" charset="-128"/>
                      <a:cs typeface="Calibri" pitchFamily="34" charset="0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457200" y="763832"/>
                    <a:ext cx="686756" cy="273187"/>
                  </a:xfrm>
                  <a:prstGeom prst="rect">
                    <a:avLst/>
                  </a:prstGeom>
                  <a:solidFill>
                    <a:srgbClr val="FFFFFF">
                      <a:alpha val="29020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>
                    <a:defPPr>
                      <a:defRPr lang="en-US"/>
                    </a:defPPr>
                    <a:lvl1pPr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1pPr>
                    <a:lvl2pPr marL="509588" indent="-188913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2pPr>
                    <a:lvl3pPr marL="1020763" indent="-381000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3pPr>
                    <a:lvl4pPr marL="1533525" indent="-573088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4pPr>
                    <a:lvl5pPr marL="2046288" indent="-765175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5pPr>
                    <a:lvl6pPr marL="22860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6pPr>
                    <a:lvl7pPr marL="27432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7pPr>
                    <a:lvl8pPr marL="32004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8pPr>
                    <a:lvl9pPr marL="36576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 dirty="0">
                      <a:solidFill>
                        <a:sysClr val="window" lastClr="FFFFFF"/>
                      </a:solidFill>
                      <a:latin typeface="Calibri" pitchFamily="34" charset="0"/>
                      <a:ea typeface="MS PGothic" pitchFamily="34" charset="-128"/>
                      <a:cs typeface="Calibri" pitchFamily="34" charset="0"/>
                    </a:endParaRPr>
                  </a:p>
                </p:txBody>
              </p:sp>
            </p:grpSp>
            <p:sp>
              <p:nvSpPr>
                <p:cNvPr id="33" name="TextBox 84"/>
                <p:cNvSpPr txBox="1"/>
                <p:nvPr/>
              </p:nvSpPr>
              <p:spPr>
                <a:xfrm>
                  <a:off x="515731" y="985626"/>
                  <a:ext cx="154780" cy="30354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defTabSz="509588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1pPr>
                  <a:lvl2pPr marL="509588" indent="-188913" algn="l" defTabSz="509588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2pPr>
                  <a:lvl3pPr marL="1020763" indent="-381000" algn="l" defTabSz="509588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3pPr>
                  <a:lvl4pPr marL="1533525" indent="-573088" algn="l" defTabSz="509588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4pPr>
                  <a:lvl5pPr marL="2046288" indent="-765175" algn="l" defTabSz="509588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5pPr>
                  <a:lvl6pPr marL="2286000" algn="l" defTabSz="4572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6pPr>
                  <a:lvl7pPr marL="2743200" algn="l" defTabSz="4572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7pPr>
                  <a:lvl8pPr marL="3200400" algn="l" defTabSz="4572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8pPr>
                  <a:lvl9pPr marL="3657600" algn="l" defTabSz="4572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9pPr>
                </a:lstStyle>
                <a:p>
                  <a:pPr>
                    <a:defRPr/>
                  </a:pPr>
                  <a:endParaRPr lang="en-US" sz="1400" kern="0" dirty="0">
                    <a:solidFill>
                      <a:sysClr val="window" lastClr="FFFFFF"/>
                    </a:solidFill>
                    <a:latin typeface="Calibri" pitchFamily="34" charset="0"/>
                    <a:ea typeface="ＭＳ Ｐゴシック" charset="-128"/>
                    <a:cs typeface="Calibri" pitchFamily="34" charset="0"/>
                  </a:endParaRPr>
                </a:p>
              </p:txBody>
            </p:sp>
          </p:grpSp>
          <p:sp>
            <p:nvSpPr>
              <p:cNvPr id="31" name="TextBox 82"/>
              <p:cNvSpPr txBox="1"/>
              <p:nvPr/>
            </p:nvSpPr>
            <p:spPr>
              <a:xfrm>
                <a:off x="1311061" y="1270575"/>
                <a:ext cx="413896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1pPr>
                <a:lvl2pPr marL="509588" indent="-188913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2pPr>
                <a:lvl3pPr marL="1020763" indent="-381000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3pPr>
                <a:lvl4pPr marL="1533525" indent="-573088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4pPr>
                <a:lvl5pPr marL="2046288" indent="-765175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5pPr>
                <a:lvl6pPr marL="22860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6pPr>
                <a:lvl7pPr marL="27432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7pPr>
                <a:lvl8pPr marL="32004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8pPr>
                <a:lvl9pPr marL="36576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9pPr>
              </a:lstStyle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2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420432" y="2607354"/>
              <a:ext cx="7037389" cy="584775"/>
              <a:chOff x="1225908" y="1924004"/>
              <a:chExt cx="7037389" cy="584775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1760897" y="1984725"/>
                <a:ext cx="6502400" cy="468313"/>
              </a:xfrm>
              <a:prstGeom prst="rect">
                <a:avLst/>
              </a:prstGeom>
              <a:gradFill flip="none" rotWithShape="1">
                <a:gsLst>
                  <a:gs pos="0">
                    <a:sysClr val="window" lastClr="FFFFFF">
                      <a:tint val="40000"/>
                      <a:satMod val="350000"/>
                    </a:sysClr>
                  </a:gs>
                  <a:gs pos="50000">
                    <a:srgbClr val="E6E6E6"/>
                  </a:gs>
                  <a:gs pos="100000">
                    <a:sysClr val="window" lastClr="FFFFFF"/>
                  </a:gs>
                </a:gsLst>
                <a:lin ang="0" scaled="1"/>
                <a:tileRect/>
              </a:gra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1pPr>
                <a:lvl2pPr marL="509588" indent="-188913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2pPr>
                <a:lvl3pPr marL="1020763" indent="-381000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3pPr>
                <a:lvl4pPr marL="1533525" indent="-573088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4pPr>
                <a:lvl5pPr marL="2046288" indent="-765175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5pPr>
                <a:lvl6pPr marL="22860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6pPr>
                <a:lvl7pPr marL="27432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7pPr>
                <a:lvl8pPr marL="32004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8pPr>
                <a:lvl9pPr marL="36576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9pPr>
              </a:lstStyle>
              <a:p>
                <a:pPr>
                  <a:lnSpc>
                    <a:spcPts val="1600"/>
                  </a:lnSpc>
                  <a:defRPr/>
                </a:pPr>
                <a:r>
                  <a:rPr lang="en-US" dirty="0" smtClean="0">
                    <a:solidFill>
                      <a:schemeClr val="bg2"/>
                    </a:solidFill>
                    <a:latin typeface="Georgia" panose="02040502050405020303" pitchFamily="18" charset="0"/>
                  </a:rPr>
                  <a:t>DQ DATA MODEL</a:t>
                </a:r>
                <a:endParaRPr lang="en-US" dirty="0">
                  <a:solidFill>
                    <a:schemeClr val="bg2"/>
                  </a:solidFill>
                  <a:latin typeface="Georgia" panose="02040502050405020303" pitchFamily="18" charset="0"/>
                </a:endParaRPr>
              </a:p>
            </p:txBody>
          </p:sp>
          <p:grpSp>
            <p:nvGrpSpPr>
              <p:cNvPr id="23" name="Group 22"/>
              <p:cNvGrpSpPr>
                <a:grpSpLocks/>
              </p:cNvGrpSpPr>
              <p:nvPr/>
            </p:nvGrpSpPr>
            <p:grpSpPr bwMode="auto">
              <a:xfrm>
                <a:off x="1225908" y="1976787"/>
                <a:ext cx="558799" cy="473934"/>
                <a:chOff x="456889" y="986483"/>
                <a:chExt cx="457837" cy="369877"/>
              </a:xfrm>
            </p:grpSpPr>
            <p:grpSp>
              <p:nvGrpSpPr>
                <p:cNvPr id="25" name="Group 24"/>
                <p:cNvGrpSpPr>
                  <a:grpSpLocks/>
                </p:cNvGrpSpPr>
                <p:nvPr/>
              </p:nvGrpSpPr>
              <p:grpSpPr bwMode="auto">
                <a:xfrm>
                  <a:off x="456889" y="990600"/>
                  <a:ext cx="457837" cy="365760"/>
                  <a:chOff x="456734" y="762000"/>
                  <a:chExt cx="686756" cy="548640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457200" y="762000"/>
                    <a:ext cx="685800" cy="548640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CCFF"/>
                      </a:gs>
                      <a:gs pos="14000">
                        <a:srgbClr val="33CCFF"/>
                      </a:gs>
                      <a:gs pos="100000">
                        <a:srgbClr val="1F497D">
                          <a:lumMod val="75000"/>
                        </a:srgbClr>
                      </a:gs>
                    </a:gsLst>
                    <a:path path="circle">
                      <a:fillToRect l="50000" t="-80000" r="50000" b="180000"/>
                    </a:path>
                  </a:gradFill>
                  <a:ln w="3175">
                    <a:solidFill>
                      <a:srgbClr val="4F81BD">
                        <a:lumMod val="60000"/>
                        <a:lumOff val="40000"/>
                      </a:srgbClr>
                    </a:solidFill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1pPr>
                    <a:lvl2pPr marL="509588" indent="-188913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2pPr>
                    <a:lvl3pPr marL="1020763" indent="-381000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3pPr>
                    <a:lvl4pPr marL="1533525" indent="-573088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4pPr>
                    <a:lvl5pPr marL="2046288" indent="-765175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5pPr>
                    <a:lvl6pPr marL="22860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6pPr>
                    <a:lvl7pPr marL="27432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7pPr>
                    <a:lvl8pPr marL="32004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8pPr>
                    <a:lvl9pPr marL="36576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9pPr>
                  </a:lstStyle>
                  <a:p>
                    <a:pPr algn="ctr" eaLnBrk="0" hangingPunct="0">
                      <a:defRPr/>
                    </a:pPr>
                    <a:endParaRPr lang="en-US" sz="1400" kern="0" dirty="0">
                      <a:solidFill>
                        <a:sysClr val="window" lastClr="FFFFFF"/>
                      </a:solidFill>
                      <a:latin typeface="Calibri" pitchFamily="34" charset="0"/>
                      <a:ea typeface="MS PGothic" pitchFamily="34" charset="-128"/>
                      <a:cs typeface="Calibri" pitchFamily="34" charset="0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456734" y="765116"/>
                    <a:ext cx="686756" cy="273189"/>
                  </a:xfrm>
                  <a:prstGeom prst="rect">
                    <a:avLst/>
                  </a:prstGeom>
                  <a:solidFill>
                    <a:srgbClr val="FFFFFF">
                      <a:alpha val="29020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>
                    <a:defPPr>
                      <a:defRPr lang="en-US"/>
                    </a:defPPr>
                    <a:lvl1pPr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1pPr>
                    <a:lvl2pPr marL="509588" indent="-188913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2pPr>
                    <a:lvl3pPr marL="1020763" indent="-381000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3pPr>
                    <a:lvl4pPr marL="1533525" indent="-573088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4pPr>
                    <a:lvl5pPr marL="2046288" indent="-765175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5pPr>
                    <a:lvl6pPr marL="22860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6pPr>
                    <a:lvl7pPr marL="27432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7pPr>
                    <a:lvl8pPr marL="32004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8pPr>
                    <a:lvl9pPr marL="36576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 dirty="0">
                      <a:solidFill>
                        <a:sysClr val="window" lastClr="FFFFFF"/>
                      </a:solidFill>
                      <a:latin typeface="Calibri" pitchFamily="34" charset="0"/>
                      <a:ea typeface="MS PGothic" pitchFamily="34" charset="-128"/>
                      <a:cs typeface="Calibri" pitchFamily="34" charset="0"/>
                    </a:endParaRPr>
                  </a:p>
                </p:txBody>
              </p:sp>
            </p:grpSp>
            <p:sp>
              <p:nvSpPr>
                <p:cNvPr id="26" name="TextBox 77"/>
                <p:cNvSpPr txBox="1"/>
                <p:nvPr/>
              </p:nvSpPr>
              <p:spPr>
                <a:xfrm>
                  <a:off x="515420" y="986483"/>
                  <a:ext cx="154780" cy="30354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defTabSz="509588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1pPr>
                  <a:lvl2pPr marL="509588" indent="-188913" algn="l" defTabSz="509588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2pPr>
                  <a:lvl3pPr marL="1020763" indent="-381000" algn="l" defTabSz="509588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3pPr>
                  <a:lvl4pPr marL="1533525" indent="-573088" algn="l" defTabSz="509588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4pPr>
                  <a:lvl5pPr marL="2046288" indent="-765175" algn="l" defTabSz="509588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5pPr>
                  <a:lvl6pPr marL="2286000" algn="l" defTabSz="4572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6pPr>
                  <a:lvl7pPr marL="2743200" algn="l" defTabSz="4572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7pPr>
                  <a:lvl8pPr marL="3200400" algn="l" defTabSz="4572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8pPr>
                  <a:lvl9pPr marL="3657600" algn="l" defTabSz="4572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9pPr>
                </a:lstStyle>
                <a:p>
                  <a:pPr>
                    <a:defRPr/>
                  </a:pPr>
                  <a:endParaRPr lang="en-US" sz="1400" kern="0" dirty="0">
                    <a:solidFill>
                      <a:sysClr val="window" lastClr="FFFFFF"/>
                    </a:solidFill>
                    <a:latin typeface="Calibri" pitchFamily="34" charset="0"/>
                    <a:ea typeface="ＭＳ Ｐゴシック" charset="-128"/>
                    <a:cs typeface="Calibri" pitchFamily="34" charset="0"/>
                  </a:endParaRPr>
                </a:p>
              </p:txBody>
            </p:sp>
          </p:grpSp>
          <p:sp>
            <p:nvSpPr>
              <p:cNvPr id="24" name="TextBox 75"/>
              <p:cNvSpPr txBox="1"/>
              <p:nvPr/>
            </p:nvSpPr>
            <p:spPr>
              <a:xfrm>
                <a:off x="1330250" y="1924004"/>
                <a:ext cx="410690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1pPr>
                <a:lvl2pPr marL="509588" indent="-188913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2pPr>
                <a:lvl3pPr marL="1020763" indent="-381000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3pPr>
                <a:lvl4pPr marL="1533525" indent="-573088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4pPr>
                <a:lvl5pPr marL="2046288" indent="-765175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5pPr>
                <a:lvl6pPr marL="22860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6pPr>
                <a:lvl7pPr marL="27432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7pPr>
                <a:lvl8pPr marL="32004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8pPr>
                <a:lvl9pPr marL="36576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9pPr>
              </a:lstStyle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420199" y="3549911"/>
              <a:ext cx="7037389" cy="584775"/>
              <a:chOff x="1225908" y="2577368"/>
              <a:chExt cx="7037389" cy="584775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1760897" y="2683225"/>
                <a:ext cx="6502400" cy="468313"/>
              </a:xfrm>
              <a:prstGeom prst="rect">
                <a:avLst/>
              </a:prstGeom>
              <a:gradFill flip="none" rotWithShape="1">
                <a:gsLst>
                  <a:gs pos="0">
                    <a:sysClr val="window" lastClr="FFFFFF">
                      <a:tint val="40000"/>
                      <a:satMod val="350000"/>
                    </a:sysClr>
                  </a:gs>
                  <a:gs pos="50000">
                    <a:srgbClr val="E6E6E6"/>
                  </a:gs>
                  <a:gs pos="100000">
                    <a:sysClr val="window" lastClr="FFFFFF"/>
                  </a:gs>
                </a:gsLst>
                <a:lin ang="0" scaled="1"/>
                <a:tileRect/>
              </a:gra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1pPr>
                <a:lvl2pPr marL="509588" indent="-188913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2pPr>
                <a:lvl3pPr marL="1020763" indent="-381000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3pPr>
                <a:lvl4pPr marL="1533525" indent="-573088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4pPr>
                <a:lvl5pPr marL="2046288" indent="-765175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5pPr>
                <a:lvl6pPr marL="22860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6pPr>
                <a:lvl7pPr marL="27432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7pPr>
                <a:lvl8pPr marL="32004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8pPr>
                <a:lvl9pPr marL="36576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9pPr>
              </a:lstStyle>
              <a:p>
                <a:pPr>
                  <a:lnSpc>
                    <a:spcPts val="1600"/>
                  </a:lnSpc>
                  <a:defRPr/>
                </a:pPr>
                <a:r>
                  <a:rPr lang="en-US" dirty="0" smtClean="0">
                    <a:solidFill>
                      <a:schemeClr val="bg2"/>
                    </a:solidFill>
                    <a:latin typeface="Georgia" panose="02040502050405020303" pitchFamily="18" charset="0"/>
                  </a:rPr>
                  <a:t>EXECUTION SNAPSHOTS</a:t>
                </a:r>
                <a:endParaRPr lang="en-US" dirty="0">
                  <a:solidFill>
                    <a:schemeClr val="bg2"/>
                  </a:solidFill>
                  <a:latin typeface="Georgia" panose="02040502050405020303" pitchFamily="18" charset="0"/>
                </a:endParaRPr>
              </a:p>
            </p:txBody>
          </p:sp>
          <p:grpSp>
            <p:nvGrpSpPr>
              <p:cNvPr id="16" name="Group 15"/>
              <p:cNvGrpSpPr>
                <a:grpSpLocks/>
              </p:cNvGrpSpPr>
              <p:nvPr/>
            </p:nvGrpSpPr>
            <p:grpSpPr bwMode="auto">
              <a:xfrm>
                <a:off x="1225908" y="2675287"/>
                <a:ext cx="558799" cy="473975"/>
                <a:chOff x="456698" y="986451"/>
                <a:chExt cx="457837" cy="369909"/>
              </a:xfrm>
            </p:grpSpPr>
            <p:grpSp>
              <p:nvGrpSpPr>
                <p:cNvPr id="18" name="Group 17"/>
                <p:cNvGrpSpPr>
                  <a:grpSpLocks/>
                </p:cNvGrpSpPr>
                <p:nvPr/>
              </p:nvGrpSpPr>
              <p:grpSpPr bwMode="auto">
                <a:xfrm>
                  <a:off x="456698" y="990600"/>
                  <a:ext cx="457837" cy="365760"/>
                  <a:chOff x="456448" y="762000"/>
                  <a:chExt cx="686756" cy="548640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457200" y="762000"/>
                    <a:ext cx="685800" cy="548640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CCFF"/>
                      </a:gs>
                      <a:gs pos="14000">
                        <a:srgbClr val="33CCFF"/>
                      </a:gs>
                      <a:gs pos="100000">
                        <a:srgbClr val="1F497D">
                          <a:lumMod val="75000"/>
                        </a:srgbClr>
                      </a:gs>
                    </a:gsLst>
                    <a:path path="circle">
                      <a:fillToRect l="50000" t="-80000" r="50000" b="180000"/>
                    </a:path>
                  </a:gradFill>
                  <a:ln w="3175">
                    <a:solidFill>
                      <a:srgbClr val="4F81BD">
                        <a:lumMod val="60000"/>
                        <a:lumOff val="40000"/>
                      </a:srgbClr>
                    </a:solidFill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1pPr>
                    <a:lvl2pPr marL="509588" indent="-188913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2pPr>
                    <a:lvl3pPr marL="1020763" indent="-381000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3pPr>
                    <a:lvl4pPr marL="1533525" indent="-573088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4pPr>
                    <a:lvl5pPr marL="2046288" indent="-765175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5pPr>
                    <a:lvl6pPr marL="22860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6pPr>
                    <a:lvl7pPr marL="27432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7pPr>
                    <a:lvl8pPr marL="32004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8pPr>
                    <a:lvl9pPr marL="36576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9pPr>
                  </a:lstStyle>
                  <a:p>
                    <a:pPr algn="ctr" eaLnBrk="0" hangingPunct="0">
                      <a:defRPr/>
                    </a:pPr>
                    <a:endParaRPr lang="en-US" sz="1400" kern="0" dirty="0">
                      <a:solidFill>
                        <a:sysClr val="window" lastClr="FFFFFF"/>
                      </a:solidFill>
                      <a:latin typeface="Calibri" pitchFamily="34" charset="0"/>
                      <a:ea typeface="MS PGothic" pitchFamily="34" charset="-128"/>
                      <a:cs typeface="Calibri" pitchFamily="34" charset="0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456448" y="765068"/>
                    <a:ext cx="686756" cy="273189"/>
                  </a:xfrm>
                  <a:prstGeom prst="rect">
                    <a:avLst/>
                  </a:prstGeom>
                  <a:solidFill>
                    <a:srgbClr val="FFFFFF">
                      <a:alpha val="29020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>
                    <a:defPPr>
                      <a:defRPr lang="en-US"/>
                    </a:defPPr>
                    <a:lvl1pPr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1pPr>
                    <a:lvl2pPr marL="509588" indent="-188913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2pPr>
                    <a:lvl3pPr marL="1020763" indent="-381000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3pPr>
                    <a:lvl4pPr marL="1533525" indent="-573088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4pPr>
                    <a:lvl5pPr marL="2046288" indent="-765175" algn="l" defTabSz="509588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5pPr>
                    <a:lvl6pPr marL="22860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6pPr>
                    <a:lvl7pPr marL="27432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7pPr>
                    <a:lvl8pPr marL="32004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8pPr>
                    <a:lvl9pPr marL="3657600" algn="l" defTabSz="457200" rtl="0" eaLnBrk="1" latinLnBrk="0" hangingPunct="1">
                      <a:defRPr sz="2000" kern="1200">
                        <a:solidFill>
                          <a:schemeClr val="tx1"/>
                        </a:solidFill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400" kern="0" dirty="0">
                      <a:solidFill>
                        <a:sysClr val="window" lastClr="FFFFFF"/>
                      </a:solidFill>
                      <a:latin typeface="Calibri" pitchFamily="34" charset="0"/>
                      <a:ea typeface="MS PGothic" pitchFamily="34" charset="-128"/>
                      <a:cs typeface="Calibri" pitchFamily="34" charset="0"/>
                    </a:endParaRPr>
                  </a:p>
                </p:txBody>
              </p:sp>
            </p:grpSp>
            <p:sp>
              <p:nvSpPr>
                <p:cNvPr id="19" name="TextBox 70"/>
                <p:cNvSpPr txBox="1"/>
                <p:nvPr/>
              </p:nvSpPr>
              <p:spPr>
                <a:xfrm>
                  <a:off x="515229" y="986451"/>
                  <a:ext cx="154780" cy="30354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defTabSz="509588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1pPr>
                  <a:lvl2pPr marL="509588" indent="-188913" algn="l" defTabSz="509588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2pPr>
                  <a:lvl3pPr marL="1020763" indent="-381000" algn="l" defTabSz="509588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3pPr>
                  <a:lvl4pPr marL="1533525" indent="-573088" algn="l" defTabSz="509588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4pPr>
                  <a:lvl5pPr marL="2046288" indent="-765175" algn="l" defTabSz="509588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5pPr>
                  <a:lvl6pPr marL="2286000" algn="l" defTabSz="4572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6pPr>
                  <a:lvl7pPr marL="2743200" algn="l" defTabSz="4572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7pPr>
                  <a:lvl8pPr marL="3200400" algn="l" defTabSz="4572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8pPr>
                  <a:lvl9pPr marL="3657600" algn="l" defTabSz="457200" rtl="0" eaLnBrk="1" latinLnBrk="0" hangingPunct="1">
                    <a:defRPr sz="2000" kern="1200">
                      <a:solidFill>
                        <a:schemeClr val="tx1"/>
                      </a:solidFill>
                      <a:latin typeface="Arial" pitchFamily="-108" charset="0"/>
                      <a:ea typeface="ＭＳ Ｐゴシック" pitchFamily="-108" charset="-128"/>
                      <a:cs typeface="ＭＳ Ｐゴシック" pitchFamily="-108" charset="-128"/>
                    </a:defRPr>
                  </a:lvl9pPr>
                </a:lstStyle>
                <a:p>
                  <a:pPr>
                    <a:defRPr/>
                  </a:pPr>
                  <a:endParaRPr lang="en-US" sz="1400" kern="0" dirty="0">
                    <a:solidFill>
                      <a:sysClr val="window" lastClr="FFFFFF"/>
                    </a:solidFill>
                    <a:latin typeface="Calibri" pitchFamily="34" charset="0"/>
                    <a:ea typeface="ＭＳ Ｐゴシック" charset="-128"/>
                    <a:cs typeface="Calibri" pitchFamily="34" charset="0"/>
                  </a:endParaRPr>
                </a:p>
              </p:txBody>
            </p:sp>
          </p:grpSp>
          <p:sp>
            <p:nvSpPr>
              <p:cNvPr id="17" name="TextBox 68"/>
              <p:cNvSpPr txBox="1"/>
              <p:nvPr/>
            </p:nvSpPr>
            <p:spPr>
              <a:xfrm>
                <a:off x="1318974" y="2577368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1pPr>
                <a:lvl2pPr marL="509588" indent="-188913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2pPr>
                <a:lvl3pPr marL="1020763" indent="-381000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3pPr>
                <a:lvl4pPr marL="1533525" indent="-573088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4pPr>
                <a:lvl5pPr marL="2046288" indent="-765175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5pPr>
                <a:lvl6pPr marL="22860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6pPr>
                <a:lvl7pPr marL="27432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7pPr>
                <a:lvl8pPr marL="32004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8pPr>
                <a:lvl9pPr marL="36576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9pPr>
              </a:lstStyle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4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420812" y="4492468"/>
              <a:ext cx="7037388" cy="584775"/>
              <a:chOff x="1238609" y="3301111"/>
              <a:chExt cx="7037388" cy="58477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773597" y="3370613"/>
                <a:ext cx="6502400" cy="466725"/>
              </a:xfrm>
              <a:prstGeom prst="rect">
                <a:avLst/>
              </a:prstGeom>
              <a:gradFill flip="none" rotWithShape="1">
                <a:gsLst>
                  <a:gs pos="0">
                    <a:sysClr val="window" lastClr="FFFFFF">
                      <a:tint val="40000"/>
                      <a:satMod val="350000"/>
                    </a:sysClr>
                  </a:gs>
                  <a:gs pos="50000">
                    <a:srgbClr val="E6E6E6"/>
                  </a:gs>
                  <a:gs pos="100000">
                    <a:sysClr val="window" lastClr="FFFFFF"/>
                  </a:gs>
                </a:gsLst>
                <a:lin ang="0" scaled="1"/>
                <a:tileRect/>
              </a:gra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txBody>
              <a:bodyPr anchor="ctr"/>
              <a:lstStyle>
                <a:defPPr>
                  <a:defRPr lang="en-US"/>
                </a:defPPr>
                <a:lvl1pPr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1pPr>
                <a:lvl2pPr marL="509588" indent="-188913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2pPr>
                <a:lvl3pPr marL="1020763" indent="-381000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3pPr>
                <a:lvl4pPr marL="1533525" indent="-573088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4pPr>
                <a:lvl5pPr marL="2046288" indent="-765175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5pPr>
                <a:lvl6pPr marL="22860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6pPr>
                <a:lvl7pPr marL="27432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7pPr>
                <a:lvl8pPr marL="32004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8pPr>
                <a:lvl9pPr marL="36576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9pPr>
              </a:lstStyle>
              <a:p>
                <a:pPr>
                  <a:lnSpc>
                    <a:spcPts val="1600"/>
                  </a:lnSpc>
                  <a:defRPr/>
                </a:pPr>
                <a:r>
                  <a:rPr lang="en-US" dirty="0" smtClean="0">
                    <a:solidFill>
                      <a:schemeClr val="bg2"/>
                    </a:solidFill>
                    <a:latin typeface="Georgia" panose="02040502050405020303" pitchFamily="18" charset="0"/>
                  </a:rPr>
                  <a:t>WHAT NEXT &amp; QUESTIONS</a:t>
                </a:r>
                <a:endParaRPr lang="en-US" dirty="0">
                  <a:solidFill>
                    <a:schemeClr val="bg2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239221" y="3366763"/>
                <a:ext cx="557990" cy="468774"/>
              </a:xfrm>
              <a:prstGeom prst="rect">
                <a:avLst/>
              </a:prstGeom>
              <a:gradFill rotWithShape="1">
                <a:gsLst>
                  <a:gs pos="0">
                    <a:srgbClr val="33CCFF"/>
                  </a:gs>
                  <a:gs pos="14000">
                    <a:srgbClr val="33CCFF"/>
                  </a:gs>
                  <a:gs pos="100000">
                    <a:srgbClr val="1F497D">
                      <a:lumMod val="75000"/>
                    </a:srgbClr>
                  </a:gs>
                </a:gsLst>
                <a:path path="circle">
                  <a:fillToRect l="50000" t="-80000" r="50000" b="180000"/>
                </a:path>
              </a:gradFill>
              <a:ln w="3175">
                <a:solidFill>
                  <a:srgbClr val="4F81BD">
                    <a:lumMod val="60000"/>
                    <a:lumOff val="40000"/>
                  </a:srgb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1pPr>
                <a:lvl2pPr marL="509588" indent="-188913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2pPr>
                <a:lvl3pPr marL="1020763" indent="-381000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3pPr>
                <a:lvl4pPr marL="1533525" indent="-573088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4pPr>
                <a:lvl5pPr marL="2046288" indent="-765175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5pPr>
                <a:lvl6pPr marL="22860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6pPr>
                <a:lvl7pPr marL="27432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7pPr>
                <a:lvl8pPr marL="32004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8pPr>
                <a:lvl9pPr marL="36576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9pPr>
              </a:lstStyle>
              <a:p>
                <a:pPr algn="ctr" eaLnBrk="0" hangingPunct="0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238609" y="3367438"/>
                <a:ext cx="558800" cy="234950"/>
              </a:xfrm>
              <a:prstGeom prst="rect">
                <a:avLst/>
              </a:prstGeom>
              <a:solidFill>
                <a:srgbClr val="FFFFFF">
                  <a:alpha val="2902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1pPr>
                <a:lvl2pPr marL="509588" indent="-188913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2pPr>
                <a:lvl3pPr marL="1020763" indent="-381000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3pPr>
                <a:lvl4pPr marL="1533525" indent="-573088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4pPr>
                <a:lvl5pPr marL="2046288" indent="-765175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5pPr>
                <a:lvl6pPr marL="22860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6pPr>
                <a:lvl7pPr marL="27432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7pPr>
                <a:lvl8pPr marL="32004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8pPr>
                <a:lvl9pPr marL="36576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9pPr>
              </a:lstStyle>
              <a:p>
                <a:pPr algn="ctr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endParaRPr>
              </a:p>
            </p:txBody>
          </p:sp>
          <p:sp>
            <p:nvSpPr>
              <p:cNvPr id="14" name="TextBox 65"/>
              <p:cNvSpPr txBox="1"/>
              <p:nvPr/>
            </p:nvSpPr>
            <p:spPr>
              <a:xfrm>
                <a:off x="1335059" y="3301111"/>
                <a:ext cx="40107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1pPr>
                <a:lvl2pPr marL="509588" indent="-188913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2pPr>
                <a:lvl3pPr marL="1020763" indent="-381000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3pPr>
                <a:lvl4pPr marL="1533525" indent="-573088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4pPr>
                <a:lvl5pPr marL="2046288" indent="-765175" algn="l" defTabSz="509588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5pPr>
                <a:lvl6pPr marL="22860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6pPr>
                <a:lvl7pPr marL="27432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7pPr>
                <a:lvl8pPr marL="32004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8pPr>
                <a:lvl9pPr marL="3657600" algn="l" defTabSz="4572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-108" charset="0"/>
                    <a:ea typeface="ＭＳ Ｐゴシック" pitchFamily="-108" charset="-128"/>
                    <a:cs typeface="ＭＳ Ｐゴシック" pitchFamily="-108" charset="-128"/>
                  </a:defRPr>
                </a:lvl9pPr>
              </a:lstStyle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5</a:t>
                </a:r>
              </a:p>
            </p:txBody>
          </p:sp>
        </p:grpSp>
        <p:sp>
          <p:nvSpPr>
            <p:cNvPr id="9" name="TextBox 59"/>
            <p:cNvSpPr txBox="1"/>
            <p:nvPr/>
          </p:nvSpPr>
          <p:spPr bwMode="auto">
            <a:xfrm>
              <a:off x="1491870" y="5486113"/>
              <a:ext cx="188912" cy="3889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9pPr>
            </a:lstStyle>
            <a:p>
              <a:pPr>
                <a:defRPr/>
              </a:pPr>
              <a:endParaRPr lang="en-US" sz="1400" kern="0" dirty="0">
                <a:solidFill>
                  <a:sysClr val="window" lastClr="FFFFFF"/>
                </a:solidFill>
                <a:latin typeface="Calibri" pitchFamily="34" charset="0"/>
                <a:ea typeface="ＭＳ Ｐゴシック" charset="-128"/>
                <a:cs typeface="Calibri" pitchFamily="34" charset="0"/>
              </a:endParaRPr>
            </a:p>
          </p:txBody>
        </p:sp>
        <p:sp>
          <p:nvSpPr>
            <p:cNvPr id="10" name="TextBox 54"/>
            <p:cNvSpPr txBox="1"/>
            <p:nvPr/>
          </p:nvSpPr>
          <p:spPr>
            <a:xfrm>
              <a:off x="1627256" y="4776701"/>
              <a:ext cx="184730" cy="6239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9pPr>
            </a:lstStyle>
            <a:p>
              <a:pPr algn="ctr"/>
              <a:endParaRPr lang="en-US" sz="32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42" name="Title 3"/>
          <p:cNvSpPr>
            <a:spLocks noGrp="1"/>
          </p:cNvSpPr>
          <p:nvPr/>
        </p:nvSpPr>
        <p:spPr bwMode="auto">
          <a:xfrm>
            <a:off x="2019300" y="98277"/>
            <a:ext cx="8245162" cy="6072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Georgia"/>
                <a:ea typeface="+mj-ea"/>
                <a:cs typeface="Georgia"/>
                <a:sym typeface="Arial" pitchFamily="-10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Georgia" pitchFamily="-111" charset="0"/>
                <a:ea typeface="ヒラギノ角ゴ ProN W6" pitchFamily="-110" charset="-128"/>
                <a:cs typeface="ヒラギノ角ゴ ProN W6" pitchFamily="-110" charset="-128"/>
                <a:sym typeface="Arial" pitchFamily="-10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Georgia" pitchFamily="-111" charset="0"/>
                <a:ea typeface="ヒラギノ角ゴ ProN W6" pitchFamily="-110" charset="-128"/>
                <a:cs typeface="ヒラギノ角ゴ ProN W6" pitchFamily="-110" charset="-128"/>
                <a:sym typeface="Arial" pitchFamily="-10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Georgia" pitchFamily="-111" charset="0"/>
                <a:ea typeface="ヒラギノ角ゴ ProN W6" pitchFamily="-110" charset="-128"/>
                <a:cs typeface="ヒラギノ角ゴ ProN W6" pitchFamily="-110" charset="-128"/>
                <a:sym typeface="Arial" pitchFamily="-10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Georgia" pitchFamily="-111" charset="0"/>
                <a:ea typeface="ヒラギノ角ゴ ProN W6" pitchFamily="-110" charset="-128"/>
                <a:cs typeface="ヒラギノ角ゴ ProN W6" pitchFamily="-110" charset="-128"/>
                <a:sym typeface="Arial" pitchFamily="-108" charset="0"/>
              </a:defRPr>
            </a:lvl5pPr>
            <a:lvl6pPr marL="288021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6pPr>
            <a:lvl7pPr marL="576043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7pPr>
            <a:lvl8pPr marL="864065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8pPr>
            <a:lvl9pPr marL="1152087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9pPr>
          </a:lstStyle>
          <a:p>
            <a:endParaRPr lang="en-US" sz="2800" u="sng" dirty="0" smtClean="0">
              <a:solidFill>
                <a:schemeClr val="accent1"/>
              </a:solidFill>
            </a:endParaRPr>
          </a:p>
          <a:p>
            <a:r>
              <a:rPr lang="en-US" sz="2800" u="sng" dirty="0" smtClean="0">
                <a:solidFill>
                  <a:schemeClr val="accent1"/>
                </a:solidFill>
              </a:rPr>
              <a:t>Agenda :</a:t>
            </a:r>
            <a:endParaRPr lang="en-US" sz="2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/>
        </p:nvSpPr>
        <p:spPr bwMode="auto">
          <a:xfrm>
            <a:off x="6211114" y="4704615"/>
            <a:ext cx="3447423" cy="1471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Georgia"/>
                <a:ea typeface="+mj-ea"/>
                <a:cs typeface="Georgia"/>
                <a:sym typeface="Arial" pitchFamily="-10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Georgia" pitchFamily="-111" charset="0"/>
                <a:ea typeface="ヒラギノ角ゴ ProN W6" pitchFamily="-110" charset="-128"/>
                <a:cs typeface="ヒラギノ角ゴ ProN W6" pitchFamily="-110" charset="-128"/>
                <a:sym typeface="Arial" pitchFamily="-10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Georgia" pitchFamily="-111" charset="0"/>
                <a:ea typeface="ヒラギノ角ゴ ProN W6" pitchFamily="-110" charset="-128"/>
                <a:cs typeface="ヒラギノ角ゴ ProN W6" pitchFamily="-110" charset="-128"/>
                <a:sym typeface="Arial" pitchFamily="-10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Georgia" pitchFamily="-111" charset="0"/>
                <a:ea typeface="ヒラギノ角ゴ ProN W6" pitchFamily="-110" charset="-128"/>
                <a:cs typeface="ヒラギノ角ゴ ProN W6" pitchFamily="-110" charset="-128"/>
                <a:sym typeface="Arial" pitchFamily="-10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Georgia" pitchFamily="-111" charset="0"/>
                <a:ea typeface="ヒラギノ角ゴ ProN W6" pitchFamily="-110" charset="-128"/>
                <a:cs typeface="ヒラギノ角ゴ ProN W6" pitchFamily="-110" charset="-128"/>
                <a:sym typeface="Arial" pitchFamily="-108" charset="0"/>
              </a:defRPr>
            </a:lvl5pPr>
            <a:lvl6pPr marL="288021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6pPr>
            <a:lvl7pPr marL="576043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7pPr>
            <a:lvl8pPr marL="864065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8pPr>
            <a:lvl9pPr marL="1152087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9pPr>
          </a:lstStyle>
          <a:p>
            <a:r>
              <a:rPr lang="en-US" sz="2800" dirty="0" smtClean="0">
                <a:solidFill>
                  <a:schemeClr val="accent1"/>
                </a:solidFill>
              </a:rPr>
              <a:t>                     </a:t>
            </a:r>
            <a:endParaRPr lang="en-US" sz="28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60182" y="503078"/>
            <a:ext cx="9181554" cy="5113955"/>
            <a:chOff x="562942" y="875060"/>
            <a:chExt cx="8152263" cy="4469874"/>
          </a:xfrm>
        </p:grpSpPr>
        <p:sp>
          <p:nvSpPr>
            <p:cNvPr id="5" name="Rectangle 4"/>
            <p:cNvSpPr/>
            <p:nvPr/>
          </p:nvSpPr>
          <p:spPr>
            <a:xfrm>
              <a:off x="562942" y="875060"/>
              <a:ext cx="1138674" cy="446976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53100">
                <a:tabLst>
                  <a:tab pos="309861" algn="l"/>
                </a:tabLst>
                <a:defRPr/>
              </a:pPr>
              <a:endParaRPr lang="en-US" kern="0" dirty="0">
                <a:solidFill>
                  <a:prstClr val="white"/>
                </a:solidFill>
                <a:latin typeface="Bookman Old Style" panose="02050604050505020204" pitchFamily="18" charset="0"/>
                <a:sym typeface="Helvetica Light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7500" y="1489542"/>
              <a:ext cx="833102" cy="1028700"/>
            </a:xfrm>
            <a:prstGeom prst="roundRect">
              <a:avLst>
                <a:gd name="adj" fmla="val 5953"/>
              </a:avLst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9pPr>
            </a:lstStyle>
            <a:p>
              <a:pPr defTabSz="753100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kern="0" dirty="0">
                <a:solidFill>
                  <a:prstClr val="white"/>
                </a:solidFill>
                <a:latin typeface="Bookman Old Style" panose="02050604050505020204" pitchFamily="18" charset="0"/>
                <a:cs typeface="Calibri" panose="020F050202020403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8534" y="1795642"/>
              <a:ext cx="227489" cy="207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92D050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5502" y="2158034"/>
              <a:ext cx="227489" cy="207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92D050"/>
              </a:solidFill>
            </a:ln>
          </p:spPr>
        </p:pic>
        <p:sp>
          <p:nvSpPr>
            <p:cNvPr id="9" name="Round Same Side Corner Rectangle 8"/>
            <p:cNvSpPr/>
            <p:nvPr/>
          </p:nvSpPr>
          <p:spPr>
            <a:xfrm>
              <a:off x="707500" y="1471842"/>
              <a:ext cx="842969" cy="175210"/>
            </a:xfrm>
            <a:prstGeom prst="round2SameRect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lIns="91435" tIns="45718" rIns="91435" bIns="45718"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9pPr>
            </a:lstStyle>
            <a:p>
              <a:pPr algn="ctr" defTabSz="753100">
                <a:tabLst>
                  <a:tab pos="309861" algn="l"/>
                </a:tabLst>
              </a:pPr>
              <a:r>
                <a:rPr lang="en-US" sz="1000" b="1" kern="0" dirty="0" smtClean="0">
                  <a:solidFill>
                    <a:schemeClr val="tx2">
                      <a:lumMod val="10000"/>
                    </a:schemeClr>
                  </a:solidFill>
                  <a:latin typeface="Bookman Old Style" panose="02050604050505020204" pitchFamily="18" charset="0"/>
                  <a:cs typeface="Arial" pitchFamily="34" charset="0"/>
                  <a:sym typeface="Helvetica Light" charset="0"/>
                </a:rPr>
                <a:t>Data </a:t>
              </a:r>
              <a:r>
                <a:rPr lang="en-US" sz="1000" b="1" kern="0" dirty="0">
                  <a:solidFill>
                    <a:schemeClr val="tx2">
                      <a:lumMod val="10000"/>
                    </a:schemeClr>
                  </a:solidFill>
                  <a:latin typeface="Bookman Old Style" panose="02050604050505020204" pitchFamily="18" charset="0"/>
                  <a:cs typeface="Arial" pitchFamily="34" charset="0"/>
                  <a:sym typeface="Helvetica Light" charset="0"/>
                </a:rPr>
                <a:t>Bases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54971" y="2958489"/>
              <a:ext cx="832930" cy="1001779"/>
            </a:xfrm>
            <a:prstGeom prst="roundRect">
              <a:avLst>
                <a:gd name="adj" fmla="val 5953"/>
              </a:avLst>
            </a:prstGeom>
            <a:solidFill>
              <a:sysClr val="window" lastClr="FFFFFF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9pPr>
            </a:lstStyle>
            <a:p>
              <a:pPr defTabSz="753100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kern="0" dirty="0">
                <a:solidFill>
                  <a:prstClr val="white"/>
                </a:solidFill>
                <a:latin typeface="Bookman Old Style" panose="02050604050505020204" pitchFamily="18" charset="0"/>
                <a:cs typeface="Calibri" panose="020F050202020403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7098" y="3342905"/>
              <a:ext cx="492427" cy="4483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92D050"/>
              </a:solidFill>
            </a:ln>
          </p:spPr>
        </p:pic>
        <p:sp>
          <p:nvSpPr>
            <p:cNvPr id="13" name="Round Same Side Corner Rectangle 12"/>
            <p:cNvSpPr/>
            <p:nvPr/>
          </p:nvSpPr>
          <p:spPr>
            <a:xfrm>
              <a:off x="755356" y="2955076"/>
              <a:ext cx="841585" cy="253649"/>
            </a:xfrm>
            <a:prstGeom prst="round2SameRect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lIns="91435" tIns="45718" rIns="91435" bIns="45718"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9pPr>
            </a:lstStyle>
            <a:p>
              <a:pPr algn="ctr" defTabSz="753100">
                <a:tabLst>
                  <a:tab pos="309861" algn="l"/>
                </a:tabLst>
              </a:pPr>
              <a:r>
                <a:rPr lang="en-US" sz="1000" b="1" kern="0" dirty="0" smtClean="0">
                  <a:ln w="0"/>
                  <a:solidFill>
                    <a:schemeClr val="tx2">
                      <a:lumMod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ookman Old Style" panose="02050604050505020204" pitchFamily="18" charset="0"/>
                  <a:cs typeface="Arial" pitchFamily="34" charset="0"/>
                  <a:sym typeface="Helvetica Light" charset="0"/>
                </a:rPr>
                <a:t>File System</a:t>
              </a:r>
              <a:endParaRPr lang="en-US" sz="1000" b="1" kern="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  <a:cs typeface="Arial" pitchFamily="34" charset="0"/>
                <a:sym typeface="Helvetica Light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2942" y="897719"/>
              <a:ext cx="1138674" cy="4191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lIns="0" tIns="45718" rIns="0" bIns="45718" rtlCol="0" anchor="ctr"/>
            <a:lstStyle/>
            <a:p>
              <a:pPr algn="ctr" defTabSz="7531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kern="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ＭＳ Ｐゴシック" pitchFamily="-108" charset="-128"/>
                  <a:cs typeface="ＭＳ Ｐゴシック" pitchFamily="-108" charset="-128"/>
                  <a:sym typeface="Helvetica Light" charset="0"/>
                </a:rPr>
                <a:t>External Data (Data Sourcing)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45140" y="875060"/>
              <a:ext cx="5234600" cy="4469763"/>
            </a:xfrm>
            <a:prstGeom prst="roundRect">
              <a:avLst>
                <a:gd name="adj" fmla="val 2261"/>
              </a:avLst>
            </a:prstGeom>
            <a:noFill/>
            <a:ln w="19050" cap="flat" cmpd="sng" algn="ctr">
              <a:solidFill>
                <a:srgbClr val="C00000"/>
              </a:solidFill>
              <a:prstDash val="sysDash"/>
            </a:ln>
            <a:effectLst/>
          </p:spPr>
          <p:txBody>
            <a:bodyPr lIns="91435" tIns="45718" rIns="91435" bIns="45718"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9pPr>
            </a:lstStyle>
            <a:p>
              <a:pPr algn="ctr" defTabSz="753100">
                <a:defRPr/>
              </a:pPr>
              <a:endParaRPr lang="en-US" sz="1500" b="1" kern="0" dirty="0">
                <a:solidFill>
                  <a:prstClr val="white"/>
                </a:solidFill>
                <a:latin typeface="Bookman Old Style" panose="02050604050505020204" pitchFamily="18" charset="0"/>
                <a:sym typeface="Helvetica Light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45140" y="876781"/>
              <a:ext cx="5234600" cy="3576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lIns="0" tIns="45718" rIns="0" bIns="45718" rtlCol="0" anchor="ctr"/>
            <a:lstStyle/>
            <a:p>
              <a:pPr algn="ctr" defTabSz="7531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ea typeface="ＭＳ Ｐゴシック" pitchFamily="-108" charset="-128"/>
                  <a:cs typeface="ＭＳ Ｐゴシック" pitchFamily="-108" charset="-128"/>
                  <a:sym typeface="Helvetica Light" charset="0"/>
                </a:rPr>
                <a:t>Data Lake</a:t>
              </a: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2163269" y="2212422"/>
              <a:ext cx="839176" cy="392465"/>
            </a:xfrm>
            <a:prstGeom prst="round2Same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 defTabSz="7531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kern="0" dirty="0" smtClean="0">
                  <a:solidFill>
                    <a:schemeClr val="tx2">
                      <a:lumMod val="10000"/>
                    </a:schemeClr>
                  </a:solidFill>
                  <a:latin typeface="Bookman Old Style" panose="02050604050505020204" pitchFamily="18" charset="0"/>
                  <a:sym typeface="Helvetica Light" charset="0"/>
                </a:rPr>
                <a:t>SQOOP</a:t>
              </a:r>
              <a:endParaRPr lang="en-US" sz="1000" b="1" kern="0" dirty="0">
                <a:solidFill>
                  <a:schemeClr val="tx2">
                    <a:lumMod val="10000"/>
                  </a:schemeClr>
                </a:solidFill>
                <a:latin typeface="Bookman Old Style" panose="02050604050505020204" pitchFamily="18" charset="0"/>
                <a:sym typeface="Helvetica Light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33932" y="894367"/>
              <a:ext cx="1281273" cy="445056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753100" fontAlgn="base">
                <a:spcBef>
                  <a:spcPct val="0"/>
                </a:spcBef>
                <a:spcAft>
                  <a:spcPct val="0"/>
                </a:spcAft>
                <a:tabLst>
                  <a:tab pos="309861" algn="l"/>
                </a:tabLst>
              </a:pPr>
              <a:endParaRPr lang="en-US" sz="2000" kern="0" dirty="0">
                <a:solidFill>
                  <a:prstClr val="white"/>
                </a:solidFill>
                <a:latin typeface="Bookman Old Style" panose="02050604050505020204" pitchFamily="18" charset="0"/>
                <a:sym typeface="Helvetica Light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2285" y="1662751"/>
              <a:ext cx="1312458" cy="350705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5318" tIns="42659" rIns="85318" bIns="42659"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53100">
                <a:defRPr/>
              </a:pPr>
              <a:endParaRPr lang="en-US" sz="1500" kern="0" dirty="0">
                <a:solidFill>
                  <a:sysClr val="window" lastClr="FFFFFF"/>
                </a:solidFill>
                <a:latin typeface="Bookman Old Style" panose="02050604050505020204" pitchFamily="18" charset="0"/>
                <a:sym typeface="Helvetica Light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33936" y="875060"/>
              <a:ext cx="1281269" cy="3381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lIns="0" tIns="45718" rIns="0" bIns="45718"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9pPr>
            </a:lstStyle>
            <a:p>
              <a:pPr algn="ctr" defTabSz="753100">
                <a:defRPr/>
              </a:pPr>
              <a:r>
                <a:rPr lang="en-US" sz="1050" b="1" kern="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sym typeface="Helvetica Light" charset="0"/>
                </a:rPr>
                <a:t>Business Layer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21048" y="2578840"/>
              <a:ext cx="1021477" cy="37623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lIns="91435" tIns="45718" rIns="91435" bIns="45718"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9pPr>
            </a:lstStyle>
            <a:p>
              <a:pPr algn="ctr" defTabSz="753100">
                <a:defRPr/>
              </a:pPr>
              <a:r>
                <a:rPr lang="en-US" sz="1100" b="1" kern="0" dirty="0" smtClean="0">
                  <a:solidFill>
                    <a:schemeClr val="tx2">
                      <a:lumMod val="10000"/>
                    </a:schemeClr>
                  </a:solidFill>
                  <a:latin typeface="Bookman Old Style" panose="02050604050505020204" pitchFamily="18" charset="0"/>
                  <a:sym typeface="Helvetica Light" charset="0"/>
                </a:rPr>
                <a:t>Visualization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33357" y="1932945"/>
              <a:ext cx="988395" cy="49527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lIns="91435" tIns="45718" rIns="91435" bIns="45718"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9pPr>
            </a:lstStyle>
            <a:p>
              <a:pPr algn="ctr" defTabSz="753100">
                <a:defRPr/>
              </a:pPr>
              <a:r>
                <a:rPr lang="en-US" sz="1100" b="1" kern="0" dirty="0">
                  <a:solidFill>
                    <a:schemeClr val="tx2">
                      <a:lumMod val="10000"/>
                    </a:schemeClr>
                  </a:solidFill>
                  <a:latin typeface="Bookman Old Style" panose="02050604050505020204" pitchFamily="18" charset="0"/>
                  <a:sym typeface="Helvetica Light" charset="0"/>
                </a:rPr>
                <a:t>Business Intelligence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50097" y="3240008"/>
              <a:ext cx="994350" cy="41293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lIns="91435" tIns="45718" rIns="91435" bIns="45718"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9pPr>
            </a:lstStyle>
            <a:p>
              <a:pPr algn="ctr" defTabSz="753100">
                <a:defRPr/>
              </a:pPr>
              <a:r>
                <a:rPr lang="en-US" sz="1100" b="1" kern="0" dirty="0" smtClean="0">
                  <a:solidFill>
                    <a:schemeClr val="tx2">
                      <a:lumMod val="10000"/>
                    </a:schemeClr>
                  </a:solidFill>
                  <a:latin typeface="Bookman Old Style" panose="02050604050505020204" pitchFamily="18" charset="0"/>
                  <a:sym typeface="Helvetica Light" charset="0"/>
                </a:rPr>
                <a:t>Advanced Analytics</a:t>
              </a:r>
            </a:p>
          </p:txBody>
        </p:sp>
        <p:sp>
          <p:nvSpPr>
            <p:cNvPr id="27" name="Flowchart: Card 26"/>
            <p:cNvSpPr/>
            <p:nvPr/>
          </p:nvSpPr>
          <p:spPr>
            <a:xfrm>
              <a:off x="7552020" y="3997323"/>
              <a:ext cx="990505" cy="748065"/>
            </a:xfrm>
            <a:prstGeom prst="flowChartPunchedCard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lIns="91435" tIns="45718" rIns="91435" bIns="45718"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9pPr>
            </a:lstStyle>
            <a:p>
              <a:pPr algn="ctr" defTabSz="753100">
                <a:defRPr/>
              </a:pPr>
              <a:r>
                <a:rPr lang="en-US" sz="1100" b="1" kern="0" dirty="0" smtClean="0">
                  <a:solidFill>
                    <a:schemeClr val="tx2">
                      <a:lumMod val="10000"/>
                    </a:schemeClr>
                  </a:solidFill>
                  <a:latin typeface="Bookman Old Style" panose="02050604050505020204" pitchFamily="18" charset="0"/>
                  <a:sym typeface="Helvetica Light" charset="0"/>
                </a:rPr>
                <a:t>Data Extracts Outbound feeds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38618" y="1631150"/>
              <a:ext cx="1522889" cy="2562885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53100">
                <a:defRPr/>
              </a:pPr>
              <a:endParaRPr lang="en-US" sz="1500" kern="0" dirty="0">
                <a:solidFill>
                  <a:prstClr val="white"/>
                </a:solidFill>
                <a:latin typeface="Bookman Old Style" panose="02050604050505020204" pitchFamily="18" charset="0"/>
                <a:sym typeface="Helvetica Light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85403" y="2068047"/>
              <a:ext cx="1140978" cy="1456471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53100">
                <a:defRPr/>
              </a:pPr>
              <a:endParaRPr lang="en-US" sz="1500" kern="0" dirty="0">
                <a:solidFill>
                  <a:sysClr val="window" lastClr="FFFFFF"/>
                </a:solidFill>
                <a:latin typeface="Bookman Old Style" panose="02050604050505020204" pitchFamily="18" charset="0"/>
                <a:sym typeface="Helvetica Light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38806" y="2143170"/>
              <a:ext cx="1058475" cy="30084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lIns="91435" tIns="45718" rIns="91435" bIns="45718"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9pPr>
            </a:lstStyle>
            <a:p>
              <a:pPr algn="ctr" defTabSz="753100">
                <a:defRPr/>
              </a:pPr>
              <a:r>
                <a:rPr lang="en-US" sz="800" b="1" kern="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sym typeface="Helvetica Light" charset="0"/>
                </a:rPr>
                <a:t>View Layer</a:t>
              </a:r>
              <a:endParaRPr lang="en-US" sz="800" b="1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sym typeface="Helvetica Light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22471" y="2622364"/>
              <a:ext cx="1048789" cy="38058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lIns="91435" tIns="45718" rIns="91435" bIns="45718"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9pPr>
            </a:lstStyle>
            <a:p>
              <a:pPr algn="ctr" defTabSz="753100">
                <a:defRPr/>
              </a:pPr>
              <a:r>
                <a:rPr lang="en-US" sz="800" b="1" kern="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sym typeface="Helvetica Light" charset="0"/>
                </a:rPr>
                <a:t>Data Transformation Layer</a:t>
              </a:r>
              <a:endParaRPr lang="en-US" sz="800" b="1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sym typeface="Helvetica Light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38805" y="3120307"/>
              <a:ext cx="1032454" cy="29331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lIns="91435" tIns="45718" rIns="91435" bIns="45718"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9pPr>
            </a:lstStyle>
            <a:p>
              <a:pPr algn="ctr" defTabSz="753100">
                <a:defRPr/>
              </a:pPr>
              <a:r>
                <a:rPr lang="en-US" sz="800" b="1" kern="0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Helvetica Light" charset="0"/>
                </a:rPr>
                <a:t>Reporting Layer</a:t>
              </a:r>
              <a:endParaRPr lang="en-US" sz="800" b="1" kern="0" dirty="0">
                <a:solidFill>
                  <a:prstClr val="black"/>
                </a:solidFill>
                <a:latin typeface="Bookman Old Style" panose="02050604050505020204" pitchFamily="18" charset="0"/>
                <a:sym typeface="Helvetica Light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38617" y="1631150"/>
              <a:ext cx="1522889" cy="301795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lIns="91435" tIns="45718" rIns="91435" bIns="45718" rtlCol="0" anchor="ctr"/>
            <a:lstStyle/>
            <a:p>
              <a:pPr algn="ctr" defTabSz="753100" fontAlgn="base">
                <a:spcBef>
                  <a:spcPct val="0"/>
                </a:spcBef>
                <a:spcAft>
                  <a:spcPct val="0"/>
                </a:spcAft>
                <a:tabLst>
                  <a:tab pos="309861" algn="l"/>
                </a:tabLst>
              </a:pPr>
              <a:r>
                <a:rPr lang="en-US" sz="1000" b="1" kern="0" dirty="0">
                  <a:solidFill>
                    <a:schemeClr val="tx2">
                      <a:lumMod val="10000"/>
                    </a:schemeClr>
                  </a:solidFill>
                  <a:latin typeface="Bookman Old Style" panose="02050604050505020204" pitchFamily="18" charset="0"/>
                  <a:ea typeface="ＭＳ Ｐゴシック" pitchFamily="-108" charset="-128"/>
                  <a:cs typeface="Arial" pitchFamily="34" charset="0"/>
                  <a:sym typeface="Helvetica Light" charset="0"/>
                </a:rPr>
                <a:t>Data </a:t>
              </a:r>
              <a:r>
                <a:rPr lang="en-US" sz="1000" b="1" kern="0" dirty="0" smtClean="0">
                  <a:solidFill>
                    <a:schemeClr val="tx2">
                      <a:lumMod val="10000"/>
                    </a:schemeClr>
                  </a:solidFill>
                  <a:latin typeface="Bookman Old Style" panose="02050604050505020204" pitchFamily="18" charset="0"/>
                  <a:ea typeface="ＭＳ Ｐゴシック" pitchFamily="-108" charset="-128"/>
                  <a:cs typeface="Arial" pitchFamily="34" charset="0"/>
                  <a:sym typeface="Helvetica Light" charset="0"/>
                </a:rPr>
                <a:t>Transformations</a:t>
              </a:r>
              <a:endParaRPr lang="en-US" sz="1000" b="1" kern="0" dirty="0">
                <a:solidFill>
                  <a:schemeClr val="tx2">
                    <a:lumMod val="10000"/>
                  </a:schemeClr>
                </a:solidFill>
                <a:latin typeface="Bookman Old Style" panose="02050604050505020204" pitchFamily="18" charset="0"/>
                <a:ea typeface="ＭＳ Ｐゴシック" pitchFamily="-108" charset="-128"/>
                <a:cs typeface="Arial" pitchFamily="34" charset="0"/>
                <a:sym typeface="Helvetica Light" charset="0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46662" y="3659620"/>
              <a:ext cx="529417" cy="4820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92D050"/>
              </a:solidFill>
            </a:ln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3434" y="3641876"/>
              <a:ext cx="557936" cy="510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92D050"/>
              </a:solidFill>
            </a:ln>
          </p:spPr>
        </p:pic>
        <p:sp>
          <p:nvSpPr>
            <p:cNvPr id="39" name="Round Same Side Corner Rectangle 38"/>
            <p:cNvSpPr/>
            <p:nvPr/>
          </p:nvSpPr>
          <p:spPr>
            <a:xfrm>
              <a:off x="3976200" y="4173989"/>
              <a:ext cx="1308163" cy="348556"/>
            </a:xfrm>
            <a:prstGeom prst="round2SameRect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lIns="91435" tIns="45718" rIns="91435" bIns="45718"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tx1"/>
                  </a:solidFill>
                  <a:latin typeface="Arial" pitchFamily="-108" charset="0"/>
                  <a:ea typeface="ＭＳ Ｐゴシック" pitchFamily="-108" charset="-128"/>
                  <a:cs typeface="ＭＳ Ｐゴシック" pitchFamily="-108" charset="-128"/>
                </a:defRPr>
              </a:lvl9pPr>
            </a:lstStyle>
            <a:p>
              <a:pPr algn="ctr" defTabSz="753100">
                <a:tabLst>
                  <a:tab pos="309861" algn="l"/>
                </a:tabLst>
              </a:pPr>
              <a:r>
                <a:rPr lang="en-US" sz="800" b="1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man Old Style" panose="02050604050505020204" pitchFamily="18" charset="0"/>
                  <a:cs typeface="Arial" pitchFamily="34" charset="0"/>
                  <a:sym typeface="Helvetica Light" charset="0"/>
                </a:rPr>
                <a:t>Stage Layer (Hive/HDFS)</a:t>
              </a:r>
              <a:endParaRPr lang="en-US" sz="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Arial" pitchFamily="34" charset="0"/>
                <a:sym typeface="Helvetica Light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5880" y="4732600"/>
              <a:ext cx="533119" cy="340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92D050"/>
              </a:solidFill>
            </a:ln>
          </p:spPr>
        </p:pic>
        <p:sp>
          <p:nvSpPr>
            <p:cNvPr id="41" name="Rounded Rectangle 40"/>
            <p:cNvSpPr/>
            <p:nvPr/>
          </p:nvSpPr>
          <p:spPr>
            <a:xfrm>
              <a:off x="3961017" y="2034969"/>
              <a:ext cx="1288872" cy="417822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Bookman Old Style" panose="02050604050505020204" pitchFamily="18" charset="0"/>
              </a:endParaRPr>
            </a:p>
          </p:txBody>
        </p:sp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3174" y="2076906"/>
              <a:ext cx="330936" cy="2776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92D050"/>
              </a:solidFill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4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187" y="2068047"/>
              <a:ext cx="330936" cy="2776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92D050"/>
              </a:solidFill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4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390" y="2079137"/>
              <a:ext cx="330936" cy="2665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92D050"/>
              </a:solidFill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Right Arrow 45"/>
            <p:cNvSpPr/>
            <p:nvPr/>
          </p:nvSpPr>
          <p:spPr>
            <a:xfrm>
              <a:off x="5274744" y="2955076"/>
              <a:ext cx="263874" cy="35747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Bookman Old Style" panose="02050604050505020204" pitchFamily="18" charset="0"/>
              </a:endParaRPr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7109337" y="2949820"/>
              <a:ext cx="321150" cy="33966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588" indent="-188913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20763" indent="-381000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33525" indent="-573088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46288" indent="-765175" algn="l" defTabSz="509588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Bookman Old Style" panose="02050604050505020204" pitchFamily="18" charset="0"/>
              </a:endParaRPr>
            </a:p>
          </p:txBody>
        </p:sp>
      </p:grpSp>
      <p:sp>
        <p:nvSpPr>
          <p:cNvPr id="50" name="Round Same Side Corner Rectangle 49"/>
          <p:cNvSpPr/>
          <p:nvPr/>
        </p:nvSpPr>
        <p:spPr>
          <a:xfrm>
            <a:off x="2924470" y="4598145"/>
            <a:ext cx="1126352" cy="583508"/>
          </a:xfrm>
          <a:prstGeom prst="round2SameRect">
            <a:avLst/>
          </a:prstGeom>
          <a:noFill/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 defTabSz="7531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>
                <a:solidFill>
                  <a:schemeClr val="tx2">
                    <a:lumMod val="10000"/>
                  </a:schemeClr>
                </a:solidFill>
                <a:latin typeface="Bookman Old Style" panose="02050604050505020204" pitchFamily="18" charset="0"/>
                <a:sym typeface="Helvetica Light" charset="0"/>
              </a:rPr>
              <a:t>NDM/SFTP/FLUME/</a:t>
            </a:r>
          </a:p>
          <a:p>
            <a:pPr algn="ctr" defTabSz="7531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 dirty="0">
                <a:solidFill>
                  <a:schemeClr val="tx2">
                    <a:lumMod val="10000"/>
                  </a:schemeClr>
                </a:solidFill>
                <a:latin typeface="Bookman Old Style" panose="02050604050505020204" pitchFamily="18" charset="0"/>
                <a:sym typeface="Helvetica Light" charset="0"/>
              </a:rPr>
              <a:t>KAFKA</a:t>
            </a:r>
          </a:p>
        </p:txBody>
      </p:sp>
      <p:cxnSp>
        <p:nvCxnSpPr>
          <p:cNvPr id="56" name="Elbow Connector 55"/>
          <p:cNvCxnSpPr>
            <a:stCxn id="50" idx="0"/>
            <a:endCxn id="39" idx="2"/>
          </p:cNvCxnSpPr>
          <p:nvPr/>
        </p:nvCxnSpPr>
        <p:spPr>
          <a:xfrm flipV="1">
            <a:off x="4050822" y="4476753"/>
            <a:ext cx="953570" cy="413146"/>
          </a:xfrm>
          <a:prstGeom prst="bentConnector3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1028" name="Picture 4" descr="Image result for data quality managem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80" y="2518881"/>
            <a:ext cx="1347627" cy="130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Elbow Connector 61"/>
          <p:cNvCxnSpPr>
            <a:stCxn id="6" idx="3"/>
            <a:endCxn id="17" idx="2"/>
          </p:cNvCxnSpPr>
          <p:nvPr/>
        </p:nvCxnSpPr>
        <p:spPr>
          <a:xfrm>
            <a:off x="2261280" y="1794568"/>
            <a:ext cx="701284" cy="46308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24" name="Elbow Connector 1023"/>
          <p:cNvCxnSpPr>
            <a:stCxn id="10" idx="3"/>
            <a:endCxn id="50" idx="2"/>
          </p:cNvCxnSpPr>
          <p:nvPr/>
        </p:nvCxnSpPr>
        <p:spPr>
          <a:xfrm>
            <a:off x="2314550" y="3459781"/>
            <a:ext cx="609920" cy="1430118"/>
          </a:xfrm>
          <a:prstGeom prst="bentConnector3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27" name="Up Arrow 1026"/>
          <p:cNvSpPr/>
          <p:nvPr/>
        </p:nvSpPr>
        <p:spPr>
          <a:xfrm>
            <a:off x="5706673" y="3835576"/>
            <a:ext cx="112029" cy="387597"/>
          </a:xfrm>
          <a:prstGeom prst="upArrow">
            <a:avLst/>
          </a:prstGeom>
          <a:solidFill>
            <a:srgbClr val="FFFF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9588" fontAlgn="base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cxnSp>
        <p:nvCxnSpPr>
          <p:cNvPr id="1032" name="Elbow Connector 1031"/>
          <p:cNvCxnSpPr/>
          <p:nvPr/>
        </p:nvCxnSpPr>
        <p:spPr>
          <a:xfrm rot="16200000" flipH="1">
            <a:off x="7434395" y="4723367"/>
            <a:ext cx="277875" cy="137582"/>
          </a:xfrm>
          <a:prstGeom prst="bentConnector3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4991994" y="1414033"/>
            <a:ext cx="1498124" cy="284388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91435" tIns="45718" rIns="91435" bIns="45718" rtlCol="0" anchor="ctr"/>
          <a:lstStyle/>
          <a:p>
            <a:pPr algn="ctr" defTabSz="753100" fontAlgn="base">
              <a:spcBef>
                <a:spcPct val="0"/>
              </a:spcBef>
              <a:spcAft>
                <a:spcPct val="0"/>
              </a:spcAft>
              <a:tabLst>
                <a:tab pos="309861" algn="l"/>
              </a:tabLst>
            </a:pPr>
            <a:r>
              <a:rPr lang="en-US" sz="1000" b="1" kern="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ea typeface="ＭＳ Ｐゴシック" pitchFamily="-108" charset="-128"/>
                <a:cs typeface="Arial" pitchFamily="34" charset="0"/>
                <a:sym typeface="Helvetica Light" charset="0"/>
              </a:rPr>
              <a:t>Archive Layer (Hive/HDFS)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204" y="6062152"/>
            <a:ext cx="1196255" cy="62304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947" y="6095552"/>
            <a:ext cx="1966785" cy="536998"/>
          </a:xfrm>
          <a:prstGeom prst="rect">
            <a:avLst/>
          </a:prstGeom>
        </p:spPr>
      </p:pic>
      <p:pic>
        <p:nvPicPr>
          <p:cNvPr id="82" name="Content Placeholder 4"/>
          <p:cNvPicPr>
            <a:picLocks noChangeAspect="1"/>
          </p:cNvPicPr>
          <p:nvPr/>
        </p:nvPicPr>
        <p:blipFill>
          <a:blip r:embed="rId7"/>
          <a:srcRect t="2762" b="2762"/>
          <a:stretch>
            <a:fillRect/>
          </a:stretch>
        </p:blipFill>
        <p:spPr>
          <a:xfrm>
            <a:off x="1185205" y="5962350"/>
            <a:ext cx="2271057" cy="766649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8879" y="5920161"/>
            <a:ext cx="2297801" cy="783006"/>
          </a:xfrm>
          <a:prstGeom prst="rect">
            <a:avLst/>
          </a:prstGeom>
        </p:spPr>
      </p:pic>
      <p:pic>
        <p:nvPicPr>
          <p:cNvPr id="1038" name="Picture 6" descr="Image result for data quality managemen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899" y="4667425"/>
            <a:ext cx="1591055" cy="87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8" descr="Image result for data quality managemen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71" y="4733738"/>
            <a:ext cx="1100974" cy="74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2" name="Elbow Connector 1051"/>
          <p:cNvCxnSpPr>
            <a:stCxn id="17" idx="1"/>
            <a:endCxn id="39" idx="2"/>
          </p:cNvCxnSpPr>
          <p:nvPr/>
        </p:nvCxnSpPr>
        <p:spPr>
          <a:xfrm rot="16200000" flipH="1">
            <a:off x="3222465" y="2694825"/>
            <a:ext cx="1994591" cy="156926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55" name="Down Arrow 1054"/>
          <p:cNvSpPr/>
          <p:nvPr/>
        </p:nvSpPr>
        <p:spPr>
          <a:xfrm>
            <a:off x="7558457" y="4314502"/>
            <a:ext cx="191937" cy="365234"/>
          </a:xfrm>
          <a:prstGeom prst="downArrow">
            <a:avLst/>
          </a:prstGeom>
          <a:solidFill>
            <a:srgbClr val="FFFF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9588" fontAlgn="base">
              <a:spcBef>
                <a:spcPct val="0"/>
              </a:spcBef>
              <a:spcAft>
                <a:spcPct val="0"/>
              </a:spcAft>
            </a:pPr>
            <a:endParaRPr lang="en-US" sz="200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9294" y="6113578"/>
            <a:ext cx="1347755" cy="615421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 bwMode="auto">
          <a:xfrm>
            <a:off x="260492" y="202412"/>
            <a:ext cx="558022" cy="439260"/>
          </a:xfrm>
          <a:prstGeom prst="rect">
            <a:avLst/>
          </a:prstGeom>
          <a:gradFill rotWithShape="1">
            <a:gsLst>
              <a:gs pos="0">
                <a:srgbClr val="33CCFF"/>
              </a:gs>
              <a:gs pos="14000">
                <a:srgbClr val="33CCFF"/>
              </a:gs>
              <a:gs pos="100000">
                <a:srgbClr val="1F497D">
                  <a:lumMod val="75000"/>
                </a:srgbClr>
              </a:gs>
            </a:gsLst>
            <a:path path="circle">
              <a:fillToRect l="50000" t="-80000" r="50000" b="180000"/>
            </a:path>
          </a:gradFill>
          <a:ln w="3175">
            <a:solidFill>
              <a:srgbClr val="4F81BD">
                <a:lumMod val="60000"/>
                <a:lumOff val="4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  <a:lvl2pPr marL="509588" indent="-188913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marL="1020763" indent="-381000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marL="1533525" indent="-573088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marL="2046288" indent="-765175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9pPr>
          </a:lstStyle>
          <a:p>
            <a:pPr algn="ctr" eaLnBrk="0" hangingPunct="0">
              <a:defRPr/>
            </a:pPr>
            <a:r>
              <a:rPr lang="en-US" sz="3600" kern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1</a:t>
            </a:r>
            <a:endParaRPr lang="en-US" sz="3600" kern="0" dirty="0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8514" y="889844"/>
            <a:ext cx="9420189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lvl="1" indent="-342900">
              <a:spcBef>
                <a:spcPts val="600"/>
              </a:spcBef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Highlights 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&amp; Business </a:t>
            </a:r>
            <a:r>
              <a:rPr lang="en-US" b="1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Benifits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:</a:t>
            </a:r>
            <a:endParaRPr lang="en-US" sz="1400" u="sng" dirty="0">
              <a:latin typeface="Bookman Old Style" panose="02050604050505020204" pitchFamily="18" charset="0"/>
              <a:cs typeface="Calibri" pitchFamily="34" charset="0"/>
            </a:endParaRPr>
          </a:p>
          <a:p>
            <a:pPr marL="800100" lvl="1" indent="-342900" defTabSz="200025">
              <a:spcBef>
                <a:spcPts val="600"/>
              </a:spcBef>
              <a:spcAft>
                <a:spcPct val="2000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One stop Solution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.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Bookman Old Style" panose="02050604050505020204" pitchFamily="18" charset="0"/>
              <a:cs typeface="Calibri" pitchFamily="34" charset="0"/>
            </a:endParaRPr>
          </a:p>
          <a:p>
            <a:pPr marL="800100" lvl="1" indent="-342900" defTabSz="200025">
              <a:spcBef>
                <a:spcPts val="600"/>
              </a:spcBef>
              <a:spcAft>
                <a:spcPct val="2000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Can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be integrated with any Hadoop Platform (Cloudera/Hortonworks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).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Bookman Old Style" panose="02050604050505020204" pitchFamily="18" charset="0"/>
              <a:cs typeface="Calibri" pitchFamily="34" charset="0"/>
            </a:endParaRPr>
          </a:p>
          <a:p>
            <a:pPr marL="800100" lvl="1" indent="-342900" defTabSz="200025">
              <a:spcBef>
                <a:spcPts val="600"/>
              </a:spcBef>
              <a:spcAft>
                <a:spcPct val="2000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Implemented  with Spark Data Frame, </a:t>
            </a:r>
            <a:r>
              <a:rPr lang="en-US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PySpark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.</a:t>
            </a:r>
          </a:p>
          <a:p>
            <a:pPr marL="800100" lvl="1" indent="-342900" defTabSz="200025">
              <a:spcBef>
                <a:spcPts val="600"/>
              </a:spcBef>
              <a:spcAft>
                <a:spcPct val="2000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Fully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automated. Very Less manual effort during environment upgrade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.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Bookman Old Style" panose="02050604050505020204" pitchFamily="18" charset="0"/>
              <a:cs typeface="Calibri" pitchFamily="34" charset="0"/>
            </a:endParaRPr>
          </a:p>
          <a:p>
            <a:pPr marL="800100" lvl="1" indent="-342900" defTabSz="200025">
              <a:spcBef>
                <a:spcPts val="600"/>
              </a:spcBef>
              <a:spcAft>
                <a:spcPct val="2000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All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the artifacts  (Rules/DQ output/Log) will be loaded in database (Hive). </a:t>
            </a:r>
          </a:p>
          <a:p>
            <a:pPr marL="800100" lvl="1" indent="-342900" defTabSz="200025">
              <a:spcBef>
                <a:spcPts val="600"/>
              </a:spcBef>
              <a:spcAft>
                <a:spcPct val="2000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All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execution will be attached to a unique partition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.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Bookman Old Style" panose="02050604050505020204" pitchFamily="18" charset="0"/>
              <a:cs typeface="Calibri" pitchFamily="34" charset="0"/>
            </a:endParaRPr>
          </a:p>
          <a:p>
            <a:pPr marL="800100" lvl="1" indent="-342900" defTabSz="200025">
              <a:spcBef>
                <a:spcPts val="600"/>
              </a:spcBef>
              <a:spcAft>
                <a:spcPct val="2000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Scheduling can be done through autosys or </a:t>
            </a:r>
            <a:r>
              <a:rPr lang="en-US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Oozie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 or any scheduling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tool.</a:t>
            </a:r>
          </a:p>
          <a:p>
            <a:pPr marL="800100" lvl="1" indent="-342900" defTabSz="200025">
              <a:spcBef>
                <a:spcPts val="600"/>
              </a:spcBef>
              <a:spcAft>
                <a:spcPct val="2000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Easy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reporting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. Can be connected through Zeppelin or reporting tool. 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60492" y="202412"/>
            <a:ext cx="558022" cy="439260"/>
          </a:xfrm>
          <a:prstGeom prst="rect">
            <a:avLst/>
          </a:prstGeom>
          <a:gradFill rotWithShape="1">
            <a:gsLst>
              <a:gs pos="0">
                <a:srgbClr val="33CCFF"/>
              </a:gs>
              <a:gs pos="14000">
                <a:srgbClr val="33CCFF"/>
              </a:gs>
              <a:gs pos="100000">
                <a:srgbClr val="1F497D">
                  <a:lumMod val="75000"/>
                </a:srgbClr>
              </a:gs>
            </a:gsLst>
            <a:path path="circle">
              <a:fillToRect l="50000" t="-80000" r="50000" b="180000"/>
            </a:path>
          </a:gradFill>
          <a:ln w="3175">
            <a:solidFill>
              <a:srgbClr val="4F81BD">
                <a:lumMod val="60000"/>
                <a:lumOff val="4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  <a:lvl2pPr marL="509588" indent="-188913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marL="1020763" indent="-381000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marL="1533525" indent="-573088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marL="2046288" indent="-765175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9pPr>
          </a:lstStyle>
          <a:p>
            <a:pPr algn="ctr" eaLnBrk="0" hangingPunct="0">
              <a:defRPr/>
            </a:pPr>
            <a:r>
              <a:rPr lang="en-US" sz="3600" kern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2</a:t>
            </a:r>
            <a:endParaRPr lang="en-US" sz="3600" kern="0" dirty="0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70623" y="874622"/>
            <a:ext cx="4493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342900"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DATA QUALITY DATA MODEL</a:t>
            </a:r>
            <a:r>
              <a:rPr lang="en-US" sz="1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:</a:t>
            </a:r>
            <a:endParaRPr lang="en-US" sz="1400" b="1" u="sng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0492" y="202412"/>
            <a:ext cx="558022" cy="439260"/>
          </a:xfrm>
          <a:prstGeom prst="rect">
            <a:avLst/>
          </a:prstGeom>
          <a:gradFill rotWithShape="1">
            <a:gsLst>
              <a:gs pos="0">
                <a:srgbClr val="33CCFF"/>
              </a:gs>
              <a:gs pos="14000">
                <a:srgbClr val="33CCFF"/>
              </a:gs>
              <a:gs pos="100000">
                <a:srgbClr val="1F497D">
                  <a:lumMod val="75000"/>
                </a:srgbClr>
              </a:gs>
            </a:gsLst>
            <a:path path="circle">
              <a:fillToRect l="50000" t="-80000" r="50000" b="180000"/>
            </a:path>
          </a:gradFill>
          <a:ln w="3175">
            <a:solidFill>
              <a:srgbClr val="4F81BD">
                <a:lumMod val="60000"/>
                <a:lumOff val="4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  <a:lvl2pPr marL="509588" indent="-188913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marL="1020763" indent="-381000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marL="1533525" indent="-573088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marL="2046288" indent="-765175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9pPr>
          </a:lstStyle>
          <a:p>
            <a:pPr algn="ctr" eaLnBrk="0" hangingPunct="0">
              <a:defRPr/>
            </a:pPr>
            <a:r>
              <a:rPr lang="en-US" sz="36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23" y="1677004"/>
            <a:ext cx="97536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0492" y="202412"/>
            <a:ext cx="558022" cy="439260"/>
          </a:xfrm>
          <a:prstGeom prst="rect">
            <a:avLst/>
          </a:prstGeom>
          <a:gradFill rotWithShape="1">
            <a:gsLst>
              <a:gs pos="0">
                <a:srgbClr val="33CCFF"/>
              </a:gs>
              <a:gs pos="14000">
                <a:srgbClr val="33CCFF"/>
              </a:gs>
              <a:gs pos="100000">
                <a:srgbClr val="1F497D">
                  <a:lumMod val="75000"/>
                </a:srgbClr>
              </a:gs>
            </a:gsLst>
            <a:path path="circle">
              <a:fillToRect l="50000" t="-80000" r="50000" b="180000"/>
            </a:path>
          </a:gradFill>
          <a:ln w="3175">
            <a:solidFill>
              <a:srgbClr val="4F81BD">
                <a:lumMod val="60000"/>
                <a:lumOff val="4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  <a:lvl2pPr marL="509588" indent="-188913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marL="1020763" indent="-381000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marL="1533525" indent="-573088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marL="2046288" indent="-765175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9pPr>
          </a:lstStyle>
          <a:p>
            <a:pPr algn="ctr" eaLnBrk="0" hangingPunct="0">
              <a:defRPr/>
            </a:pPr>
            <a:r>
              <a:rPr lang="en-US" sz="36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829939" y="677791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Folder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67" y="3238499"/>
            <a:ext cx="3810000" cy="34198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46" y="1088296"/>
            <a:ext cx="4695825" cy="16573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9939" y="2786820"/>
            <a:ext cx="242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Execution </a:t>
            </a:r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9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995" y="3387212"/>
            <a:ext cx="3238233" cy="224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55908" y="1743127"/>
            <a:ext cx="8442638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defRPr/>
            </a:pPr>
            <a:endParaRPr lang="en-US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anose="02050604050505020204" pitchFamily="18" charset="0"/>
              <a:cs typeface="Calibri" pitchFamily="34" charset="0"/>
            </a:endParaRPr>
          </a:p>
          <a:p>
            <a:pPr marL="285750" indent="-285750"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     Trend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analysis of error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% .</a:t>
            </a:r>
          </a:p>
          <a:p>
            <a:pPr marL="285750" indent="-285750"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      Report generation using either python modules or Zeppelin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.</a:t>
            </a:r>
          </a:p>
          <a:p>
            <a:pPr marL="285750" indent="-285750"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     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Restart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Features Will be added/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Bookman Old Style" panose="02050604050505020204" pitchFamily="18" charset="0"/>
              <a:cs typeface="Calibri" pitchFamily="34" charset="0"/>
            </a:endParaRPr>
          </a:p>
          <a:p>
            <a:pPr marL="285750" indent="-285750"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Bookman Old Style" panose="02050604050505020204" pitchFamily="18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5908" y="985166"/>
            <a:ext cx="2193229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25" indent="-342900"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b="1" u="sng" dirty="0" smtClean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pPr marL="111125" indent="-342900"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What next </a:t>
            </a:r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???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60492" y="202412"/>
            <a:ext cx="558022" cy="439260"/>
          </a:xfrm>
          <a:prstGeom prst="rect">
            <a:avLst/>
          </a:prstGeom>
          <a:gradFill rotWithShape="1">
            <a:gsLst>
              <a:gs pos="0">
                <a:srgbClr val="33CCFF"/>
              </a:gs>
              <a:gs pos="14000">
                <a:srgbClr val="33CCFF"/>
              </a:gs>
              <a:gs pos="100000">
                <a:srgbClr val="1F497D">
                  <a:lumMod val="75000"/>
                </a:srgbClr>
              </a:gs>
            </a:gsLst>
            <a:path path="circle">
              <a:fillToRect l="50000" t="-80000" r="50000" b="180000"/>
            </a:path>
          </a:gradFill>
          <a:ln w="3175">
            <a:solidFill>
              <a:srgbClr val="4F81BD">
                <a:lumMod val="60000"/>
                <a:lumOff val="40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  <a:lvl2pPr marL="509588" indent="-188913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marL="1020763" indent="-381000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marL="1533525" indent="-573088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marL="2046288" indent="-765175" algn="l" defTabSz="509588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9pPr>
          </a:lstStyle>
          <a:p>
            <a:pPr algn="ctr" eaLnBrk="0" hangingPunct="0">
              <a:defRPr/>
            </a:pPr>
            <a:r>
              <a:rPr lang="en-US" sz="3600" kern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5</a:t>
            </a:r>
            <a:endParaRPr lang="en-US" sz="3600" kern="0" dirty="0"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28062" y="12850739"/>
            <a:ext cx="38800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defRPr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cs typeface="Calibri" pitchFamily="34" charset="0"/>
              </a:rPr>
              <a:t> </a:t>
            </a:r>
          </a:p>
        </p:txBody>
      </p:sp>
      <p:sp>
        <p:nvSpPr>
          <p:cNvPr id="8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thank y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208" y="5628068"/>
            <a:ext cx="3502024" cy="129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27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205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MS PGothic</vt:lpstr>
      <vt:lpstr>MS PGothic</vt:lpstr>
      <vt:lpstr>Arial</vt:lpstr>
      <vt:lpstr>Bookman Old Style</vt:lpstr>
      <vt:lpstr>Calibri</vt:lpstr>
      <vt:lpstr>Candara</vt:lpstr>
      <vt:lpstr>Century Gothic</vt:lpstr>
      <vt:lpstr>Georgia</vt:lpstr>
      <vt:lpstr>Helvetica Light</vt:lpstr>
      <vt:lpstr>Wingdings</vt:lpstr>
      <vt:lpstr>Wingdings 3</vt:lpstr>
      <vt:lpstr>Ion</vt:lpstr>
      <vt:lpstr>SPARK DATA QUALITY FRAMEWORK                                            By Sanjeeb Panda                                           07/12/2017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sanjeeb panda</dc:creator>
  <cp:lastModifiedBy>sanjeeb panda</cp:lastModifiedBy>
  <cp:revision>28</cp:revision>
  <dcterms:created xsi:type="dcterms:W3CDTF">2016-11-15T17:50:15Z</dcterms:created>
  <dcterms:modified xsi:type="dcterms:W3CDTF">2017-07-13T02:00:46Z</dcterms:modified>
</cp:coreProperties>
</file>