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4469f5ed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94469f5e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9489c41aa3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9489c41aa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9489c41aa3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9489c41aa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427641c6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427641c6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9489c41aa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9489c41a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94469f5edd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94469f5e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489c41aa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9489c41a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94469f5ed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94469f5e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gif"/><Relationship Id="rId4" Type="http://schemas.openxmlformats.org/officeDocument/2006/relationships/image" Target="../media/image1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7.png"/><Relationship Id="rId7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MASS BALANCE OF REACTOR USING NUMERICAL DIFFERENTIATION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394924" y="4617589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000"/>
              <a:t>Group Members :</a:t>
            </a:r>
            <a:endParaRPr sz="20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000"/>
              <a:t>Spandan Das  12041480</a:t>
            </a:r>
            <a:endParaRPr sz="20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000"/>
              <a:t>Sarthak Ghule 12041300</a:t>
            </a:r>
            <a:endParaRPr sz="2000"/>
          </a:p>
        </p:txBody>
      </p:sp>
      <p:sp>
        <p:nvSpPr>
          <p:cNvPr id="145" name="Google Shape;145;p18"/>
          <p:cNvSpPr txBox="1"/>
          <p:nvPr/>
        </p:nvSpPr>
        <p:spPr>
          <a:xfrm>
            <a:off x="1147850" y="4634950"/>
            <a:ext cx="3182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Submitted to :</a:t>
            </a:r>
            <a:endParaRPr sz="2000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Dr. Vijay S. Duryodhan</a:t>
            </a:r>
            <a:endParaRPr sz="2000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594784" y="588025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FUTURE SCOPE OF IMPROVEMENT</a:t>
            </a:r>
            <a:endParaRPr sz="4800"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727875" y="2190152"/>
            <a:ext cx="8596800" cy="453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24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50"/>
              <a:buChar char="►"/>
            </a:pPr>
            <a:r>
              <a:rPr lang="en-US" sz="1950"/>
              <a:t>Implicit methods overcome both these </a:t>
            </a:r>
            <a:r>
              <a:rPr lang="en-US" sz="1950"/>
              <a:t>difficulties</a:t>
            </a:r>
            <a:r>
              <a:rPr lang="en-US" sz="1950"/>
              <a:t> at the expense of somewhat more complicated algorithms.</a:t>
            </a:r>
            <a:endParaRPr sz="1950"/>
          </a:p>
          <a:p>
            <a:pPr indent="-3524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50"/>
              <a:buChar char="►"/>
            </a:pPr>
            <a:r>
              <a:rPr lang="en-US" sz="1950"/>
              <a:t>The spatial derivative is approximated at an advanced time level (</a:t>
            </a:r>
            <a:r>
              <a:rPr i="1" lang="en-US" sz="1950"/>
              <a:t>l</a:t>
            </a:r>
            <a:r>
              <a:rPr lang="en-US" sz="1950"/>
              <a:t> + 1).The second derivative would be approximated by which is second-order accurate. </a:t>
            </a:r>
            <a:endParaRPr sz="1950"/>
          </a:p>
          <a:p>
            <a:pPr indent="-3524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50"/>
              <a:buChar char="►"/>
            </a:pPr>
            <a:r>
              <a:rPr lang="en-US" sz="1950"/>
              <a:t>When this relationship is </a:t>
            </a:r>
            <a:endParaRPr sz="195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50"/>
              <a:t>substituted into the </a:t>
            </a:r>
            <a:endParaRPr sz="195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50"/>
              <a:t>original PDE, the resulting difference equation contains several u</a:t>
            </a:r>
            <a:r>
              <a:rPr lang="en-US" sz="1950"/>
              <a:t>nknowns.</a:t>
            </a:r>
            <a:endParaRPr sz="195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50"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750" y="3917350"/>
            <a:ext cx="3526375" cy="10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517850" y="702454"/>
            <a:ext cx="8596800" cy="545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50"/>
              <a:buChar char="►"/>
            </a:pPr>
            <a:r>
              <a:rPr lang="en-US" sz="1850"/>
              <a:t>In implicit method we </a:t>
            </a:r>
            <a:r>
              <a:rPr lang="en-US" sz="1850"/>
              <a:t>have </a:t>
            </a:r>
            <a:r>
              <a:rPr lang="en-US" sz="1850"/>
              <a:t>to  </a:t>
            </a:r>
            <a:r>
              <a:rPr lang="en-US" sz="1850"/>
              <a:t>change</a:t>
            </a:r>
            <a:r>
              <a:rPr lang="en-US" sz="1850"/>
              <a:t> the time step ‘</a:t>
            </a:r>
            <a:r>
              <a:rPr i="1" lang="en-US" sz="1850"/>
              <a:t>l</a:t>
            </a:r>
            <a:r>
              <a:rPr lang="en-US" sz="1850"/>
              <a:t>’ in right hand side to ‘</a:t>
            </a:r>
            <a:r>
              <a:rPr i="1" lang="en-US" sz="1850"/>
              <a:t>l </a:t>
            </a:r>
            <a:r>
              <a:rPr lang="en-US" sz="1850"/>
              <a:t>+ 1’ in the equation described in the methodology or if we are solving from the </a:t>
            </a:r>
            <a:r>
              <a:rPr lang="en-US" sz="1850"/>
              <a:t>beginning</a:t>
            </a:r>
            <a:r>
              <a:rPr lang="en-US" sz="1850"/>
              <a:t> then we can use the relation mentioned in previous slide at the </a:t>
            </a:r>
            <a:r>
              <a:rPr lang="en-US" sz="1850"/>
              <a:t>beginning</a:t>
            </a:r>
            <a:r>
              <a:rPr lang="en-US" sz="1850"/>
              <a:t> of our solving procedure. </a:t>
            </a:r>
            <a:endParaRPr sz="1850"/>
          </a:p>
          <a:p>
            <a:pPr indent="-34607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50"/>
              <a:buChar char="►"/>
            </a:pPr>
            <a:r>
              <a:rPr lang="en-US" sz="1850"/>
              <a:t>The</a:t>
            </a:r>
            <a:r>
              <a:rPr lang="en-US" sz="1850"/>
              <a:t> equation will look something like :</a:t>
            </a:r>
            <a:endParaRPr sz="185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-34607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50"/>
              <a:buChar char="►"/>
            </a:pPr>
            <a:r>
              <a:rPr lang="en-US" sz="1850"/>
              <a:t>Now we need to start the iteration by </a:t>
            </a:r>
            <a:r>
              <a:rPr lang="en-US" sz="1850"/>
              <a:t>putting</a:t>
            </a:r>
            <a:r>
              <a:rPr lang="en-US" sz="1850"/>
              <a:t> </a:t>
            </a:r>
            <a:r>
              <a:rPr lang="en-US" sz="1850"/>
              <a:t>the</a:t>
            </a:r>
            <a:r>
              <a:rPr lang="en-US" sz="1850"/>
              <a:t> values of time steps with </a:t>
            </a:r>
            <a:r>
              <a:rPr lang="en-US" sz="1850"/>
              <a:t>initial     known to us and keep on iterating till our last iteration.</a:t>
            </a:r>
            <a:endParaRPr sz="1850"/>
          </a:p>
          <a:p>
            <a:pPr indent="-34607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50"/>
              <a:buChar char="►"/>
            </a:pPr>
            <a:r>
              <a:rPr lang="en-US" sz="1850"/>
              <a:t>The implicit formulations result in a set of linear algebraic equations with the same number of unknowns. Thus, the method reduces to the solution of a set of simultaneous equations at each point in time.</a:t>
            </a:r>
            <a:endParaRPr sz="1850"/>
          </a:p>
          <a:p>
            <a:pPr indent="-346075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50"/>
              <a:buChar char="►"/>
            </a:pPr>
            <a:r>
              <a:rPr lang="en-US" sz="1850"/>
              <a:t>Further a tridiagonal matrix will be formed and can be solved to get the desired solutions.</a:t>
            </a:r>
            <a:endParaRPr sz="1850"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50" y="2731738"/>
            <a:ext cx="8683950" cy="8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325" y="4269200"/>
            <a:ext cx="236075" cy="4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1020234" y="276855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THANK YOU 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479214" y="10668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/>
              <a:t>PROBLEM STATEMENT</a:t>
            </a:r>
            <a:endParaRPr sz="4800"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479214" y="917478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Chemical engineers make extensive use of idealized reactors in their </a:t>
            </a:r>
            <a:r>
              <a:rPr lang="en-US"/>
              <a:t>designwork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Figure depicts an elongated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reactor with a single entry and exit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point. It is  a distributed-parameter</a:t>
            </a:r>
            <a:r>
              <a:rPr b="1"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     </a:t>
            </a:r>
            <a:r>
              <a:rPr lang="en-US"/>
              <a:t>system. If it is assumed that the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chemical is subjected to first-order decay1 and the tank is well-mixed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vertically and laterally, a mass balance can be performed on a finite segment of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length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Δ</a:t>
            </a:r>
            <a:r>
              <a:rPr i="1" lang="en-US"/>
              <a:t>x</a:t>
            </a:r>
            <a:r>
              <a:rPr lang="en-US"/>
              <a:t>, as in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1197" y="1460098"/>
            <a:ext cx="4882383" cy="1556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3625" y="4171100"/>
            <a:ext cx="5840925" cy="22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47053" y="720409"/>
            <a:ext cx="9114366" cy="5520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where </a:t>
            </a:r>
            <a:r>
              <a:rPr i="1" lang="en-US"/>
              <a:t>V </a:t>
            </a:r>
            <a:r>
              <a:rPr lang="en-US"/>
              <a:t>= volume (m</a:t>
            </a:r>
            <a:r>
              <a:rPr baseline="30000" lang="en-US"/>
              <a:t>3</a:t>
            </a:r>
            <a:r>
              <a:rPr lang="en-US"/>
              <a:t>), </a:t>
            </a:r>
            <a:r>
              <a:rPr i="1" lang="en-US"/>
              <a:t>Q </a:t>
            </a:r>
            <a:r>
              <a:rPr lang="en-US"/>
              <a:t>= flow rate (m</a:t>
            </a:r>
            <a:r>
              <a:rPr baseline="30000" lang="en-US"/>
              <a:t>3</a:t>
            </a:r>
            <a:r>
              <a:rPr lang="en-US"/>
              <a:t>/h), </a:t>
            </a:r>
            <a:r>
              <a:rPr i="1" lang="en-US"/>
              <a:t>c </a:t>
            </a:r>
            <a:r>
              <a:rPr lang="en-US"/>
              <a:t>is concentration (moles/m</a:t>
            </a:r>
            <a:r>
              <a:rPr baseline="30000" lang="en-US"/>
              <a:t>3</a:t>
            </a:r>
            <a:r>
              <a:rPr lang="en-US"/>
              <a:t>), </a:t>
            </a:r>
            <a:r>
              <a:rPr i="1" lang="en-US"/>
              <a:t>D </a:t>
            </a:r>
            <a:r>
              <a:rPr lang="en-US"/>
              <a:t>is a dispersion coefficient (m</a:t>
            </a:r>
            <a:r>
              <a:rPr baseline="30000" lang="en-US"/>
              <a:t>2</a:t>
            </a:r>
            <a:r>
              <a:rPr lang="en-US"/>
              <a:t>/h), </a:t>
            </a:r>
            <a:r>
              <a:rPr i="1" lang="en-US"/>
              <a:t>Ac </a:t>
            </a:r>
            <a:r>
              <a:rPr lang="en-US"/>
              <a:t>is the tank’s cross-sectional area (m</a:t>
            </a:r>
            <a:r>
              <a:rPr baseline="30000" lang="en-US"/>
              <a:t>2</a:t>
            </a:r>
            <a:r>
              <a:rPr lang="en-US"/>
              <a:t>), and </a:t>
            </a:r>
            <a:r>
              <a:rPr i="1" lang="en-US"/>
              <a:t>k </a:t>
            </a:r>
            <a:r>
              <a:rPr lang="en-US"/>
              <a:t>is the first order decay coefficient (h</a:t>
            </a:r>
            <a:r>
              <a:rPr baseline="30000" lang="en-US"/>
              <a:t>-1</a:t>
            </a:r>
            <a:r>
              <a:rPr lang="en-US"/>
              <a:t>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From Fick’s First law :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parameter </a:t>
            </a:r>
            <a:r>
              <a:rPr i="1" lang="en-US"/>
              <a:t>D</a:t>
            </a:r>
            <a:r>
              <a:rPr lang="en-US"/>
              <a:t>, therefore, reflects the magnitude of turbulent mixing. If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Δ</a:t>
            </a:r>
            <a:r>
              <a:rPr i="1" lang="en-US"/>
              <a:t>x </a:t>
            </a:r>
            <a:r>
              <a:rPr lang="en-US"/>
              <a:t>and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Δ</a:t>
            </a:r>
            <a:r>
              <a:rPr i="1" lang="en-US"/>
              <a:t>t </a:t>
            </a:r>
            <a:r>
              <a:rPr lang="en-US"/>
              <a:t>are allowed to approach zero, Then the initial equation becomes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Where </a:t>
            </a:r>
            <a:r>
              <a:rPr i="1" lang="en-US"/>
              <a:t>U = Q</a:t>
            </a:r>
            <a:r>
              <a:rPr lang="en-US"/>
              <a:t>/</a:t>
            </a:r>
            <a:r>
              <a:rPr i="1" lang="en-US"/>
              <a:t>Ac </a:t>
            </a:r>
            <a:r>
              <a:rPr lang="en-US"/>
              <a:t>is the velocity of the water flowing through the tank.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problem is how do we solve the above PDE by using finite difference method ?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0642" y="1885938"/>
            <a:ext cx="1595118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3261" y="3665220"/>
            <a:ext cx="2849879" cy="937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677334" y="41148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/>
              <a:t>METHODOLOGY</a:t>
            </a:r>
            <a:endParaRPr sz="4800"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677334" y="16652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Now this equation is a B</a:t>
            </a:r>
            <a:r>
              <a:rPr baseline="30000" lang="en-US"/>
              <a:t>2  </a:t>
            </a:r>
            <a:r>
              <a:rPr lang="en-US"/>
              <a:t>- 4</a:t>
            </a:r>
            <a:r>
              <a:rPr lang="en-US"/>
              <a:t>AC = 0 parabolic natured partial differential equation (PDE). Since its parabolic it will marching in one direction, and i.e. forward so we need to apply forward finite divided difference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will also have to use Laplace's equation by a centered divided difference :</a:t>
            </a:r>
            <a:endParaRPr/>
          </a:p>
        </p:txBody>
      </p:sp>
      <p:pic>
        <p:nvPicPr>
          <p:cNvPr descr="{&quot;id&quot;:&quot;1&quot;,&quot;backgroundColor&quot;:&quot;#2C3C43&quot;,&quot;backgroundColorModified&quot;:false,&quot;code&quot;:&quot;$$\\dfrac{\\partial c}{\\partial t}=\\dfrac{c_{i}^{l+1}-c_{i}^{l}}{\\Delta t}$$&quot;,&quot;aid&quot;:null,&quot;type&quot;:&quot;$$&quot;,&quot;font&quot;:{&quot;color&quot;:&quot;#ffffff&quot;,&quot;size&quot;:&quot;24&quot;,&quot;family&quot;:&quot;Arial&quot;},&quot;ts&quot;:1668951374445,&quot;cs&quot;:&quot;6qeL7B1UB1jVjZdBECZuSg==&quot;,&quot;size&quot;:{&quot;width&quot;:244.79999999999995,&quot;height&quot;:89.19999999999999}}"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402" y="2685075"/>
            <a:ext cx="2331720" cy="849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&quot;,&quot;font&quot;:{&quot;size&quot;:&quot;24&quot;,&quot;color&quot;:&quot;#ffffff&quot;,&quot;family&quot;:&quot;Arial&quot;},&quot;backgroundColorModified&quot;:false,&quot;backgroundColor&quot;:&quot;#2C3C43&quot;,&quot;type&quot;:&quot;$$&quot;,&quot;aid&quot;:null,&quot;code&quot;:&quot;$$\\dfrac{\\partial ^{2}c}{\\partial x^{2}}=\\dfrac{c_{i+1}^{l}-2c_{i}^{l}+c_{i-1}^{l}}{\\Delta x^{2}}$$&quot;,&quot;ts&quot;:1668951243117,&quot;cs&quot;:&quot;V/jMaHlUQ9Q/yoSXTVeqGA==&quot;,&quot;size&quot;:{&quot;width&quot;:392.6666666666667,&quot;height&quot;:90.66666666666667}}" id="168" name="Google Shape;1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425" y="4449525"/>
            <a:ext cx="3740150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code&quot;:&quot;$$\\dfrac{\\partial c}{\\partial x}=\\dfrac{c_{i+1}^{l}-c_{i-1}^{l}}{2\\Delta x}$$&quot;,&quot;backgroundColorModified&quot;:false,&quot;id&quot;:&quot;1&quot;,&quot;backgroundColor&quot;:&quot;#2C3C43&quot;,&quot;type&quot;:&quot;$$&quot;,&quot;font&quot;:{&quot;color&quot;:&quot;#ffffff&quot;,&quot;size&quot;:&quot;24&quot;,&quot;family&quot;:&quot;Arial&quot;},&quot;ts&quot;:1668951400224,&quot;cs&quot;:&quot;yYleXkeMY/ujOs2TKHQndA==&quot;,&quot;size&quot;:{&quot;width&quot;:285.25000000000006,&quot;height&quot;:89.25}}" id="169" name="Google Shape;16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9135" y="4456271"/>
            <a:ext cx="2717006" cy="850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where</a:t>
            </a:r>
            <a:endParaRPr/>
          </a:p>
        </p:txBody>
      </p:sp>
      <p:pic>
        <p:nvPicPr>
          <p:cNvPr descr="{&quot;font&quot;:{&quot;family&quot;:&quot;Arial&quot;,&quot;size&quot;:&quot;20&quot;,&quot;color&quot;:&quot;#ffffff&quot;},&quot;backgroundColor&quot;:&quot;#2C3C43&quot;,&quot;type&quot;:&quot;$$&quot;,&quot;code&quot;:&quot;$$c_{i}^{l+1}=c_{i}^{l}-\\lambda\\left[-\\left(\\dfrac{D}{U\\Delta x}+\\frac{1}{2}\\right)c_{i-1}^{l}+\\left(\\frac{2D}{U\\Delta x}+\\frac{k\\Delta x}{U}\\right)c_{i}^{l}-\\left(\\dfrac{D}{U\\Delta x}-\\frac{1}{2}\\right)c_{i+1}^{l}\\right]$$&quot;,&quot;id&quot;:&quot;2&quot;,&quot;backgroundColorModified&quot;:false,&quot;aid&quot;:null,&quot;ts&quot;:1668952140382,&quot;cs&quot;:&quot;RSDaDrHx6aU52rkh8oOOPQ==&quot;,&quot;size&quot;:{&quot;width&quot;:1052,&quot;height&quot;:75}}"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10" y="2616235"/>
            <a:ext cx="100203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font&quot;:{&quot;color&quot;:&quot;#FEFEFE&quot;,&quot;size&quot;:&quot;24&quot;,&quot;family&quot;:&quot;Trebuchet MS&quot;},&quot;backgroundColor&quot;:&quot;#2C3C43&quot;,&quot;aid&quot;:null,&quot;code&quot;:&quot;$$\\lambda=\\dfrac{U\\Delta t}{\\Delta x^{2}}$$&quot;,&quot;id&quot;:&quot;3&quot;,&quot;backgroundColorModified&quot;:false,&quot;ts&quot;:1669012296970,&quot;cs&quot;:&quot;4joSXA9vmblTfdb7UeNcNA==&quot;,&quot;size&quot;:{&quot;width&quot;:157.16666666666666,&quot;height&quot;:80.33333333333333}}" id="177" name="Google Shape;1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423" y="4219702"/>
            <a:ext cx="1497013" cy="7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459600" y="432475"/>
            <a:ext cx="10072200" cy="537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Boundary condition:</a:t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Prior to t = 0, the tank is filled with water that is devoid of the chemical and </a:t>
            </a:r>
            <a:r>
              <a:rPr lang="en-US"/>
              <a:t>the</a:t>
            </a:r>
            <a:r>
              <a:rPr lang="en-US"/>
              <a:t> c</a:t>
            </a:r>
            <a:r>
              <a:rPr lang="en-US"/>
              <a:t>hemical</a:t>
            </a:r>
            <a:r>
              <a:rPr lang="en-US"/>
              <a:t> is injected into the reactor’s inflow at a constant level of c</a:t>
            </a:r>
            <a:r>
              <a:rPr baseline="-25000" lang="en-US"/>
              <a:t>in</a:t>
            </a:r>
            <a:r>
              <a:rPr lang="en-US"/>
              <a:t>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The second condition specifies that the chemical leaves the reactor purely as a function of flow through the outlet pipe. That is, it is assumed that dispersion in the reactor does not affect the exit rate.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backgroundColorModified&quot;:false,&quot;aid&quot;:null,&quot;backgroundColor&quot;:&quot;#2C3C43&quot;,&quot;code&quot;:&quot;$Qc_{in}=Qc_{0}-DA_{c}\\dfrac{\\partial c_{0}}{\\partial x}$&quot;,&quot;font&quot;:{&quot;size&quot;:&quot;20&quot;,&quot;family&quot;:&quot;Trebuchet MS&quot;,&quot;color&quot;:&quot;#FEFEFE&quot;},&quot;type&quot;:&quot;$&quot;,&quot;id&quot;:&quot;4&quot;,&quot;ts&quot;:1669014373180,&quot;cs&quot;:&quot;RfArKvFhj/nN/zzTm+1siA==&quot;,&quot;size&quot;:{&quot;width&quot;:307,&quot;height&quot;:66.25}}"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172" y="1848097"/>
            <a:ext cx="2924175" cy="631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backgroundColor&quot;:&quot;#2C3C43&quot;,&quot;id&quot;:&quot;4&quot;,&quot;aid&quot;:null,&quot;code&quot;:&quot;$Qc_{in}=Qc_{0}-DA_{c}\\dfrac{c_{1}-c_{-1}}{2\\Delta x}$&quot;,&quot;font&quot;:{&quot;size&quot;:18,&quot;family&quot;:&quot;Trebuchet MS&quot;,&quot;color&quot;:&quot;#FEFEFE&quot;},&quot;backgroundColorModified&quot;:false,&quot;ts&quot;:1669014236030,&quot;cs&quot;:&quot;+qsK7UgbpmRXj2Fa0gwBGg==&quot;,&quot;size&quot;:{&quot;width&quot;:334.25000000000006,&quot;height&quot;:51.5}}"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95" y="2876111"/>
            <a:ext cx="3183731" cy="4905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5&quot;,&quot;font&quot;:{&quot;size&quot;:18,&quot;family&quot;:&quot;Trebuchet MS&quot;,&quot;color&quot;:&quot;#FEFEFE&quot;},&quot;code&quot;:&quot;$$c_{-1}=c_{1}+\\dfrac{2\\Delta xU}{D}c_{in}-\\dfrac{2\\Delta xU}{D}c_{o}$$&quot;,&quot;aid&quot;:null,&quot;type&quot;:&quot;$$&quot;,&quot;backgroundColor&quot;:&quot;#2C3C43&quot;,&quot;backgroundColorModified&quot;:false,&quot;ts&quot;:1669013979914,&quot;cs&quot;:&quot;WPHrhxwf+yRqOkAJMh+79w==&quot;,&quot;size&quot;:{&quot;width&quot;:400.3333333333333,&quot;height&quot;:59}}" id="185" name="Google Shape;18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5450" y="2840388"/>
            <a:ext cx="38131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2C3C43&quot;,&quot;code&quot;:&quot;$Qc_{n}=Qc_{n}-DA_{c}\\dfrac{c_{n+1}-c_{n-1}}{2\\Delta x}$&quot;,&quot;font&quot;:{&quot;size&quot;:18,&quot;family&quot;:&quot;Trebuchet MS&quot;,&quot;color&quot;:&quot;#FEFEFE&quot;},&quot;id&quot;:&quot;4&quot;,&quot;type&quot;:&quot;$&quot;,&quot;backgroundColorModified&quot;:false,&quot;aid&quot;:null,&quot;ts&quot;:1669014222338,&quot;cs&quot;:&quot;zUuVYnBccA5R/3P4TAiMbg==&quot;,&quot;size&quot;:{&quot;width&quot;:369,&quot;height&quot;:51.666666666666664}}" id="186" name="Google Shape;18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600" y="5462598"/>
            <a:ext cx="3514725" cy="492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c_{n+1}=c_{n-1}$$&quot;,&quot;aid&quot;:null,&quot;type&quot;:&quot;$$&quot;,&quot;id&quot;:&quot;6&quot;,&quot;backgroundColorModified&quot;:false,&quot;font&quot;:{&quot;color&quot;:&quot;#FEFEFE&quot;,&quot;size&quot;:35,&quot;family&quot;:&quot;Trebuchet MS&quot;},&quot;backgroundColor&quot;:&quot;#2C3C43&quot;,&quot;ts&quot;:1669014432099,&quot;cs&quot;:&quot;gi+pldT4z7EhIQEmnBy6gA==&quot;,&quot;size&quot;:{&quot;width&quot;:267.24149133858265,&quot;height&quot;:36.08400314960634}}" id="187" name="Google Shape;18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53525" y="5536806"/>
            <a:ext cx="2545475" cy="3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/>
          <p:nvPr/>
        </p:nvSpPr>
        <p:spPr>
          <a:xfrm>
            <a:off x="4599225" y="3020775"/>
            <a:ext cx="1061400" cy="1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4803325" y="5619750"/>
            <a:ext cx="721200" cy="1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677334" y="4572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RESULTS AND </a:t>
            </a:r>
            <a:r>
              <a:rPr lang="en-US" sz="4800"/>
              <a:t>DISCUSSION</a:t>
            </a:r>
            <a:endParaRPr sz="4800"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741700"/>
            <a:ext cx="7105951" cy="453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8409225" y="1725375"/>
            <a:ext cx="2993400" cy="4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numerical methods can be used to generate time variable solutions where the concentration in the tank is 0 at time zero. </a:t>
            </a:r>
            <a:endParaRPr sz="1800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As expected, the immediate impact is near the inlet. </a:t>
            </a:r>
            <a:endParaRPr sz="1800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EFEFE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With time, the solution eventually approaches the steady-state level.</a:t>
            </a:r>
            <a:endParaRPr sz="1800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150675" y="674900"/>
            <a:ext cx="3238500" cy="535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As expected, the concentration decreases due to the decay reaction as the chemical flows through the tank.</a:t>
            </a:r>
            <a:endParaRPr/>
          </a:p>
          <a:p>
            <a:pPr indent="-32004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addition to the above computation, increasing the turbulent mixing tends to flatten the curve.</a:t>
            </a:r>
            <a:endParaRPr/>
          </a:p>
          <a:p>
            <a:pPr indent="-32004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contrast, if dispersion is decreased, the curve would become steeper as mixing became less important relative to advection and decay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SzPts val="605"/>
              <a:buNone/>
            </a:pPr>
            <a:r>
              <a:t/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300" y="749626"/>
            <a:ext cx="7204875" cy="535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LIMITATIONS</a:t>
            </a:r>
            <a:endParaRPr sz="4800"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749975" y="1510050"/>
            <a:ext cx="8596800" cy="383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582" lvl="0" marL="4572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732"/>
              <a:buChar char="►"/>
            </a:pPr>
            <a:r>
              <a:rPr lang="en-US" sz="2065"/>
              <a:t>Although satisfaction of :</a:t>
            </a:r>
            <a:endParaRPr sz="2065"/>
          </a:p>
          <a:p>
            <a:pPr indent="0" lvl="0" marL="4572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-US" sz="2065"/>
              <a:t>(ƛ ≤ 1/2)will alleviate the </a:t>
            </a:r>
            <a:r>
              <a:rPr lang="en-US" sz="2065"/>
              <a:t>instabilities</a:t>
            </a:r>
            <a:endParaRPr sz="2065"/>
          </a:p>
          <a:p>
            <a:pPr indent="0" lvl="0" marL="4572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-US" sz="2065"/>
              <a:t>to a higher extent it also places </a:t>
            </a:r>
            <a:endParaRPr sz="2065"/>
          </a:p>
          <a:p>
            <a:pPr indent="0" lvl="0" marL="4572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-US" sz="2065"/>
              <a:t>a strong limitation on the explicit method. </a:t>
            </a:r>
            <a:endParaRPr sz="2065"/>
          </a:p>
          <a:p>
            <a:pPr indent="-33858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32"/>
              <a:buChar char="►"/>
            </a:pPr>
            <a:r>
              <a:rPr lang="en-US" sz="2065"/>
              <a:t>Let Δx be halved to improve the approximation of the spatial second derivative. As per the above equation, the time step must be quartered to maintain convergence and stability.</a:t>
            </a:r>
            <a:endParaRPr sz="2065"/>
          </a:p>
          <a:p>
            <a:pPr indent="-33858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32"/>
              <a:buChar char="►"/>
            </a:pPr>
            <a:r>
              <a:rPr lang="en-US" sz="2065"/>
              <a:t>The computation for each of these time steps will take twice as long because halving Δx doubles the total number of nodes for which equations must be written.</a:t>
            </a:r>
            <a:endParaRPr sz="2065"/>
          </a:p>
          <a:p>
            <a:pPr indent="-33858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32"/>
              <a:buChar char="►"/>
            </a:pPr>
            <a:r>
              <a:rPr lang="en-US" sz="2065"/>
              <a:t>Consequently, for the one-dimensional case, halving Δx results in an eightfold increase in the number of calculations. Thus, the computational burden may be large to attain acceptable accuracy.</a:t>
            </a:r>
            <a:endParaRPr sz="2065"/>
          </a:p>
          <a:p>
            <a:pPr indent="0" lvl="0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065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065"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950" y="1343825"/>
            <a:ext cx="14573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