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35"/>
  </p:notesMasterIdLst>
  <p:sldIdLst>
    <p:sldId id="256" r:id="rId2"/>
    <p:sldId id="714" r:id="rId3"/>
    <p:sldId id="719" r:id="rId4"/>
    <p:sldId id="674" r:id="rId5"/>
    <p:sldId id="717" r:id="rId6"/>
    <p:sldId id="718" r:id="rId7"/>
    <p:sldId id="724" r:id="rId8"/>
    <p:sldId id="723" r:id="rId9"/>
    <p:sldId id="727" r:id="rId10"/>
    <p:sldId id="742" r:id="rId11"/>
    <p:sldId id="730" r:id="rId12"/>
    <p:sldId id="735" r:id="rId13"/>
    <p:sldId id="736" r:id="rId14"/>
    <p:sldId id="737" r:id="rId15"/>
    <p:sldId id="739" r:id="rId16"/>
    <p:sldId id="741" r:id="rId17"/>
    <p:sldId id="746" r:id="rId18"/>
    <p:sldId id="749" r:id="rId19"/>
    <p:sldId id="747" r:id="rId20"/>
    <p:sldId id="748" r:id="rId21"/>
    <p:sldId id="751" r:id="rId22"/>
    <p:sldId id="752" r:id="rId23"/>
    <p:sldId id="753" r:id="rId24"/>
    <p:sldId id="750" r:id="rId25"/>
    <p:sldId id="756" r:id="rId26"/>
    <p:sldId id="757" r:id="rId27"/>
    <p:sldId id="733" r:id="rId28"/>
    <p:sldId id="758" r:id="rId29"/>
    <p:sldId id="762" r:id="rId30"/>
    <p:sldId id="761" r:id="rId31"/>
    <p:sldId id="759" r:id="rId32"/>
    <p:sldId id="711" r:id="rId33"/>
    <p:sldId id="30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203" autoAdjust="0"/>
  </p:normalViewPr>
  <p:slideViewPr>
    <p:cSldViewPr snapToGrid="0">
      <p:cViewPr>
        <p:scale>
          <a:sx n="76" d="100"/>
          <a:sy n="76" d="100"/>
        </p:scale>
        <p:origin x="806" y="7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6EF2B-CA05-4EC5-9E6C-34612BFD8D6D}"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n-IN"/>
        </a:p>
      </dgm:t>
    </dgm:pt>
    <dgm:pt modelId="{58B3276B-24EC-42CF-B174-3D34618F9367}">
      <dgm:prSet phldrT="[Text]" custT="1"/>
      <dgm:spPr/>
      <dgm:t>
        <a:bodyPr/>
        <a:lstStyle/>
        <a:p>
          <a:r>
            <a:rPr lang="en-US" sz="1400" dirty="0">
              <a:latin typeface="Berlin Sans FB" panose="020E0602020502020306" pitchFamily="34" charset="0"/>
            </a:rPr>
            <a:t>1. Data Collection</a:t>
          </a:r>
          <a:endParaRPr lang="en-IN" sz="1400" dirty="0">
            <a:latin typeface="Berlin Sans FB" panose="020E0602020502020306" pitchFamily="34" charset="0"/>
          </a:endParaRPr>
        </a:p>
      </dgm:t>
    </dgm:pt>
    <dgm:pt modelId="{CC35E2D6-9765-4ACB-9526-9420006D85F5}" type="parTrans" cxnId="{39DD75BF-FAF4-4B23-BCA9-B33FE93AF89D}">
      <dgm:prSet/>
      <dgm:spPr/>
      <dgm:t>
        <a:bodyPr/>
        <a:lstStyle/>
        <a:p>
          <a:endParaRPr lang="en-IN"/>
        </a:p>
      </dgm:t>
    </dgm:pt>
    <dgm:pt modelId="{3ED8F38F-D7B9-4FDE-A25E-9A59D9529CBC}" type="sibTrans" cxnId="{39DD75BF-FAF4-4B23-BCA9-B33FE93AF89D}">
      <dgm:prSet/>
      <dgm:spPr/>
      <dgm:t>
        <a:bodyPr/>
        <a:lstStyle/>
        <a:p>
          <a:endParaRPr lang="en-IN"/>
        </a:p>
      </dgm:t>
    </dgm:pt>
    <dgm:pt modelId="{3823A151-8EFD-4D34-B375-1653F1CEF962}">
      <dgm:prSet phldrT="[Text]" custT="1"/>
      <dgm:spPr/>
      <dgm:t>
        <a:bodyPr/>
        <a:lstStyle/>
        <a:p>
          <a:r>
            <a:rPr lang="en-US" sz="1400" dirty="0">
              <a:latin typeface="Berlin Sans FB" panose="020E0602020502020306" pitchFamily="34" charset="0"/>
            </a:rPr>
            <a:t>4. Model Selection &amp; Model Training</a:t>
          </a:r>
          <a:endParaRPr lang="en-IN" sz="1400" dirty="0">
            <a:latin typeface="Berlin Sans FB" panose="020E0602020502020306" pitchFamily="34" charset="0"/>
          </a:endParaRPr>
        </a:p>
      </dgm:t>
    </dgm:pt>
    <dgm:pt modelId="{DC51F361-13E8-4F5C-8247-E91BF7D7115E}" type="parTrans" cxnId="{B5D7F4C6-9418-4094-BE1B-271447B9E76E}">
      <dgm:prSet/>
      <dgm:spPr/>
      <dgm:t>
        <a:bodyPr/>
        <a:lstStyle/>
        <a:p>
          <a:endParaRPr lang="en-IN"/>
        </a:p>
      </dgm:t>
    </dgm:pt>
    <dgm:pt modelId="{9C4FF910-22D2-4794-A6A6-28FFF74D048F}" type="sibTrans" cxnId="{B5D7F4C6-9418-4094-BE1B-271447B9E76E}">
      <dgm:prSet/>
      <dgm:spPr/>
      <dgm:t>
        <a:bodyPr/>
        <a:lstStyle/>
        <a:p>
          <a:endParaRPr lang="en-IN"/>
        </a:p>
      </dgm:t>
    </dgm:pt>
    <dgm:pt modelId="{8B62C7D8-825F-4E4E-A8A6-0BFEBE14508F}">
      <dgm:prSet phldrT="[Text]" custT="1"/>
      <dgm:spPr/>
      <dgm:t>
        <a:bodyPr/>
        <a:lstStyle/>
        <a:p>
          <a:r>
            <a:rPr lang="en-US" sz="1400" dirty="0">
              <a:latin typeface="Berlin Sans FB" panose="020E0602020502020306" pitchFamily="34" charset="0"/>
            </a:rPr>
            <a:t>5. Model Evaluation</a:t>
          </a:r>
          <a:endParaRPr lang="en-IN" sz="1400" dirty="0">
            <a:latin typeface="Berlin Sans FB" panose="020E0602020502020306" pitchFamily="34" charset="0"/>
          </a:endParaRPr>
        </a:p>
      </dgm:t>
    </dgm:pt>
    <dgm:pt modelId="{B713A2EB-DDB2-42DA-94AA-C8C0ED43DDAA}" type="parTrans" cxnId="{550AD4DD-B19D-4791-BF05-6A3EABD69EB6}">
      <dgm:prSet/>
      <dgm:spPr/>
      <dgm:t>
        <a:bodyPr/>
        <a:lstStyle/>
        <a:p>
          <a:endParaRPr lang="en-IN"/>
        </a:p>
      </dgm:t>
    </dgm:pt>
    <dgm:pt modelId="{0DE8ABF2-382A-4B7C-AFA7-C485F735A5DC}" type="sibTrans" cxnId="{550AD4DD-B19D-4791-BF05-6A3EABD69EB6}">
      <dgm:prSet/>
      <dgm:spPr/>
      <dgm:t>
        <a:bodyPr/>
        <a:lstStyle/>
        <a:p>
          <a:endParaRPr lang="en-IN"/>
        </a:p>
      </dgm:t>
    </dgm:pt>
    <dgm:pt modelId="{A43C203E-4D33-4A8E-8D92-2CA1AE591068}">
      <dgm:prSet phldrT="[Text]" custT="1"/>
      <dgm:spPr/>
      <dgm:t>
        <a:bodyPr/>
        <a:lstStyle/>
        <a:p>
          <a:r>
            <a:rPr lang="en-US" sz="1400" dirty="0">
              <a:latin typeface="Berlin Sans FB" panose="020E0602020502020306" pitchFamily="34" charset="0"/>
            </a:rPr>
            <a:t>2.  EDA</a:t>
          </a:r>
          <a:endParaRPr lang="en-IN" sz="1400" dirty="0">
            <a:latin typeface="Berlin Sans FB" panose="020E0602020502020306" pitchFamily="34" charset="0"/>
          </a:endParaRPr>
        </a:p>
      </dgm:t>
    </dgm:pt>
    <dgm:pt modelId="{C625BA93-43CA-42B0-8EA9-1C8DFAF61668}" type="sibTrans" cxnId="{8614C276-0430-4EFD-80C1-CD94C45ADED2}">
      <dgm:prSet/>
      <dgm:spPr/>
      <dgm:t>
        <a:bodyPr/>
        <a:lstStyle/>
        <a:p>
          <a:endParaRPr lang="en-IN"/>
        </a:p>
      </dgm:t>
    </dgm:pt>
    <dgm:pt modelId="{6171031B-248D-4AC8-BDDB-CCA1F669247E}" type="parTrans" cxnId="{8614C276-0430-4EFD-80C1-CD94C45ADED2}">
      <dgm:prSet/>
      <dgm:spPr/>
      <dgm:t>
        <a:bodyPr/>
        <a:lstStyle/>
        <a:p>
          <a:endParaRPr lang="en-IN"/>
        </a:p>
      </dgm:t>
    </dgm:pt>
    <dgm:pt modelId="{C80B98BD-56DC-4558-92DB-32364CFD71FA}">
      <dgm:prSet phldrT="[Text]" custT="1"/>
      <dgm:spPr/>
      <dgm:t>
        <a:bodyPr/>
        <a:lstStyle/>
        <a:p>
          <a:r>
            <a:rPr lang="en-US" sz="1400" dirty="0">
              <a:latin typeface="Berlin Sans FB" panose="020E0602020502020306" pitchFamily="34" charset="0"/>
            </a:rPr>
            <a:t>3. Preprocessing</a:t>
          </a:r>
          <a:endParaRPr lang="en-IN" sz="1400" dirty="0">
            <a:latin typeface="Berlin Sans FB" panose="020E0602020502020306" pitchFamily="34" charset="0"/>
          </a:endParaRPr>
        </a:p>
      </dgm:t>
    </dgm:pt>
    <dgm:pt modelId="{8981B77B-1BDD-48F5-8E4A-2AB2D0627B8B}" type="sibTrans" cxnId="{E58D8783-C8BF-499F-9ECC-B3DBC53D2EB3}">
      <dgm:prSet/>
      <dgm:spPr/>
      <dgm:t>
        <a:bodyPr/>
        <a:lstStyle/>
        <a:p>
          <a:endParaRPr lang="en-IN"/>
        </a:p>
      </dgm:t>
    </dgm:pt>
    <dgm:pt modelId="{43C7533F-7FE5-4E16-9C62-B3D24C74BCD1}" type="parTrans" cxnId="{E58D8783-C8BF-499F-9ECC-B3DBC53D2EB3}">
      <dgm:prSet/>
      <dgm:spPr/>
      <dgm:t>
        <a:bodyPr/>
        <a:lstStyle/>
        <a:p>
          <a:endParaRPr lang="en-IN"/>
        </a:p>
      </dgm:t>
    </dgm:pt>
    <dgm:pt modelId="{BF03B2D7-DEEE-4DB3-A837-DB07E439B144}" type="pres">
      <dgm:prSet presAssocID="{34D6EF2B-CA05-4EC5-9E6C-34612BFD8D6D}" presName="cycle" presStyleCnt="0">
        <dgm:presLayoutVars>
          <dgm:dir/>
          <dgm:resizeHandles val="exact"/>
        </dgm:presLayoutVars>
      </dgm:prSet>
      <dgm:spPr/>
    </dgm:pt>
    <dgm:pt modelId="{9C16F7F9-3424-4B9F-8EE2-2025078F4F1E}" type="pres">
      <dgm:prSet presAssocID="{58B3276B-24EC-42CF-B174-3D34618F9367}" presName="node" presStyleLbl="node1" presStyleIdx="0" presStyleCnt="5">
        <dgm:presLayoutVars>
          <dgm:bulletEnabled val="1"/>
        </dgm:presLayoutVars>
      </dgm:prSet>
      <dgm:spPr/>
    </dgm:pt>
    <dgm:pt modelId="{1B89FBB1-9307-4740-886D-83729675CEC0}" type="pres">
      <dgm:prSet presAssocID="{3ED8F38F-D7B9-4FDE-A25E-9A59D9529CBC}" presName="sibTrans" presStyleLbl="sibTrans2D1" presStyleIdx="0" presStyleCnt="5"/>
      <dgm:spPr/>
    </dgm:pt>
    <dgm:pt modelId="{77931ECA-7FFC-4C46-8EB4-1C178151C40A}" type="pres">
      <dgm:prSet presAssocID="{3ED8F38F-D7B9-4FDE-A25E-9A59D9529CBC}" presName="connectorText" presStyleLbl="sibTrans2D1" presStyleIdx="0" presStyleCnt="5"/>
      <dgm:spPr/>
    </dgm:pt>
    <dgm:pt modelId="{5621860D-21A5-4C04-94B9-C3C559FF6225}" type="pres">
      <dgm:prSet presAssocID="{A43C203E-4D33-4A8E-8D92-2CA1AE591068}" presName="node" presStyleLbl="node1" presStyleIdx="1" presStyleCnt="5" custRadScaleRad="106579" custRadScaleInc="5976">
        <dgm:presLayoutVars>
          <dgm:bulletEnabled val="1"/>
        </dgm:presLayoutVars>
      </dgm:prSet>
      <dgm:spPr/>
    </dgm:pt>
    <dgm:pt modelId="{2C8BC1C5-F678-4C45-961C-2B71B16D025C}" type="pres">
      <dgm:prSet presAssocID="{C625BA93-43CA-42B0-8EA9-1C8DFAF61668}" presName="sibTrans" presStyleLbl="sibTrans2D1" presStyleIdx="1" presStyleCnt="5"/>
      <dgm:spPr/>
    </dgm:pt>
    <dgm:pt modelId="{CBA89050-4066-489B-885F-477109632677}" type="pres">
      <dgm:prSet presAssocID="{C625BA93-43CA-42B0-8EA9-1C8DFAF61668}" presName="connectorText" presStyleLbl="sibTrans2D1" presStyleIdx="1" presStyleCnt="5"/>
      <dgm:spPr/>
    </dgm:pt>
    <dgm:pt modelId="{0DEB93E5-9FE4-4A41-B261-C983D7D6CB9E}" type="pres">
      <dgm:prSet presAssocID="{C80B98BD-56DC-4558-92DB-32364CFD71FA}" presName="node" presStyleLbl="node1" presStyleIdx="2" presStyleCnt="5">
        <dgm:presLayoutVars>
          <dgm:bulletEnabled val="1"/>
        </dgm:presLayoutVars>
      </dgm:prSet>
      <dgm:spPr/>
    </dgm:pt>
    <dgm:pt modelId="{97FB91CA-449D-4BF8-84E4-01788BFD3A2F}" type="pres">
      <dgm:prSet presAssocID="{8981B77B-1BDD-48F5-8E4A-2AB2D0627B8B}" presName="sibTrans" presStyleLbl="sibTrans2D1" presStyleIdx="2" presStyleCnt="5"/>
      <dgm:spPr/>
    </dgm:pt>
    <dgm:pt modelId="{DECDE70C-FE92-4D2C-8545-6097D3128967}" type="pres">
      <dgm:prSet presAssocID="{8981B77B-1BDD-48F5-8E4A-2AB2D0627B8B}" presName="connectorText" presStyleLbl="sibTrans2D1" presStyleIdx="2" presStyleCnt="5"/>
      <dgm:spPr/>
    </dgm:pt>
    <dgm:pt modelId="{5D86BDAF-8A85-4739-BDFE-2049298B8E26}" type="pres">
      <dgm:prSet presAssocID="{3823A151-8EFD-4D34-B375-1653F1CEF962}" presName="node" presStyleLbl="node1" presStyleIdx="3" presStyleCnt="5" custRadScaleRad="102518" custRadScaleInc="-2822">
        <dgm:presLayoutVars>
          <dgm:bulletEnabled val="1"/>
        </dgm:presLayoutVars>
      </dgm:prSet>
      <dgm:spPr/>
    </dgm:pt>
    <dgm:pt modelId="{9A612192-6677-433B-B5AA-58D1CB514E45}" type="pres">
      <dgm:prSet presAssocID="{9C4FF910-22D2-4794-A6A6-28FFF74D048F}" presName="sibTrans" presStyleLbl="sibTrans2D1" presStyleIdx="3" presStyleCnt="5"/>
      <dgm:spPr/>
    </dgm:pt>
    <dgm:pt modelId="{9496FC9F-580B-4391-A067-2248932E7620}" type="pres">
      <dgm:prSet presAssocID="{9C4FF910-22D2-4794-A6A6-28FFF74D048F}" presName="connectorText" presStyleLbl="sibTrans2D1" presStyleIdx="3" presStyleCnt="5"/>
      <dgm:spPr/>
    </dgm:pt>
    <dgm:pt modelId="{93B69E74-E9B3-431A-8633-361FE35341DC}" type="pres">
      <dgm:prSet presAssocID="{8B62C7D8-825F-4E4E-A8A6-0BFEBE14508F}" presName="node" presStyleLbl="node1" presStyleIdx="4" presStyleCnt="5">
        <dgm:presLayoutVars>
          <dgm:bulletEnabled val="1"/>
        </dgm:presLayoutVars>
      </dgm:prSet>
      <dgm:spPr/>
    </dgm:pt>
    <dgm:pt modelId="{734F222D-776E-41CB-9342-0E4AEB328F48}" type="pres">
      <dgm:prSet presAssocID="{0DE8ABF2-382A-4B7C-AFA7-C485F735A5DC}" presName="sibTrans" presStyleLbl="sibTrans2D1" presStyleIdx="4" presStyleCnt="5"/>
      <dgm:spPr/>
    </dgm:pt>
    <dgm:pt modelId="{5AD1F2E2-0B06-4EB5-B70F-E3174D093619}" type="pres">
      <dgm:prSet presAssocID="{0DE8ABF2-382A-4B7C-AFA7-C485F735A5DC}" presName="connectorText" presStyleLbl="sibTrans2D1" presStyleIdx="4" presStyleCnt="5"/>
      <dgm:spPr/>
    </dgm:pt>
  </dgm:ptLst>
  <dgm:cxnLst>
    <dgm:cxn modelId="{1604F207-4CA0-4A8B-B8F8-B2E37CB4E436}" type="presOf" srcId="{9C4FF910-22D2-4794-A6A6-28FFF74D048F}" destId="{9496FC9F-580B-4391-A067-2248932E7620}" srcOrd="1" destOrd="0" presId="urn:microsoft.com/office/officeart/2005/8/layout/cycle2"/>
    <dgm:cxn modelId="{DCAE5709-3E33-4C71-B88A-77FD62D20E01}" type="presOf" srcId="{34D6EF2B-CA05-4EC5-9E6C-34612BFD8D6D}" destId="{BF03B2D7-DEEE-4DB3-A837-DB07E439B144}" srcOrd="0" destOrd="0" presId="urn:microsoft.com/office/officeart/2005/8/layout/cycle2"/>
    <dgm:cxn modelId="{655E9115-F6AD-4D49-96AF-586299BA7AE0}" type="presOf" srcId="{A43C203E-4D33-4A8E-8D92-2CA1AE591068}" destId="{5621860D-21A5-4C04-94B9-C3C559FF6225}" srcOrd="0" destOrd="0" presId="urn:microsoft.com/office/officeart/2005/8/layout/cycle2"/>
    <dgm:cxn modelId="{7C13D31D-4DAE-4EC7-9FC0-2130071634EA}" type="presOf" srcId="{C80B98BD-56DC-4558-92DB-32364CFD71FA}" destId="{0DEB93E5-9FE4-4A41-B261-C983D7D6CB9E}" srcOrd="0" destOrd="0" presId="urn:microsoft.com/office/officeart/2005/8/layout/cycle2"/>
    <dgm:cxn modelId="{E126991F-C451-4630-82C8-35AE2841A33D}" type="presOf" srcId="{8981B77B-1BDD-48F5-8E4A-2AB2D0627B8B}" destId="{DECDE70C-FE92-4D2C-8545-6097D3128967}" srcOrd="1" destOrd="0" presId="urn:microsoft.com/office/officeart/2005/8/layout/cycle2"/>
    <dgm:cxn modelId="{E6A3A45D-5203-4D70-879C-D151483B2827}" type="presOf" srcId="{C625BA93-43CA-42B0-8EA9-1C8DFAF61668}" destId="{2C8BC1C5-F678-4C45-961C-2B71B16D025C}" srcOrd="0" destOrd="0" presId="urn:microsoft.com/office/officeart/2005/8/layout/cycle2"/>
    <dgm:cxn modelId="{C1945173-37D8-42F2-9668-927A549FA6B9}" type="presOf" srcId="{0DE8ABF2-382A-4B7C-AFA7-C485F735A5DC}" destId="{5AD1F2E2-0B06-4EB5-B70F-E3174D093619}" srcOrd="1" destOrd="0" presId="urn:microsoft.com/office/officeart/2005/8/layout/cycle2"/>
    <dgm:cxn modelId="{8614C276-0430-4EFD-80C1-CD94C45ADED2}" srcId="{34D6EF2B-CA05-4EC5-9E6C-34612BFD8D6D}" destId="{A43C203E-4D33-4A8E-8D92-2CA1AE591068}" srcOrd="1" destOrd="0" parTransId="{6171031B-248D-4AC8-BDDB-CCA1F669247E}" sibTransId="{C625BA93-43CA-42B0-8EA9-1C8DFAF61668}"/>
    <dgm:cxn modelId="{E58D8783-C8BF-499F-9ECC-B3DBC53D2EB3}" srcId="{34D6EF2B-CA05-4EC5-9E6C-34612BFD8D6D}" destId="{C80B98BD-56DC-4558-92DB-32364CFD71FA}" srcOrd="2" destOrd="0" parTransId="{43C7533F-7FE5-4E16-9C62-B3D24C74BCD1}" sibTransId="{8981B77B-1BDD-48F5-8E4A-2AB2D0627B8B}"/>
    <dgm:cxn modelId="{A959B28D-321D-45A9-ABFC-CFA4DE70FB22}" type="presOf" srcId="{3ED8F38F-D7B9-4FDE-A25E-9A59D9529CBC}" destId="{1B89FBB1-9307-4740-886D-83729675CEC0}" srcOrd="0" destOrd="0" presId="urn:microsoft.com/office/officeart/2005/8/layout/cycle2"/>
    <dgm:cxn modelId="{F8A0E295-B319-45F5-92EE-BCE32FBE4D5C}" type="presOf" srcId="{9C4FF910-22D2-4794-A6A6-28FFF74D048F}" destId="{9A612192-6677-433B-B5AA-58D1CB514E45}" srcOrd="0" destOrd="0" presId="urn:microsoft.com/office/officeart/2005/8/layout/cycle2"/>
    <dgm:cxn modelId="{8AC1589F-1388-4D6D-91DF-F7936D057861}" type="presOf" srcId="{0DE8ABF2-382A-4B7C-AFA7-C485F735A5DC}" destId="{734F222D-776E-41CB-9342-0E4AEB328F48}" srcOrd="0" destOrd="0" presId="urn:microsoft.com/office/officeart/2005/8/layout/cycle2"/>
    <dgm:cxn modelId="{04A5D0AE-007D-4FFF-921B-8A8F38E5CE1F}" type="presOf" srcId="{C625BA93-43CA-42B0-8EA9-1C8DFAF61668}" destId="{CBA89050-4066-489B-885F-477109632677}" srcOrd="1" destOrd="0" presId="urn:microsoft.com/office/officeart/2005/8/layout/cycle2"/>
    <dgm:cxn modelId="{CD2DA9B8-09F9-43EB-BB9A-34216A4C9E6A}" type="presOf" srcId="{8B62C7D8-825F-4E4E-A8A6-0BFEBE14508F}" destId="{93B69E74-E9B3-431A-8633-361FE35341DC}" srcOrd="0" destOrd="0" presId="urn:microsoft.com/office/officeart/2005/8/layout/cycle2"/>
    <dgm:cxn modelId="{39DD75BF-FAF4-4B23-BCA9-B33FE93AF89D}" srcId="{34D6EF2B-CA05-4EC5-9E6C-34612BFD8D6D}" destId="{58B3276B-24EC-42CF-B174-3D34618F9367}" srcOrd="0" destOrd="0" parTransId="{CC35E2D6-9765-4ACB-9526-9420006D85F5}" sibTransId="{3ED8F38F-D7B9-4FDE-A25E-9A59D9529CBC}"/>
    <dgm:cxn modelId="{701D95C5-ECDA-4E8F-A02C-4F603C09929A}" type="presOf" srcId="{3ED8F38F-D7B9-4FDE-A25E-9A59D9529CBC}" destId="{77931ECA-7FFC-4C46-8EB4-1C178151C40A}" srcOrd="1" destOrd="0" presId="urn:microsoft.com/office/officeart/2005/8/layout/cycle2"/>
    <dgm:cxn modelId="{D1612CC6-4EE2-47E8-8F82-46D482E2F4A8}" type="presOf" srcId="{8981B77B-1BDD-48F5-8E4A-2AB2D0627B8B}" destId="{97FB91CA-449D-4BF8-84E4-01788BFD3A2F}" srcOrd="0" destOrd="0" presId="urn:microsoft.com/office/officeart/2005/8/layout/cycle2"/>
    <dgm:cxn modelId="{B5D7F4C6-9418-4094-BE1B-271447B9E76E}" srcId="{34D6EF2B-CA05-4EC5-9E6C-34612BFD8D6D}" destId="{3823A151-8EFD-4D34-B375-1653F1CEF962}" srcOrd="3" destOrd="0" parTransId="{DC51F361-13E8-4F5C-8247-E91BF7D7115E}" sibTransId="{9C4FF910-22D2-4794-A6A6-28FFF74D048F}"/>
    <dgm:cxn modelId="{550AD4DD-B19D-4791-BF05-6A3EABD69EB6}" srcId="{34D6EF2B-CA05-4EC5-9E6C-34612BFD8D6D}" destId="{8B62C7D8-825F-4E4E-A8A6-0BFEBE14508F}" srcOrd="4" destOrd="0" parTransId="{B713A2EB-DDB2-42DA-94AA-C8C0ED43DDAA}" sibTransId="{0DE8ABF2-382A-4B7C-AFA7-C485F735A5DC}"/>
    <dgm:cxn modelId="{DC871DEA-43E2-45A0-962B-ABC19AD90A50}" type="presOf" srcId="{3823A151-8EFD-4D34-B375-1653F1CEF962}" destId="{5D86BDAF-8A85-4739-BDFE-2049298B8E26}" srcOrd="0" destOrd="0" presId="urn:microsoft.com/office/officeart/2005/8/layout/cycle2"/>
    <dgm:cxn modelId="{543AE6EF-3F13-45BC-85C4-F260589DDC72}" type="presOf" srcId="{58B3276B-24EC-42CF-B174-3D34618F9367}" destId="{9C16F7F9-3424-4B9F-8EE2-2025078F4F1E}" srcOrd="0" destOrd="0" presId="urn:microsoft.com/office/officeart/2005/8/layout/cycle2"/>
    <dgm:cxn modelId="{96BF4925-B28B-4DCE-AD3A-4D1DB94085AC}" type="presParOf" srcId="{BF03B2D7-DEEE-4DB3-A837-DB07E439B144}" destId="{9C16F7F9-3424-4B9F-8EE2-2025078F4F1E}" srcOrd="0" destOrd="0" presId="urn:microsoft.com/office/officeart/2005/8/layout/cycle2"/>
    <dgm:cxn modelId="{747AA1B5-4F62-4300-AE7E-3B546F105634}" type="presParOf" srcId="{BF03B2D7-DEEE-4DB3-A837-DB07E439B144}" destId="{1B89FBB1-9307-4740-886D-83729675CEC0}" srcOrd="1" destOrd="0" presId="urn:microsoft.com/office/officeart/2005/8/layout/cycle2"/>
    <dgm:cxn modelId="{C24738C3-BAF6-4FB7-8A02-D4D9D3B8AAAD}" type="presParOf" srcId="{1B89FBB1-9307-4740-886D-83729675CEC0}" destId="{77931ECA-7FFC-4C46-8EB4-1C178151C40A}" srcOrd="0" destOrd="0" presId="urn:microsoft.com/office/officeart/2005/8/layout/cycle2"/>
    <dgm:cxn modelId="{B4CD5BC6-FF96-478A-9C81-D0D36CAF8DF7}" type="presParOf" srcId="{BF03B2D7-DEEE-4DB3-A837-DB07E439B144}" destId="{5621860D-21A5-4C04-94B9-C3C559FF6225}" srcOrd="2" destOrd="0" presId="urn:microsoft.com/office/officeart/2005/8/layout/cycle2"/>
    <dgm:cxn modelId="{8A3AF64B-ECCC-454C-9906-F819426389E8}" type="presParOf" srcId="{BF03B2D7-DEEE-4DB3-A837-DB07E439B144}" destId="{2C8BC1C5-F678-4C45-961C-2B71B16D025C}" srcOrd="3" destOrd="0" presId="urn:microsoft.com/office/officeart/2005/8/layout/cycle2"/>
    <dgm:cxn modelId="{6BD3BBD2-29B9-4EE5-94BA-483859F5CB32}" type="presParOf" srcId="{2C8BC1C5-F678-4C45-961C-2B71B16D025C}" destId="{CBA89050-4066-489B-885F-477109632677}" srcOrd="0" destOrd="0" presId="urn:microsoft.com/office/officeart/2005/8/layout/cycle2"/>
    <dgm:cxn modelId="{6C72EFDE-5C0B-43D7-8B27-5330A8EAE560}" type="presParOf" srcId="{BF03B2D7-DEEE-4DB3-A837-DB07E439B144}" destId="{0DEB93E5-9FE4-4A41-B261-C983D7D6CB9E}" srcOrd="4" destOrd="0" presId="urn:microsoft.com/office/officeart/2005/8/layout/cycle2"/>
    <dgm:cxn modelId="{01232344-64FF-4017-96CC-DBE508F1F026}" type="presParOf" srcId="{BF03B2D7-DEEE-4DB3-A837-DB07E439B144}" destId="{97FB91CA-449D-4BF8-84E4-01788BFD3A2F}" srcOrd="5" destOrd="0" presId="urn:microsoft.com/office/officeart/2005/8/layout/cycle2"/>
    <dgm:cxn modelId="{8153C245-A38B-4326-ABFE-8B9871C3CC06}" type="presParOf" srcId="{97FB91CA-449D-4BF8-84E4-01788BFD3A2F}" destId="{DECDE70C-FE92-4D2C-8545-6097D3128967}" srcOrd="0" destOrd="0" presId="urn:microsoft.com/office/officeart/2005/8/layout/cycle2"/>
    <dgm:cxn modelId="{366B43C2-DF56-428C-87CF-21F3D6631477}" type="presParOf" srcId="{BF03B2D7-DEEE-4DB3-A837-DB07E439B144}" destId="{5D86BDAF-8A85-4739-BDFE-2049298B8E26}" srcOrd="6" destOrd="0" presId="urn:microsoft.com/office/officeart/2005/8/layout/cycle2"/>
    <dgm:cxn modelId="{9E7A177F-51B1-475F-A7F4-D517EAE20235}" type="presParOf" srcId="{BF03B2D7-DEEE-4DB3-A837-DB07E439B144}" destId="{9A612192-6677-433B-B5AA-58D1CB514E45}" srcOrd="7" destOrd="0" presId="urn:microsoft.com/office/officeart/2005/8/layout/cycle2"/>
    <dgm:cxn modelId="{5DF3B8E7-CADF-4E7A-BBE8-8B39E3B44FBD}" type="presParOf" srcId="{9A612192-6677-433B-B5AA-58D1CB514E45}" destId="{9496FC9F-580B-4391-A067-2248932E7620}" srcOrd="0" destOrd="0" presId="urn:microsoft.com/office/officeart/2005/8/layout/cycle2"/>
    <dgm:cxn modelId="{E36A236F-B600-4C5F-A828-10AF031FA2B8}" type="presParOf" srcId="{BF03B2D7-DEEE-4DB3-A837-DB07E439B144}" destId="{93B69E74-E9B3-431A-8633-361FE35341DC}" srcOrd="8" destOrd="0" presId="urn:microsoft.com/office/officeart/2005/8/layout/cycle2"/>
    <dgm:cxn modelId="{CFA4F5CE-28C4-4DD4-95E5-E401927F6B39}" type="presParOf" srcId="{BF03B2D7-DEEE-4DB3-A837-DB07E439B144}" destId="{734F222D-776E-41CB-9342-0E4AEB328F48}" srcOrd="9" destOrd="0" presId="urn:microsoft.com/office/officeart/2005/8/layout/cycle2"/>
    <dgm:cxn modelId="{F4823F12-256A-4C1F-B126-B7AD4B650310}" type="presParOf" srcId="{734F222D-776E-41CB-9342-0E4AEB328F48}" destId="{5AD1F2E2-0B06-4EB5-B70F-E3174D093619}"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820FE2-13D8-48E3-988F-361862324F89}"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en-IN"/>
        </a:p>
      </dgm:t>
    </dgm:pt>
    <dgm:pt modelId="{2472A876-F0F8-422D-BEE0-C9BF43025FFC}">
      <dgm:prSet phldrT="[Text]" custT="1"/>
      <dgm:spPr/>
      <dgm:t>
        <a:bodyPr/>
        <a:lstStyle/>
        <a:p>
          <a:r>
            <a:rPr lang="en-IN" sz="1800" dirty="0"/>
            <a:t>Accuracy</a:t>
          </a:r>
        </a:p>
      </dgm:t>
    </dgm:pt>
    <dgm:pt modelId="{26AA7C54-B1E6-45AC-99CA-EDBB9696BDB1}" type="parTrans" cxnId="{E665A369-584B-4850-909D-B1F623A6C51B}">
      <dgm:prSet/>
      <dgm:spPr/>
      <dgm:t>
        <a:bodyPr/>
        <a:lstStyle/>
        <a:p>
          <a:endParaRPr lang="en-IN"/>
        </a:p>
      </dgm:t>
    </dgm:pt>
    <dgm:pt modelId="{DF1C4AA0-ABD2-4239-82AF-08A39600AFEA}" type="sibTrans" cxnId="{E665A369-584B-4850-909D-B1F623A6C51B}">
      <dgm:prSet/>
      <dgm:spPr/>
      <dgm:t>
        <a:bodyPr/>
        <a:lstStyle/>
        <a:p>
          <a:endParaRPr lang="en-IN"/>
        </a:p>
      </dgm:t>
    </dgm:pt>
    <dgm:pt modelId="{8862AA35-62C2-4C78-B4E3-263D5EE0F1C0}">
      <dgm:prSet phldrT="[Text]" custT="1"/>
      <dgm:spPr/>
      <dgm:t>
        <a:bodyPr/>
        <a:lstStyle/>
        <a:p>
          <a:r>
            <a:rPr lang="en-IN" sz="1800" dirty="0"/>
            <a:t>    Precision  </a:t>
          </a:r>
        </a:p>
      </dgm:t>
    </dgm:pt>
    <dgm:pt modelId="{997220E0-C11A-4E45-BA4C-43FF11AD1670}" type="sibTrans" cxnId="{32FB27C4-7358-4C4A-8CD0-FE6245A11D36}">
      <dgm:prSet/>
      <dgm:spPr/>
      <dgm:t>
        <a:bodyPr/>
        <a:lstStyle/>
        <a:p>
          <a:endParaRPr lang="en-IN"/>
        </a:p>
      </dgm:t>
    </dgm:pt>
    <dgm:pt modelId="{37FA59C8-B35A-4E2C-88CA-732AF19CDF7D}" type="parTrans" cxnId="{32FB27C4-7358-4C4A-8CD0-FE6245A11D36}">
      <dgm:prSet/>
      <dgm:spPr/>
      <dgm:t>
        <a:bodyPr/>
        <a:lstStyle/>
        <a:p>
          <a:endParaRPr lang="en-IN"/>
        </a:p>
      </dgm:t>
    </dgm:pt>
    <dgm:pt modelId="{C177D7D8-3E0C-47E7-BAD0-20A1DB13E59E}">
      <dgm:prSet phldrT="[Text]" custT="1"/>
      <dgm:spPr/>
      <dgm:t>
        <a:bodyPr/>
        <a:lstStyle/>
        <a:p>
          <a:r>
            <a:rPr lang="en-IN" sz="1800" dirty="0"/>
            <a:t>Recall</a:t>
          </a:r>
        </a:p>
      </dgm:t>
    </dgm:pt>
    <dgm:pt modelId="{A04B4420-BB93-4A87-B953-B38189649A90}" type="parTrans" cxnId="{E643089B-E001-4BCF-8AFF-B1A8EEA1CEE9}">
      <dgm:prSet/>
      <dgm:spPr/>
      <dgm:t>
        <a:bodyPr/>
        <a:lstStyle/>
        <a:p>
          <a:endParaRPr lang="en-IN"/>
        </a:p>
      </dgm:t>
    </dgm:pt>
    <dgm:pt modelId="{63F9ACD6-C076-4B26-9C05-38A5523F43A7}" type="sibTrans" cxnId="{E643089B-E001-4BCF-8AFF-B1A8EEA1CEE9}">
      <dgm:prSet/>
      <dgm:spPr/>
      <dgm:t>
        <a:bodyPr/>
        <a:lstStyle/>
        <a:p>
          <a:endParaRPr lang="en-IN"/>
        </a:p>
      </dgm:t>
    </dgm:pt>
    <dgm:pt modelId="{11601709-1519-4560-98B5-744CF2C7965A}">
      <dgm:prSet phldrT="[Text]" custT="1"/>
      <dgm:spPr/>
      <dgm:t>
        <a:bodyPr/>
        <a:lstStyle/>
        <a:p>
          <a:r>
            <a:rPr lang="en-IN" sz="1800" dirty="0"/>
            <a:t>F1- Score</a:t>
          </a:r>
        </a:p>
      </dgm:t>
    </dgm:pt>
    <dgm:pt modelId="{1AEB3562-221A-4378-A124-4086D1E372DF}" type="parTrans" cxnId="{5D346B6F-B111-455C-9891-633FC0D77D75}">
      <dgm:prSet/>
      <dgm:spPr/>
      <dgm:t>
        <a:bodyPr/>
        <a:lstStyle/>
        <a:p>
          <a:endParaRPr lang="en-IN"/>
        </a:p>
      </dgm:t>
    </dgm:pt>
    <dgm:pt modelId="{690CE055-B3FF-427A-81DD-5DAE1D956CA5}" type="sibTrans" cxnId="{5D346B6F-B111-455C-9891-633FC0D77D75}">
      <dgm:prSet/>
      <dgm:spPr/>
      <dgm:t>
        <a:bodyPr/>
        <a:lstStyle/>
        <a:p>
          <a:endParaRPr lang="en-IN"/>
        </a:p>
      </dgm:t>
    </dgm:pt>
    <dgm:pt modelId="{45211138-C71A-4920-8B52-AA00AC81E525}" type="pres">
      <dgm:prSet presAssocID="{BC820FE2-13D8-48E3-988F-361862324F89}" presName="Name0" presStyleCnt="0">
        <dgm:presLayoutVars>
          <dgm:dir/>
          <dgm:resizeHandles val="exact"/>
        </dgm:presLayoutVars>
      </dgm:prSet>
      <dgm:spPr/>
    </dgm:pt>
    <dgm:pt modelId="{D12BDC77-CBE9-469F-8569-C725D127024B}" type="pres">
      <dgm:prSet presAssocID="{8862AA35-62C2-4C78-B4E3-263D5EE0F1C0}" presName="parTxOnly" presStyleLbl="node1" presStyleIdx="0" presStyleCnt="4" custScaleX="22412" custScaleY="17899" custLinFactNeighborX="-72461" custLinFactNeighborY="-47373">
        <dgm:presLayoutVars>
          <dgm:bulletEnabled val="1"/>
        </dgm:presLayoutVars>
      </dgm:prSet>
      <dgm:spPr/>
    </dgm:pt>
    <dgm:pt modelId="{6BD4A669-EE6B-4588-A405-E38B88AFCF78}" type="pres">
      <dgm:prSet presAssocID="{997220E0-C11A-4E45-BA4C-43FF11AD1670}" presName="parSpace" presStyleCnt="0"/>
      <dgm:spPr/>
    </dgm:pt>
    <dgm:pt modelId="{F57886C8-3CE0-4E85-BC2E-C72AA5DC1B76}" type="pres">
      <dgm:prSet presAssocID="{2472A876-F0F8-422D-BEE0-C9BF43025FFC}" presName="parTxOnly" presStyleLbl="node1" presStyleIdx="1" presStyleCnt="4" custScaleX="18758" custScaleY="17899" custLinFactX="-9090" custLinFactNeighborX="-100000" custLinFactNeighborY="-47327">
        <dgm:presLayoutVars>
          <dgm:bulletEnabled val="1"/>
        </dgm:presLayoutVars>
      </dgm:prSet>
      <dgm:spPr/>
    </dgm:pt>
    <dgm:pt modelId="{BCF3CE38-78FA-4FB2-9774-50F2EC69C699}" type="pres">
      <dgm:prSet presAssocID="{DF1C4AA0-ABD2-4239-82AF-08A39600AFEA}" presName="parSpace" presStyleCnt="0"/>
      <dgm:spPr/>
    </dgm:pt>
    <dgm:pt modelId="{39F0C667-4A2A-48E3-AB66-033C409CFC5C}" type="pres">
      <dgm:prSet presAssocID="{C177D7D8-3E0C-47E7-BAD0-20A1DB13E59E}" presName="parTxOnly" presStyleLbl="node1" presStyleIdx="2" presStyleCnt="4" custScaleX="18645" custScaleY="17899" custLinFactNeighborX="3105" custLinFactNeighborY="-47373">
        <dgm:presLayoutVars>
          <dgm:bulletEnabled val="1"/>
        </dgm:presLayoutVars>
      </dgm:prSet>
      <dgm:spPr/>
    </dgm:pt>
    <dgm:pt modelId="{9151CBEF-79D4-4E37-B7B6-A9C075FBD612}" type="pres">
      <dgm:prSet presAssocID="{63F9ACD6-C076-4B26-9C05-38A5523F43A7}" presName="parSpace" presStyleCnt="0"/>
      <dgm:spPr/>
    </dgm:pt>
    <dgm:pt modelId="{F02FAE51-1EC9-49AE-A88C-3CF12310CED6}" type="pres">
      <dgm:prSet presAssocID="{11601709-1519-4560-98B5-744CF2C7965A}" presName="parTxOnly" presStyleLbl="node1" presStyleIdx="3" presStyleCnt="4" custScaleX="17034" custScaleY="17899" custLinFactNeighborX="82365" custLinFactNeighborY="-47373">
        <dgm:presLayoutVars>
          <dgm:bulletEnabled val="1"/>
        </dgm:presLayoutVars>
      </dgm:prSet>
      <dgm:spPr/>
    </dgm:pt>
  </dgm:ptLst>
  <dgm:cxnLst>
    <dgm:cxn modelId="{9FA3FE5B-CFB6-4EF4-9618-8B79D7AA7C8F}" type="presOf" srcId="{C177D7D8-3E0C-47E7-BAD0-20A1DB13E59E}" destId="{39F0C667-4A2A-48E3-AB66-033C409CFC5C}" srcOrd="0" destOrd="0" presId="urn:microsoft.com/office/officeart/2005/8/layout/hChevron3"/>
    <dgm:cxn modelId="{05357542-7FBB-403B-91D0-629C2208E7C5}" type="presOf" srcId="{11601709-1519-4560-98B5-744CF2C7965A}" destId="{F02FAE51-1EC9-49AE-A88C-3CF12310CED6}" srcOrd="0" destOrd="0" presId="urn:microsoft.com/office/officeart/2005/8/layout/hChevron3"/>
    <dgm:cxn modelId="{E665A369-584B-4850-909D-B1F623A6C51B}" srcId="{BC820FE2-13D8-48E3-988F-361862324F89}" destId="{2472A876-F0F8-422D-BEE0-C9BF43025FFC}" srcOrd="1" destOrd="0" parTransId="{26AA7C54-B1E6-45AC-99CA-EDBB9696BDB1}" sibTransId="{DF1C4AA0-ABD2-4239-82AF-08A39600AFEA}"/>
    <dgm:cxn modelId="{05CB824B-5FD2-4E66-AA1C-A061AA8F0F0A}" type="presOf" srcId="{8862AA35-62C2-4C78-B4E3-263D5EE0F1C0}" destId="{D12BDC77-CBE9-469F-8569-C725D127024B}" srcOrd="0" destOrd="0" presId="urn:microsoft.com/office/officeart/2005/8/layout/hChevron3"/>
    <dgm:cxn modelId="{5D346B6F-B111-455C-9891-633FC0D77D75}" srcId="{BC820FE2-13D8-48E3-988F-361862324F89}" destId="{11601709-1519-4560-98B5-744CF2C7965A}" srcOrd="3" destOrd="0" parTransId="{1AEB3562-221A-4378-A124-4086D1E372DF}" sibTransId="{690CE055-B3FF-427A-81DD-5DAE1D956CA5}"/>
    <dgm:cxn modelId="{CBBC058A-C20D-4097-88DA-0A109F83AE3A}" type="presOf" srcId="{2472A876-F0F8-422D-BEE0-C9BF43025FFC}" destId="{F57886C8-3CE0-4E85-BC2E-C72AA5DC1B76}" srcOrd="0" destOrd="0" presId="urn:microsoft.com/office/officeart/2005/8/layout/hChevron3"/>
    <dgm:cxn modelId="{E643089B-E001-4BCF-8AFF-B1A8EEA1CEE9}" srcId="{BC820FE2-13D8-48E3-988F-361862324F89}" destId="{C177D7D8-3E0C-47E7-BAD0-20A1DB13E59E}" srcOrd="2" destOrd="0" parTransId="{A04B4420-BB93-4A87-B953-B38189649A90}" sibTransId="{63F9ACD6-C076-4B26-9C05-38A5523F43A7}"/>
    <dgm:cxn modelId="{32FB27C4-7358-4C4A-8CD0-FE6245A11D36}" srcId="{BC820FE2-13D8-48E3-988F-361862324F89}" destId="{8862AA35-62C2-4C78-B4E3-263D5EE0F1C0}" srcOrd="0" destOrd="0" parTransId="{37FA59C8-B35A-4E2C-88CA-732AF19CDF7D}" sibTransId="{997220E0-C11A-4E45-BA4C-43FF11AD1670}"/>
    <dgm:cxn modelId="{CC2A5AFC-70C9-40AC-9383-643326E1751A}" type="presOf" srcId="{BC820FE2-13D8-48E3-988F-361862324F89}" destId="{45211138-C71A-4920-8B52-AA00AC81E525}" srcOrd="0" destOrd="0" presId="urn:microsoft.com/office/officeart/2005/8/layout/hChevron3"/>
    <dgm:cxn modelId="{A63A97C3-C5E8-4A5E-A783-89E57E7C70BA}" type="presParOf" srcId="{45211138-C71A-4920-8B52-AA00AC81E525}" destId="{D12BDC77-CBE9-469F-8569-C725D127024B}" srcOrd="0" destOrd="0" presId="urn:microsoft.com/office/officeart/2005/8/layout/hChevron3"/>
    <dgm:cxn modelId="{EC88E932-B5EF-4066-8A53-55EA259DA471}" type="presParOf" srcId="{45211138-C71A-4920-8B52-AA00AC81E525}" destId="{6BD4A669-EE6B-4588-A405-E38B88AFCF78}" srcOrd="1" destOrd="0" presId="urn:microsoft.com/office/officeart/2005/8/layout/hChevron3"/>
    <dgm:cxn modelId="{2C5B015C-E07B-445F-8667-9D7C2562D066}" type="presParOf" srcId="{45211138-C71A-4920-8B52-AA00AC81E525}" destId="{F57886C8-3CE0-4E85-BC2E-C72AA5DC1B76}" srcOrd="2" destOrd="0" presId="urn:microsoft.com/office/officeart/2005/8/layout/hChevron3"/>
    <dgm:cxn modelId="{28311398-B704-4ACD-82F3-BA93D92DFDF4}" type="presParOf" srcId="{45211138-C71A-4920-8B52-AA00AC81E525}" destId="{BCF3CE38-78FA-4FB2-9774-50F2EC69C699}" srcOrd="3" destOrd="0" presId="urn:microsoft.com/office/officeart/2005/8/layout/hChevron3"/>
    <dgm:cxn modelId="{898160DB-0DA4-4E14-9B7E-5EA96D277663}" type="presParOf" srcId="{45211138-C71A-4920-8B52-AA00AC81E525}" destId="{39F0C667-4A2A-48E3-AB66-033C409CFC5C}" srcOrd="4" destOrd="0" presId="urn:microsoft.com/office/officeart/2005/8/layout/hChevron3"/>
    <dgm:cxn modelId="{800F07A0-500F-413B-BCEA-2F2546DBFA64}" type="presParOf" srcId="{45211138-C71A-4920-8B52-AA00AC81E525}" destId="{9151CBEF-79D4-4E37-B7B6-A9C075FBD612}" srcOrd="5" destOrd="0" presId="urn:microsoft.com/office/officeart/2005/8/layout/hChevron3"/>
    <dgm:cxn modelId="{DC880E42-F56F-446E-8717-408845CC1119}" type="presParOf" srcId="{45211138-C71A-4920-8B52-AA00AC81E525}" destId="{F02FAE51-1EC9-49AE-A88C-3CF12310CED6}"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16F7F9-3424-4B9F-8EE2-2025078F4F1E}">
      <dsp:nvSpPr>
        <dsp:cNvPr id="0" name=""/>
        <dsp:cNvSpPr/>
      </dsp:nvSpPr>
      <dsp:spPr>
        <a:xfrm>
          <a:off x="4792251" y="555"/>
          <a:ext cx="1464786" cy="14647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rlin Sans FB" panose="020E0602020502020306" pitchFamily="34" charset="0"/>
            </a:rPr>
            <a:t>1. Data Collection</a:t>
          </a:r>
          <a:endParaRPr lang="en-IN" sz="1400" kern="1200" dirty="0">
            <a:latin typeface="Berlin Sans FB" panose="020E0602020502020306" pitchFamily="34" charset="0"/>
          </a:endParaRPr>
        </a:p>
      </dsp:txBody>
      <dsp:txXfrm>
        <a:off x="5006764" y="215068"/>
        <a:ext cx="1035760" cy="1035760"/>
      </dsp:txXfrm>
    </dsp:sp>
    <dsp:sp modelId="{1B89FBB1-9307-4740-886D-83729675CEC0}">
      <dsp:nvSpPr>
        <dsp:cNvPr id="0" name=""/>
        <dsp:cNvSpPr/>
      </dsp:nvSpPr>
      <dsp:spPr>
        <a:xfrm rot="2079736">
          <a:off x="6243754" y="1142677"/>
          <a:ext cx="461854" cy="49436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6256050" y="1202149"/>
        <a:ext cx="323298" cy="296619"/>
      </dsp:txXfrm>
    </dsp:sp>
    <dsp:sp modelId="{5621860D-21A5-4C04-94B9-C3C559FF6225}">
      <dsp:nvSpPr>
        <dsp:cNvPr id="0" name=""/>
        <dsp:cNvSpPr/>
      </dsp:nvSpPr>
      <dsp:spPr>
        <a:xfrm>
          <a:off x="6713828" y="1329247"/>
          <a:ext cx="1464786" cy="14647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rlin Sans FB" panose="020E0602020502020306" pitchFamily="34" charset="0"/>
            </a:rPr>
            <a:t>2.  EDA</a:t>
          </a:r>
          <a:endParaRPr lang="en-IN" sz="1400" kern="1200" dirty="0">
            <a:latin typeface="Berlin Sans FB" panose="020E0602020502020306" pitchFamily="34" charset="0"/>
          </a:endParaRPr>
        </a:p>
      </dsp:txBody>
      <dsp:txXfrm>
        <a:off x="6928341" y="1543760"/>
        <a:ext cx="1035760" cy="1035760"/>
      </dsp:txXfrm>
    </dsp:sp>
    <dsp:sp modelId="{2C8BC1C5-F678-4C45-961C-2B71B16D025C}">
      <dsp:nvSpPr>
        <dsp:cNvPr id="0" name=""/>
        <dsp:cNvSpPr/>
      </dsp:nvSpPr>
      <dsp:spPr>
        <a:xfrm rot="6701231">
          <a:off x="6840604" y="2834836"/>
          <a:ext cx="399647" cy="49436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6922704" y="2878005"/>
        <a:ext cx="279753" cy="296619"/>
      </dsp:txXfrm>
    </dsp:sp>
    <dsp:sp modelId="{0DEB93E5-9FE4-4A41-B261-C983D7D6CB9E}">
      <dsp:nvSpPr>
        <dsp:cNvPr id="0" name=""/>
        <dsp:cNvSpPr/>
      </dsp:nvSpPr>
      <dsp:spPr>
        <a:xfrm>
          <a:off x="5893882" y="3391024"/>
          <a:ext cx="1464786" cy="14647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rlin Sans FB" panose="020E0602020502020306" pitchFamily="34" charset="0"/>
            </a:rPr>
            <a:t>3. Preprocessing</a:t>
          </a:r>
          <a:endParaRPr lang="en-IN" sz="1400" kern="1200" dirty="0">
            <a:latin typeface="Berlin Sans FB" panose="020E0602020502020306" pitchFamily="34" charset="0"/>
          </a:endParaRPr>
        </a:p>
      </dsp:txBody>
      <dsp:txXfrm>
        <a:off x="6108395" y="3605537"/>
        <a:ext cx="1035760" cy="1035760"/>
      </dsp:txXfrm>
    </dsp:sp>
    <dsp:sp modelId="{97FB91CA-449D-4BF8-84E4-01788BFD3A2F}">
      <dsp:nvSpPr>
        <dsp:cNvPr id="0" name=""/>
        <dsp:cNvSpPr/>
      </dsp:nvSpPr>
      <dsp:spPr>
        <a:xfrm rot="10799133">
          <a:off x="5340025" y="3876510"/>
          <a:ext cx="391391" cy="49436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5457442" y="3975368"/>
        <a:ext cx="273974" cy="296619"/>
      </dsp:txXfrm>
    </dsp:sp>
    <dsp:sp modelId="{5D86BDAF-8A85-4739-BDFE-2049298B8E26}">
      <dsp:nvSpPr>
        <dsp:cNvPr id="0" name=""/>
        <dsp:cNvSpPr/>
      </dsp:nvSpPr>
      <dsp:spPr>
        <a:xfrm>
          <a:off x="3690620" y="3391580"/>
          <a:ext cx="1464786" cy="14647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rlin Sans FB" panose="020E0602020502020306" pitchFamily="34" charset="0"/>
            </a:rPr>
            <a:t>4. Model Selection &amp; Model Training</a:t>
          </a:r>
          <a:endParaRPr lang="en-IN" sz="1400" kern="1200" dirty="0">
            <a:latin typeface="Berlin Sans FB" panose="020E0602020502020306" pitchFamily="34" charset="0"/>
          </a:endParaRPr>
        </a:p>
      </dsp:txBody>
      <dsp:txXfrm>
        <a:off x="3905133" y="3606093"/>
        <a:ext cx="1035760" cy="1035760"/>
      </dsp:txXfrm>
    </dsp:sp>
    <dsp:sp modelId="{9A612192-6677-433B-B5AA-58D1CB514E45}">
      <dsp:nvSpPr>
        <dsp:cNvPr id="0" name=""/>
        <dsp:cNvSpPr/>
      </dsp:nvSpPr>
      <dsp:spPr>
        <a:xfrm rot="15120269">
          <a:off x="3890180" y="2839343"/>
          <a:ext cx="391671" cy="49436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rot="10800000">
        <a:off x="3967081" y="2994092"/>
        <a:ext cx="274170" cy="296619"/>
      </dsp:txXfrm>
    </dsp:sp>
    <dsp:sp modelId="{93B69E74-E9B3-431A-8633-361FE35341DC}">
      <dsp:nvSpPr>
        <dsp:cNvPr id="0" name=""/>
        <dsp:cNvSpPr/>
      </dsp:nvSpPr>
      <dsp:spPr>
        <a:xfrm>
          <a:off x="3009776" y="1295599"/>
          <a:ext cx="1464786" cy="146478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Berlin Sans FB" panose="020E0602020502020306" pitchFamily="34" charset="0"/>
            </a:rPr>
            <a:t>5. Model Evaluation</a:t>
          </a:r>
          <a:endParaRPr lang="en-IN" sz="1400" kern="1200" dirty="0">
            <a:latin typeface="Berlin Sans FB" panose="020E0602020502020306" pitchFamily="34" charset="0"/>
          </a:endParaRPr>
        </a:p>
      </dsp:txBody>
      <dsp:txXfrm>
        <a:off x="3224289" y="1510112"/>
        <a:ext cx="1035760" cy="1035760"/>
      </dsp:txXfrm>
    </dsp:sp>
    <dsp:sp modelId="{734F222D-776E-41CB-9342-0E4AEB328F48}">
      <dsp:nvSpPr>
        <dsp:cNvPr id="0" name=""/>
        <dsp:cNvSpPr/>
      </dsp:nvSpPr>
      <dsp:spPr>
        <a:xfrm rot="19440000">
          <a:off x="4428750" y="1139799"/>
          <a:ext cx="391391" cy="49436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IN" sz="2100" kern="1200"/>
        </a:p>
      </dsp:txBody>
      <dsp:txXfrm>
        <a:off x="4439962" y="1273180"/>
        <a:ext cx="273974" cy="296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2BDC77-CBE9-469F-8569-C725D127024B}">
      <dsp:nvSpPr>
        <dsp:cNvPr id="0" name=""/>
        <dsp:cNvSpPr/>
      </dsp:nvSpPr>
      <dsp:spPr>
        <a:xfrm>
          <a:off x="2230614" y="0"/>
          <a:ext cx="2049353" cy="654673"/>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48006" rIns="24003" bIns="48006" numCol="1" spcCol="1270" anchor="ctr" anchorCtr="0">
          <a:noAutofit/>
        </a:bodyPr>
        <a:lstStyle/>
        <a:p>
          <a:pPr marL="0" lvl="0" indent="0" algn="ctr" defTabSz="800100">
            <a:lnSpc>
              <a:spcPct val="90000"/>
            </a:lnSpc>
            <a:spcBef>
              <a:spcPct val="0"/>
            </a:spcBef>
            <a:spcAft>
              <a:spcPct val="35000"/>
            </a:spcAft>
            <a:buNone/>
          </a:pPr>
          <a:r>
            <a:rPr lang="en-IN" sz="1800" kern="1200" dirty="0"/>
            <a:t>    Precision  </a:t>
          </a:r>
        </a:p>
      </dsp:txBody>
      <dsp:txXfrm>
        <a:off x="2230614" y="0"/>
        <a:ext cx="1885685" cy="654673"/>
      </dsp:txXfrm>
    </dsp:sp>
    <dsp:sp modelId="{F57886C8-3CE0-4E85-BC2E-C72AA5DC1B76}">
      <dsp:nvSpPr>
        <dsp:cNvPr id="0" name=""/>
        <dsp:cNvSpPr/>
      </dsp:nvSpPr>
      <dsp:spPr>
        <a:xfrm>
          <a:off x="1116345" y="0"/>
          <a:ext cx="1715231" cy="6546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IN" sz="1800" kern="1200" dirty="0"/>
            <a:t>Accuracy</a:t>
          </a:r>
        </a:p>
      </dsp:txBody>
      <dsp:txXfrm>
        <a:off x="1443682" y="0"/>
        <a:ext cx="1060558" cy="654673"/>
      </dsp:txXfrm>
    </dsp:sp>
    <dsp:sp modelId="{39F0C667-4A2A-48E3-AB66-033C409CFC5C}">
      <dsp:nvSpPr>
        <dsp:cNvPr id="0" name=""/>
        <dsp:cNvSpPr/>
      </dsp:nvSpPr>
      <dsp:spPr>
        <a:xfrm>
          <a:off x="3719550" y="0"/>
          <a:ext cx="1704898" cy="6546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IN" sz="1800" kern="1200" dirty="0"/>
            <a:t>Recall</a:t>
          </a:r>
        </a:p>
      </dsp:txBody>
      <dsp:txXfrm>
        <a:off x="4046887" y="0"/>
        <a:ext cx="1050225" cy="654673"/>
      </dsp:txXfrm>
    </dsp:sp>
    <dsp:sp modelId="{F02FAE51-1EC9-49AE-A88C-3CF12310CED6}">
      <dsp:nvSpPr>
        <dsp:cNvPr id="0" name=""/>
        <dsp:cNvSpPr/>
      </dsp:nvSpPr>
      <dsp:spPr>
        <a:xfrm>
          <a:off x="5045156" y="0"/>
          <a:ext cx="1557588" cy="65467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ctr" defTabSz="800100">
            <a:lnSpc>
              <a:spcPct val="90000"/>
            </a:lnSpc>
            <a:spcBef>
              <a:spcPct val="0"/>
            </a:spcBef>
            <a:spcAft>
              <a:spcPct val="35000"/>
            </a:spcAft>
            <a:buNone/>
          </a:pPr>
          <a:r>
            <a:rPr lang="en-IN" sz="1800" kern="1200" dirty="0"/>
            <a:t>F1- Score</a:t>
          </a:r>
        </a:p>
      </dsp:txBody>
      <dsp:txXfrm>
        <a:off x="5372493" y="0"/>
        <a:ext cx="902915" cy="654673"/>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10-06-2025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a:t>
            </a:fld>
            <a:endParaRPr lang="en-IN" dirty="0"/>
          </a:p>
        </p:txBody>
      </p:sp>
    </p:spTree>
    <p:extLst>
      <p:ext uri="{BB962C8B-B14F-4D97-AF65-F5344CB8AC3E}">
        <p14:creationId xmlns:p14="http://schemas.microsoft.com/office/powerpoint/2010/main" val="13129423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106386"/>
            <a:ext cx="12768942" cy="30207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latin typeface="Britannic Bold" panose="020B0903060703020204" pitchFamily="34" charset="0"/>
              </a:rPr>
              <a:t>Capstone Project</a:t>
            </a:r>
          </a:p>
          <a:p>
            <a:pPr algn="ctr"/>
            <a:r>
              <a:rPr lang="en-US" sz="5400" b="1" dirty="0">
                <a:latin typeface="Britannic Bold" panose="020B0903060703020204" pitchFamily="34" charset="0"/>
              </a:rPr>
              <a:t>Predicting Movie Success</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AE695-E774-088F-8645-A094F8952649}"/>
              </a:ext>
            </a:extLst>
          </p:cNvPr>
          <p:cNvSpPr>
            <a:spLocks noGrp="1"/>
          </p:cNvSpPr>
          <p:nvPr>
            <p:ph type="title"/>
          </p:nvPr>
        </p:nvSpPr>
        <p:spPr>
          <a:xfrm>
            <a:off x="568960" y="619760"/>
            <a:ext cx="10944158" cy="833119"/>
          </a:xfrm>
        </p:spPr>
        <p:txBody>
          <a:bodyPr>
            <a:normAutofit fontScale="90000"/>
          </a:bodyPr>
          <a:lstStyle/>
          <a:p>
            <a:r>
              <a:rPr lang="en-IN" sz="3800" dirty="0">
                <a:latin typeface="Britannic Bold" panose="020B0903060703020204" pitchFamily="34" charset="0"/>
              </a:rPr>
              <a:t>Data </a:t>
            </a:r>
            <a:r>
              <a:rPr lang="en-US" sz="3800" dirty="0">
                <a:latin typeface="Britannic Bold" panose="020B0903060703020204" pitchFamily="34" charset="0"/>
              </a:rPr>
              <a:t>Preprocessing :</a:t>
            </a:r>
            <a:br>
              <a:rPr lang="en-IN" sz="3600" dirty="0">
                <a:latin typeface="Rockwell" panose="02060603020205020403" pitchFamily="18" charset="0"/>
              </a:rPr>
            </a:br>
            <a:endParaRPr lang="en-IN" dirty="0"/>
          </a:p>
        </p:txBody>
      </p:sp>
      <p:sp>
        <p:nvSpPr>
          <p:cNvPr id="3" name="Content Placeholder 2">
            <a:extLst>
              <a:ext uri="{FF2B5EF4-FFF2-40B4-BE49-F238E27FC236}">
                <a16:creationId xmlns:a16="http://schemas.microsoft.com/office/drawing/2014/main" id="{08533567-5CBE-8731-2AAD-741C97723C85}"/>
              </a:ext>
            </a:extLst>
          </p:cNvPr>
          <p:cNvSpPr>
            <a:spLocks noGrp="1"/>
          </p:cNvSpPr>
          <p:nvPr>
            <p:ph idx="1"/>
          </p:nvPr>
        </p:nvSpPr>
        <p:spPr>
          <a:xfrm>
            <a:off x="678884" y="1452879"/>
            <a:ext cx="10834234" cy="4620261"/>
          </a:xfrm>
        </p:spPr>
        <p:txBody>
          <a:bodyPr>
            <a:normAutofit/>
          </a:bodyPr>
          <a:lstStyle/>
          <a:p>
            <a:pPr>
              <a:buFont typeface="Wingdings" panose="05000000000000000000" pitchFamily="2" charset="2"/>
              <a:buChar char="q"/>
            </a:pPr>
            <a:r>
              <a:rPr lang="en-IN" dirty="0"/>
              <a:t> </a:t>
            </a:r>
            <a:r>
              <a:rPr lang="en-IN" dirty="0">
                <a:latin typeface="+mn-lt"/>
              </a:rPr>
              <a:t>Handling Missing Values.</a:t>
            </a:r>
          </a:p>
          <a:p>
            <a:pPr marL="285750" indent="-285750" algn="just">
              <a:buFont typeface="Wingdings" panose="05000000000000000000" pitchFamily="2" charset="2"/>
              <a:buChar char="q"/>
            </a:pPr>
            <a:r>
              <a:rPr lang="en-US" b="1" dirty="0">
                <a:latin typeface="+mn-lt"/>
              </a:rPr>
              <a:t> Outliers Treatment: </a:t>
            </a:r>
            <a:r>
              <a:rPr lang="en-US" dirty="0">
                <a:latin typeface="+mn-lt"/>
              </a:rPr>
              <a:t>Checked outliers using </a:t>
            </a:r>
            <a:r>
              <a:rPr lang="en-US" b="1" dirty="0">
                <a:latin typeface="+mn-lt"/>
              </a:rPr>
              <a:t>IQR </a:t>
            </a:r>
            <a:r>
              <a:rPr lang="en-US" dirty="0">
                <a:latin typeface="+mn-lt"/>
              </a:rPr>
              <a:t>method for the    continuous features and replaced </a:t>
            </a:r>
            <a:r>
              <a:rPr lang="en-US" dirty="0" err="1">
                <a:latin typeface="+mn-lt"/>
              </a:rPr>
              <a:t>NaNs</a:t>
            </a:r>
            <a:r>
              <a:rPr lang="en-US" dirty="0">
                <a:latin typeface="+mn-lt"/>
              </a:rPr>
              <a:t> with median.</a:t>
            </a:r>
          </a:p>
          <a:p>
            <a:pPr marL="285750" indent="-285750" algn="just">
              <a:buFont typeface="Wingdings" panose="05000000000000000000" pitchFamily="2" charset="2"/>
              <a:buChar char="q"/>
            </a:pPr>
            <a:r>
              <a:rPr lang="en-US" dirty="0">
                <a:latin typeface="+mn-lt"/>
              </a:rPr>
              <a:t> Irrelevant Feature Removal.</a:t>
            </a:r>
          </a:p>
          <a:p>
            <a:pPr marL="285750" indent="-285750" algn="just">
              <a:buFont typeface="Wingdings" panose="05000000000000000000" pitchFamily="2" charset="2"/>
              <a:buChar char="q"/>
            </a:pPr>
            <a:r>
              <a:rPr lang="en-US" dirty="0">
                <a:latin typeface="+mn-lt"/>
              </a:rPr>
              <a:t> Encoding Categorical Features (e.g., Label Encoding).</a:t>
            </a:r>
          </a:p>
          <a:p>
            <a:pPr marL="285750" indent="-285750" algn="just">
              <a:buFont typeface="Wingdings" panose="05000000000000000000" pitchFamily="2" charset="2"/>
              <a:buChar char="q"/>
            </a:pPr>
            <a:r>
              <a:rPr lang="en-US" dirty="0">
                <a:latin typeface="+mn-lt"/>
              </a:rPr>
              <a:t> Normalizing/Standardizing Numerical Values.</a:t>
            </a:r>
          </a:p>
          <a:p>
            <a:pPr marL="285750" indent="-285750" algn="just">
              <a:buFont typeface="Wingdings" panose="05000000000000000000" pitchFamily="2" charset="2"/>
              <a:buChar char="q"/>
            </a:pPr>
            <a:r>
              <a:rPr lang="en-US" dirty="0">
                <a:latin typeface="+mn-lt"/>
              </a:rPr>
              <a:t> Feature Engineering.</a:t>
            </a:r>
          </a:p>
          <a:p>
            <a:pPr marL="285750" indent="-285750" algn="just">
              <a:buFont typeface="Wingdings" panose="05000000000000000000" pitchFamily="2" charset="2"/>
              <a:buChar char="q"/>
            </a:pPr>
            <a:endParaRPr lang="en-US" dirty="0">
              <a:latin typeface="+mn-lt"/>
            </a:endParaRPr>
          </a:p>
          <a:p>
            <a:pPr marL="0" indent="0">
              <a:buNone/>
            </a:pPr>
            <a:endParaRPr lang="en-IN" dirty="0"/>
          </a:p>
          <a:p>
            <a:endParaRPr lang="en-IN" dirty="0"/>
          </a:p>
        </p:txBody>
      </p:sp>
    </p:spTree>
    <p:extLst>
      <p:ext uri="{BB962C8B-B14F-4D97-AF65-F5344CB8AC3E}">
        <p14:creationId xmlns:p14="http://schemas.microsoft.com/office/powerpoint/2010/main" val="416036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2EC5-1A3F-9168-59EE-9CE118AABDF4}"/>
              </a:ext>
            </a:extLst>
          </p:cNvPr>
          <p:cNvSpPr>
            <a:spLocks noGrp="1"/>
          </p:cNvSpPr>
          <p:nvPr>
            <p:ph type="title"/>
          </p:nvPr>
        </p:nvSpPr>
        <p:spPr>
          <a:xfrm>
            <a:off x="887606" y="318052"/>
            <a:ext cx="10834234" cy="785191"/>
          </a:xfrm>
        </p:spPr>
        <p:txBody>
          <a:bodyPr>
            <a:normAutofit fontScale="90000"/>
          </a:bodyPr>
          <a:lstStyle/>
          <a:p>
            <a:r>
              <a:rPr lang="en-US" sz="3800" dirty="0">
                <a:latin typeface="Britannic Bold" panose="020B0903060703020204" pitchFamily="34" charset="0"/>
              </a:rPr>
              <a:t>EXPLORATORY DATA ANALYSIS</a:t>
            </a:r>
            <a:br>
              <a:rPr lang="en-IN" sz="3600" dirty="0">
                <a:latin typeface="Rockwell" panose="02060603020205020403" pitchFamily="18" charset="0"/>
              </a:rPr>
            </a:br>
            <a:endParaRPr lang="en-IN" dirty="0"/>
          </a:p>
        </p:txBody>
      </p:sp>
      <p:sp>
        <p:nvSpPr>
          <p:cNvPr id="3" name="Content Placeholder 2">
            <a:extLst>
              <a:ext uri="{FF2B5EF4-FFF2-40B4-BE49-F238E27FC236}">
                <a16:creationId xmlns:a16="http://schemas.microsoft.com/office/drawing/2014/main" id="{70C55AB4-15B4-5AF9-314E-1DC3E3A5B13A}"/>
              </a:ext>
            </a:extLst>
          </p:cNvPr>
          <p:cNvSpPr>
            <a:spLocks noGrp="1"/>
          </p:cNvSpPr>
          <p:nvPr>
            <p:ph idx="1"/>
          </p:nvPr>
        </p:nvSpPr>
        <p:spPr>
          <a:xfrm>
            <a:off x="678884" y="805070"/>
            <a:ext cx="7501020" cy="5337313"/>
          </a:xfrm>
        </p:spPr>
        <p:txBody>
          <a:bodyPr>
            <a:normAutofit fontScale="25000" lnSpcReduction="20000"/>
          </a:bodyPr>
          <a:lstStyle/>
          <a:p>
            <a:pPr marL="285750" indent="-285750" algn="just"/>
            <a:endParaRPr lang="en-US" sz="8000" dirty="0">
              <a:latin typeface="+mn-lt"/>
            </a:endParaRPr>
          </a:p>
          <a:p>
            <a:pPr marL="285750" indent="-285750" algn="just"/>
            <a:r>
              <a:rPr lang="en-US" sz="8000" dirty="0">
                <a:latin typeface="+mn-lt"/>
              </a:rPr>
              <a:t>Exploratory Data Analysis (EDA) helped us understand the data structure, find patterns, identify trends, and gain valuable insights from the dataset.</a:t>
            </a:r>
          </a:p>
          <a:p>
            <a:pPr marL="285750" indent="-285750" algn="just"/>
            <a:endParaRPr lang="en-US" sz="8000" dirty="0">
              <a:latin typeface="+mn-lt"/>
            </a:endParaRPr>
          </a:p>
          <a:p>
            <a:pPr marL="285750" indent="-285750" algn="just"/>
            <a:r>
              <a:rPr lang="en-US" sz="8000" dirty="0">
                <a:latin typeface="+mn-lt"/>
              </a:rPr>
              <a:t>From EDA we analyze, the distribution of each features, checking the correlation between the features .</a:t>
            </a:r>
          </a:p>
          <a:p>
            <a:pPr marL="285750" indent="-285750" algn="just"/>
            <a:endParaRPr lang="en-US" sz="8000" dirty="0">
              <a:latin typeface="+mn-lt"/>
            </a:endParaRPr>
          </a:p>
          <a:p>
            <a:pPr marL="285750" indent="-285750" algn="just"/>
            <a:r>
              <a:rPr lang="en-US" sz="8000" dirty="0">
                <a:latin typeface="+mn-lt"/>
              </a:rPr>
              <a:t>Using visuals helped us see the data clearly, understand the clinical data relationship with each other, and pinpoint factors that plays vital role in predictions of movie success.</a:t>
            </a:r>
          </a:p>
          <a:p>
            <a:pPr marL="285750" indent="-285750" algn="just"/>
            <a:endParaRPr lang="en-US" sz="8000" dirty="0">
              <a:latin typeface="+mn-lt"/>
            </a:endParaRPr>
          </a:p>
          <a:p>
            <a:pPr marL="285750" indent="-285750" algn="just"/>
            <a:r>
              <a:rPr lang="en-US" sz="8000" dirty="0"/>
              <a:t>There are few </a:t>
            </a:r>
            <a:r>
              <a:rPr lang="en-US" sz="8000" b="1" dirty="0"/>
              <a:t>NULL</a:t>
            </a:r>
            <a:r>
              <a:rPr lang="en-US" sz="8000" dirty="0"/>
              <a:t> VALUE, we find some </a:t>
            </a:r>
            <a:r>
              <a:rPr lang="en-US" sz="8000" b="1" dirty="0"/>
              <a:t>DUPLICATE</a:t>
            </a:r>
            <a:r>
              <a:rPr lang="en-US" sz="8000" dirty="0"/>
              <a:t> VALUES and </a:t>
            </a:r>
            <a:r>
              <a:rPr lang="en-US" sz="8000" b="1" dirty="0"/>
              <a:t>OUTLIERS.</a:t>
            </a:r>
          </a:p>
          <a:p>
            <a:pPr marL="285750" indent="-285750" algn="just"/>
            <a:endParaRPr lang="en-US" sz="8000" b="1" dirty="0"/>
          </a:p>
          <a:p>
            <a:pPr marL="285750" indent="-285750" algn="just"/>
            <a:r>
              <a:rPr lang="en-US" sz="8000" dirty="0"/>
              <a:t>We looked at our data columns and found few columns to be numerical in terms of data types, but they are categorical in terms of semantic. So, we converted them to object for proper analysis.</a:t>
            </a:r>
          </a:p>
          <a:p>
            <a:pPr marL="285750" indent="-285750" algn="just"/>
            <a:endParaRPr lang="en-US" sz="8000" dirty="0">
              <a:latin typeface="+mn-lt"/>
            </a:endParaRPr>
          </a:p>
          <a:p>
            <a:pPr marL="285750" indent="-285750" algn="just"/>
            <a:endParaRPr lang="en-US" sz="8000" dirty="0">
              <a:latin typeface="+mn-lt"/>
            </a:endParaRPr>
          </a:p>
          <a:p>
            <a:pPr marL="285750" indent="-285750" algn="just"/>
            <a:endParaRPr lang="en-US" sz="8000" dirty="0">
              <a:latin typeface="+mn-lt"/>
            </a:endParaRPr>
          </a:p>
          <a:p>
            <a:pPr marL="0" indent="0" algn="just">
              <a:buNone/>
            </a:pPr>
            <a:endParaRPr lang="en-US" sz="8000" b="1" dirty="0">
              <a:latin typeface="+mn-lt"/>
            </a:endParaRPr>
          </a:p>
          <a:p>
            <a:pPr marL="285750" indent="-285750" algn="just"/>
            <a:endParaRPr lang="en-US" sz="8000" dirty="0">
              <a:latin typeface="+mn-lt"/>
            </a:endParaRPr>
          </a:p>
          <a:p>
            <a:pPr marL="0" indent="0" algn="just">
              <a:buNone/>
            </a:pPr>
            <a:endParaRPr lang="en-US" sz="7200" dirty="0">
              <a:latin typeface="+mn-lt"/>
            </a:endParaRPr>
          </a:p>
        </p:txBody>
      </p:sp>
      <p:pic>
        <p:nvPicPr>
          <p:cNvPr id="4" name="Picture 3" descr="A close-up of a calculator and papers&#10;&#10;Description automatically generated">
            <a:extLst>
              <a:ext uri="{FF2B5EF4-FFF2-40B4-BE49-F238E27FC236}">
                <a16:creationId xmlns:a16="http://schemas.microsoft.com/office/drawing/2014/main" id="{AC617F00-C0E6-E9B4-2F63-302F5446D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9987" y="1487156"/>
            <a:ext cx="3798277" cy="3711009"/>
          </a:xfrm>
          <a:prstGeom prst="rect">
            <a:avLst/>
          </a:prstGeom>
        </p:spPr>
      </p:pic>
    </p:spTree>
    <p:extLst>
      <p:ext uri="{BB962C8B-B14F-4D97-AF65-F5344CB8AC3E}">
        <p14:creationId xmlns:p14="http://schemas.microsoft.com/office/powerpoint/2010/main" val="20722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DB91-0E67-0F4C-004B-6DDEDB1C0506}"/>
              </a:ext>
            </a:extLst>
          </p:cNvPr>
          <p:cNvSpPr>
            <a:spLocks noGrp="1"/>
          </p:cNvSpPr>
          <p:nvPr>
            <p:ph type="title"/>
          </p:nvPr>
        </p:nvSpPr>
        <p:spPr>
          <a:xfrm>
            <a:off x="678882" y="407505"/>
            <a:ext cx="7055274" cy="576470"/>
          </a:xfrm>
        </p:spPr>
        <p:txBody>
          <a:bodyPr/>
          <a:lstStyle/>
          <a:p>
            <a:r>
              <a:rPr lang="en-IN" b="0" dirty="0">
                <a:latin typeface="Britannic Bold" panose="020B0903060703020204" pitchFamily="34" charset="0"/>
              </a:rPr>
              <a:t>Data Exploration</a:t>
            </a:r>
            <a:endParaRPr lang="en-IN" dirty="0"/>
          </a:p>
        </p:txBody>
      </p:sp>
      <p:sp>
        <p:nvSpPr>
          <p:cNvPr id="3" name="Content Placeholder 2">
            <a:extLst>
              <a:ext uri="{FF2B5EF4-FFF2-40B4-BE49-F238E27FC236}">
                <a16:creationId xmlns:a16="http://schemas.microsoft.com/office/drawing/2014/main" id="{65FFADB0-2868-F6C9-8654-8FB8581A748F}"/>
              </a:ext>
            </a:extLst>
          </p:cNvPr>
          <p:cNvSpPr>
            <a:spLocks noGrp="1"/>
          </p:cNvSpPr>
          <p:nvPr>
            <p:ph idx="1"/>
          </p:nvPr>
        </p:nvSpPr>
        <p:spPr>
          <a:xfrm>
            <a:off x="678882" y="1302025"/>
            <a:ext cx="7055274" cy="4755875"/>
          </a:xfrm>
        </p:spPr>
        <p:txBody>
          <a:bodyPr/>
          <a:lstStyle/>
          <a:p>
            <a:r>
              <a:rPr lang="en-IN" sz="2400" dirty="0">
                <a:latin typeface="Berlin Sans FB Demi" panose="020E0802020502020306" pitchFamily="34" charset="0"/>
              </a:rPr>
              <a:t>“Distribution of Movie Categories” </a:t>
            </a:r>
          </a:p>
          <a:p>
            <a:endParaRPr lang="en-IN" sz="2400" dirty="0">
              <a:latin typeface="Berlin Sans FB Demi" panose="020E0802020502020306" pitchFamily="34" charset="0"/>
            </a:endParaRPr>
          </a:p>
          <a:p>
            <a:r>
              <a:rPr lang="en-IN" sz="2000" dirty="0"/>
              <a:t>Categorize IMDB Scores</a:t>
            </a:r>
            <a:r>
              <a:rPr lang="en-IN" sz="2000" b="1" dirty="0"/>
              <a:t>:</a:t>
            </a:r>
            <a:r>
              <a:rPr lang="en-IN" sz="2000" dirty="0"/>
              <a:t> Create a new column Classify to categorize movies into "Hit", "Average", or "Flop" based on the IMDB score ranges(|1-3 | -Flop Movie,|3-6 |- Average Movie,|6-10 |- Hit Movie)</a:t>
            </a:r>
          </a:p>
          <a:p>
            <a:r>
              <a:rPr lang="en-US" sz="2000" dirty="0"/>
              <a:t>Flop: Very few movies are classified as flops.</a:t>
            </a:r>
          </a:p>
          <a:p>
            <a:r>
              <a:rPr lang="en-US" sz="2000" dirty="0"/>
              <a:t>Average: A moderate number of movies fall in this category.</a:t>
            </a:r>
          </a:p>
          <a:p>
            <a:r>
              <a:rPr lang="en-US" sz="2000" dirty="0"/>
              <a:t>Hit: A large number of movies are classified as hits — around 3500 based on the bar height.</a:t>
            </a:r>
          </a:p>
          <a:p>
            <a:r>
              <a:rPr lang="en-US" sz="2000" dirty="0"/>
              <a:t>“Majority of the movies in the dataset are classified as hits, while very few are flops. This class imbalance should be considered during model training.” </a:t>
            </a:r>
            <a:endParaRPr lang="en-IN" sz="2000" dirty="0"/>
          </a:p>
        </p:txBody>
      </p:sp>
      <p:pic>
        <p:nvPicPr>
          <p:cNvPr id="4" name="Content Placeholder 8">
            <a:extLst>
              <a:ext uri="{FF2B5EF4-FFF2-40B4-BE49-F238E27FC236}">
                <a16:creationId xmlns:a16="http://schemas.microsoft.com/office/drawing/2014/main" id="{BCCDB0BF-C303-5160-9E27-ED07CEAE1B24}"/>
              </a:ext>
            </a:extLst>
          </p:cNvPr>
          <p:cNvPicPr>
            <a:picLocks noChangeAspect="1"/>
          </p:cNvPicPr>
          <p:nvPr/>
        </p:nvPicPr>
        <p:blipFill>
          <a:blip r:embed="rId2">
            <a:extLst>
              <a:ext uri="{28A0092B-C50C-407E-A947-70E740481C1C}">
                <a14:useLocalDpi xmlns:a14="http://schemas.microsoft.com/office/drawing/2010/main" val="0"/>
              </a:ext>
            </a:extLst>
          </a:blip>
          <a:srcRect l="12775" t="22993" r="38839" b="13274"/>
          <a:stretch>
            <a:fillRect/>
          </a:stretch>
        </p:blipFill>
        <p:spPr>
          <a:xfrm>
            <a:off x="8156713" y="1157909"/>
            <a:ext cx="3955774" cy="4209221"/>
          </a:xfrm>
          <a:prstGeom prst="rect">
            <a:avLst/>
          </a:prstGeom>
        </p:spPr>
      </p:pic>
    </p:spTree>
    <p:extLst>
      <p:ext uri="{BB962C8B-B14F-4D97-AF65-F5344CB8AC3E}">
        <p14:creationId xmlns:p14="http://schemas.microsoft.com/office/powerpoint/2010/main" val="96634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371F8-ACDB-FF62-4899-DA8536FB27B1}"/>
              </a:ext>
            </a:extLst>
          </p:cNvPr>
          <p:cNvSpPr>
            <a:spLocks noGrp="1"/>
          </p:cNvSpPr>
          <p:nvPr>
            <p:ph type="title"/>
          </p:nvPr>
        </p:nvSpPr>
        <p:spPr>
          <a:xfrm>
            <a:off x="678881" y="375920"/>
            <a:ext cx="5107239" cy="677629"/>
          </a:xfrm>
        </p:spPr>
        <p:txBody>
          <a:bodyPr>
            <a:noAutofit/>
          </a:bodyPr>
          <a:lstStyle/>
          <a:p>
            <a:r>
              <a:rPr lang="en-US" sz="3200" dirty="0">
                <a:latin typeface="Britannic Bold" panose="020B0903060703020204" pitchFamily="34" charset="0"/>
              </a:rPr>
              <a:t>CORRELATION HEATMAP</a:t>
            </a:r>
            <a:br>
              <a:rPr lang="en-IN" sz="3200" dirty="0">
                <a:latin typeface="Rockwell" panose="02060603020205020403" pitchFamily="18" charset="0"/>
              </a:rPr>
            </a:br>
            <a:endParaRPr lang="en-IN" sz="3200" dirty="0"/>
          </a:p>
        </p:txBody>
      </p:sp>
      <p:sp>
        <p:nvSpPr>
          <p:cNvPr id="7" name="Content Placeholder 6">
            <a:extLst>
              <a:ext uri="{FF2B5EF4-FFF2-40B4-BE49-F238E27FC236}">
                <a16:creationId xmlns:a16="http://schemas.microsoft.com/office/drawing/2014/main" id="{EF6C5247-16E2-003D-2F1B-373F12C7E0B2}"/>
              </a:ext>
            </a:extLst>
          </p:cNvPr>
          <p:cNvSpPr>
            <a:spLocks noGrp="1"/>
          </p:cNvSpPr>
          <p:nvPr>
            <p:ph idx="1"/>
          </p:nvPr>
        </p:nvSpPr>
        <p:spPr>
          <a:xfrm>
            <a:off x="678881" y="1053548"/>
            <a:ext cx="5107239" cy="5004353"/>
          </a:xfrm>
        </p:spPr>
        <p:txBody>
          <a:bodyPr>
            <a:normAutofit lnSpcReduction="10000"/>
          </a:bodyPr>
          <a:lstStyle/>
          <a:p>
            <a:r>
              <a:rPr lang="en-US" sz="2000" dirty="0">
                <a:latin typeface="+mn-lt"/>
              </a:rPr>
              <a:t>What is a Correlation Matrix?                         It's a table showing correlation coefficients between variables. Each cell shows how strongly two variables are linearly related.</a:t>
            </a:r>
          </a:p>
          <a:p>
            <a:r>
              <a:rPr lang="en-US" sz="2000" dirty="0">
                <a:latin typeface="+mn-lt"/>
              </a:rPr>
              <a:t> Correlation coefficient r ranges from :           +1 (perfect positive correlation)                       0 (no correlation)                                                 –1 (perfect negative correlation)</a:t>
            </a:r>
          </a:p>
          <a:p>
            <a:r>
              <a:rPr lang="en-US" sz="2000" dirty="0">
                <a:latin typeface="+mn-lt"/>
              </a:rPr>
              <a:t>Diagonal (top-left to bottom-right) :       Always 1.0 — each variable is perfectly correlated with itself.</a:t>
            </a:r>
          </a:p>
          <a:p>
            <a:r>
              <a:rPr lang="en-US" sz="2000" dirty="0">
                <a:latin typeface="+mn-lt"/>
              </a:rPr>
              <a:t>Strong Positive Correlations :                                   </a:t>
            </a:r>
          </a:p>
          <a:p>
            <a:pPr marL="0" indent="0">
              <a:buNone/>
            </a:pPr>
            <a:r>
              <a:rPr lang="en-IN" sz="2000" dirty="0">
                <a:latin typeface="+mn-lt"/>
              </a:rPr>
              <a:t>Feature 1 Feature 2 Correlation Interpretation</a:t>
            </a:r>
          </a:p>
          <a:p>
            <a:pPr marL="0" indent="0">
              <a:buNone/>
            </a:pPr>
            <a:r>
              <a:rPr lang="en-US" sz="2000" dirty="0">
                <a:latin typeface="+mn-lt"/>
              </a:rPr>
              <a:t>actor_1_facebook_likes </a:t>
            </a:r>
            <a:r>
              <a:rPr lang="en-US" sz="2000" dirty="0" err="1">
                <a:latin typeface="+mn-lt"/>
              </a:rPr>
              <a:t>cast_total_facebook_likes</a:t>
            </a:r>
            <a:r>
              <a:rPr lang="en-US" sz="2000" dirty="0">
                <a:latin typeface="+mn-lt"/>
              </a:rPr>
              <a:t>	 0.95 Actor 1's likes are a major part of total cast likes</a:t>
            </a:r>
            <a:endParaRPr lang="en-IN" sz="2000" dirty="0">
              <a:latin typeface="+mn-lt"/>
            </a:endParaRPr>
          </a:p>
        </p:txBody>
      </p:sp>
      <p:pic>
        <p:nvPicPr>
          <p:cNvPr id="9" name="Picture 8">
            <a:extLst>
              <a:ext uri="{FF2B5EF4-FFF2-40B4-BE49-F238E27FC236}">
                <a16:creationId xmlns:a16="http://schemas.microsoft.com/office/drawing/2014/main" id="{61F5FB62-D69B-DC6E-1381-B1A05557C148}"/>
              </a:ext>
            </a:extLst>
          </p:cNvPr>
          <p:cNvPicPr>
            <a:picLocks noChangeAspect="1"/>
          </p:cNvPicPr>
          <p:nvPr/>
        </p:nvPicPr>
        <p:blipFill>
          <a:blip r:embed="rId2"/>
          <a:srcRect l="19664" t="15032" r="14216" b="6053"/>
          <a:stretch>
            <a:fillRect/>
          </a:stretch>
        </p:blipFill>
        <p:spPr>
          <a:xfrm>
            <a:off x="6324602" y="457202"/>
            <a:ext cx="5643878" cy="5405118"/>
          </a:xfrm>
          <a:prstGeom prst="rect">
            <a:avLst/>
          </a:prstGeom>
        </p:spPr>
      </p:pic>
    </p:spTree>
    <p:extLst>
      <p:ext uri="{BB962C8B-B14F-4D97-AF65-F5344CB8AC3E}">
        <p14:creationId xmlns:p14="http://schemas.microsoft.com/office/powerpoint/2010/main" val="3925549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0B2E2C-1582-C1E2-9BF6-38AAE43EA282}"/>
              </a:ext>
            </a:extLst>
          </p:cNvPr>
          <p:cNvSpPr txBox="1"/>
          <p:nvPr/>
        </p:nvSpPr>
        <p:spPr>
          <a:xfrm>
            <a:off x="640080" y="527318"/>
            <a:ext cx="11135360" cy="5355312"/>
          </a:xfrm>
          <a:prstGeom prst="rect">
            <a:avLst/>
          </a:prstGeom>
          <a:noFill/>
        </p:spPr>
        <p:txBody>
          <a:bodyPr wrap="square">
            <a:spAutoFit/>
          </a:bodyPr>
          <a:lstStyle/>
          <a:p>
            <a:r>
              <a:rPr lang="en-IN" dirty="0" err="1"/>
              <a:t>num_user_for_reviews</a:t>
            </a:r>
            <a:r>
              <a:rPr lang="en-IN" dirty="0"/>
              <a:t>    </a:t>
            </a:r>
            <a:r>
              <a:rPr lang="en-IN" dirty="0" err="1"/>
              <a:t>num_critic_for_reviews</a:t>
            </a:r>
            <a:r>
              <a:rPr lang="en-IN" dirty="0"/>
              <a:t>     0.61    Movies with more critic reviews also get more user reviews </a:t>
            </a:r>
            <a:r>
              <a:rPr lang="en-IN" dirty="0" err="1"/>
              <a:t>movie_facebook_likes</a:t>
            </a:r>
            <a:r>
              <a:rPr lang="en-IN" dirty="0"/>
              <a:t>     </a:t>
            </a:r>
            <a:r>
              <a:rPr lang="en-IN" dirty="0" err="1"/>
              <a:t>cast_total_facebook_likes</a:t>
            </a:r>
            <a:r>
              <a:rPr lang="en-IN" dirty="0"/>
              <a:t>   0.54   Popular casts help a movie get Facebook likes </a:t>
            </a:r>
            <a:r>
              <a:rPr lang="en-IN" dirty="0" err="1"/>
              <a:t>num_user_for_reviews</a:t>
            </a:r>
            <a:r>
              <a:rPr lang="en-IN" dirty="0"/>
              <a:t>   </a:t>
            </a:r>
            <a:r>
              <a:rPr lang="en-IN" dirty="0" err="1"/>
              <a:t>imdb_score</a:t>
            </a:r>
            <a:r>
              <a:rPr lang="en-IN" dirty="0"/>
              <a:t>   0.50   More user reviews may reflect better ratings                                          budget	gross    0.57    Higher budget movies often earn more revenue</a:t>
            </a:r>
          </a:p>
          <a:p>
            <a:pPr algn="just"/>
            <a:endParaRPr lang="en-IN" dirty="0"/>
          </a:p>
          <a:p>
            <a:endParaRPr lang="en-IN" dirty="0"/>
          </a:p>
          <a:p>
            <a:pPr marL="285750" indent="-285750">
              <a:buFont typeface="Arial" panose="020B0604020202020204" pitchFamily="34" charset="0"/>
              <a:buChar char="•"/>
            </a:pPr>
            <a:r>
              <a:rPr lang="en-IN" dirty="0"/>
              <a:t>Weak or No Correlation :</a:t>
            </a:r>
          </a:p>
          <a:p>
            <a:r>
              <a:rPr lang="en-US" dirty="0"/>
              <a:t>Feature 1  Feature 2  Value  Range                                                                                                                                             genres    Most variables ≈ 0                                                                                                                                                      </a:t>
            </a:r>
            <a:r>
              <a:rPr lang="en-US" dirty="0" err="1"/>
              <a:t>movie_title</a:t>
            </a:r>
            <a:r>
              <a:rPr lang="en-US" dirty="0"/>
              <a:t>    Anything ≈ 0</a:t>
            </a:r>
          </a:p>
          <a:p>
            <a:r>
              <a:rPr lang="en-US" dirty="0" err="1"/>
              <a:t>plot_keywords</a:t>
            </a:r>
            <a:r>
              <a:rPr lang="en-US" dirty="0"/>
              <a:t>   Most features ≈ 0</a:t>
            </a:r>
          </a:p>
          <a:p>
            <a:endParaRPr lang="en-US" dirty="0"/>
          </a:p>
          <a:p>
            <a:endParaRPr lang="en-US" dirty="0"/>
          </a:p>
          <a:p>
            <a:pPr marL="285750" indent="-285750">
              <a:buFont typeface="Arial" panose="020B0604020202020204" pitchFamily="34" charset="0"/>
              <a:buChar char="•"/>
            </a:pPr>
            <a:r>
              <a:rPr lang="en-US" dirty="0"/>
              <a:t>This heatmap reveals which variables are strongly correlated, helping us to choose the best features.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should consider removing one of any pair with correlation &gt; 0.9 to avoid multicollinearity.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Use this info to refine feature selection for models like Random Forest, Decision Trees, etc.</a:t>
            </a: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83143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4399C-8174-57AE-35E5-B826865ABB40}"/>
              </a:ext>
            </a:extLst>
          </p:cNvPr>
          <p:cNvSpPr>
            <a:spLocks noGrp="1"/>
          </p:cNvSpPr>
          <p:nvPr>
            <p:ph type="title"/>
          </p:nvPr>
        </p:nvSpPr>
        <p:spPr>
          <a:xfrm>
            <a:off x="678882" y="314961"/>
            <a:ext cx="7296718" cy="629920"/>
          </a:xfrm>
        </p:spPr>
        <p:txBody>
          <a:bodyPr>
            <a:normAutofit/>
          </a:bodyPr>
          <a:lstStyle/>
          <a:p>
            <a:r>
              <a:rPr lang="en-IN" sz="3200" dirty="0">
                <a:latin typeface="Britannic Bold" panose="020B0903060703020204" pitchFamily="34" charset="0"/>
              </a:rPr>
              <a:t>Distribution Plot : </a:t>
            </a:r>
          </a:p>
        </p:txBody>
      </p:sp>
      <p:sp>
        <p:nvSpPr>
          <p:cNvPr id="3" name="Content Placeholder 2">
            <a:extLst>
              <a:ext uri="{FF2B5EF4-FFF2-40B4-BE49-F238E27FC236}">
                <a16:creationId xmlns:a16="http://schemas.microsoft.com/office/drawing/2014/main" id="{419A4B74-7233-D112-9272-517A2F367FBE}"/>
              </a:ext>
            </a:extLst>
          </p:cNvPr>
          <p:cNvSpPr>
            <a:spLocks noGrp="1"/>
          </p:cNvSpPr>
          <p:nvPr>
            <p:ph idx="1"/>
          </p:nvPr>
        </p:nvSpPr>
        <p:spPr>
          <a:xfrm>
            <a:off x="678882" y="1066800"/>
            <a:ext cx="7055274" cy="4991101"/>
          </a:xfrm>
        </p:spPr>
        <p:txBody>
          <a:bodyPr>
            <a:normAutofit/>
          </a:bodyPr>
          <a:lstStyle/>
          <a:p>
            <a:r>
              <a:rPr lang="en-IN" sz="2400" dirty="0">
                <a:latin typeface="+mn-lt"/>
              </a:rPr>
              <a:t>The "Average" section has a bell-shaped curve with a peak around 7000, while the "Hit" section has a sharp peak around 15000. This suggests that the data is bimodal, with two distinct groups of values. The "Flop" section has a very low frequency.</a:t>
            </a:r>
          </a:p>
          <a:p>
            <a:pPr algn="just"/>
            <a:endParaRPr lang="en-IN" sz="2400" dirty="0">
              <a:latin typeface="+mn-lt"/>
            </a:endParaRPr>
          </a:p>
          <a:p>
            <a:r>
              <a:rPr lang="en-US" sz="2400" dirty="0">
                <a:latin typeface="+mn-lt"/>
              </a:rPr>
              <a:t>KDE Curve (Bell-Shaped Line): Attempts to estimate the probability density of the data — more commonly used with continuous variables</a:t>
            </a:r>
            <a:r>
              <a:rPr lang="en-US" sz="2000" dirty="0"/>
              <a:t>.</a:t>
            </a:r>
          </a:p>
          <a:p>
            <a:endParaRPr lang="en-US" sz="2000" dirty="0"/>
          </a:p>
          <a:p>
            <a:r>
              <a:rPr lang="en-US" sz="2400" dirty="0">
                <a:latin typeface="+mn-lt"/>
              </a:rPr>
              <a:t>This suggests that most movies in our dataset were classified as "Hit".</a:t>
            </a:r>
            <a:endParaRPr lang="en-IN" sz="2400" dirty="0">
              <a:latin typeface="+mn-lt"/>
            </a:endParaRPr>
          </a:p>
        </p:txBody>
      </p:sp>
      <p:pic>
        <p:nvPicPr>
          <p:cNvPr id="4" name="Content Placeholder 8">
            <a:extLst>
              <a:ext uri="{FF2B5EF4-FFF2-40B4-BE49-F238E27FC236}">
                <a16:creationId xmlns:a16="http://schemas.microsoft.com/office/drawing/2014/main" id="{55CBEDE7-75FD-9F86-0973-8B6A8A922812}"/>
              </a:ext>
            </a:extLst>
          </p:cNvPr>
          <p:cNvPicPr>
            <a:picLocks noChangeAspect="1"/>
          </p:cNvPicPr>
          <p:nvPr/>
        </p:nvPicPr>
        <p:blipFill>
          <a:blip r:embed="rId2">
            <a:extLst>
              <a:ext uri="{28A0092B-C50C-407E-A947-70E740481C1C}">
                <a14:useLocalDpi xmlns:a14="http://schemas.microsoft.com/office/drawing/2010/main" val="0"/>
              </a:ext>
            </a:extLst>
          </a:blip>
          <a:srcRect l="12315" t="25882" r="36471" b="12424"/>
          <a:stretch>
            <a:fillRect/>
          </a:stretch>
        </p:blipFill>
        <p:spPr>
          <a:xfrm>
            <a:off x="8168640" y="1216441"/>
            <a:ext cx="3942080" cy="3853400"/>
          </a:xfrm>
          <a:prstGeom prst="rect">
            <a:avLst/>
          </a:prstGeom>
        </p:spPr>
      </p:pic>
    </p:spTree>
    <p:extLst>
      <p:ext uri="{BB962C8B-B14F-4D97-AF65-F5344CB8AC3E}">
        <p14:creationId xmlns:p14="http://schemas.microsoft.com/office/powerpoint/2010/main" val="344831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85B96-F314-C8FC-DA90-A87C3226A143}"/>
              </a:ext>
            </a:extLst>
          </p:cNvPr>
          <p:cNvSpPr>
            <a:spLocks noGrp="1"/>
          </p:cNvSpPr>
          <p:nvPr>
            <p:ph type="title"/>
          </p:nvPr>
        </p:nvSpPr>
        <p:spPr>
          <a:xfrm>
            <a:off x="472274" y="221064"/>
            <a:ext cx="5313848" cy="1008297"/>
          </a:xfrm>
        </p:spPr>
        <p:txBody>
          <a:bodyPr>
            <a:noAutofit/>
          </a:bodyPr>
          <a:lstStyle/>
          <a:p>
            <a:r>
              <a:rPr lang="en-IN" sz="3200" dirty="0">
                <a:latin typeface="Britannic Bold" panose="020B0903060703020204" pitchFamily="34" charset="0"/>
              </a:rPr>
              <a:t>Visuals : Boxplots And Scatter Plots </a:t>
            </a:r>
          </a:p>
        </p:txBody>
      </p:sp>
      <p:sp>
        <p:nvSpPr>
          <p:cNvPr id="10" name="Content Placeholder 9">
            <a:extLst>
              <a:ext uri="{FF2B5EF4-FFF2-40B4-BE49-F238E27FC236}">
                <a16:creationId xmlns:a16="http://schemas.microsoft.com/office/drawing/2014/main" id="{BA052F79-539B-6774-20C0-86C5B6254BED}"/>
              </a:ext>
            </a:extLst>
          </p:cNvPr>
          <p:cNvSpPr>
            <a:spLocks noGrp="1"/>
          </p:cNvSpPr>
          <p:nvPr>
            <p:ph idx="1"/>
          </p:nvPr>
        </p:nvSpPr>
        <p:spPr>
          <a:xfrm>
            <a:off x="401933" y="1356528"/>
            <a:ext cx="5526593" cy="4702628"/>
          </a:xfrm>
        </p:spPr>
        <p:txBody>
          <a:bodyPr>
            <a:noAutofit/>
          </a:bodyPr>
          <a:lstStyle/>
          <a:p>
            <a:pPr algn="just"/>
            <a:r>
              <a:rPr lang="en-US" sz="2000" dirty="0">
                <a:latin typeface="+mn-lt"/>
              </a:rPr>
              <a:t>Heavy concentration at lower end - Almost all the data is very tightly packed near 0, suggesting most movies had low budgets.</a:t>
            </a:r>
          </a:p>
          <a:p>
            <a:r>
              <a:rPr lang="en-US" sz="2000" dirty="0">
                <a:latin typeface="+mn-lt"/>
              </a:rPr>
              <a:t>The black box (IQR) is near the left (low values), showing that 50% of the data lies in this small budget range.</a:t>
            </a:r>
          </a:p>
          <a:p>
            <a:pPr algn="just"/>
            <a:r>
              <a:rPr lang="en-US" sz="2000" dirty="0">
                <a:latin typeface="+mn-lt"/>
              </a:rPr>
              <a:t>Many outliers - The dots on the right side represent outliers — movies with much higher budgets. Some budgets go as high as 1.2e10 (or 12 billion, likely a data entry error — possibly a misplaced comma or extra zeros).</a:t>
            </a:r>
          </a:p>
          <a:p>
            <a:pPr algn="just"/>
            <a:r>
              <a:rPr lang="en-US" sz="2000" dirty="0">
                <a:latin typeface="+mn-lt"/>
              </a:rPr>
              <a:t>Skewed distribution - The plot is highly right-skewed (positive skew). A long tail and outliers to the right suggest a few very high-budget movies pull the mean up, while most budgets are low</a:t>
            </a:r>
            <a:r>
              <a:rPr lang="en-US" sz="2200" dirty="0"/>
              <a:t>.</a:t>
            </a:r>
            <a:endParaRPr lang="en-IN" sz="2200" dirty="0"/>
          </a:p>
        </p:txBody>
      </p:sp>
      <p:pic>
        <p:nvPicPr>
          <p:cNvPr id="12" name="Picture 11">
            <a:extLst>
              <a:ext uri="{FF2B5EF4-FFF2-40B4-BE49-F238E27FC236}">
                <a16:creationId xmlns:a16="http://schemas.microsoft.com/office/drawing/2014/main" id="{3DFAEF3E-4FAB-6D90-B6C3-2430CBDB8DBB}"/>
              </a:ext>
            </a:extLst>
          </p:cNvPr>
          <p:cNvPicPr>
            <a:picLocks noChangeAspect="1"/>
          </p:cNvPicPr>
          <p:nvPr/>
        </p:nvPicPr>
        <p:blipFill>
          <a:blip r:embed="rId2">
            <a:extLst>
              <a:ext uri="{28A0092B-C50C-407E-A947-70E740481C1C}">
                <a14:useLocalDpi xmlns:a14="http://schemas.microsoft.com/office/drawing/2010/main" val="0"/>
              </a:ext>
            </a:extLst>
          </a:blip>
          <a:srcRect l="14188" t="38669" r="32792" b="10328"/>
          <a:stretch>
            <a:fillRect/>
          </a:stretch>
        </p:blipFill>
        <p:spPr>
          <a:xfrm>
            <a:off x="6380704" y="1356528"/>
            <a:ext cx="5526593" cy="3667648"/>
          </a:xfrm>
          <a:prstGeom prst="rect">
            <a:avLst/>
          </a:prstGeom>
        </p:spPr>
      </p:pic>
    </p:spTree>
    <p:extLst>
      <p:ext uri="{BB962C8B-B14F-4D97-AF65-F5344CB8AC3E}">
        <p14:creationId xmlns:p14="http://schemas.microsoft.com/office/powerpoint/2010/main" val="83048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A2B58-3762-5987-5BC9-9CB353B5B4E5}"/>
              </a:ext>
            </a:extLst>
          </p:cNvPr>
          <p:cNvSpPr>
            <a:spLocks noGrp="1"/>
          </p:cNvSpPr>
          <p:nvPr>
            <p:ph type="title"/>
          </p:nvPr>
        </p:nvSpPr>
        <p:spPr>
          <a:xfrm>
            <a:off x="562709" y="351692"/>
            <a:ext cx="5223412" cy="663192"/>
          </a:xfrm>
        </p:spPr>
        <p:txBody>
          <a:bodyPr>
            <a:normAutofit/>
          </a:bodyPr>
          <a:lstStyle/>
          <a:p>
            <a:r>
              <a:rPr lang="en-IN" sz="3200" dirty="0">
                <a:latin typeface="Britannic Bold" panose="020B0903060703020204" pitchFamily="34" charset="0"/>
              </a:rPr>
              <a:t>Budget vs. </a:t>
            </a:r>
            <a:r>
              <a:rPr lang="en-IN" sz="3200" dirty="0" err="1">
                <a:latin typeface="Britannic Bold" panose="020B0903060703020204" pitchFamily="34" charset="0"/>
              </a:rPr>
              <a:t>IMDB_Score</a:t>
            </a:r>
            <a:endParaRPr lang="en-IN" sz="3200" dirty="0">
              <a:latin typeface="Britannic Bold" panose="020B0903060703020204" pitchFamily="34" charset="0"/>
            </a:endParaRPr>
          </a:p>
        </p:txBody>
      </p:sp>
      <p:pic>
        <p:nvPicPr>
          <p:cNvPr id="5" name="Content Placeholder 4">
            <a:extLst>
              <a:ext uri="{FF2B5EF4-FFF2-40B4-BE49-F238E27FC236}">
                <a16:creationId xmlns:a16="http://schemas.microsoft.com/office/drawing/2014/main" id="{E48A9E76-1AD3-729D-AF23-DB74EEB7890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7610" t="30718" r="33858" b="17886"/>
          <a:stretch>
            <a:fillRect/>
          </a:stretch>
        </p:blipFill>
        <p:spPr>
          <a:xfrm>
            <a:off x="6405883" y="1105320"/>
            <a:ext cx="5531560" cy="3848518"/>
          </a:xfrm>
        </p:spPr>
      </p:pic>
      <p:sp>
        <p:nvSpPr>
          <p:cNvPr id="7" name="TextBox 6">
            <a:extLst>
              <a:ext uri="{FF2B5EF4-FFF2-40B4-BE49-F238E27FC236}">
                <a16:creationId xmlns:a16="http://schemas.microsoft.com/office/drawing/2014/main" id="{E368578B-573F-B4B5-F7CE-2EB6094D389C}"/>
              </a:ext>
            </a:extLst>
          </p:cNvPr>
          <p:cNvSpPr txBox="1"/>
          <p:nvPr/>
        </p:nvSpPr>
        <p:spPr>
          <a:xfrm>
            <a:off x="472273" y="1105320"/>
            <a:ext cx="5395963" cy="4809463"/>
          </a:xfrm>
          <a:prstGeom prst="rect">
            <a:avLst/>
          </a:prstGeom>
          <a:noFill/>
        </p:spPr>
        <p:txBody>
          <a:bodyPr wrap="square">
            <a:spAutoFit/>
          </a:bodyPr>
          <a:lstStyle/>
          <a:p>
            <a:pPr marL="285750" indent="-285750" algn="just">
              <a:buFont typeface="Arial" panose="020B0604020202020204" pitchFamily="34" charset="0"/>
              <a:buChar char="•"/>
            </a:pPr>
            <a:r>
              <a:rPr lang="en-IN" sz="2000" dirty="0"/>
              <a:t>High concentration near the origin - Almost all dots are tightly packed in the very low budget range (close to 0).</a:t>
            </a:r>
          </a:p>
          <a:p>
            <a:pPr marL="285750" indent="-285750" algn="just">
              <a:buFont typeface="Arial" panose="020B0604020202020204" pitchFamily="34" charset="0"/>
              <a:buChar char="•"/>
            </a:pPr>
            <a:r>
              <a:rPr lang="en-IN" sz="2000" dirty="0"/>
              <a:t>Scattered high-budget movies - There are a few movies with very high budgets (e.g. 1.2e10, or 12 billion, on the far right), and they appear spread out in terms of IMDb scores. These do not consistently get higher IMDb scores, meaning a bigger budget doesn’t guarantee better ratings.</a:t>
            </a:r>
          </a:p>
          <a:p>
            <a:pPr marL="285750" indent="-285750" algn="just">
              <a:buFont typeface="Arial" panose="020B0604020202020204" pitchFamily="34" charset="0"/>
              <a:buChar char="•"/>
            </a:pPr>
            <a:r>
              <a:rPr lang="en-IN" sz="2000" dirty="0"/>
              <a:t>No strong visible correlation - There is no clear linear pattern — the dots do not form a clear upward or downward slope. This suggests weak or no correlation between budget and IMDb score.</a:t>
            </a:r>
          </a:p>
        </p:txBody>
      </p:sp>
    </p:spTree>
    <p:extLst>
      <p:ext uri="{BB962C8B-B14F-4D97-AF65-F5344CB8AC3E}">
        <p14:creationId xmlns:p14="http://schemas.microsoft.com/office/powerpoint/2010/main" val="1201247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9635-2F18-C630-58B9-2E01657C8D57}"/>
              </a:ext>
            </a:extLst>
          </p:cNvPr>
          <p:cNvSpPr>
            <a:spLocks noGrp="1"/>
          </p:cNvSpPr>
          <p:nvPr>
            <p:ph type="title"/>
          </p:nvPr>
        </p:nvSpPr>
        <p:spPr>
          <a:xfrm>
            <a:off x="502418" y="301450"/>
            <a:ext cx="5283703" cy="472273"/>
          </a:xfrm>
        </p:spPr>
        <p:txBody>
          <a:bodyPr>
            <a:normAutofit/>
          </a:bodyPr>
          <a:lstStyle/>
          <a:p>
            <a:r>
              <a:rPr lang="en-IN" sz="3200" dirty="0">
                <a:latin typeface="Britannic Bold" panose="020B0903060703020204" pitchFamily="34" charset="0"/>
              </a:rPr>
              <a:t>Boxplot of Duration</a:t>
            </a:r>
          </a:p>
        </p:txBody>
      </p:sp>
      <p:pic>
        <p:nvPicPr>
          <p:cNvPr id="5" name="Content Placeholder 4">
            <a:extLst>
              <a:ext uri="{FF2B5EF4-FFF2-40B4-BE49-F238E27FC236}">
                <a16:creationId xmlns:a16="http://schemas.microsoft.com/office/drawing/2014/main" id="{A912FF4A-6C11-3320-DDE9-3DBD572A26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044" t="32936" r="34012" b="14098"/>
          <a:stretch>
            <a:fillRect/>
          </a:stretch>
        </p:blipFill>
        <p:spPr>
          <a:xfrm>
            <a:off x="6319803" y="1216441"/>
            <a:ext cx="5657833" cy="3938364"/>
          </a:xfrm>
        </p:spPr>
      </p:pic>
      <p:sp>
        <p:nvSpPr>
          <p:cNvPr id="7" name="TextBox 6">
            <a:extLst>
              <a:ext uri="{FF2B5EF4-FFF2-40B4-BE49-F238E27FC236}">
                <a16:creationId xmlns:a16="http://schemas.microsoft.com/office/drawing/2014/main" id="{EABA3B7B-C1CF-08FE-9D9C-A9748E694D22}"/>
              </a:ext>
            </a:extLst>
          </p:cNvPr>
          <p:cNvSpPr txBox="1"/>
          <p:nvPr/>
        </p:nvSpPr>
        <p:spPr>
          <a:xfrm>
            <a:off x="422030" y="984738"/>
            <a:ext cx="5450168" cy="5324535"/>
          </a:xfrm>
          <a:prstGeom prst="rect">
            <a:avLst/>
          </a:prstGeom>
          <a:noFill/>
        </p:spPr>
        <p:txBody>
          <a:bodyPr wrap="square">
            <a:spAutoFit/>
          </a:bodyPr>
          <a:lstStyle/>
          <a:p>
            <a:pPr marL="285750" indent="-285750" algn="just">
              <a:buFont typeface="Arial" panose="020B0604020202020204" pitchFamily="34" charset="0"/>
              <a:buChar char="•"/>
            </a:pPr>
            <a:r>
              <a:rPr lang="en-IN" sz="2000" dirty="0"/>
              <a:t>The Box (IQR) - This box shows the middle 50% of the movie durations. </a:t>
            </a:r>
          </a:p>
          <a:p>
            <a:pPr algn="just"/>
            <a:r>
              <a:rPr lang="en-IN" sz="2000" dirty="0"/>
              <a:t>     Left edge of the box = Q1 (25th percentile)</a:t>
            </a:r>
          </a:p>
          <a:p>
            <a:pPr algn="just"/>
            <a:r>
              <a:rPr lang="en-IN" sz="2000" dirty="0"/>
              <a:t>     Right edge of the box = Q3 (75th percentile)</a:t>
            </a:r>
          </a:p>
          <a:p>
            <a:pPr marL="342900" indent="-342900" algn="just">
              <a:buFont typeface="Arial" panose="020B0604020202020204" pitchFamily="34" charset="0"/>
              <a:buChar char="•"/>
            </a:pPr>
            <a:r>
              <a:rPr lang="en-IN" sz="2000" dirty="0"/>
              <a:t>A majority of movie durations fall within this   range.</a:t>
            </a:r>
          </a:p>
          <a:p>
            <a:pPr marL="285750" indent="-285750" algn="just">
              <a:buFont typeface="Arial" panose="020B0604020202020204" pitchFamily="34" charset="0"/>
              <a:buChar char="•"/>
            </a:pPr>
            <a:r>
              <a:rPr lang="en-IN" sz="2000" dirty="0"/>
              <a:t>The Line Inside the Box (Median) - This vertical line inside the box = median (50th percentile). This tells you the typical movie length. In our case, the median is around 100 minutes, which makes sense for most movies.</a:t>
            </a:r>
          </a:p>
          <a:p>
            <a:pPr marL="285750" indent="-285750" algn="just">
              <a:buFont typeface="Arial" panose="020B0604020202020204" pitchFamily="34" charset="0"/>
              <a:buChar char="•"/>
            </a:pPr>
            <a:r>
              <a:rPr lang="en-IN" sz="2000" dirty="0"/>
              <a:t>The Dots (Outliers) - These are durations that are unusually short or long. We can see: Some movies with very short durations (&lt;50 min), Some movies with very long durations, even &gt;500 min (likely incorrect or extremely rare cases like extended series/multiple parts).</a:t>
            </a:r>
          </a:p>
        </p:txBody>
      </p:sp>
    </p:spTree>
    <p:extLst>
      <p:ext uri="{BB962C8B-B14F-4D97-AF65-F5344CB8AC3E}">
        <p14:creationId xmlns:p14="http://schemas.microsoft.com/office/powerpoint/2010/main" val="255089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52A4-D6B0-01A2-17DB-5E3B0D977DC5}"/>
              </a:ext>
            </a:extLst>
          </p:cNvPr>
          <p:cNvSpPr>
            <a:spLocks noGrp="1"/>
          </p:cNvSpPr>
          <p:nvPr>
            <p:ph type="title"/>
          </p:nvPr>
        </p:nvSpPr>
        <p:spPr>
          <a:xfrm>
            <a:off x="492369" y="261257"/>
            <a:ext cx="5293751" cy="582805"/>
          </a:xfrm>
        </p:spPr>
        <p:txBody>
          <a:bodyPr>
            <a:normAutofit/>
          </a:bodyPr>
          <a:lstStyle/>
          <a:p>
            <a:r>
              <a:rPr lang="en-IN" sz="3200" dirty="0">
                <a:latin typeface="Britannic Bold" panose="020B0903060703020204" pitchFamily="34" charset="0"/>
              </a:rPr>
              <a:t>Duration vs. </a:t>
            </a:r>
            <a:r>
              <a:rPr lang="en-IN" sz="3200" dirty="0" err="1">
                <a:latin typeface="Britannic Bold" panose="020B0903060703020204" pitchFamily="34" charset="0"/>
              </a:rPr>
              <a:t>IMDB_Score</a:t>
            </a:r>
            <a:endParaRPr lang="en-IN" sz="3200" dirty="0">
              <a:latin typeface="Britannic Bold" panose="020B0903060703020204" pitchFamily="34" charset="0"/>
            </a:endParaRPr>
          </a:p>
        </p:txBody>
      </p:sp>
      <p:pic>
        <p:nvPicPr>
          <p:cNvPr id="5" name="Content Placeholder 4">
            <a:extLst>
              <a:ext uri="{FF2B5EF4-FFF2-40B4-BE49-F238E27FC236}">
                <a16:creationId xmlns:a16="http://schemas.microsoft.com/office/drawing/2014/main" id="{D25045CF-55E5-3C31-7852-A2468F6DF5E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3848" t="22870" r="31717" b="25648"/>
          <a:stretch>
            <a:fillRect/>
          </a:stretch>
        </p:blipFill>
        <p:spPr>
          <a:xfrm>
            <a:off x="6400800" y="1276141"/>
            <a:ext cx="5526593" cy="3768133"/>
          </a:xfrm>
        </p:spPr>
      </p:pic>
      <p:sp>
        <p:nvSpPr>
          <p:cNvPr id="7" name="TextBox 6">
            <a:extLst>
              <a:ext uri="{FF2B5EF4-FFF2-40B4-BE49-F238E27FC236}">
                <a16:creationId xmlns:a16="http://schemas.microsoft.com/office/drawing/2014/main" id="{6D5CEFF4-F158-934A-5C54-4CBB75C01CEE}"/>
              </a:ext>
            </a:extLst>
          </p:cNvPr>
          <p:cNvSpPr txBox="1"/>
          <p:nvPr/>
        </p:nvSpPr>
        <p:spPr>
          <a:xfrm>
            <a:off x="420300" y="844062"/>
            <a:ext cx="5526593" cy="5632311"/>
          </a:xfrm>
          <a:prstGeom prst="rect">
            <a:avLst/>
          </a:prstGeom>
          <a:noFill/>
        </p:spPr>
        <p:txBody>
          <a:bodyPr wrap="square">
            <a:spAutoFit/>
          </a:bodyPr>
          <a:lstStyle/>
          <a:p>
            <a:pPr marL="285750" indent="-285750" algn="just">
              <a:buFont typeface="Arial" panose="020B0604020202020204" pitchFamily="34" charset="0"/>
              <a:buChar char="•"/>
            </a:pPr>
            <a:r>
              <a:rPr lang="en-IN" dirty="0"/>
              <a:t>Movie Duration Clusters Between 80–140 Minutes. Most movies fall in the range of 80 to 140 Minutes.</a:t>
            </a:r>
          </a:p>
          <a:p>
            <a:pPr marL="285750" indent="-285750" algn="just">
              <a:buFont typeface="Arial" panose="020B0604020202020204" pitchFamily="34" charset="0"/>
              <a:buChar char="•"/>
            </a:pPr>
            <a:r>
              <a:rPr lang="en-IN" dirty="0"/>
              <a:t>IMDB Scores Are Spread Between 5 and 8 - The majority of IMDb scores are between 5.0 and 8.0, regardless of movie length. This means most movies are rated in this average-to-good range.</a:t>
            </a:r>
          </a:p>
          <a:p>
            <a:pPr marL="285750" indent="-285750" algn="just">
              <a:buFont typeface="Arial" panose="020B0604020202020204" pitchFamily="34" charset="0"/>
              <a:buChar char="•"/>
            </a:pPr>
            <a:r>
              <a:rPr lang="en-IN" dirty="0"/>
              <a:t>No Strong Correlation - The dots are fairly evenly spread out vertically at most durations. There's no clear upward or downward trend, which means: Longer movies do not necessarily get higher or lower IMDb ratings.</a:t>
            </a:r>
          </a:p>
          <a:p>
            <a:pPr marL="285750" indent="-285750" algn="just">
              <a:buFont typeface="Arial" panose="020B0604020202020204" pitchFamily="34" charset="0"/>
              <a:buChar char="•"/>
            </a:pPr>
            <a:r>
              <a:rPr lang="en-IN" dirty="0"/>
              <a:t>Outliers Exist - There are some very long movies (duration &gt; 300 minutes, even near 500), but their IMDb scores are still average (around 6–7). These could be: Mini-series episodes combined, Incorrect data or Extremely rare long films.</a:t>
            </a:r>
          </a:p>
          <a:p>
            <a:pPr marL="285750" indent="-285750" algn="just">
              <a:buFont typeface="Arial" panose="020B0604020202020204" pitchFamily="34" charset="0"/>
              <a:buChar char="•"/>
            </a:pPr>
            <a:r>
              <a:rPr lang="en-IN" dirty="0"/>
              <a:t>High-density Region - The densest area is between: duration of 90–130 minutes, IMDB_SCORE of 6–8. So, most movies are of average length and have average IMDb scores.</a:t>
            </a:r>
          </a:p>
        </p:txBody>
      </p:sp>
    </p:spTree>
    <p:extLst>
      <p:ext uri="{BB962C8B-B14F-4D97-AF65-F5344CB8AC3E}">
        <p14:creationId xmlns:p14="http://schemas.microsoft.com/office/powerpoint/2010/main" val="37940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1182757" y="109330"/>
            <a:ext cx="4611756" cy="2057399"/>
          </a:xfrm>
        </p:spPr>
        <p:txBody>
          <a:bodyPr/>
          <a:lstStyle/>
          <a:p>
            <a:r>
              <a:rPr lang="en-IN" dirty="0">
                <a:latin typeface="Bernard MT Condensed" panose="02050806060905020404" pitchFamily="18" charset="0"/>
              </a:rPr>
              <a:t>Predicting Movie Success</a:t>
            </a:r>
          </a:p>
        </p:txBody>
      </p:sp>
      <p:pic>
        <p:nvPicPr>
          <p:cNvPr id="6" name="Picture 5">
            <a:extLst>
              <a:ext uri="{FF2B5EF4-FFF2-40B4-BE49-F238E27FC236}">
                <a16:creationId xmlns:a16="http://schemas.microsoft.com/office/drawing/2014/main" id="{E2C00552-9333-01C4-BBFD-5DA61EE7D3BC}"/>
              </a:ext>
            </a:extLst>
          </p:cNvPr>
          <p:cNvPicPr>
            <a:picLocks noChangeAspect="1"/>
          </p:cNvPicPr>
          <p:nvPr/>
        </p:nvPicPr>
        <p:blipFill>
          <a:blip r:embed="rId3">
            <a:extLst>
              <a:ext uri="{28A0092B-C50C-407E-A947-70E740481C1C}">
                <a14:useLocalDpi xmlns:a14="http://schemas.microsoft.com/office/drawing/2010/main" val="0"/>
              </a:ext>
            </a:extLst>
          </a:blip>
          <a:srcRect t="25150"/>
          <a:stretch>
            <a:fillRect/>
          </a:stretch>
        </p:blipFill>
        <p:spPr>
          <a:xfrm>
            <a:off x="6957391" y="1083365"/>
            <a:ext cx="4899992" cy="4611758"/>
          </a:xfrm>
          <a:prstGeom prst="rect">
            <a:avLst/>
          </a:prstGeom>
        </p:spPr>
      </p:pic>
      <p:sp>
        <p:nvSpPr>
          <p:cNvPr id="10" name="Content Placeholder 9">
            <a:extLst>
              <a:ext uri="{FF2B5EF4-FFF2-40B4-BE49-F238E27FC236}">
                <a16:creationId xmlns:a16="http://schemas.microsoft.com/office/drawing/2014/main" id="{FB0321C6-D23D-496A-F602-AE04C4D1FE41}"/>
              </a:ext>
            </a:extLst>
          </p:cNvPr>
          <p:cNvSpPr>
            <a:spLocks noGrp="1"/>
          </p:cNvSpPr>
          <p:nvPr>
            <p:ph idx="1"/>
          </p:nvPr>
        </p:nvSpPr>
        <p:spPr>
          <a:xfrm>
            <a:off x="540827" y="1675075"/>
            <a:ext cx="6108451" cy="4398066"/>
          </a:xfrm>
        </p:spPr>
        <p:txBody>
          <a:bodyPr/>
          <a:lstStyle/>
          <a:p>
            <a:r>
              <a:rPr lang="en-IN" sz="2400" b="1" dirty="0">
                <a:latin typeface="Bell MT" panose="02020503060305020303" pitchFamily="18" charset="0"/>
              </a:rPr>
              <a:t>Project Goal :</a:t>
            </a:r>
            <a:r>
              <a:rPr lang="en-IN" sz="2400" dirty="0">
                <a:latin typeface="Bell MT" panose="02020503060305020303" pitchFamily="18" charset="0"/>
              </a:rPr>
              <a:t> </a:t>
            </a:r>
          </a:p>
          <a:p>
            <a:pPr marL="0" indent="0" algn="just">
              <a:buNone/>
            </a:pPr>
            <a:r>
              <a:rPr lang="en-IN" sz="2400" dirty="0">
                <a:latin typeface="+mn-lt"/>
              </a:rPr>
              <a:t>            Develop a comprehensive data analysis pipeline and a robust machine learning model to accurately predict movie success categories (Hit, Average, Flop) based on various movie attributes. By utilizing this model, the studio aims to improve movie production decisions, marketing strategies, and overall film industry insights</a:t>
            </a:r>
            <a:r>
              <a:rPr lang="en-IN" dirty="0">
                <a:latin typeface="+mn-lt"/>
              </a:rPr>
              <a:t>.</a:t>
            </a: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6A16-8691-D40A-5F39-964232CFED4B}"/>
              </a:ext>
            </a:extLst>
          </p:cNvPr>
          <p:cNvSpPr>
            <a:spLocks noGrp="1"/>
          </p:cNvSpPr>
          <p:nvPr>
            <p:ph type="title"/>
          </p:nvPr>
        </p:nvSpPr>
        <p:spPr>
          <a:xfrm>
            <a:off x="562709" y="200968"/>
            <a:ext cx="5223412" cy="673240"/>
          </a:xfrm>
        </p:spPr>
        <p:txBody>
          <a:bodyPr>
            <a:normAutofit/>
          </a:bodyPr>
          <a:lstStyle/>
          <a:p>
            <a:r>
              <a:rPr lang="en-IN" sz="3200" dirty="0">
                <a:latin typeface="Britannic Bold" panose="020B0903060703020204" pitchFamily="34" charset="0"/>
              </a:rPr>
              <a:t>Language vs. </a:t>
            </a:r>
            <a:r>
              <a:rPr lang="en-IN" sz="3200" dirty="0" err="1">
                <a:latin typeface="Britannic Bold" panose="020B0903060703020204" pitchFamily="34" charset="0"/>
              </a:rPr>
              <a:t>IMDB_Score</a:t>
            </a:r>
            <a:endParaRPr lang="en-IN" sz="3200" dirty="0">
              <a:latin typeface="Britannic Bold" panose="020B0903060703020204" pitchFamily="34" charset="0"/>
            </a:endParaRPr>
          </a:p>
        </p:txBody>
      </p:sp>
      <p:pic>
        <p:nvPicPr>
          <p:cNvPr id="5" name="Content Placeholder 4">
            <a:extLst>
              <a:ext uri="{FF2B5EF4-FFF2-40B4-BE49-F238E27FC236}">
                <a16:creationId xmlns:a16="http://schemas.microsoft.com/office/drawing/2014/main" id="{4AAEE837-03FB-9C24-A52C-497776CEE1E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973" t="20881" r="6657" b="10840"/>
          <a:stretch>
            <a:fillRect/>
          </a:stretch>
        </p:blipFill>
        <p:spPr>
          <a:xfrm>
            <a:off x="6169688" y="1326381"/>
            <a:ext cx="5948624" cy="3838471"/>
          </a:xfrm>
        </p:spPr>
      </p:pic>
      <p:sp>
        <p:nvSpPr>
          <p:cNvPr id="9" name="TextBox 8">
            <a:extLst>
              <a:ext uri="{FF2B5EF4-FFF2-40B4-BE49-F238E27FC236}">
                <a16:creationId xmlns:a16="http://schemas.microsoft.com/office/drawing/2014/main" id="{0CDFB4C8-49B3-14D1-A741-66121C556057}"/>
              </a:ext>
            </a:extLst>
          </p:cNvPr>
          <p:cNvSpPr txBox="1"/>
          <p:nvPr/>
        </p:nvSpPr>
        <p:spPr>
          <a:xfrm>
            <a:off x="452176" y="964642"/>
            <a:ext cx="5333945" cy="4759223"/>
          </a:xfrm>
          <a:prstGeom prst="rect">
            <a:avLst/>
          </a:prstGeom>
          <a:noFill/>
        </p:spPr>
        <p:txBody>
          <a:bodyPr wrap="square">
            <a:spAutoFit/>
          </a:bodyPr>
          <a:lstStyle/>
          <a:p>
            <a:pPr marL="285750" indent="-285750" algn="just">
              <a:buFont typeface="Arial" panose="020B0604020202020204" pitchFamily="34" charset="0"/>
              <a:buChar char="•"/>
            </a:pPr>
            <a:r>
              <a:rPr lang="en-US" sz="2000" dirty="0"/>
              <a:t>Each box : shows the distribution of IMDb scores for movies in a particular language.</a:t>
            </a:r>
          </a:p>
          <a:p>
            <a:pPr marL="285750" indent="-285750" algn="just">
              <a:buFont typeface="Arial" panose="020B0604020202020204" pitchFamily="34" charset="0"/>
              <a:buChar char="•"/>
            </a:pPr>
            <a:r>
              <a:rPr lang="en-IN" sz="2000" dirty="0"/>
              <a:t>Most languages cluster around IMDb scores between 6 and 8, which is normal for typical movie ratings.</a:t>
            </a:r>
          </a:p>
          <a:p>
            <a:pPr marL="285750" indent="-285750" algn="just">
              <a:buFont typeface="Arial" panose="020B0604020202020204" pitchFamily="34" charset="0"/>
              <a:buChar char="•"/>
            </a:pPr>
            <a:r>
              <a:rPr lang="en-IN" sz="2000" dirty="0"/>
              <a:t>Language 11 (X-axis position 11) has a wide spread with many low outliers (scores as low as ~1.5) — this could indicate low-quality or niche movies in that language.</a:t>
            </a:r>
          </a:p>
          <a:p>
            <a:pPr marL="285750" indent="-285750" algn="just">
              <a:buFont typeface="Arial" panose="020B0604020202020204" pitchFamily="34" charset="0"/>
              <a:buChar char="•"/>
            </a:pPr>
            <a:r>
              <a:rPr lang="en-IN" sz="2000" dirty="0"/>
              <a:t>Languages at positions 0, 1, 6, and 30+ tend to have higher medians, suggesting movies in those languages often receive higher ratings.</a:t>
            </a:r>
          </a:p>
          <a:p>
            <a:pPr marL="285750" indent="-285750" algn="just">
              <a:buFont typeface="Arial" panose="020B0604020202020204" pitchFamily="34" charset="0"/>
              <a:buChar char="•"/>
            </a:pPr>
            <a:r>
              <a:rPr lang="en-IN" sz="2000" dirty="0"/>
              <a:t>Some languages have very few data points (narrow box or just one horizontal line), which might skew interpretation</a:t>
            </a:r>
            <a:r>
              <a:rPr lang="en-IN" dirty="0"/>
              <a:t>.</a:t>
            </a:r>
          </a:p>
        </p:txBody>
      </p:sp>
    </p:spTree>
    <p:extLst>
      <p:ext uri="{BB962C8B-B14F-4D97-AF65-F5344CB8AC3E}">
        <p14:creationId xmlns:p14="http://schemas.microsoft.com/office/powerpoint/2010/main" val="272926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46BC-1738-B191-CDD9-0340B1B52A28}"/>
              </a:ext>
            </a:extLst>
          </p:cNvPr>
          <p:cNvSpPr>
            <a:spLocks noGrp="1"/>
          </p:cNvSpPr>
          <p:nvPr>
            <p:ph type="title"/>
          </p:nvPr>
        </p:nvSpPr>
        <p:spPr>
          <a:xfrm>
            <a:off x="678884" y="482321"/>
            <a:ext cx="10834234" cy="592853"/>
          </a:xfrm>
        </p:spPr>
        <p:txBody>
          <a:bodyPr>
            <a:normAutofit fontScale="90000"/>
          </a:bodyPr>
          <a:lstStyle/>
          <a:p>
            <a:r>
              <a:rPr lang="en-US" sz="3600" dirty="0">
                <a:latin typeface="Britannic Bold" panose="020B0903060703020204" pitchFamily="34" charset="0"/>
              </a:rPr>
              <a:t>TRAIN TEST SPLIT</a:t>
            </a:r>
            <a:br>
              <a:rPr lang="en-IN" sz="3600" dirty="0">
                <a:latin typeface="Rockwell" panose="02060603020205020403" pitchFamily="18" charset="0"/>
              </a:rPr>
            </a:br>
            <a:endParaRPr lang="en-IN" dirty="0"/>
          </a:p>
        </p:txBody>
      </p:sp>
      <p:sp>
        <p:nvSpPr>
          <p:cNvPr id="3" name="Content Placeholder 2">
            <a:extLst>
              <a:ext uri="{FF2B5EF4-FFF2-40B4-BE49-F238E27FC236}">
                <a16:creationId xmlns:a16="http://schemas.microsoft.com/office/drawing/2014/main" id="{F43CCF1E-DDF9-F3A6-836E-1C3CA422850D}"/>
              </a:ext>
            </a:extLst>
          </p:cNvPr>
          <p:cNvSpPr>
            <a:spLocks noGrp="1"/>
          </p:cNvSpPr>
          <p:nvPr>
            <p:ph idx="1"/>
          </p:nvPr>
        </p:nvSpPr>
        <p:spPr>
          <a:xfrm>
            <a:off x="678884" y="1075174"/>
            <a:ext cx="10834234" cy="4997967"/>
          </a:xfrm>
        </p:spPr>
        <p:txBody>
          <a:bodyPr/>
          <a:lstStyle/>
          <a:p>
            <a:pPr marL="285750" indent="-285750"/>
            <a:r>
              <a:rPr lang="en-US" sz="2400" dirty="0">
                <a:latin typeface="+mn-lt"/>
              </a:rPr>
              <a:t>We divided the data into training (</a:t>
            </a:r>
            <a:r>
              <a:rPr lang="en-US" sz="2400" b="1" dirty="0">
                <a:latin typeface="+mn-lt"/>
              </a:rPr>
              <a:t>80%)</a:t>
            </a:r>
            <a:r>
              <a:rPr lang="en-US" sz="2400" dirty="0">
                <a:latin typeface="+mn-lt"/>
              </a:rPr>
              <a:t> and testing (</a:t>
            </a:r>
            <a:r>
              <a:rPr lang="en-US" sz="2400" b="1" dirty="0">
                <a:latin typeface="+mn-lt"/>
              </a:rPr>
              <a:t>20%)</a:t>
            </a:r>
            <a:r>
              <a:rPr lang="en-US" sz="2400" dirty="0">
                <a:latin typeface="+mn-lt"/>
              </a:rPr>
              <a:t> sets.</a:t>
            </a:r>
          </a:p>
          <a:p>
            <a:pPr marL="285750" indent="-285750"/>
            <a:endParaRPr lang="en-US" sz="2400" dirty="0">
              <a:latin typeface="+mn-lt"/>
            </a:endParaRPr>
          </a:p>
          <a:p>
            <a:pPr marL="285750" indent="-285750"/>
            <a:r>
              <a:rPr lang="en-US" sz="2400" dirty="0">
                <a:latin typeface="+mn-lt"/>
              </a:rPr>
              <a:t>Setting a random state ensures </a:t>
            </a:r>
            <a:r>
              <a:rPr lang="en-US" sz="2400" b="1" dirty="0">
                <a:latin typeface="+mn-lt"/>
              </a:rPr>
              <a:t>consistent</a:t>
            </a:r>
            <a:r>
              <a:rPr lang="en-US" sz="2400" dirty="0">
                <a:latin typeface="+mn-lt"/>
              </a:rPr>
              <a:t> </a:t>
            </a:r>
            <a:r>
              <a:rPr lang="en-US" sz="2400" b="1" dirty="0">
                <a:latin typeface="+mn-lt"/>
              </a:rPr>
              <a:t>results and</a:t>
            </a:r>
            <a:r>
              <a:rPr lang="en-US" sz="2400" dirty="0">
                <a:latin typeface="+mn-lt"/>
              </a:rPr>
              <a:t> using stratify=</a:t>
            </a:r>
            <a:r>
              <a:rPr lang="en-US" sz="2400" b="1" dirty="0">
                <a:latin typeface="+mn-lt"/>
              </a:rPr>
              <a:t>y</a:t>
            </a:r>
            <a:r>
              <a:rPr lang="en-US" sz="2400" dirty="0">
                <a:latin typeface="+mn-lt"/>
              </a:rPr>
              <a:t> maintains a proportional </a:t>
            </a:r>
            <a:r>
              <a:rPr lang="en-US" sz="2400" b="1" dirty="0">
                <a:latin typeface="+mn-lt"/>
              </a:rPr>
              <a:t>distribution</a:t>
            </a:r>
            <a:r>
              <a:rPr lang="en-US" sz="2400" dirty="0">
                <a:latin typeface="+mn-lt"/>
              </a:rPr>
              <a:t> of the </a:t>
            </a:r>
            <a:r>
              <a:rPr lang="en-US" sz="2400" b="1" dirty="0">
                <a:latin typeface="+mn-lt"/>
              </a:rPr>
              <a:t>target</a:t>
            </a:r>
            <a:r>
              <a:rPr lang="en-US" sz="2400" dirty="0">
                <a:latin typeface="+mn-lt"/>
              </a:rPr>
              <a:t> </a:t>
            </a:r>
            <a:r>
              <a:rPr lang="en-US" sz="2400" b="1" dirty="0">
                <a:latin typeface="+mn-lt"/>
              </a:rPr>
              <a:t>variable</a:t>
            </a:r>
            <a:r>
              <a:rPr lang="en-US" sz="2400" dirty="0">
                <a:latin typeface="+mn-lt"/>
              </a:rPr>
              <a:t> in both sets.</a:t>
            </a:r>
          </a:p>
          <a:p>
            <a:pPr marL="285750" indent="-285750"/>
            <a:endParaRPr lang="en-IN" sz="2400" dirty="0">
              <a:latin typeface="+mn-lt"/>
            </a:endParaRPr>
          </a:p>
          <a:p>
            <a:r>
              <a:rPr lang="en-US" dirty="0">
                <a:latin typeface="Britannic Bold" panose="020B0903060703020204" pitchFamily="34" charset="0"/>
              </a:rPr>
              <a:t>SPLITING THE DATA INTO X &amp; Y</a:t>
            </a:r>
            <a:endParaRPr lang="en-IN" dirty="0">
              <a:latin typeface="Britannic Bold" panose="020B0903060703020204" pitchFamily="34" charset="0"/>
            </a:endParaRPr>
          </a:p>
          <a:p>
            <a:pPr marL="285750" indent="-285750"/>
            <a:r>
              <a:rPr lang="en-US" sz="2400" dirty="0">
                <a:latin typeface="+mn-lt"/>
              </a:rPr>
              <a:t>We divided the dataset into two parts: X and y.</a:t>
            </a:r>
          </a:p>
          <a:p>
            <a:endParaRPr lang="en-US" sz="2400" dirty="0">
              <a:latin typeface="+mn-lt"/>
            </a:endParaRPr>
          </a:p>
          <a:p>
            <a:pPr marL="285750" indent="-285750"/>
            <a:r>
              <a:rPr lang="en-US" sz="2400" dirty="0">
                <a:latin typeface="+mn-lt"/>
              </a:rPr>
              <a:t>"</a:t>
            </a:r>
            <a:r>
              <a:rPr lang="en-US" sz="2400" b="1" dirty="0">
                <a:latin typeface="+mn-lt"/>
              </a:rPr>
              <a:t>X</a:t>
            </a:r>
            <a:r>
              <a:rPr lang="en-US" sz="2400" dirty="0">
                <a:latin typeface="+mn-lt"/>
              </a:rPr>
              <a:t>" typically represents the </a:t>
            </a:r>
            <a:r>
              <a:rPr lang="en-US" sz="2400" b="1" dirty="0">
                <a:latin typeface="+mn-lt"/>
              </a:rPr>
              <a:t>independent</a:t>
            </a:r>
            <a:r>
              <a:rPr lang="en-US" sz="2400" dirty="0">
                <a:latin typeface="+mn-lt"/>
              </a:rPr>
              <a:t> Variables, and "</a:t>
            </a:r>
            <a:r>
              <a:rPr lang="en-US" sz="2400" b="1" dirty="0">
                <a:latin typeface="+mn-lt"/>
              </a:rPr>
              <a:t>y</a:t>
            </a:r>
            <a:r>
              <a:rPr lang="en-US" sz="2400" dirty="0">
                <a:latin typeface="+mn-lt"/>
              </a:rPr>
              <a:t>" represents the </a:t>
            </a:r>
            <a:r>
              <a:rPr lang="en-US" sz="2400" b="1" dirty="0">
                <a:latin typeface="+mn-lt"/>
              </a:rPr>
              <a:t>Dependent</a:t>
            </a:r>
            <a:r>
              <a:rPr lang="en-US" sz="2400" dirty="0">
                <a:latin typeface="+mn-lt"/>
              </a:rPr>
              <a:t> (</a:t>
            </a:r>
            <a:r>
              <a:rPr lang="en-US" sz="2400" b="1" dirty="0">
                <a:latin typeface="+mn-lt"/>
              </a:rPr>
              <a:t>target</a:t>
            </a:r>
            <a:r>
              <a:rPr lang="en-US" sz="2400" dirty="0">
                <a:latin typeface="+mn-lt"/>
              </a:rPr>
              <a:t> </a:t>
            </a:r>
            <a:r>
              <a:rPr lang="en-US" sz="2400" b="1" dirty="0">
                <a:latin typeface="+mn-lt"/>
              </a:rPr>
              <a:t>variable</a:t>
            </a:r>
            <a:r>
              <a:rPr lang="en-US" sz="2400" dirty="0">
                <a:latin typeface="+mn-lt"/>
              </a:rPr>
              <a:t>) that we want to predict or understand.</a:t>
            </a:r>
            <a:endParaRPr lang="en-IN" sz="2400" dirty="0">
              <a:latin typeface="+mn-lt"/>
            </a:endParaRPr>
          </a:p>
          <a:p>
            <a:endParaRPr lang="en-IN" dirty="0"/>
          </a:p>
        </p:txBody>
      </p:sp>
    </p:spTree>
    <p:extLst>
      <p:ext uri="{BB962C8B-B14F-4D97-AF65-F5344CB8AC3E}">
        <p14:creationId xmlns:p14="http://schemas.microsoft.com/office/powerpoint/2010/main" val="4063711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01F8-58F1-8281-33BB-E3154636397A}"/>
              </a:ext>
            </a:extLst>
          </p:cNvPr>
          <p:cNvSpPr>
            <a:spLocks noGrp="1"/>
          </p:cNvSpPr>
          <p:nvPr>
            <p:ph type="title"/>
          </p:nvPr>
        </p:nvSpPr>
        <p:spPr>
          <a:xfrm>
            <a:off x="654383" y="391886"/>
            <a:ext cx="10834234" cy="834603"/>
          </a:xfrm>
        </p:spPr>
        <p:txBody>
          <a:bodyPr>
            <a:normAutofit fontScale="90000"/>
          </a:bodyPr>
          <a:lstStyle/>
          <a:p>
            <a:r>
              <a:rPr lang="en-US" sz="3600" dirty="0">
                <a:latin typeface="Britannic Bold" panose="020B0903060703020204" pitchFamily="34" charset="0"/>
              </a:rPr>
              <a:t>MODEL SELECTION</a:t>
            </a:r>
            <a:br>
              <a:rPr lang="en-IN" sz="3600" dirty="0">
                <a:latin typeface="Rockwell" panose="02060603020205020403" pitchFamily="18" charset="0"/>
              </a:rPr>
            </a:br>
            <a:endParaRPr lang="en-IN" dirty="0"/>
          </a:p>
        </p:txBody>
      </p:sp>
      <p:sp>
        <p:nvSpPr>
          <p:cNvPr id="3" name="Content Placeholder 2">
            <a:extLst>
              <a:ext uri="{FF2B5EF4-FFF2-40B4-BE49-F238E27FC236}">
                <a16:creationId xmlns:a16="http://schemas.microsoft.com/office/drawing/2014/main" id="{CB57057F-2261-1835-A2EF-B0664F05E1F6}"/>
              </a:ext>
            </a:extLst>
          </p:cNvPr>
          <p:cNvSpPr>
            <a:spLocks noGrp="1"/>
          </p:cNvSpPr>
          <p:nvPr>
            <p:ph idx="1"/>
          </p:nvPr>
        </p:nvSpPr>
        <p:spPr>
          <a:xfrm>
            <a:off x="582804" y="1125415"/>
            <a:ext cx="10930314" cy="4947726"/>
          </a:xfrm>
        </p:spPr>
        <p:txBody>
          <a:bodyPr>
            <a:normAutofit lnSpcReduction="10000"/>
          </a:bodyPr>
          <a:lstStyle/>
          <a:p>
            <a:pPr>
              <a:buFont typeface="Wingdings" panose="05000000000000000000" pitchFamily="2" charset="2"/>
              <a:buChar char="v"/>
            </a:pPr>
            <a:r>
              <a:rPr lang="en-US" dirty="0">
                <a:latin typeface="Rockwell" panose="02060603020205020403" pitchFamily="18" charset="0"/>
              </a:rPr>
              <a:t> </a:t>
            </a:r>
            <a:r>
              <a:rPr lang="en-US" dirty="0">
                <a:latin typeface="Berlin Sans FB Demi" panose="020E0802020502020306" pitchFamily="34" charset="0"/>
              </a:rPr>
              <a:t>Models used :</a:t>
            </a:r>
          </a:p>
          <a:p>
            <a:pPr>
              <a:buFont typeface="Wingdings" panose="05000000000000000000" pitchFamily="2" charset="2"/>
              <a:buChar char="v"/>
            </a:pPr>
            <a:endParaRPr lang="en-IN" dirty="0">
              <a:latin typeface="Berlin Sans FB Demi" panose="020E0802020502020306" pitchFamily="34" charset="0"/>
            </a:endParaRPr>
          </a:p>
          <a:p>
            <a:pPr>
              <a:buFont typeface="Wingdings" panose="05000000000000000000" pitchFamily="2" charset="2"/>
              <a:buChar char="Ø"/>
            </a:pPr>
            <a:r>
              <a:rPr lang="en-US" sz="2400" b="1" u="sng" dirty="0">
                <a:latin typeface="+mn-lt"/>
              </a:rPr>
              <a:t> Random Forest Algorithm</a:t>
            </a:r>
            <a:r>
              <a:rPr lang="en-US" sz="2400" b="1" dirty="0">
                <a:latin typeface="+mn-lt"/>
              </a:rPr>
              <a:t>: </a:t>
            </a:r>
            <a:r>
              <a:rPr lang="en-US" sz="2400" dirty="0">
                <a:latin typeface="+mn-lt"/>
              </a:rPr>
              <a:t>Random Forest: Random Forest is a robust supervised algorithm suitable for both regression and classification tasks.</a:t>
            </a:r>
          </a:p>
          <a:p>
            <a:pPr>
              <a:buFont typeface="Wingdings" panose="05000000000000000000" pitchFamily="2" charset="2"/>
              <a:buChar char="Ø"/>
            </a:pPr>
            <a:endParaRPr lang="en-IN" sz="2400" dirty="0">
              <a:latin typeface="+mn-lt"/>
            </a:endParaRPr>
          </a:p>
          <a:p>
            <a:pPr algn="just">
              <a:buFont typeface="Wingdings" panose="05000000000000000000" pitchFamily="2" charset="2"/>
              <a:buChar char="Ø"/>
            </a:pPr>
            <a:r>
              <a:rPr lang="en-IN" sz="2400" b="1" u="sng" dirty="0">
                <a:latin typeface="+mn-lt"/>
              </a:rPr>
              <a:t> Decision Tree</a:t>
            </a:r>
            <a:r>
              <a:rPr lang="en-IN" sz="2400" b="1" dirty="0">
                <a:latin typeface="+mn-lt"/>
              </a:rPr>
              <a:t>: </a:t>
            </a:r>
            <a:r>
              <a:rPr lang="en-US" sz="2400" dirty="0">
                <a:latin typeface="+mn-lt"/>
              </a:rPr>
              <a:t>Decision Tree algorithms are used for </a:t>
            </a:r>
            <a:r>
              <a:rPr lang="en-US" sz="2400" b="1" dirty="0">
                <a:latin typeface="+mn-lt"/>
              </a:rPr>
              <a:t>classification</a:t>
            </a:r>
            <a:r>
              <a:rPr lang="en-US" sz="2400" dirty="0">
                <a:latin typeface="+mn-lt"/>
              </a:rPr>
              <a:t> because they are </a:t>
            </a:r>
            <a:r>
              <a:rPr lang="en-US" sz="2400" b="1" dirty="0">
                <a:latin typeface="+mn-lt"/>
              </a:rPr>
              <a:t>simple</a:t>
            </a:r>
            <a:r>
              <a:rPr lang="en-US" sz="2400" dirty="0">
                <a:latin typeface="+mn-lt"/>
              </a:rPr>
              <a:t>, </a:t>
            </a:r>
            <a:r>
              <a:rPr lang="en-US" sz="2400" b="1" dirty="0">
                <a:latin typeface="+mn-lt"/>
              </a:rPr>
              <a:t>computationally</a:t>
            </a:r>
            <a:r>
              <a:rPr lang="en-US" sz="2400" dirty="0">
                <a:latin typeface="+mn-lt"/>
              </a:rPr>
              <a:t> </a:t>
            </a:r>
            <a:r>
              <a:rPr lang="en-US" sz="2400" b="1" dirty="0">
                <a:latin typeface="+mn-lt"/>
              </a:rPr>
              <a:t>efficient</a:t>
            </a:r>
            <a:r>
              <a:rPr lang="en-US" sz="2400" dirty="0">
                <a:latin typeface="+mn-lt"/>
              </a:rPr>
              <a:t>, and </a:t>
            </a:r>
            <a:r>
              <a:rPr lang="en-US" sz="2400" b="1" dirty="0">
                <a:latin typeface="+mn-lt"/>
              </a:rPr>
              <a:t>effective</a:t>
            </a:r>
            <a:r>
              <a:rPr lang="en-US" sz="2400" dirty="0">
                <a:latin typeface="+mn-lt"/>
              </a:rPr>
              <a:t> in handling </a:t>
            </a:r>
            <a:r>
              <a:rPr lang="en-US" sz="2400" b="1" dirty="0">
                <a:latin typeface="+mn-lt"/>
              </a:rPr>
              <a:t>high-dimensional</a:t>
            </a:r>
            <a:r>
              <a:rPr lang="en-US" sz="2400" dirty="0">
                <a:latin typeface="+mn-lt"/>
              </a:rPr>
              <a:t> </a:t>
            </a:r>
            <a:r>
              <a:rPr lang="en-US" sz="2400" b="1" dirty="0">
                <a:latin typeface="+mn-lt"/>
              </a:rPr>
              <a:t>data</a:t>
            </a:r>
            <a:r>
              <a:rPr lang="en-US" sz="2400" dirty="0">
                <a:latin typeface="+mn-lt"/>
              </a:rPr>
              <a:t>. Works best for categorical independent columns.</a:t>
            </a:r>
          </a:p>
          <a:p>
            <a:pPr>
              <a:buFont typeface="Wingdings" panose="05000000000000000000" pitchFamily="2" charset="2"/>
              <a:buChar char="Ø"/>
            </a:pPr>
            <a:endParaRPr lang="en-US" sz="2400" dirty="0">
              <a:latin typeface="+mn-lt"/>
            </a:endParaRPr>
          </a:p>
          <a:p>
            <a:pPr>
              <a:buFont typeface="Wingdings" panose="05000000000000000000" pitchFamily="2" charset="2"/>
              <a:buChar char="Ø"/>
            </a:pPr>
            <a:r>
              <a:rPr lang="en-US" sz="2400" b="1" u="sng" dirty="0">
                <a:latin typeface="+mn-lt"/>
              </a:rPr>
              <a:t> Logistic Regression</a:t>
            </a:r>
            <a:r>
              <a:rPr lang="en-US" sz="2400" b="1" dirty="0">
                <a:latin typeface="+mn-lt"/>
              </a:rPr>
              <a:t>: </a:t>
            </a:r>
            <a:r>
              <a:rPr lang="en-US" sz="2400" dirty="0">
                <a:latin typeface="+mn-lt"/>
              </a:rPr>
              <a:t>logistic Regression is commonly used for </a:t>
            </a:r>
            <a:r>
              <a:rPr lang="en-US" sz="2400" b="1" dirty="0">
                <a:latin typeface="+mn-lt"/>
              </a:rPr>
              <a:t>binary</a:t>
            </a:r>
            <a:r>
              <a:rPr lang="en-US" sz="2400" dirty="0">
                <a:latin typeface="+mn-lt"/>
              </a:rPr>
              <a:t> </a:t>
            </a:r>
            <a:r>
              <a:rPr lang="en-US" sz="2400" b="1" dirty="0">
                <a:latin typeface="+mn-lt"/>
              </a:rPr>
              <a:t>classification</a:t>
            </a:r>
            <a:r>
              <a:rPr lang="en-US" sz="2400" dirty="0">
                <a:latin typeface="+mn-lt"/>
              </a:rPr>
              <a:t> </a:t>
            </a:r>
            <a:r>
              <a:rPr lang="en-US" sz="2400" b="1" dirty="0">
                <a:latin typeface="+mn-lt"/>
              </a:rPr>
              <a:t>problems</a:t>
            </a:r>
            <a:r>
              <a:rPr lang="en-US" sz="2400" dirty="0">
                <a:latin typeface="+mn-lt"/>
              </a:rPr>
              <a:t>. It's preferred because it provides a </a:t>
            </a:r>
            <a:r>
              <a:rPr lang="en-US" sz="2400" b="1" dirty="0">
                <a:latin typeface="+mn-lt"/>
              </a:rPr>
              <a:t>simple</a:t>
            </a:r>
            <a:r>
              <a:rPr lang="en-US" sz="2400" dirty="0">
                <a:latin typeface="+mn-lt"/>
              </a:rPr>
              <a:t> an </a:t>
            </a:r>
            <a:r>
              <a:rPr lang="en-US" sz="2400" b="1" dirty="0">
                <a:latin typeface="+mn-lt"/>
              </a:rPr>
              <a:t>efficient</a:t>
            </a:r>
            <a:r>
              <a:rPr lang="en-US" sz="2400" dirty="0">
                <a:latin typeface="+mn-lt"/>
              </a:rPr>
              <a:t> way to </a:t>
            </a:r>
            <a:r>
              <a:rPr lang="en-US" sz="2400" b="1" dirty="0">
                <a:latin typeface="+mn-lt"/>
              </a:rPr>
              <a:t>model</a:t>
            </a:r>
            <a:r>
              <a:rPr lang="en-US" sz="2400" dirty="0">
                <a:latin typeface="+mn-lt"/>
              </a:rPr>
              <a:t> the </a:t>
            </a:r>
            <a:r>
              <a:rPr lang="en-US" sz="2400" b="1" dirty="0">
                <a:latin typeface="+mn-lt"/>
              </a:rPr>
              <a:t>relationship</a:t>
            </a:r>
            <a:r>
              <a:rPr lang="en-US" sz="2400" dirty="0">
                <a:latin typeface="+mn-lt"/>
              </a:rPr>
              <a:t> between the </a:t>
            </a:r>
            <a:r>
              <a:rPr lang="en-US" sz="2400" b="1" dirty="0">
                <a:latin typeface="+mn-lt"/>
              </a:rPr>
              <a:t>independent</a:t>
            </a:r>
            <a:r>
              <a:rPr lang="en-US" sz="2400" dirty="0">
                <a:latin typeface="+mn-lt"/>
              </a:rPr>
              <a:t> </a:t>
            </a:r>
            <a:r>
              <a:rPr lang="en-US" sz="2400" b="1" dirty="0">
                <a:latin typeface="+mn-lt"/>
              </a:rPr>
              <a:t>variables</a:t>
            </a:r>
            <a:r>
              <a:rPr lang="en-US" sz="2400" dirty="0">
                <a:latin typeface="+mn-lt"/>
              </a:rPr>
              <a:t> and the </a:t>
            </a:r>
            <a:r>
              <a:rPr lang="en-US" sz="2400" b="1" dirty="0">
                <a:latin typeface="+mn-lt"/>
              </a:rPr>
              <a:t>probability</a:t>
            </a:r>
            <a:r>
              <a:rPr lang="en-US" sz="2400" dirty="0">
                <a:latin typeface="+mn-lt"/>
              </a:rPr>
              <a:t> of a certain </a:t>
            </a:r>
            <a:r>
              <a:rPr lang="en-US" sz="2400" b="1" dirty="0">
                <a:latin typeface="+mn-lt"/>
              </a:rPr>
              <a:t>outcome.</a:t>
            </a:r>
            <a:endParaRPr lang="en-IN" sz="2400" dirty="0">
              <a:latin typeface="+mn-lt"/>
            </a:endParaRPr>
          </a:p>
        </p:txBody>
      </p:sp>
    </p:spTree>
    <p:extLst>
      <p:ext uri="{BB962C8B-B14F-4D97-AF65-F5344CB8AC3E}">
        <p14:creationId xmlns:p14="http://schemas.microsoft.com/office/powerpoint/2010/main" val="126066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0E19-A0F0-AC9F-0539-C5955EE033CC}"/>
              </a:ext>
            </a:extLst>
          </p:cNvPr>
          <p:cNvSpPr>
            <a:spLocks noGrp="1"/>
          </p:cNvSpPr>
          <p:nvPr>
            <p:ph type="title"/>
          </p:nvPr>
        </p:nvSpPr>
        <p:spPr>
          <a:xfrm>
            <a:off x="693335" y="261256"/>
            <a:ext cx="10729347" cy="884255"/>
          </a:xfrm>
        </p:spPr>
        <p:txBody>
          <a:bodyPr>
            <a:normAutofit/>
          </a:bodyPr>
          <a:lstStyle/>
          <a:p>
            <a:r>
              <a:rPr lang="en-IN" sz="3200" dirty="0">
                <a:latin typeface="Britannic Bold" panose="020B0903060703020204" pitchFamily="34" charset="0"/>
              </a:rPr>
              <a:t>Model Evaluation</a:t>
            </a:r>
          </a:p>
        </p:txBody>
      </p:sp>
      <p:graphicFrame>
        <p:nvGraphicFramePr>
          <p:cNvPr id="4" name="Content Placeholder 3">
            <a:extLst>
              <a:ext uri="{FF2B5EF4-FFF2-40B4-BE49-F238E27FC236}">
                <a16:creationId xmlns:a16="http://schemas.microsoft.com/office/drawing/2014/main" id="{50CD8841-29DB-AE42-7DAA-C2D82F3853BB}"/>
              </a:ext>
            </a:extLst>
          </p:cNvPr>
          <p:cNvGraphicFramePr>
            <a:graphicFrameLocks noGrp="1"/>
          </p:cNvGraphicFramePr>
          <p:nvPr>
            <p:ph idx="1"/>
            <p:extLst>
              <p:ext uri="{D42A27DB-BD31-4B8C-83A1-F6EECF244321}">
                <p14:modId xmlns:p14="http://schemas.microsoft.com/office/powerpoint/2010/main" val="983646927"/>
              </p:ext>
            </p:extLst>
          </p:nvPr>
        </p:nvGraphicFramePr>
        <p:xfrm>
          <a:off x="663191" y="2240783"/>
          <a:ext cx="7596554" cy="3125035"/>
        </p:xfrm>
        <a:graphic>
          <a:graphicData uri="http://schemas.openxmlformats.org/drawingml/2006/table">
            <a:tbl>
              <a:tblPr lastCol="1">
                <a:tableStyleId>{5C22544A-7EE6-4342-B048-85BDC9FD1C3A}</a:tableStyleId>
              </a:tblPr>
              <a:tblGrid>
                <a:gridCol w="2812759">
                  <a:extLst>
                    <a:ext uri="{9D8B030D-6E8A-4147-A177-3AD203B41FA5}">
                      <a16:colId xmlns:a16="http://schemas.microsoft.com/office/drawing/2014/main" val="117469296"/>
                    </a:ext>
                  </a:extLst>
                </a:gridCol>
                <a:gridCol w="1266587">
                  <a:extLst>
                    <a:ext uri="{9D8B030D-6E8A-4147-A177-3AD203B41FA5}">
                      <a16:colId xmlns:a16="http://schemas.microsoft.com/office/drawing/2014/main" val="2369206079"/>
                    </a:ext>
                  </a:extLst>
                </a:gridCol>
                <a:gridCol w="1272182">
                  <a:extLst>
                    <a:ext uri="{9D8B030D-6E8A-4147-A177-3AD203B41FA5}">
                      <a16:colId xmlns:a16="http://schemas.microsoft.com/office/drawing/2014/main" val="1599864360"/>
                    </a:ext>
                  </a:extLst>
                </a:gridCol>
                <a:gridCol w="1047678">
                  <a:extLst>
                    <a:ext uri="{9D8B030D-6E8A-4147-A177-3AD203B41FA5}">
                      <a16:colId xmlns:a16="http://schemas.microsoft.com/office/drawing/2014/main" val="1234608358"/>
                    </a:ext>
                  </a:extLst>
                </a:gridCol>
                <a:gridCol w="1197348">
                  <a:extLst>
                    <a:ext uri="{9D8B030D-6E8A-4147-A177-3AD203B41FA5}">
                      <a16:colId xmlns:a16="http://schemas.microsoft.com/office/drawing/2014/main" val="3852002886"/>
                    </a:ext>
                  </a:extLst>
                </a:gridCol>
              </a:tblGrid>
              <a:tr h="119619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1" dirty="0">
                          <a:solidFill>
                            <a:schemeClr val="tx1"/>
                          </a:solidFill>
                          <a:latin typeface="Berlin Sans FB Demi" panose="020E0802020502020306" pitchFamily="34" charset="0"/>
                        </a:rPr>
                        <a:t>Random Forest Classifier</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74</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58</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65</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3611748"/>
                  </a:ext>
                </a:extLst>
              </a:tr>
              <a:tr h="964419">
                <a:tc>
                  <a:txBody>
                    <a:bodyPr/>
                    <a:lstStyle/>
                    <a:p>
                      <a:pPr lvl="0" algn="l">
                        <a:buNone/>
                      </a:pPr>
                      <a:r>
                        <a:rPr lang="en-US" sz="2400" b="1" i="0" u="none" strike="noStrike" noProof="0" dirty="0">
                          <a:solidFill>
                            <a:schemeClr val="tx1"/>
                          </a:solidFill>
                          <a:latin typeface="Berlin Sans FB Demi" panose="020E0802020502020306" pitchFamily="34" charset="0"/>
                        </a:rPr>
                        <a:t>Decision Tree</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72</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55</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56</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56</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7832094"/>
                  </a:ext>
                </a:extLst>
              </a:tr>
              <a:tr h="964419">
                <a:tc>
                  <a:txBody>
                    <a:bodyPr/>
                    <a:lstStyle/>
                    <a:p>
                      <a:pPr lvl="0" algn="l">
                        <a:buNone/>
                      </a:pPr>
                      <a:r>
                        <a:rPr lang="en-US" sz="2400" b="1" i="0" u="none" strike="noStrike" noProof="0" dirty="0">
                          <a:solidFill>
                            <a:schemeClr val="tx1"/>
                          </a:solidFill>
                          <a:latin typeface="Berlin Sans FB Demi" panose="020E0802020502020306" pitchFamily="34" charset="0"/>
                        </a:rPr>
                        <a:t>Logistic Regression</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72</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57</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36</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44</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7330211"/>
                  </a:ext>
                </a:extLst>
              </a:tr>
            </a:tbl>
          </a:graphicData>
        </a:graphic>
      </p:graphicFrame>
      <p:graphicFrame>
        <p:nvGraphicFramePr>
          <p:cNvPr id="11" name="Diagram 10">
            <a:extLst>
              <a:ext uri="{FF2B5EF4-FFF2-40B4-BE49-F238E27FC236}">
                <a16:creationId xmlns:a16="http://schemas.microsoft.com/office/drawing/2014/main" id="{FD2D7957-F08B-0D68-6019-178922C7B8DA}"/>
              </a:ext>
            </a:extLst>
          </p:cNvPr>
          <p:cNvGraphicFramePr/>
          <p:nvPr>
            <p:extLst>
              <p:ext uri="{D42A27DB-BD31-4B8C-83A1-F6EECF244321}">
                <p14:modId xmlns:p14="http://schemas.microsoft.com/office/powerpoint/2010/main" val="2037467411"/>
              </p:ext>
            </p:extLst>
          </p:nvPr>
        </p:nvGraphicFramePr>
        <p:xfrm>
          <a:off x="1929284" y="1567543"/>
          <a:ext cx="9144000" cy="7837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91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5651-F79F-2603-864A-C34ACA77EE4F}"/>
              </a:ext>
            </a:extLst>
          </p:cNvPr>
          <p:cNvSpPr>
            <a:spLocks noGrp="1"/>
          </p:cNvSpPr>
          <p:nvPr>
            <p:ph type="title"/>
          </p:nvPr>
        </p:nvSpPr>
        <p:spPr>
          <a:xfrm>
            <a:off x="678882" y="291403"/>
            <a:ext cx="6687118" cy="743578"/>
          </a:xfrm>
        </p:spPr>
        <p:txBody>
          <a:bodyPr>
            <a:normAutofit/>
          </a:bodyPr>
          <a:lstStyle/>
          <a:p>
            <a:r>
              <a:rPr lang="en-IN" sz="3200" dirty="0">
                <a:latin typeface="Britannic Bold" panose="020B0903060703020204" pitchFamily="34" charset="0"/>
              </a:rPr>
              <a:t>Feature Importance :</a:t>
            </a:r>
          </a:p>
        </p:txBody>
      </p:sp>
      <p:pic>
        <p:nvPicPr>
          <p:cNvPr id="6" name="Content Placeholder 5">
            <a:extLst>
              <a:ext uri="{FF2B5EF4-FFF2-40B4-BE49-F238E27FC236}">
                <a16:creationId xmlns:a16="http://schemas.microsoft.com/office/drawing/2014/main" id="{0B83E234-618C-742B-1A22-378753AE472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1641" t="24919" r="17053" b="13418"/>
          <a:stretch>
            <a:fillRect/>
          </a:stretch>
        </p:blipFill>
        <p:spPr>
          <a:xfrm>
            <a:off x="381837" y="1115367"/>
            <a:ext cx="7345345" cy="4994032"/>
          </a:xfrm>
        </p:spPr>
      </p:pic>
    </p:spTree>
    <p:extLst>
      <p:ext uri="{BB962C8B-B14F-4D97-AF65-F5344CB8AC3E}">
        <p14:creationId xmlns:p14="http://schemas.microsoft.com/office/powerpoint/2010/main" val="34493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6B1C-B00E-7073-F561-C8957251B179}"/>
              </a:ext>
            </a:extLst>
          </p:cNvPr>
          <p:cNvSpPr>
            <a:spLocks noGrp="1"/>
          </p:cNvSpPr>
          <p:nvPr>
            <p:ph type="title"/>
          </p:nvPr>
        </p:nvSpPr>
        <p:spPr>
          <a:xfrm>
            <a:off x="492369" y="401933"/>
            <a:ext cx="5293751" cy="844063"/>
          </a:xfrm>
        </p:spPr>
        <p:txBody>
          <a:bodyPr>
            <a:normAutofit fontScale="90000"/>
          </a:bodyPr>
          <a:lstStyle/>
          <a:p>
            <a:r>
              <a:rPr lang="en-IN" sz="3600" b="0" dirty="0">
                <a:latin typeface="Britannic Bold" panose="020B0903060703020204" pitchFamily="34" charset="0"/>
              </a:rPr>
              <a:t>Cross-Validation :</a:t>
            </a:r>
            <a:br>
              <a:rPr lang="en-IN" b="0" dirty="0"/>
            </a:br>
            <a:r>
              <a:rPr lang="en-IN" b="0" dirty="0"/>
              <a:t> </a:t>
            </a:r>
            <a:endParaRPr lang="en-IN" dirty="0"/>
          </a:p>
        </p:txBody>
      </p:sp>
      <p:sp>
        <p:nvSpPr>
          <p:cNvPr id="3" name="Content Placeholder 2">
            <a:extLst>
              <a:ext uri="{FF2B5EF4-FFF2-40B4-BE49-F238E27FC236}">
                <a16:creationId xmlns:a16="http://schemas.microsoft.com/office/drawing/2014/main" id="{0014D020-E465-98A9-3212-7830EC2C28A2}"/>
              </a:ext>
            </a:extLst>
          </p:cNvPr>
          <p:cNvSpPr>
            <a:spLocks noGrp="1"/>
          </p:cNvSpPr>
          <p:nvPr>
            <p:ph idx="1"/>
          </p:nvPr>
        </p:nvSpPr>
        <p:spPr>
          <a:xfrm>
            <a:off x="411982" y="1065125"/>
            <a:ext cx="5556739" cy="4923693"/>
          </a:xfrm>
        </p:spPr>
        <p:txBody>
          <a:bodyPr>
            <a:normAutofit fontScale="85000" lnSpcReduction="10000"/>
          </a:bodyPr>
          <a:lstStyle/>
          <a:p>
            <a:pPr algn="just"/>
            <a:r>
              <a:rPr lang="en-US" sz="2600" dirty="0">
                <a:latin typeface="+mn-lt"/>
              </a:rPr>
              <a:t>X-axis(Fold):Represents the fold number in K-Fold Cross-Validation. In this case, 5 folds were used.</a:t>
            </a:r>
          </a:p>
          <a:p>
            <a:pPr algn="just"/>
            <a:r>
              <a:rPr lang="en-US" sz="2600" dirty="0">
                <a:latin typeface="+mn-lt"/>
              </a:rPr>
              <a:t>Y-axis(Accuracy):Represents the model’s accuracy score on each fold.</a:t>
            </a:r>
          </a:p>
          <a:p>
            <a:pPr algn="just"/>
            <a:r>
              <a:rPr lang="en-US" sz="2600" dirty="0">
                <a:latin typeface="+mn-lt"/>
              </a:rPr>
              <a:t>Dotted Line: Connects accuracy scores from each fold to visualize performance consistency.</a:t>
            </a:r>
          </a:p>
          <a:p>
            <a:pPr algn="just"/>
            <a:r>
              <a:rPr lang="en-US" sz="2600" dirty="0">
                <a:latin typeface="+mn-lt"/>
              </a:rPr>
              <a:t>The accuracy varies slightly between folds, staying between 0.78 and 0.82.</a:t>
            </a:r>
          </a:p>
          <a:p>
            <a:pPr algn="just"/>
            <a:r>
              <a:rPr lang="en-US" sz="2600" dirty="0">
                <a:latin typeface="+mn-lt"/>
              </a:rPr>
              <a:t>The performance is relatively stable, which is a good sign that the model is not overfitting.</a:t>
            </a:r>
          </a:p>
          <a:p>
            <a:pPr algn="just"/>
            <a:r>
              <a:rPr lang="en-US" sz="2600" dirty="0">
                <a:latin typeface="+mn-lt"/>
              </a:rPr>
              <a:t>Fold 4 gave the best accuracy, while others are quite close—suggesting that the model's performance is fairly consistent</a:t>
            </a:r>
            <a:r>
              <a:rPr lang="en-US" dirty="0"/>
              <a:t>.</a:t>
            </a:r>
            <a:endParaRPr lang="en-IN" dirty="0"/>
          </a:p>
        </p:txBody>
      </p:sp>
      <p:pic>
        <p:nvPicPr>
          <p:cNvPr id="5" name="Picture 4">
            <a:extLst>
              <a:ext uri="{FF2B5EF4-FFF2-40B4-BE49-F238E27FC236}">
                <a16:creationId xmlns:a16="http://schemas.microsoft.com/office/drawing/2014/main" id="{1646A355-BC85-0FEE-4783-6A9BC683C30A}"/>
              </a:ext>
            </a:extLst>
          </p:cNvPr>
          <p:cNvPicPr>
            <a:picLocks noChangeAspect="1"/>
          </p:cNvPicPr>
          <p:nvPr/>
        </p:nvPicPr>
        <p:blipFill>
          <a:blip r:embed="rId2"/>
          <a:srcRect l="18376" t="25934" r="32917" b="21465"/>
          <a:stretch>
            <a:fillRect/>
          </a:stretch>
        </p:blipFill>
        <p:spPr>
          <a:xfrm>
            <a:off x="6310365" y="1065125"/>
            <a:ext cx="5677319" cy="4210259"/>
          </a:xfrm>
          <a:prstGeom prst="rect">
            <a:avLst/>
          </a:prstGeom>
        </p:spPr>
      </p:pic>
    </p:spTree>
    <p:extLst>
      <p:ext uri="{BB962C8B-B14F-4D97-AF65-F5344CB8AC3E}">
        <p14:creationId xmlns:p14="http://schemas.microsoft.com/office/powerpoint/2010/main" val="172140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1A6B3-0CCD-47F2-D11C-206B7F3D9A87}"/>
              </a:ext>
            </a:extLst>
          </p:cNvPr>
          <p:cNvSpPr>
            <a:spLocks noGrp="1"/>
          </p:cNvSpPr>
          <p:nvPr>
            <p:ph type="title"/>
          </p:nvPr>
        </p:nvSpPr>
        <p:spPr>
          <a:xfrm>
            <a:off x="371789" y="458957"/>
            <a:ext cx="5414332" cy="616217"/>
          </a:xfrm>
        </p:spPr>
        <p:txBody>
          <a:bodyPr>
            <a:normAutofit fontScale="90000"/>
          </a:bodyPr>
          <a:lstStyle/>
          <a:p>
            <a:r>
              <a:rPr lang="en-IN" sz="3600" b="0" dirty="0">
                <a:latin typeface="Britannic Bold" panose="020B0903060703020204" pitchFamily="34" charset="0"/>
              </a:rPr>
              <a:t>Hyperparameter Tuning :</a:t>
            </a:r>
            <a:br>
              <a:rPr lang="en-IN" b="0" dirty="0"/>
            </a:br>
            <a:endParaRPr lang="en-IN" dirty="0"/>
          </a:p>
        </p:txBody>
      </p:sp>
      <p:pic>
        <p:nvPicPr>
          <p:cNvPr id="5" name="Content Placeholder 4">
            <a:extLst>
              <a:ext uri="{FF2B5EF4-FFF2-40B4-BE49-F238E27FC236}">
                <a16:creationId xmlns:a16="http://schemas.microsoft.com/office/drawing/2014/main" id="{2EEEECA8-E984-992B-CAAB-A4180F230B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9538" t="27538" r="23983" b="17767"/>
          <a:stretch>
            <a:fillRect/>
          </a:stretch>
        </p:blipFill>
        <p:spPr>
          <a:xfrm>
            <a:off x="6270171" y="1075174"/>
            <a:ext cx="5807948" cy="4290646"/>
          </a:xfrm>
        </p:spPr>
      </p:pic>
      <p:sp>
        <p:nvSpPr>
          <p:cNvPr id="7" name="TextBox 6">
            <a:extLst>
              <a:ext uri="{FF2B5EF4-FFF2-40B4-BE49-F238E27FC236}">
                <a16:creationId xmlns:a16="http://schemas.microsoft.com/office/drawing/2014/main" id="{BAD4D4CE-86C8-B77C-0F76-B34CAF25CF5D}"/>
              </a:ext>
            </a:extLst>
          </p:cNvPr>
          <p:cNvSpPr txBox="1"/>
          <p:nvPr/>
        </p:nvSpPr>
        <p:spPr>
          <a:xfrm>
            <a:off x="371788" y="889843"/>
            <a:ext cx="5627078" cy="5509200"/>
          </a:xfrm>
          <a:prstGeom prst="rect">
            <a:avLst/>
          </a:prstGeom>
          <a:noFill/>
        </p:spPr>
        <p:txBody>
          <a:bodyPr wrap="square">
            <a:spAutoFit/>
          </a:bodyPr>
          <a:lstStyle/>
          <a:p>
            <a:pPr marL="285750" indent="-285750" algn="just">
              <a:buFont typeface="Arial" panose="020B0604020202020204" pitchFamily="34" charset="0"/>
              <a:buChar char="•"/>
            </a:pPr>
            <a:r>
              <a:rPr lang="en-IN" sz="2200" dirty="0"/>
              <a:t>X-axis (</a:t>
            </a:r>
            <a:r>
              <a:rPr lang="en-IN" sz="2200" dirty="0" err="1"/>
              <a:t>n_estimators</a:t>
            </a:r>
            <a:r>
              <a:rPr lang="en-IN" sz="2200" dirty="0"/>
              <a:t>): Number of trees used in the Random Forest model (ranging from ~50 to 200).</a:t>
            </a:r>
          </a:p>
          <a:p>
            <a:pPr marL="285750" indent="-285750" algn="just">
              <a:buFont typeface="Arial" panose="020B0604020202020204" pitchFamily="34" charset="0"/>
              <a:buChar char="•"/>
            </a:pPr>
            <a:r>
              <a:rPr lang="en-IN" sz="2200" dirty="0"/>
              <a:t>Y-axis (Mean CV Accuracy): The average accuracy obtained using cross-validation for each value of </a:t>
            </a:r>
            <a:r>
              <a:rPr lang="en-IN" sz="2200" dirty="0" err="1"/>
              <a:t>n_estimators</a:t>
            </a:r>
            <a:r>
              <a:rPr lang="en-IN" sz="2200" dirty="0"/>
              <a:t>.</a:t>
            </a:r>
          </a:p>
          <a:p>
            <a:pPr marL="285750" indent="-285750" algn="just">
              <a:buFont typeface="Arial" panose="020B0604020202020204" pitchFamily="34" charset="0"/>
              <a:buChar char="•"/>
            </a:pPr>
            <a:r>
              <a:rPr lang="en-US" sz="2200" dirty="0"/>
              <a:t>Each line represents the change in CV accuracy for a specific parameter combination or run as </a:t>
            </a:r>
            <a:r>
              <a:rPr lang="en-US" sz="2200" dirty="0" err="1"/>
              <a:t>n_estimators</a:t>
            </a:r>
            <a:r>
              <a:rPr lang="en-US" sz="2200" dirty="0"/>
              <a:t> increases.</a:t>
            </a:r>
          </a:p>
          <a:p>
            <a:pPr marL="285750" indent="-285750" algn="just">
              <a:buFont typeface="Arial" panose="020B0604020202020204" pitchFamily="34" charset="0"/>
              <a:buChar char="•"/>
            </a:pPr>
            <a:r>
              <a:rPr lang="en-US" sz="2200" dirty="0"/>
              <a:t>As </a:t>
            </a:r>
            <a:r>
              <a:rPr lang="en-US" sz="2200" dirty="0" err="1"/>
              <a:t>n_estimators</a:t>
            </a:r>
            <a:r>
              <a:rPr lang="en-US" sz="2200" dirty="0"/>
              <a:t> increases, the Mean CV Accuracy slightly improves.</a:t>
            </a:r>
          </a:p>
          <a:p>
            <a:pPr marL="285750" indent="-285750" algn="just">
              <a:buFont typeface="Arial" panose="020B0604020202020204" pitchFamily="34" charset="0"/>
              <a:buChar char="•"/>
            </a:pPr>
            <a:r>
              <a:rPr lang="en-US" sz="2200" dirty="0"/>
              <a:t>Most lines have a gentle upward slope.</a:t>
            </a:r>
          </a:p>
          <a:p>
            <a:pPr marL="285750" indent="-285750" algn="just">
              <a:buFont typeface="Arial" panose="020B0604020202020204" pitchFamily="34" charset="0"/>
              <a:buChar char="•"/>
            </a:pPr>
            <a:r>
              <a:rPr lang="en-US" sz="2200" dirty="0"/>
              <a:t>The best accuracy appears to be around </a:t>
            </a:r>
            <a:r>
              <a:rPr lang="en-US" sz="2200" dirty="0" err="1"/>
              <a:t>n_estimators</a:t>
            </a:r>
            <a:r>
              <a:rPr lang="en-US" sz="2200" dirty="0"/>
              <a:t> = 200, reaching close to 0.7925.</a:t>
            </a:r>
            <a:endParaRPr lang="en-IN" sz="2200" dirty="0"/>
          </a:p>
          <a:p>
            <a:pPr algn="just"/>
            <a:endParaRPr lang="en-IN" sz="2200" dirty="0"/>
          </a:p>
        </p:txBody>
      </p:sp>
    </p:spTree>
    <p:extLst>
      <p:ext uri="{BB962C8B-B14F-4D97-AF65-F5344CB8AC3E}">
        <p14:creationId xmlns:p14="http://schemas.microsoft.com/office/powerpoint/2010/main" val="4046893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9AF1B-149C-06B4-0F19-A2EA67AFCFFD}"/>
              </a:ext>
            </a:extLst>
          </p:cNvPr>
          <p:cNvSpPr>
            <a:spLocks noGrp="1"/>
          </p:cNvSpPr>
          <p:nvPr>
            <p:ph type="title"/>
          </p:nvPr>
        </p:nvSpPr>
        <p:spPr/>
        <p:txBody>
          <a:bodyPr>
            <a:normAutofit/>
          </a:bodyPr>
          <a:lstStyle/>
          <a:p>
            <a:r>
              <a:rPr lang="en-IN" sz="3200" dirty="0">
                <a:latin typeface="Britannic Bold" panose="020B0903060703020204" pitchFamily="34" charset="0"/>
              </a:rPr>
              <a:t>Experimental Results :</a:t>
            </a:r>
          </a:p>
        </p:txBody>
      </p:sp>
      <p:sp>
        <p:nvSpPr>
          <p:cNvPr id="3" name="Content Placeholder 2">
            <a:extLst>
              <a:ext uri="{FF2B5EF4-FFF2-40B4-BE49-F238E27FC236}">
                <a16:creationId xmlns:a16="http://schemas.microsoft.com/office/drawing/2014/main" id="{57FD8D2E-4855-ADA2-A1D7-A12F80CF402B}"/>
              </a:ext>
            </a:extLst>
          </p:cNvPr>
          <p:cNvSpPr>
            <a:spLocks noGrp="1"/>
          </p:cNvSpPr>
          <p:nvPr>
            <p:ph idx="1"/>
          </p:nvPr>
        </p:nvSpPr>
        <p:spPr>
          <a:xfrm>
            <a:off x="678884" y="1436914"/>
            <a:ext cx="10834234" cy="4636226"/>
          </a:xfrm>
        </p:spPr>
        <p:txBody>
          <a:bodyPr/>
          <a:lstStyle/>
          <a:p>
            <a:pPr>
              <a:buFont typeface="Wingdings" panose="05000000000000000000" pitchFamily="2" charset="2"/>
              <a:buChar char="v"/>
            </a:pPr>
            <a:r>
              <a:rPr lang="en-US" dirty="0"/>
              <a:t> </a:t>
            </a:r>
            <a:r>
              <a:rPr lang="en-US" sz="2600" dirty="0">
                <a:latin typeface="Rockwell" panose="02060603020205020403" pitchFamily="18" charset="0"/>
              </a:rPr>
              <a:t>Final model evaluation on test set</a:t>
            </a:r>
          </a:p>
        </p:txBody>
      </p:sp>
      <p:pic>
        <p:nvPicPr>
          <p:cNvPr id="5" name="Picture 4">
            <a:extLst>
              <a:ext uri="{FF2B5EF4-FFF2-40B4-BE49-F238E27FC236}">
                <a16:creationId xmlns:a16="http://schemas.microsoft.com/office/drawing/2014/main" id="{20CF4E37-FC05-9A93-136E-ED191A67F321}"/>
              </a:ext>
            </a:extLst>
          </p:cNvPr>
          <p:cNvPicPr>
            <a:picLocks noChangeAspect="1"/>
          </p:cNvPicPr>
          <p:nvPr/>
        </p:nvPicPr>
        <p:blipFill>
          <a:blip r:embed="rId2">
            <a:extLst>
              <a:ext uri="{28A0092B-C50C-407E-A947-70E740481C1C}">
                <a14:useLocalDpi xmlns:a14="http://schemas.microsoft.com/office/drawing/2010/main" val="0"/>
              </a:ext>
            </a:extLst>
          </a:blip>
          <a:srcRect l="17885" t="39328" r="50000" b="35216"/>
          <a:stretch>
            <a:fillRect/>
          </a:stretch>
        </p:blipFill>
        <p:spPr>
          <a:xfrm>
            <a:off x="1637881" y="2012899"/>
            <a:ext cx="6993653" cy="2832201"/>
          </a:xfrm>
          <a:prstGeom prst="rect">
            <a:avLst/>
          </a:prstGeom>
        </p:spPr>
      </p:pic>
      <p:sp>
        <p:nvSpPr>
          <p:cNvPr id="6" name="Rectangle 1">
            <a:extLst>
              <a:ext uri="{FF2B5EF4-FFF2-40B4-BE49-F238E27FC236}">
                <a16:creationId xmlns:a16="http://schemas.microsoft.com/office/drawing/2014/main" id="{666B465F-FF0C-A175-E426-CCD85F833835}"/>
              </a:ext>
            </a:extLst>
          </p:cNvPr>
          <p:cNvSpPr>
            <a:spLocks noChangeArrowheads="1"/>
          </p:cNvSpPr>
          <p:nvPr/>
        </p:nvSpPr>
        <p:spPr bwMode="auto">
          <a:xfrm>
            <a:off x="678882" y="5182925"/>
            <a:ext cx="10859961"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erlin Sans FB" panose="020E0602020502020306" pitchFamily="34" charset="0"/>
              </a:rPr>
              <a:t>Based on all the above metrics, graphs, and reports, I conclude that the Random Forest Classifier is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Berlin Sans FB" panose="020E0602020502020306" pitchFamily="34" charset="0"/>
              </a:rPr>
              <a:t>most suitable machine learning model for predicting a movie success.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Berlin Sans FB" panose="020E0602020502020306" pitchFamily="34" charset="0"/>
              </a:rPr>
            </a:br>
            <a:endParaRPr kumimoji="0" lang="en-US" altLang="en-US" sz="2000" b="0" i="0" u="none" strike="noStrike" cap="none" normalizeH="0" baseline="0" dirty="0">
              <a:ln>
                <a:noFill/>
              </a:ln>
              <a:solidFill>
                <a:schemeClr val="tx1"/>
              </a:solidFill>
              <a:effectLst/>
              <a:latin typeface="Berlin Sans FB" panose="020E0602020502020306" pitchFamily="34" charset="0"/>
            </a:endParaRPr>
          </a:p>
        </p:txBody>
      </p:sp>
    </p:spTree>
    <p:extLst>
      <p:ext uri="{BB962C8B-B14F-4D97-AF65-F5344CB8AC3E}">
        <p14:creationId xmlns:p14="http://schemas.microsoft.com/office/powerpoint/2010/main" val="4267151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FBD982-9C53-2CD6-89FE-2323BF84B8E9}"/>
              </a:ext>
            </a:extLst>
          </p:cNvPr>
          <p:cNvSpPr>
            <a:spLocks noGrp="1"/>
          </p:cNvSpPr>
          <p:nvPr>
            <p:ph idx="1"/>
          </p:nvPr>
        </p:nvSpPr>
        <p:spPr/>
        <p:txBody>
          <a:bodyPr/>
          <a:lstStyle/>
          <a:p>
            <a:r>
              <a:rPr lang="en-US" sz="3200" dirty="0">
                <a:latin typeface="+mn-lt"/>
              </a:rPr>
              <a:t>Predicting movie success is a complex but feasible task using ML.</a:t>
            </a:r>
          </a:p>
          <a:p>
            <a:endParaRPr lang="en-US" sz="3200" dirty="0">
              <a:latin typeface="+mn-lt"/>
            </a:endParaRPr>
          </a:p>
          <a:p>
            <a:r>
              <a:rPr lang="en-US" sz="3200" dirty="0">
                <a:latin typeface="+mn-lt"/>
              </a:rPr>
              <a:t>Helps investors and producers make data-driven decisions.</a:t>
            </a:r>
          </a:p>
          <a:p>
            <a:endParaRPr lang="en-US" sz="3200" dirty="0">
              <a:latin typeface="+mn-lt"/>
            </a:endParaRPr>
          </a:p>
          <a:p>
            <a:r>
              <a:rPr lang="en-US" sz="3200" dirty="0">
                <a:latin typeface="+mn-lt"/>
              </a:rPr>
              <a:t>With more advanced models and richer datasets, accuracy can be improved.</a:t>
            </a:r>
          </a:p>
          <a:p>
            <a:endParaRPr lang="en-IN" dirty="0"/>
          </a:p>
        </p:txBody>
      </p:sp>
      <p:sp>
        <p:nvSpPr>
          <p:cNvPr id="3" name="Title 2">
            <a:extLst>
              <a:ext uri="{FF2B5EF4-FFF2-40B4-BE49-F238E27FC236}">
                <a16:creationId xmlns:a16="http://schemas.microsoft.com/office/drawing/2014/main" id="{6DACD9BE-AB7D-5E45-7A58-51C8D3022C8F}"/>
              </a:ext>
            </a:extLst>
          </p:cNvPr>
          <p:cNvSpPr>
            <a:spLocks noGrp="1"/>
          </p:cNvSpPr>
          <p:nvPr>
            <p:ph type="title"/>
          </p:nvPr>
        </p:nvSpPr>
        <p:spPr>
          <a:xfrm>
            <a:off x="542611" y="2049670"/>
            <a:ext cx="3185327" cy="2562226"/>
          </a:xfrm>
        </p:spPr>
        <p:txBody>
          <a:bodyPr>
            <a:normAutofit/>
          </a:bodyPr>
          <a:lstStyle/>
          <a:p>
            <a:r>
              <a:rPr lang="en-US" sz="4400" dirty="0">
                <a:latin typeface="Britannic Bold" panose="020B0903060703020204" pitchFamily="34" charset="0"/>
              </a:rPr>
              <a:t>Conclusion :</a:t>
            </a:r>
            <a:endParaRPr lang="en-IN" sz="4400" dirty="0">
              <a:latin typeface="Britannic Bold" panose="020B0903060703020204" pitchFamily="34" charset="0"/>
            </a:endParaRPr>
          </a:p>
        </p:txBody>
      </p:sp>
    </p:spTree>
    <p:extLst>
      <p:ext uri="{BB962C8B-B14F-4D97-AF65-F5344CB8AC3E}">
        <p14:creationId xmlns:p14="http://schemas.microsoft.com/office/powerpoint/2010/main" val="3063979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1E6E-DF3D-0404-D32B-1F005D049908}"/>
              </a:ext>
            </a:extLst>
          </p:cNvPr>
          <p:cNvSpPr>
            <a:spLocks noGrp="1"/>
          </p:cNvSpPr>
          <p:nvPr>
            <p:ph type="title"/>
          </p:nvPr>
        </p:nvSpPr>
        <p:spPr>
          <a:xfrm>
            <a:off x="1376624" y="311499"/>
            <a:ext cx="9616273" cy="5556738"/>
          </a:xfrm>
        </p:spPr>
        <p:txBody>
          <a:bodyPr>
            <a:normAutofit/>
          </a:bodyPr>
          <a:lstStyle/>
          <a:p>
            <a:pPr algn="ctr"/>
            <a:r>
              <a:rPr lang="en-IN" sz="9600" dirty="0">
                <a:latin typeface="Bodoni MT Black" panose="02070A03080606020203" pitchFamily="18" charset="0"/>
              </a:rPr>
              <a:t>Model Deployment</a:t>
            </a:r>
          </a:p>
        </p:txBody>
      </p:sp>
    </p:spTree>
    <p:extLst>
      <p:ext uri="{BB962C8B-B14F-4D97-AF65-F5344CB8AC3E}">
        <p14:creationId xmlns:p14="http://schemas.microsoft.com/office/powerpoint/2010/main" val="228806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0309-B57C-6FE9-2B05-0FC2242EBE69}"/>
              </a:ext>
            </a:extLst>
          </p:cNvPr>
          <p:cNvSpPr>
            <a:spLocks noGrp="1"/>
          </p:cNvSpPr>
          <p:nvPr>
            <p:ph type="title"/>
          </p:nvPr>
        </p:nvSpPr>
        <p:spPr/>
        <p:txBody>
          <a:bodyPr/>
          <a:lstStyle/>
          <a:p>
            <a:r>
              <a:rPr lang="en-US" dirty="0">
                <a:latin typeface="Britannic Bold" panose="020B0903060703020204" pitchFamily="34" charset="0"/>
              </a:rPr>
              <a:t>Agenda</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B1FB678B-CCB7-4C92-0E55-A8D9418C2CD4}"/>
              </a:ext>
            </a:extLst>
          </p:cNvPr>
          <p:cNvSpPr>
            <a:spLocks noGrp="1"/>
          </p:cNvSpPr>
          <p:nvPr>
            <p:ph idx="1"/>
          </p:nvPr>
        </p:nvSpPr>
        <p:spPr/>
        <p:txBody>
          <a:bodyPr>
            <a:normAutofit lnSpcReduction="10000"/>
          </a:bodyPr>
          <a:lstStyle/>
          <a:p>
            <a:pPr>
              <a:buFont typeface="Wingdings" panose="05000000000000000000" pitchFamily="2" charset="2"/>
              <a:buChar char="v"/>
            </a:pPr>
            <a:r>
              <a:rPr lang="en-US" sz="3200" dirty="0">
                <a:latin typeface="+mn-lt"/>
              </a:rPr>
              <a:t> Introduction </a:t>
            </a:r>
          </a:p>
          <a:p>
            <a:pPr>
              <a:buFont typeface="Wingdings" panose="05000000000000000000" pitchFamily="2" charset="2"/>
              <a:buChar char="v"/>
            </a:pPr>
            <a:r>
              <a:rPr lang="en-US" sz="3200" dirty="0">
                <a:latin typeface="+mn-lt"/>
              </a:rPr>
              <a:t> Methodology</a:t>
            </a:r>
          </a:p>
          <a:p>
            <a:pPr>
              <a:buFont typeface="Wingdings" panose="05000000000000000000" pitchFamily="2" charset="2"/>
              <a:buChar char="v"/>
            </a:pPr>
            <a:r>
              <a:rPr lang="en-US" sz="3200" dirty="0">
                <a:latin typeface="+mn-lt"/>
              </a:rPr>
              <a:t> Data Gathering</a:t>
            </a:r>
          </a:p>
          <a:p>
            <a:pPr>
              <a:buFont typeface="Wingdings" panose="05000000000000000000" pitchFamily="2" charset="2"/>
              <a:buChar char="v"/>
            </a:pPr>
            <a:r>
              <a:rPr lang="en-US" sz="3200" dirty="0">
                <a:latin typeface="+mn-lt"/>
              </a:rPr>
              <a:t> </a:t>
            </a:r>
            <a:r>
              <a:rPr lang="en-IN" sz="3200" dirty="0">
                <a:latin typeface="+mn-lt"/>
              </a:rPr>
              <a:t>Exploratory Data Analysis (EDA)</a:t>
            </a:r>
          </a:p>
          <a:p>
            <a:pPr>
              <a:buFont typeface="Wingdings" panose="05000000000000000000" pitchFamily="2" charset="2"/>
              <a:buChar char="v"/>
            </a:pPr>
            <a:r>
              <a:rPr lang="en-IN" sz="3200" dirty="0">
                <a:latin typeface="+mn-lt"/>
              </a:rPr>
              <a:t> Model Selection</a:t>
            </a:r>
          </a:p>
          <a:p>
            <a:pPr>
              <a:buFont typeface="Wingdings" panose="05000000000000000000" pitchFamily="2" charset="2"/>
              <a:buChar char="v"/>
            </a:pPr>
            <a:r>
              <a:rPr lang="en-IN" sz="3200" dirty="0">
                <a:latin typeface="+mn-lt"/>
              </a:rPr>
              <a:t> Model Evaluation</a:t>
            </a:r>
          </a:p>
          <a:p>
            <a:pPr>
              <a:buFont typeface="Wingdings" panose="05000000000000000000" pitchFamily="2" charset="2"/>
              <a:buChar char="v"/>
            </a:pPr>
            <a:r>
              <a:rPr lang="en-IN" sz="3200" dirty="0">
                <a:latin typeface="+mn-lt"/>
              </a:rPr>
              <a:t> Cross-Validation &amp; Hyperparameter Tuning</a:t>
            </a:r>
          </a:p>
          <a:p>
            <a:pPr>
              <a:buFont typeface="Wingdings" panose="05000000000000000000" pitchFamily="2" charset="2"/>
              <a:buChar char="v"/>
            </a:pPr>
            <a:r>
              <a:rPr lang="en-IN" sz="3200" dirty="0">
                <a:latin typeface="+mn-lt"/>
              </a:rPr>
              <a:t> Conclusion</a:t>
            </a:r>
          </a:p>
          <a:p>
            <a:pPr marL="0" indent="0">
              <a:buNone/>
            </a:pPr>
            <a:endParaRPr lang="en-IN" sz="3200" dirty="0">
              <a:latin typeface="+mn-lt"/>
            </a:endParaRPr>
          </a:p>
          <a:p>
            <a:pPr marL="0" indent="0">
              <a:buNone/>
            </a:pPr>
            <a:endParaRPr lang="en-IN" dirty="0">
              <a:latin typeface="+mn-lt"/>
            </a:endParaRPr>
          </a:p>
          <a:p>
            <a:pPr>
              <a:buFont typeface="Wingdings" panose="05000000000000000000" pitchFamily="2" charset="2"/>
              <a:buChar char="v"/>
            </a:pPr>
            <a:endParaRPr lang="en-US" dirty="0">
              <a:latin typeface="+mn-lt"/>
            </a:endParaRPr>
          </a:p>
        </p:txBody>
      </p:sp>
    </p:spTree>
    <p:extLst>
      <p:ext uri="{BB962C8B-B14F-4D97-AF65-F5344CB8AC3E}">
        <p14:creationId xmlns:p14="http://schemas.microsoft.com/office/powerpoint/2010/main" val="140301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7B1DF428-1332-B075-7C3B-4421450DD067}"/>
              </a:ext>
            </a:extLst>
          </p:cNvPr>
          <p:cNvPicPr>
            <a:picLocks noChangeAspect="1"/>
          </p:cNvPicPr>
          <p:nvPr/>
        </p:nvPicPr>
        <p:blipFill>
          <a:blip r:embed="rId2">
            <a:extLst>
              <a:ext uri="{28A0092B-C50C-407E-A947-70E740481C1C}">
                <a14:useLocalDpi xmlns:a14="http://schemas.microsoft.com/office/drawing/2010/main" val="0"/>
              </a:ext>
            </a:extLst>
          </a:blip>
          <a:srcRect t="13189" r="61978" b="8558"/>
          <a:stretch>
            <a:fillRect/>
          </a:stretch>
        </p:blipFill>
        <p:spPr>
          <a:xfrm>
            <a:off x="261257" y="281354"/>
            <a:ext cx="5406013" cy="5697415"/>
          </a:xfrm>
          <a:prstGeom prst="rect">
            <a:avLst/>
          </a:prstGeom>
        </p:spPr>
      </p:pic>
      <p:pic>
        <p:nvPicPr>
          <p:cNvPr id="4" name="Picture 3">
            <a:extLst>
              <a:ext uri="{FF2B5EF4-FFF2-40B4-BE49-F238E27FC236}">
                <a16:creationId xmlns:a16="http://schemas.microsoft.com/office/drawing/2014/main" id="{C051D0C4-E848-1069-2420-20AAA6D8C9CD}"/>
              </a:ext>
            </a:extLst>
          </p:cNvPr>
          <p:cNvPicPr>
            <a:picLocks noChangeAspect="1"/>
          </p:cNvPicPr>
          <p:nvPr/>
        </p:nvPicPr>
        <p:blipFill>
          <a:blip r:embed="rId3">
            <a:extLst>
              <a:ext uri="{28A0092B-C50C-407E-A947-70E740481C1C}">
                <a14:useLocalDpi xmlns:a14="http://schemas.microsoft.com/office/drawing/2010/main" val="0"/>
              </a:ext>
            </a:extLst>
          </a:blip>
          <a:srcRect t="13187" r="51181" b="11502"/>
          <a:stretch>
            <a:fillRect/>
          </a:stretch>
        </p:blipFill>
        <p:spPr>
          <a:xfrm>
            <a:off x="5834743" y="281354"/>
            <a:ext cx="6096000" cy="5697415"/>
          </a:xfrm>
          <a:prstGeom prst="rect">
            <a:avLst/>
          </a:prstGeom>
        </p:spPr>
      </p:pic>
    </p:spTree>
    <p:extLst>
      <p:ext uri="{BB962C8B-B14F-4D97-AF65-F5344CB8AC3E}">
        <p14:creationId xmlns:p14="http://schemas.microsoft.com/office/powerpoint/2010/main" val="2412089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E84F-3312-97C4-1F66-7A7F9BE2DB78}"/>
              </a:ext>
            </a:extLst>
          </p:cNvPr>
          <p:cNvSpPr>
            <a:spLocks noGrp="1"/>
          </p:cNvSpPr>
          <p:nvPr>
            <p:ph type="title"/>
          </p:nvPr>
        </p:nvSpPr>
        <p:spPr>
          <a:xfrm>
            <a:off x="622999" y="603665"/>
            <a:ext cx="5163122" cy="612775"/>
          </a:xfrm>
        </p:spPr>
        <p:txBody>
          <a:bodyPr>
            <a:normAutofit/>
          </a:bodyPr>
          <a:lstStyle/>
          <a:p>
            <a:r>
              <a:rPr lang="en-US" sz="3600" dirty="0">
                <a:latin typeface="Britannic Bold" panose="020B0903060703020204" pitchFamily="34" charset="0"/>
              </a:rPr>
              <a:t>Live Demonstration :</a:t>
            </a:r>
            <a:endParaRPr lang="en-IN" sz="3600" dirty="0">
              <a:latin typeface="Britannic Bold" panose="020B0903060703020204" pitchFamily="34" charset="0"/>
            </a:endParaRPr>
          </a:p>
        </p:txBody>
      </p:sp>
      <p:pic>
        <p:nvPicPr>
          <p:cNvPr id="9" name="Content Placeholder 8">
            <a:extLst>
              <a:ext uri="{FF2B5EF4-FFF2-40B4-BE49-F238E27FC236}">
                <a16:creationId xmlns:a16="http://schemas.microsoft.com/office/drawing/2014/main" id="{EA222E81-A73C-C004-6FE0-79EEA689E3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5260" t="10801" r="26141" b="6299"/>
          <a:stretch>
            <a:fillRect/>
          </a:stretch>
        </p:blipFill>
        <p:spPr>
          <a:xfrm>
            <a:off x="6209881" y="90435"/>
            <a:ext cx="5868238" cy="6682154"/>
          </a:xfrm>
        </p:spPr>
      </p:pic>
      <p:sp>
        <p:nvSpPr>
          <p:cNvPr id="11" name="TextBox 10">
            <a:extLst>
              <a:ext uri="{FF2B5EF4-FFF2-40B4-BE49-F238E27FC236}">
                <a16:creationId xmlns:a16="http://schemas.microsoft.com/office/drawing/2014/main" id="{8FE671A6-1294-D98B-EFAE-3F2BEED461EF}"/>
              </a:ext>
            </a:extLst>
          </p:cNvPr>
          <p:cNvSpPr txBox="1"/>
          <p:nvPr/>
        </p:nvSpPr>
        <p:spPr>
          <a:xfrm>
            <a:off x="622999" y="1426866"/>
            <a:ext cx="5052589" cy="4031873"/>
          </a:xfrm>
          <a:prstGeom prst="rect">
            <a:avLst/>
          </a:prstGeom>
          <a:noFill/>
        </p:spPr>
        <p:txBody>
          <a:bodyPr wrap="square">
            <a:spAutoFit/>
          </a:bodyPr>
          <a:lstStyle/>
          <a:p>
            <a:pPr marL="285750" indent="-285750">
              <a:buFont typeface="Wingdings" panose="05000000000000000000" pitchFamily="2" charset="2"/>
              <a:buChar char="ü"/>
            </a:pPr>
            <a:r>
              <a:rPr lang="en-IN" sz="2800" dirty="0">
                <a:latin typeface="Berlin Sans FB Demi" panose="020E0802020502020306" pitchFamily="34" charset="0"/>
              </a:rPr>
              <a:t> Movie Success Predictor App</a:t>
            </a:r>
          </a:p>
          <a:p>
            <a:endParaRPr lang="en-IN" dirty="0"/>
          </a:p>
          <a:p>
            <a:pPr marL="285750" indent="-285750">
              <a:buFont typeface="Wingdings" panose="05000000000000000000" pitchFamily="2" charset="2"/>
              <a:buChar char="§"/>
            </a:pPr>
            <a:r>
              <a:rPr lang="en-IN" sz="2400" dirty="0"/>
              <a:t>Real-time prediction using our trained machine learning model.</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Inputs: Budget, Duration, Votes, Country, Language, Genre.</a:t>
            </a:r>
          </a:p>
          <a:p>
            <a:pPr marL="285750" indent="-285750">
              <a:buFont typeface="Wingdings" panose="05000000000000000000" pitchFamily="2" charset="2"/>
              <a:buChar char="§"/>
            </a:pPr>
            <a:endParaRPr lang="en-IN" sz="2400" dirty="0"/>
          </a:p>
          <a:p>
            <a:pPr marL="285750" indent="-285750">
              <a:buFont typeface="Wingdings" panose="05000000000000000000" pitchFamily="2" charset="2"/>
              <a:buChar char="§"/>
            </a:pPr>
            <a:r>
              <a:rPr lang="en-IN" sz="2400" dirty="0"/>
              <a:t>Output: Whether the movie is likely to be successful or not.</a:t>
            </a:r>
            <a:endParaRPr lang="en-IN" dirty="0"/>
          </a:p>
          <a:p>
            <a:endParaRPr lang="en-IN" dirty="0"/>
          </a:p>
        </p:txBody>
      </p:sp>
    </p:spTree>
    <p:extLst>
      <p:ext uri="{BB962C8B-B14F-4D97-AF65-F5344CB8AC3E}">
        <p14:creationId xmlns:p14="http://schemas.microsoft.com/office/powerpoint/2010/main" val="683625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486232"/>
            <a:ext cx="10834234" cy="4398066"/>
          </a:xfrm>
          <a:prstGeom prst="rect">
            <a:avLst/>
          </a:prstGeom>
        </p:spPr>
        <p:txBody>
          <a:bodyPr>
            <a:normAutofit fontScale="25000" lnSpcReduction="2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just"/>
            <a:r>
              <a:rPr lang="en-US" sz="9600" dirty="0">
                <a:latin typeface="+mn-lt"/>
              </a:rPr>
              <a:t>The movie industry is a multi-billion-dollar global business, yet it remains one of the most unpredictable. Many factors contribute to a film's success, including budget, cast, director, genre, and even timing of release. With the increasing availability of data and advancements in machine learning, predicting movie success has become a valuable application of data science.</a:t>
            </a:r>
          </a:p>
          <a:p>
            <a:pPr algn="just"/>
            <a:endParaRPr lang="en-US" sz="9600" dirty="0">
              <a:latin typeface="+mn-lt"/>
            </a:endParaRPr>
          </a:p>
          <a:p>
            <a:pPr algn="just"/>
            <a:r>
              <a:rPr lang="en-IN" sz="9600" b="1" dirty="0">
                <a:latin typeface="+mn-lt"/>
              </a:rPr>
              <a:t>Introduction:</a:t>
            </a:r>
            <a:r>
              <a:rPr lang="en-IN" sz="9600" dirty="0">
                <a:latin typeface="+mn-lt"/>
              </a:rPr>
              <a:t> Our client, a major film studio, aims to enhance their understanding of factors influencing movie success and improve prediction models for IMDB ratings. They want to leverage advanced data analysis techniques and machine learning to </a:t>
            </a:r>
            <a:r>
              <a:rPr lang="en-IN" sz="9600" dirty="0" err="1">
                <a:latin typeface="+mn-lt"/>
              </a:rPr>
              <a:t>analyze</a:t>
            </a:r>
            <a:r>
              <a:rPr lang="en-IN" sz="9600" dirty="0">
                <a:latin typeface="+mn-lt"/>
              </a:rPr>
              <a:t> movie characteristics and predict whether a movie will be a hit, average, or flop based on IMDB scores.</a:t>
            </a:r>
          </a:p>
          <a:p>
            <a:pPr marL="0" indent="0" algn="just">
              <a:buNone/>
            </a:pPr>
            <a:endParaRPr lang="en-IN" sz="9600" dirty="0">
              <a:latin typeface="+mn-lt"/>
            </a:endParaRPr>
          </a:p>
          <a:p>
            <a:pPr algn="just"/>
            <a:r>
              <a:rPr lang="en-US" sz="9600" dirty="0">
                <a:latin typeface="+mn-lt"/>
              </a:rPr>
              <a:t>By training machine learning models on historical data, we can identify patterns and factors that correlate strongly with success. These models can then be used by production companies, investors, or streaming platforms to make informed decisions.</a:t>
            </a:r>
            <a:endParaRPr lang="en-US" sz="9600" b="1" dirty="0">
              <a:latin typeface="+mn-lt"/>
            </a:endParaRPr>
          </a:p>
          <a:p>
            <a:pPr marL="0" lvl="0" indent="0">
              <a:buNone/>
            </a:pPr>
            <a:endParaRPr lang="en-US" dirty="0"/>
          </a:p>
        </p:txBody>
      </p:sp>
      <p:sp>
        <p:nvSpPr>
          <p:cNvPr id="5" name="Title 4">
            <a:extLst>
              <a:ext uri="{FF2B5EF4-FFF2-40B4-BE49-F238E27FC236}">
                <a16:creationId xmlns:a16="http://schemas.microsoft.com/office/drawing/2014/main" id="{C531ADEA-A466-2145-54E7-A55EA11D4072}"/>
              </a:ext>
            </a:extLst>
          </p:cNvPr>
          <p:cNvSpPr>
            <a:spLocks noGrp="1"/>
          </p:cNvSpPr>
          <p:nvPr>
            <p:ph type="title"/>
          </p:nvPr>
        </p:nvSpPr>
        <p:spPr/>
        <p:txBody>
          <a:bodyPr/>
          <a:lstStyle/>
          <a:p>
            <a:r>
              <a:rPr lang="en-IN" dirty="0">
                <a:latin typeface="Britannic Bold" panose="020B0903060703020204" pitchFamily="34" charset="0"/>
              </a:rPr>
              <a:t>Introduction</a:t>
            </a:r>
            <a:r>
              <a:rPr lang="en-IN" dirty="0"/>
              <a:t> :</a:t>
            </a:r>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E9DAE-3C6B-F12C-1AE8-C102F1423969}"/>
              </a:ext>
            </a:extLst>
          </p:cNvPr>
          <p:cNvSpPr>
            <a:spLocks noGrp="1"/>
          </p:cNvSpPr>
          <p:nvPr>
            <p:ph type="title"/>
          </p:nvPr>
        </p:nvSpPr>
        <p:spPr>
          <a:xfrm>
            <a:off x="678884" y="294639"/>
            <a:ext cx="10834234" cy="1096839"/>
          </a:xfrm>
        </p:spPr>
        <p:txBody>
          <a:bodyPr>
            <a:normAutofit/>
          </a:bodyPr>
          <a:lstStyle/>
          <a:p>
            <a:r>
              <a:rPr lang="en-US" dirty="0">
                <a:latin typeface="Britannic Bold" panose="020B0903060703020204" pitchFamily="34" charset="0"/>
              </a:rPr>
              <a:t>Common Features Used in Prediction :</a:t>
            </a:r>
            <a:br>
              <a:rPr lang="en-US" dirty="0"/>
            </a:br>
            <a:endParaRPr lang="en-IN" dirty="0"/>
          </a:p>
        </p:txBody>
      </p:sp>
      <p:sp>
        <p:nvSpPr>
          <p:cNvPr id="3" name="Content Placeholder 2">
            <a:extLst>
              <a:ext uri="{FF2B5EF4-FFF2-40B4-BE49-F238E27FC236}">
                <a16:creationId xmlns:a16="http://schemas.microsoft.com/office/drawing/2014/main" id="{CFB2D555-5489-4C01-184A-FC1105D99959}"/>
              </a:ext>
            </a:extLst>
          </p:cNvPr>
          <p:cNvSpPr>
            <a:spLocks noGrp="1"/>
          </p:cNvSpPr>
          <p:nvPr>
            <p:ph idx="1"/>
          </p:nvPr>
        </p:nvSpPr>
        <p:spPr>
          <a:xfrm>
            <a:off x="678884" y="715617"/>
            <a:ext cx="10834234" cy="5337313"/>
          </a:xfrm>
        </p:spPr>
        <p:txBody>
          <a:bodyPr>
            <a:normAutofit fontScale="92500" lnSpcReduction="10000"/>
          </a:bodyPr>
          <a:lstStyle/>
          <a:p>
            <a:pPr marL="0" indent="0" algn="just">
              <a:buNone/>
            </a:pPr>
            <a:endParaRPr lang="en-US" dirty="0"/>
          </a:p>
          <a:p>
            <a:r>
              <a:rPr lang="en-US" dirty="0">
                <a:latin typeface="+mn-lt"/>
              </a:rPr>
              <a:t>Budget</a:t>
            </a:r>
          </a:p>
          <a:p>
            <a:r>
              <a:rPr lang="en-US" dirty="0">
                <a:latin typeface="+mn-lt"/>
              </a:rPr>
              <a:t>Duration</a:t>
            </a:r>
          </a:p>
          <a:p>
            <a:r>
              <a:rPr lang="en-US" dirty="0">
                <a:latin typeface="+mn-lt"/>
              </a:rPr>
              <a:t>Genres</a:t>
            </a:r>
          </a:p>
          <a:p>
            <a:r>
              <a:rPr lang="en-US" dirty="0">
                <a:latin typeface="+mn-lt"/>
              </a:rPr>
              <a:t>Gross</a:t>
            </a:r>
          </a:p>
          <a:p>
            <a:r>
              <a:rPr lang="en-US" dirty="0">
                <a:latin typeface="+mn-lt"/>
              </a:rPr>
              <a:t>Director/actor popularity (e.g., Facebook likes)</a:t>
            </a:r>
          </a:p>
          <a:p>
            <a:r>
              <a:rPr lang="en-US" dirty="0">
                <a:latin typeface="+mn-lt"/>
              </a:rPr>
              <a:t>IMDB score</a:t>
            </a:r>
          </a:p>
          <a:p>
            <a:r>
              <a:rPr lang="en-US" dirty="0">
                <a:latin typeface="+mn-lt"/>
              </a:rPr>
              <a:t>Number of voted users</a:t>
            </a:r>
          </a:p>
          <a:p>
            <a:r>
              <a:rPr lang="en-US" dirty="0">
                <a:latin typeface="+mn-lt"/>
              </a:rPr>
              <a:t>Title year </a:t>
            </a:r>
          </a:p>
          <a:p>
            <a:r>
              <a:rPr lang="en-IN" dirty="0">
                <a:latin typeface="+mn-lt"/>
              </a:rPr>
              <a:t>Language</a:t>
            </a:r>
          </a:p>
          <a:p>
            <a:r>
              <a:rPr lang="en-IN" dirty="0">
                <a:latin typeface="+mn-lt"/>
              </a:rPr>
              <a:t>Country</a:t>
            </a:r>
          </a:p>
          <a:p>
            <a:r>
              <a:rPr lang="en-US" dirty="0">
                <a:latin typeface="+mn-lt"/>
              </a:rPr>
              <a:t>Number of critic for reviews</a:t>
            </a:r>
          </a:p>
          <a:p>
            <a:endParaRPr lang="en-US" dirty="0"/>
          </a:p>
          <a:p>
            <a:endParaRPr lang="en-US" dirty="0"/>
          </a:p>
        </p:txBody>
      </p:sp>
    </p:spTree>
    <p:extLst>
      <p:ext uri="{BB962C8B-B14F-4D97-AF65-F5344CB8AC3E}">
        <p14:creationId xmlns:p14="http://schemas.microsoft.com/office/powerpoint/2010/main" val="335702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FDEE-7149-9854-E95F-93B3E5700643}"/>
              </a:ext>
            </a:extLst>
          </p:cNvPr>
          <p:cNvSpPr>
            <a:spLocks noGrp="1"/>
          </p:cNvSpPr>
          <p:nvPr>
            <p:ph type="title"/>
          </p:nvPr>
        </p:nvSpPr>
        <p:spPr/>
        <p:txBody>
          <a:bodyPr/>
          <a:lstStyle/>
          <a:p>
            <a:r>
              <a:rPr lang="en-US" dirty="0">
                <a:latin typeface="Britannic Bold" panose="020B0903060703020204" pitchFamily="34" charset="0"/>
              </a:rPr>
              <a:t>Work Flow </a:t>
            </a:r>
            <a:endParaRPr lang="en-IN" dirty="0">
              <a:latin typeface="Britannic Bold" panose="020B0903060703020204" pitchFamily="34" charset="0"/>
            </a:endParaRPr>
          </a:p>
        </p:txBody>
      </p:sp>
      <p:graphicFrame>
        <p:nvGraphicFramePr>
          <p:cNvPr id="31" name="Diagram 30">
            <a:extLst>
              <a:ext uri="{FF2B5EF4-FFF2-40B4-BE49-F238E27FC236}">
                <a16:creationId xmlns:a16="http://schemas.microsoft.com/office/drawing/2014/main" id="{C7D46625-9BE0-5A88-B1B3-D47B12DFE92B}"/>
              </a:ext>
            </a:extLst>
          </p:cNvPr>
          <p:cNvGraphicFramePr/>
          <p:nvPr>
            <p:extLst>
              <p:ext uri="{D42A27DB-BD31-4B8C-83A1-F6EECF244321}">
                <p14:modId xmlns:p14="http://schemas.microsoft.com/office/powerpoint/2010/main" val="2340446491"/>
              </p:ext>
            </p:extLst>
          </p:nvPr>
        </p:nvGraphicFramePr>
        <p:xfrm>
          <a:off x="678884" y="1216441"/>
          <a:ext cx="11049290" cy="4856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735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3069-F649-EC31-DC82-FB437CF878CE}"/>
              </a:ext>
            </a:extLst>
          </p:cNvPr>
          <p:cNvSpPr>
            <a:spLocks noGrp="1"/>
          </p:cNvSpPr>
          <p:nvPr>
            <p:ph type="title"/>
          </p:nvPr>
        </p:nvSpPr>
        <p:spPr>
          <a:xfrm>
            <a:off x="678882" y="579120"/>
            <a:ext cx="10973385" cy="762000"/>
          </a:xfrm>
        </p:spPr>
        <p:txBody>
          <a:bodyPr>
            <a:normAutofit fontScale="90000"/>
          </a:bodyPr>
          <a:lstStyle/>
          <a:p>
            <a:r>
              <a:rPr lang="en-IN" sz="3800" dirty="0">
                <a:latin typeface="Britannic Bold" panose="020B0903060703020204" pitchFamily="34" charset="0"/>
              </a:rPr>
              <a:t>Methodology :</a:t>
            </a:r>
            <a:r>
              <a:rPr lang="en-IN" dirty="0">
                <a:latin typeface="Britannic Bold" panose="020B0903060703020204" pitchFamily="34" charset="0"/>
              </a:rPr>
              <a:t> </a:t>
            </a:r>
            <a:br>
              <a:rPr lang="en-IN" dirty="0">
                <a:latin typeface="Britannic Bold" panose="020B0903060703020204" pitchFamily="34" charset="0"/>
              </a:rPr>
            </a:b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02002150-CD65-51BA-9632-84E69AF34A29}"/>
              </a:ext>
            </a:extLst>
          </p:cNvPr>
          <p:cNvSpPr>
            <a:spLocks noGrp="1"/>
          </p:cNvSpPr>
          <p:nvPr>
            <p:ph idx="1"/>
          </p:nvPr>
        </p:nvSpPr>
        <p:spPr>
          <a:xfrm>
            <a:off x="678884" y="894080"/>
            <a:ext cx="10834234" cy="5179061"/>
          </a:xfrm>
        </p:spPr>
        <p:txBody>
          <a:bodyPr/>
          <a:lstStyle/>
          <a:p>
            <a:pPr marL="457200" lvl="1" indent="0">
              <a:buNone/>
            </a:pPr>
            <a:endParaRPr lang="en-IN" dirty="0"/>
          </a:p>
          <a:p>
            <a:pPr lvl="0"/>
            <a:r>
              <a:rPr lang="en-IN" dirty="0">
                <a:latin typeface="+mn-lt"/>
              </a:rPr>
              <a:t>Load and explore the dataset using pandas, matplotlib, and seaborn. </a:t>
            </a:r>
          </a:p>
          <a:p>
            <a:pPr lvl="0"/>
            <a:r>
              <a:rPr lang="en-IN" dirty="0">
                <a:latin typeface="+mn-lt"/>
              </a:rPr>
              <a:t>Preprocess the data, including handling missing values, label encoding, and addressing multicollinearity. </a:t>
            </a:r>
          </a:p>
          <a:p>
            <a:pPr lvl="0"/>
            <a:r>
              <a:rPr lang="en-IN" dirty="0">
                <a:latin typeface="+mn-lt"/>
              </a:rPr>
              <a:t>Implement feature selection.</a:t>
            </a:r>
          </a:p>
          <a:p>
            <a:pPr lvl="0"/>
            <a:r>
              <a:rPr lang="en-IN" dirty="0">
                <a:latin typeface="+mn-lt"/>
              </a:rPr>
              <a:t>Split the data into training and testing sets, and apply feature scaling. </a:t>
            </a:r>
          </a:p>
          <a:p>
            <a:pPr lvl="0"/>
            <a:r>
              <a:rPr lang="en-IN" dirty="0">
                <a:latin typeface="+mn-lt"/>
              </a:rPr>
              <a:t>Train and evaluate a Random Forest classifier for predicting movie success categories. </a:t>
            </a:r>
          </a:p>
          <a:p>
            <a:pPr lvl="0"/>
            <a:r>
              <a:rPr lang="en-IN" dirty="0">
                <a:latin typeface="+mn-lt"/>
              </a:rPr>
              <a:t>Generate and interpret performance metrics and visualizations. </a:t>
            </a:r>
          </a:p>
          <a:p>
            <a:endParaRPr lang="en-IN" dirty="0"/>
          </a:p>
        </p:txBody>
      </p:sp>
    </p:spTree>
    <p:extLst>
      <p:ext uri="{BB962C8B-B14F-4D97-AF65-F5344CB8AC3E}">
        <p14:creationId xmlns:p14="http://schemas.microsoft.com/office/powerpoint/2010/main" val="3526960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B51E-6530-EBCD-8F69-5553CC4ED9F8}"/>
              </a:ext>
            </a:extLst>
          </p:cNvPr>
          <p:cNvSpPr>
            <a:spLocks noGrp="1"/>
          </p:cNvSpPr>
          <p:nvPr>
            <p:ph type="title"/>
          </p:nvPr>
        </p:nvSpPr>
        <p:spPr>
          <a:xfrm>
            <a:off x="678883" y="603666"/>
            <a:ext cx="10834235" cy="612775"/>
          </a:xfrm>
        </p:spPr>
        <p:txBody>
          <a:bodyPr/>
          <a:lstStyle/>
          <a:p>
            <a:r>
              <a:rPr lang="en-US" dirty="0">
                <a:latin typeface="Britannic Bold" panose="020B0903060703020204" pitchFamily="34" charset="0"/>
              </a:rPr>
              <a:t>Data Collection :</a:t>
            </a:r>
            <a:endParaRPr lang="en-IN" dirty="0"/>
          </a:p>
        </p:txBody>
      </p:sp>
      <p:sp>
        <p:nvSpPr>
          <p:cNvPr id="3" name="Content Placeholder 2">
            <a:extLst>
              <a:ext uri="{FF2B5EF4-FFF2-40B4-BE49-F238E27FC236}">
                <a16:creationId xmlns:a16="http://schemas.microsoft.com/office/drawing/2014/main" id="{36CBF8C0-6EAC-FEAF-7C6C-A4858AE017C9}"/>
              </a:ext>
            </a:extLst>
          </p:cNvPr>
          <p:cNvSpPr>
            <a:spLocks noGrp="1"/>
          </p:cNvSpPr>
          <p:nvPr>
            <p:ph idx="1"/>
          </p:nvPr>
        </p:nvSpPr>
        <p:spPr>
          <a:xfrm>
            <a:off x="678883" y="1442720"/>
            <a:ext cx="10834233" cy="4371672"/>
          </a:xfrm>
        </p:spPr>
        <p:txBody>
          <a:bodyPr/>
          <a:lstStyle/>
          <a:p>
            <a:pPr algn="just"/>
            <a:r>
              <a:rPr lang="en-IN" dirty="0">
                <a:latin typeface="+mn-lt"/>
              </a:rPr>
              <a:t>The dataset contains 28 variables for 5043 movies, spanning across 100 years in 66 countries. There are 2399 unique director names, and thousands of actors/actresses. “</a:t>
            </a:r>
            <a:r>
              <a:rPr lang="en-IN" dirty="0" err="1">
                <a:latin typeface="+mn-lt"/>
              </a:rPr>
              <a:t>imdb_score</a:t>
            </a:r>
            <a:r>
              <a:rPr lang="en-IN" dirty="0">
                <a:latin typeface="+mn-lt"/>
              </a:rPr>
              <a:t>” is the response variable while the other 27 variables are possible predictors.</a:t>
            </a:r>
          </a:p>
          <a:p>
            <a:pPr algn="just"/>
            <a:r>
              <a:rPr lang="en-IN" dirty="0">
                <a:latin typeface="+mn-lt"/>
              </a:rPr>
              <a:t>After importing the dataset we check the shape and the description of the dataset.</a:t>
            </a:r>
          </a:p>
          <a:p>
            <a:pPr algn="just"/>
            <a:r>
              <a:rPr lang="en-IN" dirty="0">
                <a:latin typeface="+mn-lt"/>
              </a:rPr>
              <a:t>The original dataset has 5043 rows and 28 columns.</a:t>
            </a:r>
          </a:p>
          <a:p>
            <a:pPr algn="just"/>
            <a:r>
              <a:rPr lang="en-IN" dirty="0">
                <a:latin typeface="+mn-lt"/>
              </a:rPr>
              <a:t>Check the data type of  each column.</a:t>
            </a:r>
          </a:p>
          <a:p>
            <a:pPr marL="0" indent="0" algn="just">
              <a:buNone/>
            </a:pPr>
            <a:r>
              <a:rPr lang="en-IN" dirty="0" err="1">
                <a:latin typeface="+mn-lt"/>
              </a:rPr>
              <a:t>dtypes</a:t>
            </a:r>
            <a:r>
              <a:rPr lang="en-IN" dirty="0">
                <a:latin typeface="+mn-lt"/>
              </a:rPr>
              <a:t> : float64(13), int64(3), object(12)</a:t>
            </a:r>
          </a:p>
          <a:p>
            <a:pPr algn="just"/>
            <a:endParaRPr lang="en-IN" dirty="0">
              <a:latin typeface="+mn-lt"/>
            </a:endParaRPr>
          </a:p>
        </p:txBody>
      </p:sp>
    </p:spTree>
    <p:extLst>
      <p:ext uri="{BB962C8B-B14F-4D97-AF65-F5344CB8AC3E}">
        <p14:creationId xmlns:p14="http://schemas.microsoft.com/office/powerpoint/2010/main" val="407746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E690-0965-FD40-7F6C-A2C905B50DEB}"/>
              </a:ext>
            </a:extLst>
          </p:cNvPr>
          <p:cNvSpPr>
            <a:spLocks noGrp="1"/>
          </p:cNvSpPr>
          <p:nvPr>
            <p:ph type="title"/>
          </p:nvPr>
        </p:nvSpPr>
        <p:spPr/>
        <p:txBody>
          <a:bodyPr/>
          <a:lstStyle/>
          <a:p>
            <a:r>
              <a:rPr lang="en-US" dirty="0">
                <a:latin typeface="Britannic Bold" panose="020B0903060703020204" pitchFamily="34" charset="0"/>
              </a:rPr>
              <a:t>Dataset Overview </a:t>
            </a:r>
            <a:r>
              <a:rPr lang="en-US" dirty="0"/>
              <a:t>:</a:t>
            </a:r>
            <a:endParaRPr lang="en-IN" dirty="0"/>
          </a:p>
        </p:txBody>
      </p:sp>
      <p:graphicFrame>
        <p:nvGraphicFramePr>
          <p:cNvPr id="5" name="Content Placeholder 4">
            <a:extLst>
              <a:ext uri="{FF2B5EF4-FFF2-40B4-BE49-F238E27FC236}">
                <a16:creationId xmlns:a16="http://schemas.microsoft.com/office/drawing/2014/main" id="{2AEDC5BE-5540-771A-145B-85F616CE9C44}"/>
              </a:ext>
            </a:extLst>
          </p:cNvPr>
          <p:cNvGraphicFramePr>
            <a:graphicFrameLocks noGrp="1"/>
          </p:cNvGraphicFramePr>
          <p:nvPr>
            <p:ph sz="half" idx="1"/>
            <p:extLst>
              <p:ext uri="{D42A27DB-BD31-4B8C-83A1-F6EECF244321}">
                <p14:modId xmlns:p14="http://schemas.microsoft.com/office/powerpoint/2010/main" val="2935514358"/>
              </p:ext>
            </p:extLst>
          </p:nvPr>
        </p:nvGraphicFramePr>
        <p:xfrm>
          <a:off x="679450" y="1371600"/>
          <a:ext cx="5340350" cy="4687680"/>
        </p:xfrm>
        <a:graphic>
          <a:graphicData uri="http://schemas.openxmlformats.org/drawingml/2006/table">
            <a:tbl>
              <a:tblPr firstRow="1" firstCol="1" bandRow="1">
                <a:tableStyleId>{5C22544A-7EE6-4342-B048-85BDC9FD1C3A}</a:tableStyleId>
              </a:tblPr>
              <a:tblGrid>
                <a:gridCol w="2670175">
                  <a:extLst>
                    <a:ext uri="{9D8B030D-6E8A-4147-A177-3AD203B41FA5}">
                      <a16:colId xmlns:a16="http://schemas.microsoft.com/office/drawing/2014/main" val="2579270668"/>
                    </a:ext>
                  </a:extLst>
                </a:gridCol>
                <a:gridCol w="2670175">
                  <a:extLst>
                    <a:ext uri="{9D8B030D-6E8A-4147-A177-3AD203B41FA5}">
                      <a16:colId xmlns:a16="http://schemas.microsoft.com/office/drawing/2014/main" val="377461683"/>
                    </a:ext>
                  </a:extLst>
                </a:gridCol>
              </a:tblGrid>
              <a:tr h="312512">
                <a:tc>
                  <a:txBody>
                    <a:bodyPr/>
                    <a:lstStyle/>
                    <a:p>
                      <a:pPr>
                        <a:lnSpc>
                          <a:spcPct val="115000"/>
                        </a:lnSpc>
                        <a:spcAft>
                          <a:spcPts val="800"/>
                        </a:spcAft>
                        <a:buNone/>
                      </a:pPr>
                      <a:r>
                        <a:rPr lang="en-IN" sz="600" kern="100">
                          <a:effectLst/>
                        </a:rPr>
                        <a:t>Variable Name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Description</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943296862"/>
                  </a:ext>
                </a:extLst>
              </a:tr>
              <a:tr h="312512">
                <a:tc>
                  <a:txBody>
                    <a:bodyPr/>
                    <a:lstStyle/>
                    <a:p>
                      <a:pPr>
                        <a:lnSpc>
                          <a:spcPct val="115000"/>
                        </a:lnSpc>
                        <a:spcAft>
                          <a:spcPts val="800"/>
                        </a:spcAft>
                        <a:buNone/>
                      </a:pPr>
                      <a:r>
                        <a:rPr lang="en-IN" sz="600" kern="100">
                          <a:effectLst/>
                        </a:rPr>
                        <a:t>movie_title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Title of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3572158945"/>
                  </a:ext>
                </a:extLst>
              </a:tr>
              <a:tr h="312512">
                <a:tc>
                  <a:txBody>
                    <a:bodyPr/>
                    <a:lstStyle/>
                    <a:p>
                      <a:pPr>
                        <a:lnSpc>
                          <a:spcPct val="115000"/>
                        </a:lnSpc>
                        <a:spcAft>
                          <a:spcPts val="800"/>
                        </a:spcAft>
                        <a:buNone/>
                      </a:pPr>
                      <a:r>
                        <a:rPr lang="en-IN" sz="600" kern="100">
                          <a:effectLst/>
                        </a:rPr>
                        <a:t>duration</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Duration in minutes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49403115"/>
                  </a:ext>
                </a:extLst>
              </a:tr>
              <a:tr h="312512">
                <a:tc>
                  <a:txBody>
                    <a:bodyPr/>
                    <a:lstStyle/>
                    <a:p>
                      <a:pPr>
                        <a:lnSpc>
                          <a:spcPct val="115000"/>
                        </a:lnSpc>
                        <a:spcAft>
                          <a:spcPts val="800"/>
                        </a:spcAft>
                        <a:buNone/>
                      </a:pPr>
                      <a:r>
                        <a:rPr lang="en-IN" sz="600" kern="100">
                          <a:effectLst/>
                        </a:rPr>
                        <a:t>director_name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Name of the Director of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111226773"/>
                  </a:ext>
                </a:extLst>
              </a:tr>
              <a:tr h="312512">
                <a:tc>
                  <a:txBody>
                    <a:bodyPr/>
                    <a:lstStyle/>
                    <a:p>
                      <a:pPr>
                        <a:lnSpc>
                          <a:spcPct val="115000"/>
                        </a:lnSpc>
                        <a:spcAft>
                          <a:spcPts val="800"/>
                        </a:spcAft>
                        <a:buNone/>
                      </a:pPr>
                      <a:r>
                        <a:rPr lang="en-IN" sz="600" kern="100">
                          <a:effectLst/>
                        </a:rPr>
                        <a:t>director_facebook_likes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likes of the Director on his Facebook Page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806854026"/>
                  </a:ext>
                </a:extLst>
              </a:tr>
              <a:tr h="312512">
                <a:tc>
                  <a:txBody>
                    <a:bodyPr/>
                    <a:lstStyle/>
                    <a:p>
                      <a:pPr>
                        <a:lnSpc>
                          <a:spcPct val="115000"/>
                        </a:lnSpc>
                        <a:spcAft>
                          <a:spcPts val="800"/>
                        </a:spcAft>
                        <a:buNone/>
                      </a:pPr>
                      <a:r>
                        <a:rPr lang="en-IN" sz="600" kern="100">
                          <a:effectLst/>
                        </a:rPr>
                        <a:t>actor_1_name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Primary actor starring in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946847299"/>
                  </a:ext>
                </a:extLst>
              </a:tr>
              <a:tr h="312512">
                <a:tc>
                  <a:txBody>
                    <a:bodyPr/>
                    <a:lstStyle/>
                    <a:p>
                      <a:pPr>
                        <a:lnSpc>
                          <a:spcPct val="115000"/>
                        </a:lnSpc>
                        <a:spcAft>
                          <a:spcPts val="800"/>
                        </a:spcAft>
                        <a:buNone/>
                      </a:pPr>
                      <a:r>
                        <a:rPr lang="en-IN" sz="600" kern="100">
                          <a:effectLst/>
                        </a:rPr>
                        <a:t>actor_1_facebook_likes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likes of the Actor_1 on his/her Facebook Page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388504321"/>
                  </a:ext>
                </a:extLst>
              </a:tr>
              <a:tr h="312512">
                <a:tc>
                  <a:txBody>
                    <a:bodyPr/>
                    <a:lstStyle/>
                    <a:p>
                      <a:pPr>
                        <a:lnSpc>
                          <a:spcPct val="115000"/>
                        </a:lnSpc>
                        <a:spcAft>
                          <a:spcPts val="800"/>
                        </a:spcAft>
                        <a:buNone/>
                      </a:pPr>
                      <a:r>
                        <a:rPr lang="en-IN" sz="600" kern="100">
                          <a:effectLst/>
                        </a:rPr>
                        <a:t>actor_2_name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Other actor starring in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3809839815"/>
                  </a:ext>
                </a:extLst>
              </a:tr>
              <a:tr h="312512">
                <a:tc>
                  <a:txBody>
                    <a:bodyPr/>
                    <a:lstStyle/>
                    <a:p>
                      <a:pPr>
                        <a:lnSpc>
                          <a:spcPct val="115000"/>
                        </a:lnSpc>
                        <a:spcAft>
                          <a:spcPts val="800"/>
                        </a:spcAft>
                        <a:buNone/>
                      </a:pPr>
                      <a:r>
                        <a:rPr lang="en-IN" sz="600" kern="100">
                          <a:effectLst/>
                        </a:rPr>
                        <a:t>actor_2_facebook_likes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likes of the Actor_2 on his/her Facebook Page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3367081611"/>
                  </a:ext>
                </a:extLst>
              </a:tr>
              <a:tr h="312512">
                <a:tc>
                  <a:txBody>
                    <a:bodyPr/>
                    <a:lstStyle/>
                    <a:p>
                      <a:pPr>
                        <a:lnSpc>
                          <a:spcPct val="115000"/>
                        </a:lnSpc>
                        <a:spcAft>
                          <a:spcPts val="800"/>
                        </a:spcAft>
                        <a:buNone/>
                      </a:pPr>
                      <a:r>
                        <a:rPr lang="en-IN" sz="600" kern="100">
                          <a:effectLst/>
                        </a:rPr>
                        <a:t>actor_3_name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Other actor starring in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4240104794"/>
                  </a:ext>
                </a:extLst>
              </a:tr>
              <a:tr h="312512">
                <a:tc>
                  <a:txBody>
                    <a:bodyPr/>
                    <a:lstStyle/>
                    <a:p>
                      <a:pPr>
                        <a:lnSpc>
                          <a:spcPct val="115000"/>
                        </a:lnSpc>
                        <a:spcAft>
                          <a:spcPts val="800"/>
                        </a:spcAft>
                        <a:buNone/>
                      </a:pPr>
                      <a:r>
                        <a:rPr lang="en-IN" sz="600" kern="100">
                          <a:effectLst/>
                        </a:rPr>
                        <a:t>actor_3_facebook_likes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likes of the Actor_3 on his/her Facebook Page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3782337288"/>
                  </a:ext>
                </a:extLst>
              </a:tr>
              <a:tr h="312512">
                <a:tc>
                  <a:txBody>
                    <a:bodyPr/>
                    <a:lstStyle/>
                    <a:p>
                      <a:pPr>
                        <a:lnSpc>
                          <a:spcPct val="115000"/>
                        </a:lnSpc>
                        <a:spcAft>
                          <a:spcPts val="800"/>
                        </a:spcAft>
                        <a:buNone/>
                      </a:pPr>
                      <a:r>
                        <a:rPr lang="en-IN" sz="600" kern="100">
                          <a:effectLst/>
                        </a:rPr>
                        <a:t>num_user_for_reviews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users who gave a review</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222969215"/>
                  </a:ext>
                </a:extLst>
              </a:tr>
              <a:tr h="312512">
                <a:tc>
                  <a:txBody>
                    <a:bodyPr/>
                    <a:lstStyle/>
                    <a:p>
                      <a:pPr>
                        <a:lnSpc>
                          <a:spcPct val="115000"/>
                        </a:lnSpc>
                        <a:spcAft>
                          <a:spcPts val="800"/>
                        </a:spcAft>
                        <a:buNone/>
                      </a:pPr>
                      <a:r>
                        <a:rPr lang="en-IN" sz="600" kern="100">
                          <a:effectLst/>
                        </a:rPr>
                        <a:t>num_critic_for_reviews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critical reviews on imdb</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595181687"/>
                  </a:ext>
                </a:extLst>
              </a:tr>
              <a:tr h="312512">
                <a:tc>
                  <a:txBody>
                    <a:bodyPr/>
                    <a:lstStyle/>
                    <a:p>
                      <a:pPr>
                        <a:lnSpc>
                          <a:spcPct val="115000"/>
                        </a:lnSpc>
                        <a:spcAft>
                          <a:spcPts val="800"/>
                        </a:spcAft>
                        <a:buNone/>
                      </a:pPr>
                      <a:r>
                        <a:rPr lang="en-IN" sz="600" kern="100">
                          <a:effectLst/>
                        </a:rPr>
                        <a:t>num_voted_users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people who voted for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785555362"/>
                  </a:ext>
                </a:extLst>
              </a:tr>
              <a:tr h="312512">
                <a:tc>
                  <a:txBody>
                    <a:bodyPr/>
                    <a:lstStyle/>
                    <a:p>
                      <a:pPr>
                        <a:lnSpc>
                          <a:spcPct val="115000"/>
                        </a:lnSpc>
                        <a:spcAft>
                          <a:spcPts val="800"/>
                        </a:spcAft>
                        <a:buNone/>
                      </a:pPr>
                      <a:r>
                        <a:rPr lang="en-IN" sz="600" kern="100">
                          <a:effectLst/>
                        </a:rPr>
                        <a:t>cast_total_facebook_likes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dirty="0">
                          <a:effectLst/>
                        </a:rPr>
                        <a:t>Total number of </a:t>
                      </a:r>
                      <a:r>
                        <a:rPr lang="en-IN" sz="600" kern="100" dirty="0" err="1">
                          <a:effectLst/>
                        </a:rPr>
                        <a:t>facebook</a:t>
                      </a:r>
                      <a:r>
                        <a:rPr lang="en-IN" sz="600" kern="100" dirty="0">
                          <a:effectLst/>
                        </a:rPr>
                        <a:t> likes of the entire cast of the movie</a:t>
                      </a:r>
                      <a:endParaRPr lang="en-IN"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417520888"/>
                  </a:ext>
                </a:extLst>
              </a:tr>
            </a:tbl>
          </a:graphicData>
        </a:graphic>
      </p:graphicFrame>
      <p:graphicFrame>
        <p:nvGraphicFramePr>
          <p:cNvPr id="6" name="Content Placeholder 5">
            <a:extLst>
              <a:ext uri="{FF2B5EF4-FFF2-40B4-BE49-F238E27FC236}">
                <a16:creationId xmlns:a16="http://schemas.microsoft.com/office/drawing/2014/main" id="{C6075C56-8876-248E-257E-B369988AE1FC}"/>
              </a:ext>
            </a:extLst>
          </p:cNvPr>
          <p:cNvGraphicFramePr>
            <a:graphicFrameLocks noGrp="1"/>
          </p:cNvGraphicFramePr>
          <p:nvPr>
            <p:ph sz="half" idx="2"/>
            <p:extLst>
              <p:ext uri="{D42A27DB-BD31-4B8C-83A1-F6EECF244321}">
                <p14:modId xmlns:p14="http://schemas.microsoft.com/office/powerpoint/2010/main" val="335505211"/>
              </p:ext>
            </p:extLst>
          </p:nvPr>
        </p:nvGraphicFramePr>
        <p:xfrm>
          <a:off x="6172200" y="1371601"/>
          <a:ext cx="5340350" cy="4687683"/>
        </p:xfrm>
        <a:graphic>
          <a:graphicData uri="http://schemas.openxmlformats.org/drawingml/2006/table">
            <a:tbl>
              <a:tblPr firstRow="1" firstCol="1" bandRow="1">
                <a:tableStyleId>{5C22544A-7EE6-4342-B048-85BDC9FD1C3A}</a:tableStyleId>
              </a:tblPr>
              <a:tblGrid>
                <a:gridCol w="2670175">
                  <a:extLst>
                    <a:ext uri="{9D8B030D-6E8A-4147-A177-3AD203B41FA5}">
                      <a16:colId xmlns:a16="http://schemas.microsoft.com/office/drawing/2014/main" val="3007725083"/>
                    </a:ext>
                  </a:extLst>
                </a:gridCol>
                <a:gridCol w="2670175">
                  <a:extLst>
                    <a:ext uri="{9D8B030D-6E8A-4147-A177-3AD203B41FA5}">
                      <a16:colId xmlns:a16="http://schemas.microsoft.com/office/drawing/2014/main" val="3090564035"/>
                    </a:ext>
                  </a:extLst>
                </a:gridCol>
              </a:tblGrid>
              <a:tr h="317470">
                <a:tc>
                  <a:txBody>
                    <a:bodyPr/>
                    <a:lstStyle/>
                    <a:p>
                      <a:pPr>
                        <a:lnSpc>
                          <a:spcPct val="115000"/>
                        </a:lnSpc>
                        <a:spcAft>
                          <a:spcPts val="800"/>
                        </a:spcAft>
                        <a:buNone/>
                      </a:pPr>
                      <a:r>
                        <a:rPr lang="en-IN" sz="600" kern="100">
                          <a:effectLst/>
                        </a:rPr>
                        <a:t>movie_facebook_likes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Facebook likes in the movie page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329796576"/>
                  </a:ext>
                </a:extLst>
              </a:tr>
              <a:tr h="317470">
                <a:tc>
                  <a:txBody>
                    <a:bodyPr/>
                    <a:lstStyle/>
                    <a:p>
                      <a:pPr>
                        <a:lnSpc>
                          <a:spcPct val="115000"/>
                        </a:lnSpc>
                        <a:spcAft>
                          <a:spcPts val="800"/>
                        </a:spcAft>
                        <a:buNone/>
                      </a:pPr>
                      <a:r>
                        <a:rPr lang="en-IN" sz="600" kern="100">
                          <a:effectLst/>
                        </a:rPr>
                        <a:t>plot_keywords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Keywords describing the movie plot</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731319073"/>
                  </a:ext>
                </a:extLst>
              </a:tr>
              <a:tr h="317470">
                <a:tc>
                  <a:txBody>
                    <a:bodyPr/>
                    <a:lstStyle/>
                    <a:p>
                      <a:pPr>
                        <a:lnSpc>
                          <a:spcPct val="115000"/>
                        </a:lnSpc>
                        <a:spcAft>
                          <a:spcPts val="800"/>
                        </a:spcAft>
                        <a:buNone/>
                      </a:pPr>
                      <a:r>
                        <a:rPr lang="en-IN" sz="600" kern="100">
                          <a:effectLst/>
                        </a:rPr>
                        <a:t>facenumber_in_poster</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Number of the actor who featured in the movie poster</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636998971"/>
                  </a:ext>
                </a:extLst>
              </a:tr>
              <a:tr h="317470">
                <a:tc>
                  <a:txBody>
                    <a:bodyPr/>
                    <a:lstStyle/>
                    <a:p>
                      <a:pPr>
                        <a:lnSpc>
                          <a:spcPct val="115000"/>
                        </a:lnSpc>
                        <a:spcAft>
                          <a:spcPts val="800"/>
                        </a:spcAft>
                        <a:buNone/>
                      </a:pPr>
                      <a:r>
                        <a:rPr lang="en-IN" sz="600" kern="100">
                          <a:effectLst/>
                        </a:rPr>
                        <a:t>color</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Film colorization. ‘Black and White’ or ‘Color’</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905259759"/>
                  </a:ext>
                </a:extLst>
              </a:tr>
              <a:tr h="560573">
                <a:tc>
                  <a:txBody>
                    <a:bodyPr/>
                    <a:lstStyle/>
                    <a:p>
                      <a:pPr>
                        <a:lnSpc>
                          <a:spcPct val="115000"/>
                        </a:lnSpc>
                        <a:spcAft>
                          <a:spcPts val="800"/>
                        </a:spcAft>
                        <a:buNone/>
                      </a:pPr>
                      <a:r>
                        <a:rPr lang="en-IN" sz="600" kern="100">
                          <a:effectLst/>
                        </a:rPr>
                        <a:t>genres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Film categorization like ‘Animation’, ‘Comedy’, ‘Romance’, ‘Horror’, ‘Sci-Fi’, ‘Action’, ‘Family’</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99300304"/>
                  </a:ext>
                </a:extLst>
              </a:tr>
              <a:tr h="317470">
                <a:tc>
                  <a:txBody>
                    <a:bodyPr/>
                    <a:lstStyle/>
                    <a:p>
                      <a:pPr>
                        <a:lnSpc>
                          <a:spcPct val="115000"/>
                        </a:lnSpc>
                        <a:spcAft>
                          <a:spcPts val="800"/>
                        </a:spcAft>
                        <a:buNone/>
                      </a:pPr>
                      <a:r>
                        <a:rPr lang="en-IN" sz="600" kern="100">
                          <a:effectLst/>
                        </a:rPr>
                        <a:t>title_year</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The year in which the movie is released (1916:2016)</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390201123"/>
                  </a:ext>
                </a:extLst>
              </a:tr>
              <a:tr h="317470">
                <a:tc>
                  <a:txBody>
                    <a:bodyPr/>
                    <a:lstStyle/>
                    <a:p>
                      <a:pPr>
                        <a:lnSpc>
                          <a:spcPct val="115000"/>
                        </a:lnSpc>
                        <a:spcAft>
                          <a:spcPts val="800"/>
                        </a:spcAft>
                        <a:buNone/>
                      </a:pPr>
                      <a:r>
                        <a:rPr lang="en-IN" sz="600" kern="100">
                          <a:effectLst/>
                        </a:rPr>
                        <a:t>language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English, Arabic, Chinese, French, German, Danish, Italian, Japanese etc</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372632560"/>
                  </a:ext>
                </a:extLst>
              </a:tr>
              <a:tr h="317470">
                <a:tc>
                  <a:txBody>
                    <a:bodyPr/>
                    <a:lstStyle/>
                    <a:p>
                      <a:pPr>
                        <a:lnSpc>
                          <a:spcPct val="115000"/>
                        </a:lnSpc>
                        <a:spcAft>
                          <a:spcPts val="800"/>
                        </a:spcAft>
                        <a:buNone/>
                      </a:pPr>
                      <a:r>
                        <a:rPr lang="en-IN" sz="600" kern="100">
                          <a:effectLst/>
                        </a:rPr>
                        <a:t>country</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Country where the movie is produced</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951759210"/>
                  </a:ext>
                </a:extLst>
              </a:tr>
              <a:tr h="317470">
                <a:tc>
                  <a:txBody>
                    <a:bodyPr/>
                    <a:lstStyle/>
                    <a:p>
                      <a:pPr>
                        <a:lnSpc>
                          <a:spcPct val="115000"/>
                        </a:lnSpc>
                        <a:spcAft>
                          <a:spcPts val="800"/>
                        </a:spcAft>
                        <a:buNone/>
                      </a:pPr>
                      <a:r>
                        <a:rPr lang="en-IN" sz="600" kern="100">
                          <a:effectLst/>
                        </a:rPr>
                        <a:t>content_rating</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Content rating of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855014354"/>
                  </a:ext>
                </a:extLst>
              </a:tr>
              <a:tr h="317470">
                <a:tc>
                  <a:txBody>
                    <a:bodyPr/>
                    <a:lstStyle/>
                    <a:p>
                      <a:pPr>
                        <a:lnSpc>
                          <a:spcPct val="115000"/>
                        </a:lnSpc>
                        <a:spcAft>
                          <a:spcPts val="800"/>
                        </a:spcAft>
                        <a:buNone/>
                      </a:pPr>
                      <a:r>
                        <a:rPr lang="en-IN" sz="600" kern="100">
                          <a:effectLst/>
                        </a:rPr>
                        <a:t>aspect_ratio</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Aspect ratio the movie was made in</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4087190257"/>
                  </a:ext>
                </a:extLst>
              </a:tr>
              <a:tr h="317470">
                <a:tc>
                  <a:txBody>
                    <a:bodyPr/>
                    <a:lstStyle/>
                    <a:p>
                      <a:pPr>
                        <a:lnSpc>
                          <a:spcPct val="115000"/>
                        </a:lnSpc>
                        <a:spcAft>
                          <a:spcPts val="800"/>
                        </a:spcAft>
                        <a:buNone/>
                      </a:pPr>
                      <a:r>
                        <a:rPr lang="en-IN" sz="600" kern="100">
                          <a:effectLst/>
                        </a:rPr>
                        <a:t>movie_imdb_link</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IMDB link of the movie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2646371816"/>
                  </a:ext>
                </a:extLst>
              </a:tr>
              <a:tr h="317470">
                <a:tc>
                  <a:txBody>
                    <a:bodyPr/>
                    <a:lstStyle/>
                    <a:p>
                      <a:pPr>
                        <a:lnSpc>
                          <a:spcPct val="115000"/>
                        </a:lnSpc>
                        <a:spcAft>
                          <a:spcPts val="800"/>
                        </a:spcAft>
                        <a:buNone/>
                      </a:pPr>
                      <a:r>
                        <a:rPr lang="en-IN" sz="600" kern="100">
                          <a:effectLst/>
                        </a:rPr>
                        <a:t>gross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Gross earnings of the movie in Dollars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917574492"/>
                  </a:ext>
                </a:extLst>
              </a:tr>
              <a:tr h="317470">
                <a:tc>
                  <a:txBody>
                    <a:bodyPr/>
                    <a:lstStyle/>
                    <a:p>
                      <a:pPr>
                        <a:lnSpc>
                          <a:spcPct val="115000"/>
                        </a:lnSpc>
                        <a:spcAft>
                          <a:spcPts val="800"/>
                        </a:spcAft>
                        <a:buNone/>
                      </a:pPr>
                      <a:r>
                        <a:rPr lang="en-IN" sz="600" kern="100">
                          <a:effectLst/>
                        </a:rPr>
                        <a:t>budget</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a:effectLst/>
                        </a:rPr>
                        <a:t>Budget of the movie in Dollars</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023676838"/>
                  </a:ext>
                </a:extLst>
              </a:tr>
              <a:tr h="317470">
                <a:tc>
                  <a:txBody>
                    <a:bodyPr/>
                    <a:lstStyle/>
                    <a:p>
                      <a:pPr>
                        <a:lnSpc>
                          <a:spcPct val="115000"/>
                        </a:lnSpc>
                        <a:spcAft>
                          <a:spcPts val="800"/>
                        </a:spcAft>
                        <a:buNone/>
                      </a:pPr>
                      <a:r>
                        <a:rPr lang="en-IN" sz="600" kern="100">
                          <a:effectLst/>
                        </a:rPr>
                        <a:t>imdb_score</a:t>
                      </a:r>
                      <a:endParaRPr lang="en-IN" sz="600" kern="10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tc>
                  <a:txBody>
                    <a:bodyPr/>
                    <a:lstStyle/>
                    <a:p>
                      <a:pPr>
                        <a:lnSpc>
                          <a:spcPct val="115000"/>
                        </a:lnSpc>
                        <a:spcAft>
                          <a:spcPts val="800"/>
                        </a:spcAft>
                        <a:buNone/>
                      </a:pPr>
                      <a:r>
                        <a:rPr lang="en-IN" sz="600" kern="100" dirty="0">
                          <a:effectLst/>
                        </a:rPr>
                        <a:t>IMDB Score of the movie on IMDB</a:t>
                      </a:r>
                      <a:endParaRPr lang="en-IN" sz="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564" marR="37564" marT="18782" marB="18782" anchor="ctr"/>
                </a:tc>
                <a:extLst>
                  <a:ext uri="{0D108BD9-81ED-4DB2-BD59-A6C34878D82A}">
                    <a16:rowId xmlns:a16="http://schemas.microsoft.com/office/drawing/2014/main" val="1382733649"/>
                  </a:ext>
                </a:extLst>
              </a:tr>
            </a:tbl>
          </a:graphicData>
        </a:graphic>
      </p:graphicFrame>
    </p:spTree>
    <p:extLst>
      <p:ext uri="{BB962C8B-B14F-4D97-AF65-F5344CB8AC3E}">
        <p14:creationId xmlns:p14="http://schemas.microsoft.com/office/powerpoint/2010/main" val="218048489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11919</TotalTime>
  <Words>2818</Words>
  <Application>Microsoft Office PowerPoint</Application>
  <PresentationFormat>Widescreen</PresentationFormat>
  <Paragraphs>273</Paragraphs>
  <Slides>33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33</vt:i4>
      </vt:variant>
    </vt:vector>
  </HeadingPairs>
  <TitlesOfParts>
    <vt:vector size="46" baseType="lpstr">
      <vt:lpstr>Aptos</vt:lpstr>
      <vt:lpstr>Arial</vt:lpstr>
      <vt:lpstr>Bell MT</vt:lpstr>
      <vt:lpstr>Berlin Sans FB</vt:lpstr>
      <vt:lpstr>Berlin Sans FB Demi</vt:lpstr>
      <vt:lpstr>Bernard MT Condensed</vt:lpstr>
      <vt:lpstr>Bodoni MT Black</vt:lpstr>
      <vt:lpstr>Britannic Bold</vt:lpstr>
      <vt:lpstr>Calibri</vt:lpstr>
      <vt:lpstr>Futura BdCn BT</vt:lpstr>
      <vt:lpstr>Rockwell</vt:lpstr>
      <vt:lpstr>Wingdings</vt:lpstr>
      <vt:lpstr>BIA Template</vt:lpstr>
      <vt:lpstr>PowerPoint Presentation</vt:lpstr>
      <vt:lpstr>Predicting Movie Success</vt:lpstr>
      <vt:lpstr>Agenda</vt:lpstr>
      <vt:lpstr>Introduction :</vt:lpstr>
      <vt:lpstr>Common Features Used in Prediction : </vt:lpstr>
      <vt:lpstr>Work Flow </vt:lpstr>
      <vt:lpstr>Methodology :  </vt:lpstr>
      <vt:lpstr>Data Collection :</vt:lpstr>
      <vt:lpstr>Dataset Overview :</vt:lpstr>
      <vt:lpstr>Data Preprocessing : </vt:lpstr>
      <vt:lpstr>EXPLORATORY DATA ANALYSIS </vt:lpstr>
      <vt:lpstr>Data Exploration</vt:lpstr>
      <vt:lpstr>CORRELATION HEATMAP </vt:lpstr>
      <vt:lpstr>PowerPoint Presentation</vt:lpstr>
      <vt:lpstr>Distribution Plot : </vt:lpstr>
      <vt:lpstr>Visuals : Boxplots And Scatter Plots </vt:lpstr>
      <vt:lpstr>Budget vs. IMDB_Score</vt:lpstr>
      <vt:lpstr>Boxplot of Duration</vt:lpstr>
      <vt:lpstr>Duration vs. IMDB_Score</vt:lpstr>
      <vt:lpstr>Language vs. IMDB_Score</vt:lpstr>
      <vt:lpstr>TRAIN TEST SPLIT </vt:lpstr>
      <vt:lpstr>MODEL SELECTION </vt:lpstr>
      <vt:lpstr>Model Evaluation</vt:lpstr>
      <vt:lpstr>Feature Importance :</vt:lpstr>
      <vt:lpstr>Cross-Validation :  </vt:lpstr>
      <vt:lpstr>Hyperparameter Tuning : </vt:lpstr>
      <vt:lpstr>Experimental Results :</vt:lpstr>
      <vt:lpstr>Conclusion :</vt:lpstr>
      <vt:lpstr>Model Deployment</vt:lpstr>
      <vt:lpstr>PowerPoint Presentation</vt:lpstr>
      <vt:lpstr>Live Demonstration :</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spandana srikakola</cp:lastModifiedBy>
  <cp:revision>2259</cp:revision>
  <dcterms:created xsi:type="dcterms:W3CDTF">2020-12-23T13:36:00Z</dcterms:created>
  <dcterms:modified xsi:type="dcterms:W3CDTF">2025-06-12T22:44:23Z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