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1" r:id="rId1"/>
  </p:sldMasterIdLst>
  <p:sldIdLst>
    <p:sldId id="257" r:id="rId2"/>
    <p:sldId id="259" r:id="rId3"/>
    <p:sldId id="260" r:id="rId4"/>
    <p:sldId id="261" r:id="rId5"/>
    <p:sldId id="262" r:id="rId6"/>
    <p:sldId id="263" r:id="rId7"/>
    <p:sldId id="264" r:id="rId8"/>
    <p:sldId id="265"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8E5355F6-C6C0-4E0A-A53E-DE61EC6FDD92}">
          <p14:sldIdLst>
            <p14:sldId id="257"/>
            <p14:sldId id="259"/>
            <p14:sldId id="260"/>
            <p14:sldId id="261"/>
            <p14:sldId id="262"/>
            <p14:sldId id="263"/>
            <p14:sldId id="264"/>
            <p14:sldId id="265"/>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64" d="100"/>
          <a:sy n="64" d="100"/>
        </p:scale>
        <p:origin x="97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CAAE894-4BBC-499A-9CB6-B79C6FD149B6}" type="datetimeFigureOut">
              <a:rPr lang="en-IN" smtClean="0"/>
              <a:t>26-02-2025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703FC16-3CD3-419E-971E-B4ED56A2B5C6}" type="slidenum">
              <a:rPr lang="en-IN" smtClean="0"/>
              <a:t>‹#›</a:t>
            </a:fld>
            <a:endParaRPr lang="en-IN"/>
          </a:p>
        </p:txBody>
      </p:sp>
    </p:spTree>
    <p:extLst>
      <p:ext uri="{BB962C8B-B14F-4D97-AF65-F5344CB8AC3E}">
        <p14:creationId xmlns:p14="http://schemas.microsoft.com/office/powerpoint/2010/main" val="29000523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CAAE894-4BBC-499A-9CB6-B79C6FD149B6}" type="datetimeFigureOut">
              <a:rPr lang="en-IN" smtClean="0"/>
              <a:t>26-02-2025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703FC16-3CD3-419E-971E-B4ED56A2B5C6}" type="slidenum">
              <a:rPr lang="en-IN" smtClean="0"/>
              <a:t>‹#›</a:t>
            </a:fld>
            <a:endParaRPr lang="en-IN"/>
          </a:p>
        </p:txBody>
      </p:sp>
    </p:spTree>
    <p:extLst>
      <p:ext uri="{BB962C8B-B14F-4D97-AF65-F5344CB8AC3E}">
        <p14:creationId xmlns:p14="http://schemas.microsoft.com/office/powerpoint/2010/main" val="26076461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CAAE894-4BBC-499A-9CB6-B79C6FD149B6}" type="datetimeFigureOut">
              <a:rPr lang="en-IN" smtClean="0"/>
              <a:t>26-02-2025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703FC16-3CD3-419E-971E-B4ED56A2B5C6}" type="slidenum">
              <a:rPr lang="en-IN" smtClean="0"/>
              <a:t>‹#›</a:t>
            </a:fld>
            <a:endParaRPr lang="en-IN"/>
          </a:p>
        </p:txBody>
      </p:sp>
    </p:spTree>
    <p:extLst>
      <p:ext uri="{BB962C8B-B14F-4D97-AF65-F5344CB8AC3E}">
        <p14:creationId xmlns:p14="http://schemas.microsoft.com/office/powerpoint/2010/main" val="30946831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CAAE894-4BBC-499A-9CB6-B79C6FD149B6}" type="datetimeFigureOut">
              <a:rPr lang="en-IN" smtClean="0"/>
              <a:t>26-02-2025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703FC16-3CD3-419E-971E-B4ED56A2B5C6}"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4625651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AAE894-4BBC-499A-9CB6-B79C6FD149B6}" type="datetimeFigureOut">
              <a:rPr lang="en-IN" smtClean="0"/>
              <a:t>26-02-2025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703FC16-3CD3-419E-971E-B4ED56A2B5C6}" type="slidenum">
              <a:rPr lang="en-IN" smtClean="0"/>
              <a:t>‹#›</a:t>
            </a:fld>
            <a:endParaRPr lang="en-IN"/>
          </a:p>
        </p:txBody>
      </p:sp>
    </p:spTree>
    <p:extLst>
      <p:ext uri="{BB962C8B-B14F-4D97-AF65-F5344CB8AC3E}">
        <p14:creationId xmlns:p14="http://schemas.microsoft.com/office/powerpoint/2010/main" val="9881727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CAAE894-4BBC-499A-9CB6-B79C6FD149B6}" type="datetimeFigureOut">
              <a:rPr lang="en-IN" smtClean="0"/>
              <a:t>26-02-2025</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703FC16-3CD3-419E-971E-B4ED56A2B5C6}" type="slidenum">
              <a:rPr lang="en-IN" smtClean="0"/>
              <a:t>‹#›</a:t>
            </a:fld>
            <a:endParaRPr lang="en-IN"/>
          </a:p>
        </p:txBody>
      </p:sp>
    </p:spTree>
    <p:extLst>
      <p:ext uri="{BB962C8B-B14F-4D97-AF65-F5344CB8AC3E}">
        <p14:creationId xmlns:p14="http://schemas.microsoft.com/office/powerpoint/2010/main" val="42116915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CAAE894-4BBC-499A-9CB6-B79C6FD149B6}" type="datetimeFigureOut">
              <a:rPr lang="en-IN" smtClean="0"/>
              <a:t>26-02-2025</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703FC16-3CD3-419E-971E-B4ED56A2B5C6}" type="slidenum">
              <a:rPr lang="en-IN" smtClean="0"/>
              <a:t>‹#›</a:t>
            </a:fld>
            <a:endParaRPr lang="en-IN"/>
          </a:p>
        </p:txBody>
      </p:sp>
    </p:spTree>
    <p:extLst>
      <p:ext uri="{BB962C8B-B14F-4D97-AF65-F5344CB8AC3E}">
        <p14:creationId xmlns:p14="http://schemas.microsoft.com/office/powerpoint/2010/main" val="13636274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AAE894-4BBC-499A-9CB6-B79C6FD149B6}" type="datetimeFigureOut">
              <a:rPr lang="en-IN" smtClean="0"/>
              <a:t>26-02-2025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703FC16-3CD3-419E-971E-B4ED56A2B5C6}" type="slidenum">
              <a:rPr lang="en-IN" smtClean="0"/>
              <a:t>‹#›</a:t>
            </a:fld>
            <a:endParaRPr lang="en-IN"/>
          </a:p>
        </p:txBody>
      </p:sp>
    </p:spTree>
    <p:extLst>
      <p:ext uri="{BB962C8B-B14F-4D97-AF65-F5344CB8AC3E}">
        <p14:creationId xmlns:p14="http://schemas.microsoft.com/office/powerpoint/2010/main" val="1478400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AAE894-4BBC-499A-9CB6-B79C6FD149B6}" type="datetimeFigureOut">
              <a:rPr lang="en-IN" smtClean="0"/>
              <a:t>26-02-2025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703FC16-3CD3-419E-971E-B4ED56A2B5C6}" type="slidenum">
              <a:rPr lang="en-IN" smtClean="0"/>
              <a:t>‹#›</a:t>
            </a:fld>
            <a:endParaRPr lang="en-IN"/>
          </a:p>
        </p:txBody>
      </p:sp>
    </p:spTree>
    <p:extLst>
      <p:ext uri="{BB962C8B-B14F-4D97-AF65-F5344CB8AC3E}">
        <p14:creationId xmlns:p14="http://schemas.microsoft.com/office/powerpoint/2010/main" val="17780362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1CAAE894-4BBC-499A-9CB6-B79C6FD149B6}" type="datetimeFigureOut">
              <a:rPr lang="en-IN" smtClean="0"/>
              <a:t>26-02-2025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703FC16-3CD3-419E-971E-B4ED56A2B5C6}" type="slidenum">
              <a:rPr lang="en-IN" smtClean="0"/>
              <a:t>‹#›</a:t>
            </a:fld>
            <a:endParaRPr lang="en-IN"/>
          </a:p>
        </p:txBody>
      </p:sp>
    </p:spTree>
    <p:extLst>
      <p:ext uri="{BB962C8B-B14F-4D97-AF65-F5344CB8AC3E}">
        <p14:creationId xmlns:p14="http://schemas.microsoft.com/office/powerpoint/2010/main" val="26562217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AAE894-4BBC-499A-9CB6-B79C6FD149B6}" type="datetimeFigureOut">
              <a:rPr lang="en-IN" smtClean="0"/>
              <a:t>26-02-2025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703FC16-3CD3-419E-971E-B4ED56A2B5C6}" type="slidenum">
              <a:rPr lang="en-IN" smtClean="0"/>
              <a:t>‹#›</a:t>
            </a:fld>
            <a:endParaRPr lang="en-IN"/>
          </a:p>
        </p:txBody>
      </p:sp>
    </p:spTree>
    <p:extLst>
      <p:ext uri="{BB962C8B-B14F-4D97-AF65-F5344CB8AC3E}">
        <p14:creationId xmlns:p14="http://schemas.microsoft.com/office/powerpoint/2010/main" val="34786647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CAAE894-4BBC-499A-9CB6-B79C6FD149B6}" type="datetimeFigureOut">
              <a:rPr lang="en-IN" smtClean="0"/>
              <a:t>26-02-2025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703FC16-3CD3-419E-971E-B4ED56A2B5C6}" type="slidenum">
              <a:rPr lang="en-IN" smtClean="0"/>
              <a:t>‹#›</a:t>
            </a:fld>
            <a:endParaRPr lang="en-IN"/>
          </a:p>
        </p:txBody>
      </p:sp>
    </p:spTree>
    <p:extLst>
      <p:ext uri="{BB962C8B-B14F-4D97-AF65-F5344CB8AC3E}">
        <p14:creationId xmlns:p14="http://schemas.microsoft.com/office/powerpoint/2010/main" val="11823929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CAAE894-4BBC-499A-9CB6-B79C6FD149B6}" type="datetimeFigureOut">
              <a:rPr lang="en-IN" smtClean="0"/>
              <a:t>26-02-2025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703FC16-3CD3-419E-971E-B4ED56A2B5C6}" type="slidenum">
              <a:rPr lang="en-IN" smtClean="0"/>
              <a:t>‹#›</a:t>
            </a:fld>
            <a:endParaRPr lang="en-IN"/>
          </a:p>
        </p:txBody>
      </p:sp>
    </p:spTree>
    <p:extLst>
      <p:ext uri="{BB962C8B-B14F-4D97-AF65-F5344CB8AC3E}">
        <p14:creationId xmlns:p14="http://schemas.microsoft.com/office/powerpoint/2010/main" val="35823839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1CAAE894-4BBC-499A-9CB6-B79C6FD149B6}" type="datetimeFigureOut">
              <a:rPr lang="en-IN" smtClean="0"/>
              <a:t>26-02-2025</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4703FC16-3CD3-419E-971E-B4ED56A2B5C6}" type="slidenum">
              <a:rPr lang="en-IN" smtClean="0"/>
              <a:t>‹#›</a:t>
            </a:fld>
            <a:endParaRPr lang="en-IN"/>
          </a:p>
        </p:txBody>
      </p:sp>
    </p:spTree>
    <p:extLst>
      <p:ext uri="{BB962C8B-B14F-4D97-AF65-F5344CB8AC3E}">
        <p14:creationId xmlns:p14="http://schemas.microsoft.com/office/powerpoint/2010/main" val="7093545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1CAAE894-4BBC-499A-9CB6-B79C6FD149B6}" type="datetimeFigureOut">
              <a:rPr lang="en-IN" smtClean="0"/>
              <a:t>26-02-2025</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4703FC16-3CD3-419E-971E-B4ED56A2B5C6}" type="slidenum">
              <a:rPr lang="en-IN" smtClean="0"/>
              <a:t>‹#›</a:t>
            </a:fld>
            <a:endParaRPr lang="en-IN"/>
          </a:p>
        </p:txBody>
      </p:sp>
    </p:spTree>
    <p:extLst>
      <p:ext uri="{BB962C8B-B14F-4D97-AF65-F5344CB8AC3E}">
        <p14:creationId xmlns:p14="http://schemas.microsoft.com/office/powerpoint/2010/main" val="20426068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1CAAE894-4BBC-499A-9CB6-B79C6FD149B6}" type="datetimeFigureOut">
              <a:rPr lang="en-IN" smtClean="0"/>
              <a:t>26-02-2025</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4703FC16-3CD3-419E-971E-B4ED56A2B5C6}" type="slidenum">
              <a:rPr lang="en-IN" smtClean="0"/>
              <a:t>‹#›</a:t>
            </a:fld>
            <a:endParaRPr lang="en-IN"/>
          </a:p>
        </p:txBody>
      </p:sp>
    </p:spTree>
    <p:extLst>
      <p:ext uri="{BB962C8B-B14F-4D97-AF65-F5344CB8AC3E}">
        <p14:creationId xmlns:p14="http://schemas.microsoft.com/office/powerpoint/2010/main" val="21207336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CAAE894-4BBC-499A-9CB6-B79C6FD149B6}" type="datetimeFigureOut">
              <a:rPr lang="en-IN" smtClean="0"/>
              <a:t>26-02-2025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703FC16-3CD3-419E-971E-B4ED56A2B5C6}" type="slidenum">
              <a:rPr lang="en-IN" smtClean="0"/>
              <a:t>‹#›</a:t>
            </a:fld>
            <a:endParaRPr lang="en-IN"/>
          </a:p>
        </p:txBody>
      </p:sp>
    </p:spTree>
    <p:extLst>
      <p:ext uri="{BB962C8B-B14F-4D97-AF65-F5344CB8AC3E}">
        <p14:creationId xmlns:p14="http://schemas.microsoft.com/office/powerpoint/2010/main" val="3271989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1CAAE894-4BBC-499A-9CB6-B79C6FD149B6}" type="datetimeFigureOut">
              <a:rPr lang="en-IN" smtClean="0"/>
              <a:t>26-02-2025</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4703FC16-3CD3-419E-971E-B4ED56A2B5C6}" type="slidenum">
              <a:rPr lang="en-IN" smtClean="0"/>
              <a:t>‹#›</a:t>
            </a:fld>
            <a:endParaRPr lang="en-IN"/>
          </a:p>
        </p:txBody>
      </p:sp>
    </p:spTree>
    <p:extLst>
      <p:ext uri="{BB962C8B-B14F-4D97-AF65-F5344CB8AC3E}">
        <p14:creationId xmlns:p14="http://schemas.microsoft.com/office/powerpoint/2010/main" val="1132489918"/>
      </p:ext>
    </p:extLst>
  </p:cSld>
  <p:clrMap bg1="dk1" tx1="lt1" bg2="dk2" tx2="lt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 id="2147483713" r:id="rId12"/>
    <p:sldLayoutId id="2147483714" r:id="rId13"/>
    <p:sldLayoutId id="2147483715" r:id="rId14"/>
    <p:sldLayoutId id="2147483716" r:id="rId15"/>
    <p:sldLayoutId id="2147483717" r:id="rId16"/>
    <p:sldLayoutId id="2147483718"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F20D147-AF03-F2E0-70A2-ED62D035BC79}"/>
              </a:ext>
            </a:extLst>
          </p:cNvPr>
          <p:cNvSpPr txBox="1"/>
          <p:nvPr/>
        </p:nvSpPr>
        <p:spPr>
          <a:xfrm>
            <a:off x="794478" y="126012"/>
            <a:ext cx="10223292" cy="6605976"/>
          </a:xfrm>
          <a:prstGeom prst="rect">
            <a:avLst/>
          </a:prstGeom>
          <a:noFill/>
        </p:spPr>
        <p:txBody>
          <a:bodyPr wrap="square">
            <a:spAutoFit/>
          </a:bodyPr>
          <a:lstStyle/>
          <a:p>
            <a:pPr>
              <a:lnSpc>
                <a:spcPct val="115000"/>
              </a:lnSpc>
              <a:spcAft>
                <a:spcPts val="800"/>
              </a:spcAft>
            </a:pPr>
            <a:r>
              <a:rPr lang="en-IN" sz="2800" b="1" kern="100" dirty="0">
                <a:effectLst/>
                <a:latin typeface="Aptos" panose="020B0004020202020204" pitchFamily="34" charset="0"/>
                <a:ea typeface="Aptos" panose="020B0004020202020204" pitchFamily="34" charset="0"/>
                <a:cs typeface="Times New Roman" panose="02020603050405020304" pitchFamily="18" charset="0"/>
              </a:rPr>
              <a:t>      PUBLIC HEALTH AND SAFETY/COVID-19 DESCRIPTIONS</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pPr>
            <a:r>
              <a:rPr lang="en-IN" sz="2000" b="1" u="heavy" kern="100" dirty="0">
                <a:effectLst/>
                <a:latin typeface="Aptos" panose="020B0004020202020204" pitchFamily="34" charset="0"/>
                <a:ea typeface="Aptos" panose="020B0004020202020204" pitchFamily="34" charset="0"/>
                <a:cs typeface="Times New Roman" panose="02020603050405020304" pitchFamily="18" charset="0"/>
              </a:rPr>
              <a:t>PUBLIC HEALTH AND SAFETY</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50000"/>
              </a:lnSpc>
              <a:spcAft>
                <a:spcPts val="800"/>
              </a:spcAft>
            </a:pPr>
            <a:r>
              <a:rPr lang="en-IN" sz="1800" kern="100" dirty="0">
                <a:effectLst/>
                <a:latin typeface="Aptos" panose="020B0004020202020204" pitchFamily="34" charset="0"/>
                <a:ea typeface="Aptos" panose="020B0004020202020204" pitchFamily="34" charset="0"/>
                <a:cs typeface="Times New Roman" panose="02020603050405020304" pitchFamily="18" charset="0"/>
              </a:rPr>
              <a:t>Public health and safety is the science and practice of protecting and promoting the well-being of a community by preventing disease, promoting healthy lifestyles, and ensuring safety through organized efforts that address environmental hazards, injury prevention, and access to quality healthcare, all aimed at improving the overall health and quality of life for a population; </a:t>
            </a:r>
            <a:r>
              <a:rPr lang="en-IN" sz="1800" b="1" u="heavy" kern="100" dirty="0">
                <a:effectLst/>
                <a:latin typeface="Aptos" panose="020B0004020202020204" pitchFamily="34" charset="0"/>
                <a:ea typeface="Aptos" panose="020B0004020202020204" pitchFamily="34" charset="0"/>
                <a:cs typeface="Times New Roman" panose="02020603050405020304" pitchFamily="18" charset="0"/>
              </a:rPr>
              <a:t>Key elements to include in a public health and safety description:</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50000"/>
              </a:lnSpc>
              <a:spcAft>
                <a:spcPts val="800"/>
              </a:spcAft>
              <a:buSzPts val="1000"/>
              <a:buFont typeface="Symbol" panose="05050102010706020507" pitchFamily="18" charset="2"/>
              <a:buChar char=""/>
              <a:tabLst>
                <a:tab pos="457200" algn="l"/>
              </a:tabLst>
            </a:pPr>
            <a:r>
              <a:rPr lang="en-IN" sz="1800" b="1" kern="100" dirty="0">
                <a:effectLst/>
                <a:latin typeface="Aptos" panose="020B0004020202020204" pitchFamily="34" charset="0"/>
                <a:ea typeface="Aptos" panose="020B0004020202020204" pitchFamily="34" charset="0"/>
                <a:cs typeface="Times New Roman" panose="02020603050405020304" pitchFamily="18" charset="0"/>
              </a:rPr>
              <a:t>Focus on prevention:</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50000"/>
              </a:lnSpc>
              <a:spcAft>
                <a:spcPts val="800"/>
              </a:spcAft>
            </a:pPr>
            <a:r>
              <a:rPr lang="en-IN" sz="1800" kern="100" dirty="0">
                <a:effectLst/>
                <a:latin typeface="Aptos" panose="020B0004020202020204" pitchFamily="34" charset="0"/>
                <a:ea typeface="Aptos" panose="020B0004020202020204" pitchFamily="34" charset="0"/>
                <a:cs typeface="Times New Roman" panose="02020603050405020304" pitchFamily="18" charset="0"/>
              </a:rPr>
              <a:t>Public health prioritizes preventing disease and injury through interventions like vaccination programs, health education campaigns, and environmental regulations. </a:t>
            </a:r>
          </a:p>
          <a:p>
            <a:pPr marL="342900" lvl="0" indent="-342900">
              <a:lnSpc>
                <a:spcPct val="150000"/>
              </a:lnSpc>
              <a:spcAft>
                <a:spcPts val="800"/>
              </a:spcAft>
              <a:buSzPts val="1000"/>
              <a:buFont typeface="Symbol" panose="05050102010706020507" pitchFamily="18" charset="2"/>
              <a:buChar char=""/>
              <a:tabLst>
                <a:tab pos="457200" algn="l"/>
              </a:tabLst>
            </a:pPr>
            <a:r>
              <a:rPr lang="en-IN" sz="1800" b="1" kern="100" dirty="0">
                <a:effectLst/>
                <a:latin typeface="Aptos" panose="020B0004020202020204" pitchFamily="34" charset="0"/>
                <a:ea typeface="Aptos" panose="020B0004020202020204" pitchFamily="34" charset="0"/>
                <a:cs typeface="Times New Roman" panose="02020603050405020304" pitchFamily="18" charset="0"/>
              </a:rPr>
              <a:t>Community-based approach:</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50000"/>
              </a:lnSpc>
              <a:spcAft>
                <a:spcPts val="800"/>
              </a:spcAft>
            </a:pPr>
            <a:r>
              <a:rPr lang="en-IN" sz="1800" kern="100" dirty="0">
                <a:effectLst/>
                <a:latin typeface="Aptos" panose="020B0004020202020204" pitchFamily="34" charset="0"/>
                <a:ea typeface="Aptos" panose="020B0004020202020204" pitchFamily="34" charset="0"/>
                <a:cs typeface="Times New Roman" panose="02020603050405020304" pitchFamily="18" charset="0"/>
              </a:rPr>
              <a:t>Public health strategies are designed to address the needs of entire communities, considering factors like socioeconomic status, access to healthcare, and environmental quality. </a:t>
            </a:r>
          </a:p>
          <a:p>
            <a:pPr>
              <a:lnSpc>
                <a:spcPct val="150000"/>
              </a:lnSpc>
              <a:spcAft>
                <a:spcPts val="800"/>
              </a:spcAft>
            </a:pP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31317160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5B38C3A-34E4-8CAD-D57E-EA08BA565976}"/>
              </a:ext>
            </a:extLst>
          </p:cNvPr>
          <p:cNvSpPr txBox="1"/>
          <p:nvPr/>
        </p:nvSpPr>
        <p:spPr>
          <a:xfrm>
            <a:off x="629587" y="236175"/>
            <a:ext cx="10013429" cy="5443606"/>
          </a:xfrm>
          <a:prstGeom prst="rect">
            <a:avLst/>
          </a:prstGeom>
          <a:noFill/>
        </p:spPr>
        <p:txBody>
          <a:bodyPr wrap="square">
            <a:spAutoFit/>
          </a:bodyPr>
          <a:lstStyle/>
          <a:p>
            <a:pPr marL="342900" lvl="0" indent="-342900">
              <a:lnSpc>
                <a:spcPct val="150000"/>
              </a:lnSpc>
              <a:spcAft>
                <a:spcPts val="800"/>
              </a:spcAft>
              <a:buSzPts val="1000"/>
              <a:buFont typeface="Symbol" panose="05050102010706020507" pitchFamily="18" charset="2"/>
              <a:buChar char=""/>
              <a:tabLst>
                <a:tab pos="457200" algn="l"/>
              </a:tabLst>
            </a:pPr>
            <a:r>
              <a:rPr lang="en-IN" sz="1800" b="1" kern="100" dirty="0">
                <a:effectLst/>
                <a:latin typeface="Aptos" panose="020B0004020202020204" pitchFamily="34" charset="0"/>
                <a:ea typeface="Aptos" panose="020B0004020202020204" pitchFamily="34" charset="0"/>
                <a:cs typeface="Times New Roman" panose="02020603050405020304" pitchFamily="18" charset="0"/>
              </a:rPr>
              <a:t>Multi-disciplinary efforts:</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50000"/>
              </a:lnSpc>
              <a:spcAft>
                <a:spcPts val="800"/>
              </a:spcAft>
            </a:pPr>
            <a:r>
              <a:rPr lang="en-IN" sz="1800" kern="100" dirty="0">
                <a:effectLst/>
                <a:latin typeface="Aptos" panose="020B0004020202020204" pitchFamily="34" charset="0"/>
                <a:ea typeface="Aptos" panose="020B0004020202020204" pitchFamily="34" charset="0"/>
                <a:cs typeface="Times New Roman" panose="02020603050405020304" pitchFamily="18" charset="0"/>
              </a:rPr>
              <a:t>Public health professionals collaborate with various stakeholders including healthcare providers, policymakers, community leaders, and researchers to implement effective interventions. </a:t>
            </a:r>
          </a:p>
          <a:p>
            <a:pPr marL="342900" lvl="0" indent="-342900">
              <a:lnSpc>
                <a:spcPct val="150000"/>
              </a:lnSpc>
              <a:spcAft>
                <a:spcPts val="800"/>
              </a:spcAft>
              <a:buSzPts val="1000"/>
              <a:buFont typeface="Symbol" panose="05050102010706020507" pitchFamily="18" charset="2"/>
              <a:buChar char=""/>
              <a:tabLst>
                <a:tab pos="457200" algn="l"/>
              </a:tabLst>
            </a:pPr>
            <a:r>
              <a:rPr lang="en-IN" sz="1800" b="1" kern="100" dirty="0">
                <a:effectLst/>
                <a:latin typeface="Aptos" panose="020B0004020202020204" pitchFamily="34" charset="0"/>
                <a:ea typeface="Aptos" panose="020B0004020202020204" pitchFamily="34" charset="0"/>
                <a:cs typeface="Times New Roman" panose="02020603050405020304" pitchFamily="18" charset="0"/>
              </a:rPr>
              <a:t>Surveillance and data analysis:</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50000"/>
              </a:lnSpc>
              <a:spcAft>
                <a:spcPts val="800"/>
              </a:spcAft>
            </a:pPr>
            <a:r>
              <a:rPr lang="en-IN" sz="1800" kern="100" dirty="0">
                <a:effectLst/>
                <a:latin typeface="Aptos" panose="020B0004020202020204" pitchFamily="34" charset="0"/>
                <a:ea typeface="Aptos" panose="020B0004020202020204" pitchFamily="34" charset="0"/>
                <a:cs typeface="Times New Roman" panose="02020603050405020304" pitchFamily="18" charset="0"/>
              </a:rPr>
              <a:t>Monitoring health trends through data collection and analysis is crucial for identifying public health issues and guiding interventions. </a:t>
            </a:r>
          </a:p>
          <a:p>
            <a:pPr>
              <a:lnSpc>
                <a:spcPct val="150000"/>
              </a:lnSpc>
              <a:spcAft>
                <a:spcPts val="800"/>
              </a:spcAft>
            </a:pPr>
            <a:r>
              <a:rPr lang="en-IN" sz="1800" b="1" u="heavy" kern="100" dirty="0">
                <a:effectLst/>
                <a:latin typeface="Aptos" panose="020B0004020202020204" pitchFamily="34" charset="0"/>
                <a:ea typeface="Aptos" panose="020B0004020202020204" pitchFamily="34" charset="0"/>
                <a:cs typeface="Times New Roman" panose="02020603050405020304" pitchFamily="18" charset="0"/>
              </a:rPr>
              <a:t>Examples of public health and safety initiatives:</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50000"/>
              </a:lnSpc>
              <a:spcAft>
                <a:spcPts val="800"/>
              </a:spcAft>
              <a:buSzPts val="1000"/>
              <a:buFont typeface="Symbol" panose="05050102010706020507" pitchFamily="18" charset="2"/>
              <a:buChar char=""/>
              <a:tabLst>
                <a:tab pos="457200" algn="l"/>
              </a:tabLst>
            </a:pPr>
            <a:r>
              <a:rPr lang="en-IN" sz="1800" b="1" kern="100" dirty="0">
                <a:effectLst/>
                <a:latin typeface="Aptos" panose="020B0004020202020204" pitchFamily="34" charset="0"/>
                <a:ea typeface="Aptos" panose="020B0004020202020204" pitchFamily="34" charset="0"/>
                <a:cs typeface="Times New Roman" panose="02020603050405020304" pitchFamily="18" charset="0"/>
              </a:rPr>
              <a:t>Infectious disease control:</a:t>
            </a:r>
            <a:r>
              <a:rPr lang="en-IN" sz="1800" kern="100" dirty="0">
                <a:effectLst/>
                <a:latin typeface="Aptos" panose="020B0004020202020204" pitchFamily="34" charset="0"/>
                <a:ea typeface="Aptos" panose="020B0004020202020204" pitchFamily="34" charset="0"/>
                <a:cs typeface="Times New Roman" panose="02020603050405020304" pitchFamily="18" charset="0"/>
              </a:rPr>
              <a:t> Vaccination programs, contact tracing, and outbreak investigations </a:t>
            </a:r>
          </a:p>
          <a:p>
            <a:pPr marL="342900" lvl="0" indent="-342900">
              <a:lnSpc>
                <a:spcPct val="150000"/>
              </a:lnSpc>
              <a:spcAft>
                <a:spcPts val="800"/>
              </a:spcAft>
              <a:buSzPts val="1000"/>
              <a:buFont typeface="Symbol" panose="05050102010706020507" pitchFamily="18" charset="2"/>
              <a:buChar char=""/>
              <a:tabLst>
                <a:tab pos="457200" algn="l"/>
              </a:tabLst>
            </a:pPr>
            <a:r>
              <a:rPr lang="en-IN" sz="1800" b="1" kern="100" dirty="0">
                <a:effectLst/>
                <a:latin typeface="Aptos" panose="020B0004020202020204" pitchFamily="34" charset="0"/>
                <a:ea typeface="Aptos" panose="020B0004020202020204" pitchFamily="34" charset="0"/>
                <a:cs typeface="Times New Roman" panose="02020603050405020304" pitchFamily="18" charset="0"/>
              </a:rPr>
              <a:t>Chronic disease prevention:</a:t>
            </a:r>
            <a:r>
              <a:rPr lang="en-IN" sz="1800" kern="100" dirty="0">
                <a:effectLst/>
                <a:latin typeface="Aptos" panose="020B0004020202020204" pitchFamily="34" charset="0"/>
                <a:ea typeface="Aptos" panose="020B0004020202020204" pitchFamily="34" charset="0"/>
                <a:cs typeface="Times New Roman" panose="02020603050405020304" pitchFamily="18" charset="0"/>
              </a:rPr>
              <a:t> Health education on diet, exercise, and smoking cessation </a:t>
            </a:r>
          </a:p>
          <a:p>
            <a:pPr marL="342900" lvl="0" indent="-342900">
              <a:lnSpc>
                <a:spcPct val="150000"/>
              </a:lnSpc>
              <a:spcAft>
                <a:spcPts val="800"/>
              </a:spcAft>
              <a:buSzPts val="1000"/>
              <a:buFont typeface="Symbol" panose="05050102010706020507" pitchFamily="18" charset="2"/>
              <a:buChar char=""/>
              <a:tabLst>
                <a:tab pos="457200" algn="l"/>
              </a:tabLst>
            </a:pPr>
            <a:r>
              <a:rPr lang="en-IN" sz="1800" b="1" kern="100" dirty="0">
                <a:effectLst/>
                <a:latin typeface="Aptos" panose="020B0004020202020204" pitchFamily="34" charset="0"/>
                <a:ea typeface="Aptos" panose="020B0004020202020204" pitchFamily="34" charset="0"/>
                <a:cs typeface="Times New Roman" panose="02020603050405020304" pitchFamily="18" charset="0"/>
              </a:rPr>
              <a:t>Environmental health:</a:t>
            </a:r>
            <a:r>
              <a:rPr lang="en-IN" sz="1800" kern="100" dirty="0">
                <a:effectLst/>
                <a:latin typeface="Aptos" panose="020B0004020202020204" pitchFamily="34" charset="0"/>
                <a:ea typeface="Aptos" panose="020B0004020202020204" pitchFamily="34" charset="0"/>
                <a:cs typeface="Times New Roman" panose="02020603050405020304" pitchFamily="18" charset="0"/>
              </a:rPr>
              <a:t> Monitoring air and water quality, managing hazardous waste </a:t>
            </a:r>
          </a:p>
          <a:p>
            <a:pPr>
              <a:lnSpc>
                <a:spcPct val="150000"/>
              </a:lnSpc>
              <a:spcAft>
                <a:spcPts val="800"/>
              </a:spcAft>
            </a:pP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29156705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2EB1FE9-399D-5749-911C-9D889DD9C3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3247" y="525401"/>
            <a:ext cx="9069986" cy="2112868"/>
          </a:xfrm>
          <a:prstGeom prst="rect">
            <a:avLst/>
          </a:prstGeom>
        </p:spPr>
      </p:pic>
      <p:sp>
        <p:nvSpPr>
          <p:cNvPr id="4" name="TextBox 3">
            <a:extLst>
              <a:ext uri="{FF2B5EF4-FFF2-40B4-BE49-F238E27FC236}">
                <a16:creationId xmlns:a16="http://schemas.microsoft.com/office/drawing/2014/main" id="{EE9110D9-BF99-8D0A-B418-0E2EA5F58AAA}"/>
              </a:ext>
            </a:extLst>
          </p:cNvPr>
          <p:cNvSpPr txBox="1"/>
          <p:nvPr/>
        </p:nvSpPr>
        <p:spPr>
          <a:xfrm>
            <a:off x="587115" y="2638269"/>
            <a:ext cx="11017770" cy="3991927"/>
          </a:xfrm>
          <a:prstGeom prst="rect">
            <a:avLst/>
          </a:prstGeom>
          <a:noFill/>
        </p:spPr>
        <p:txBody>
          <a:bodyPr wrap="square">
            <a:spAutoFit/>
          </a:bodyPr>
          <a:lstStyle/>
          <a:p>
            <a:pPr>
              <a:lnSpc>
                <a:spcPct val="150000"/>
              </a:lnSpc>
              <a:spcAft>
                <a:spcPts val="800"/>
              </a:spcAft>
            </a:pPr>
            <a:r>
              <a:rPr lang="en-IN" sz="1800" b="1" u="heavy" kern="100" dirty="0">
                <a:effectLst/>
                <a:latin typeface="Aptos" panose="020B0004020202020204" pitchFamily="34" charset="0"/>
                <a:ea typeface="Aptos" panose="020B0004020202020204" pitchFamily="34" charset="0"/>
                <a:cs typeface="Times New Roman" panose="02020603050405020304" pitchFamily="18" charset="0"/>
              </a:rPr>
              <a:t>Important aspects to consider when writing a public health and safety description:</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50000"/>
              </a:lnSpc>
              <a:spcAft>
                <a:spcPts val="800"/>
              </a:spcAft>
              <a:buSzPts val="1000"/>
              <a:buFont typeface="Symbol" panose="05050102010706020507" pitchFamily="18" charset="2"/>
              <a:buChar char=""/>
              <a:tabLst>
                <a:tab pos="457200" algn="l"/>
              </a:tabLst>
            </a:pPr>
            <a:r>
              <a:rPr lang="en-IN" sz="1800" b="1" kern="100" dirty="0">
                <a:effectLst/>
                <a:latin typeface="Aptos" panose="020B0004020202020204" pitchFamily="34" charset="0"/>
                <a:ea typeface="Aptos" panose="020B0004020202020204" pitchFamily="34" charset="0"/>
                <a:cs typeface="Times New Roman" panose="02020603050405020304" pitchFamily="18" charset="0"/>
              </a:rPr>
              <a:t>Clarity and conciseness:</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marL="457200">
              <a:lnSpc>
                <a:spcPct val="150000"/>
              </a:lnSpc>
              <a:spcAft>
                <a:spcPts val="800"/>
              </a:spcAft>
            </a:pPr>
            <a:r>
              <a:rPr lang="en-IN" sz="1800" kern="100" dirty="0">
                <a:effectLst/>
                <a:latin typeface="Aptos" panose="020B0004020202020204" pitchFamily="34" charset="0"/>
                <a:ea typeface="Aptos" panose="020B0004020202020204" pitchFamily="34" charset="0"/>
                <a:cs typeface="Times New Roman" panose="02020603050405020304" pitchFamily="18" charset="0"/>
              </a:rPr>
              <a:t>Clearly state the core principles and objectives of public health and safety.</a:t>
            </a:r>
          </a:p>
          <a:p>
            <a:pPr marL="342900" lvl="0" indent="-342900">
              <a:lnSpc>
                <a:spcPct val="150000"/>
              </a:lnSpc>
              <a:spcAft>
                <a:spcPts val="800"/>
              </a:spcAft>
              <a:buSzPts val="1000"/>
              <a:buFont typeface="Symbol" panose="05050102010706020507" pitchFamily="18" charset="2"/>
              <a:buChar char=""/>
              <a:tabLst>
                <a:tab pos="457200" algn="l"/>
              </a:tabLst>
            </a:pPr>
            <a:r>
              <a:rPr lang="en-IN" sz="1800" b="1" kern="100" dirty="0">
                <a:effectLst/>
                <a:latin typeface="Aptos" panose="020B0004020202020204" pitchFamily="34" charset="0"/>
                <a:ea typeface="Aptos" panose="020B0004020202020204" pitchFamily="34" charset="0"/>
                <a:cs typeface="Times New Roman" panose="02020603050405020304" pitchFamily="18" charset="0"/>
              </a:rPr>
              <a:t>Relevant examples:</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marL="457200">
              <a:lnSpc>
                <a:spcPct val="150000"/>
              </a:lnSpc>
              <a:spcAft>
                <a:spcPts val="800"/>
              </a:spcAft>
            </a:pPr>
            <a:r>
              <a:rPr lang="en-IN" sz="1800" kern="100" dirty="0">
                <a:effectLst/>
                <a:latin typeface="Aptos" panose="020B0004020202020204" pitchFamily="34" charset="0"/>
                <a:ea typeface="Aptos" panose="020B0004020202020204" pitchFamily="34" charset="0"/>
                <a:cs typeface="Times New Roman" panose="02020603050405020304" pitchFamily="18" charset="0"/>
              </a:rPr>
              <a:t>Provide concrete examples of public health practices to illustrate the concept.</a:t>
            </a:r>
          </a:p>
          <a:p>
            <a:pPr marL="342900" lvl="0" indent="-342900">
              <a:lnSpc>
                <a:spcPct val="150000"/>
              </a:lnSpc>
              <a:spcAft>
                <a:spcPts val="800"/>
              </a:spcAft>
              <a:buSzPts val="1000"/>
              <a:buFont typeface="Symbol" panose="05050102010706020507" pitchFamily="18" charset="2"/>
              <a:buChar char=""/>
              <a:tabLst>
                <a:tab pos="457200" algn="l"/>
              </a:tabLst>
            </a:pPr>
            <a:r>
              <a:rPr lang="en-IN" sz="1800" b="1" kern="100" dirty="0">
                <a:effectLst/>
                <a:latin typeface="Aptos" panose="020B0004020202020204" pitchFamily="34" charset="0"/>
                <a:ea typeface="Aptos" panose="020B0004020202020204" pitchFamily="34" charset="0"/>
                <a:cs typeface="Times New Roman" panose="02020603050405020304" pitchFamily="18" charset="0"/>
              </a:rPr>
              <a:t>Target audience:</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marL="457200">
              <a:lnSpc>
                <a:spcPct val="150000"/>
              </a:lnSpc>
              <a:spcAft>
                <a:spcPts val="800"/>
              </a:spcAft>
            </a:pPr>
            <a:r>
              <a:rPr lang="en-IN" sz="1800" kern="100" dirty="0">
                <a:effectLst/>
                <a:latin typeface="Aptos" panose="020B0004020202020204" pitchFamily="34" charset="0"/>
                <a:ea typeface="Aptos" panose="020B0004020202020204" pitchFamily="34" charset="0"/>
                <a:cs typeface="Times New Roman" panose="02020603050405020304" pitchFamily="18" charset="0"/>
              </a:rPr>
              <a:t>Tailor the language and level of detail to the intended audience (e.g., general public, healthcare professionals, policymakers). </a:t>
            </a:r>
          </a:p>
        </p:txBody>
      </p:sp>
    </p:spTree>
    <p:extLst>
      <p:ext uri="{BB962C8B-B14F-4D97-AF65-F5344CB8AC3E}">
        <p14:creationId xmlns:p14="http://schemas.microsoft.com/office/powerpoint/2010/main" val="29770016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BBD141E-F880-07A8-0B91-4C427C2717AF}"/>
              </a:ext>
            </a:extLst>
          </p:cNvPr>
          <p:cNvSpPr txBox="1"/>
          <p:nvPr/>
        </p:nvSpPr>
        <p:spPr>
          <a:xfrm>
            <a:off x="539648" y="179881"/>
            <a:ext cx="11327567" cy="7192803"/>
          </a:xfrm>
          <a:prstGeom prst="rect">
            <a:avLst/>
          </a:prstGeom>
          <a:noFill/>
        </p:spPr>
        <p:txBody>
          <a:bodyPr wrap="square">
            <a:spAutoFit/>
          </a:bodyPr>
          <a:lstStyle/>
          <a:p>
            <a:pPr marL="1828800" indent="457200">
              <a:lnSpc>
                <a:spcPct val="150000"/>
              </a:lnSpc>
              <a:spcAft>
                <a:spcPts val="800"/>
              </a:spcAft>
            </a:pPr>
            <a:r>
              <a:rPr lang="en-IN" sz="2000" b="1" u="heavy" kern="100" dirty="0">
                <a:effectLst/>
                <a:latin typeface="Aptos" panose="020B0004020202020204" pitchFamily="34" charset="0"/>
                <a:ea typeface="Aptos" panose="020B0004020202020204" pitchFamily="34" charset="0"/>
                <a:cs typeface="Times New Roman" panose="02020603050405020304" pitchFamily="18" charset="0"/>
              </a:rPr>
              <a:t>COVID-19 SCENARIO</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50000"/>
              </a:lnSpc>
              <a:spcAft>
                <a:spcPts val="800"/>
              </a:spcAft>
            </a:pPr>
            <a:r>
              <a:rPr lang="en-IN" sz="2000" b="1" u="heavy" kern="100" dirty="0">
                <a:effectLst/>
                <a:latin typeface="Aptos" panose="020B0004020202020204" pitchFamily="34" charset="0"/>
                <a:ea typeface="Aptos" panose="020B0004020202020204" pitchFamily="34" charset="0"/>
                <a:cs typeface="Times New Roman" panose="02020603050405020304" pitchFamily="18" charset="0"/>
              </a:rPr>
              <a:t>SYMPTOMS</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marL="457200">
              <a:lnSpc>
                <a:spcPct val="150000"/>
              </a:lnSpc>
              <a:spcAft>
                <a:spcPts val="800"/>
              </a:spcAft>
            </a:pPr>
            <a:r>
              <a:rPr lang="en-IN" sz="1800" kern="100" dirty="0">
                <a:effectLst/>
                <a:latin typeface="Aptos" panose="020B0004020202020204" pitchFamily="34" charset="0"/>
                <a:ea typeface="Aptos" panose="020B0004020202020204" pitchFamily="34" charset="0"/>
                <a:cs typeface="Times New Roman" panose="02020603050405020304" pitchFamily="18" charset="0"/>
              </a:rPr>
              <a:t>COVID-19 affects different people in different ways. Most infected people will develop mild to moderate illness and recover without hospitalization.</a:t>
            </a:r>
          </a:p>
          <a:p>
            <a:pPr>
              <a:lnSpc>
                <a:spcPct val="150000"/>
              </a:lnSpc>
              <a:spcAft>
                <a:spcPts val="800"/>
              </a:spcAft>
            </a:pPr>
            <a:r>
              <a:rPr lang="en-IN" sz="1800" b="1" u="none" strike="noStrike" kern="100" dirty="0">
                <a:effectLst/>
                <a:latin typeface="Aptos" panose="020B0004020202020204" pitchFamily="34" charset="0"/>
                <a:ea typeface="Aptos" panose="020B0004020202020204" pitchFamily="34" charset="0"/>
                <a:cs typeface="Times New Roman" panose="02020603050405020304" pitchFamily="18" charset="0"/>
              </a:rPr>
              <a:t> </a:t>
            </a:r>
            <a:r>
              <a:rPr lang="en-IN" sz="1800" b="1" u="heavy" kern="100" dirty="0">
                <a:effectLst/>
                <a:latin typeface="Aptos" panose="020B0004020202020204" pitchFamily="34" charset="0"/>
                <a:ea typeface="Aptos" panose="020B0004020202020204" pitchFamily="34" charset="0"/>
                <a:cs typeface="Times New Roman" panose="02020603050405020304" pitchFamily="18" charset="0"/>
              </a:rPr>
              <a:t>Most common symptoms:</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50000"/>
              </a:lnSpc>
              <a:spcAft>
                <a:spcPts val="800"/>
              </a:spcAft>
              <a:buSzPts val="1000"/>
              <a:buFont typeface="Symbol" panose="05050102010706020507" pitchFamily="18" charset="2"/>
              <a:buChar char=""/>
              <a:tabLst>
                <a:tab pos="457200" algn="l"/>
              </a:tabLst>
            </a:pPr>
            <a:r>
              <a:rPr lang="en-IN" sz="1800" kern="100" dirty="0">
                <a:effectLst/>
                <a:latin typeface="Aptos" panose="020B0004020202020204" pitchFamily="34" charset="0"/>
                <a:ea typeface="Aptos" panose="020B0004020202020204" pitchFamily="34" charset="0"/>
                <a:cs typeface="Times New Roman" panose="02020603050405020304" pitchFamily="18" charset="0"/>
              </a:rPr>
              <a:t>fever</a:t>
            </a:r>
          </a:p>
          <a:p>
            <a:pPr marL="342900" lvl="0" indent="-342900">
              <a:lnSpc>
                <a:spcPct val="150000"/>
              </a:lnSpc>
              <a:spcAft>
                <a:spcPts val="800"/>
              </a:spcAft>
              <a:buSzPts val="1000"/>
              <a:buFont typeface="Symbol" panose="05050102010706020507" pitchFamily="18" charset="2"/>
              <a:buChar char=""/>
              <a:tabLst>
                <a:tab pos="457200" algn="l"/>
              </a:tabLst>
            </a:pPr>
            <a:r>
              <a:rPr lang="en-IN" sz="1800" kern="100" dirty="0">
                <a:effectLst/>
                <a:latin typeface="Aptos" panose="020B0004020202020204" pitchFamily="34" charset="0"/>
                <a:ea typeface="Aptos" panose="020B0004020202020204" pitchFamily="34" charset="0"/>
                <a:cs typeface="Times New Roman" panose="02020603050405020304" pitchFamily="18" charset="0"/>
              </a:rPr>
              <a:t>cough</a:t>
            </a:r>
          </a:p>
          <a:p>
            <a:pPr marL="342900" lvl="0" indent="-342900">
              <a:lnSpc>
                <a:spcPct val="150000"/>
              </a:lnSpc>
              <a:spcAft>
                <a:spcPts val="800"/>
              </a:spcAft>
              <a:buSzPts val="1000"/>
              <a:buFont typeface="Symbol" panose="05050102010706020507" pitchFamily="18" charset="2"/>
              <a:buChar char=""/>
              <a:tabLst>
                <a:tab pos="457200" algn="l"/>
              </a:tabLst>
            </a:pPr>
            <a:r>
              <a:rPr lang="en-IN" sz="1800" kern="100" dirty="0">
                <a:effectLst/>
                <a:latin typeface="Aptos" panose="020B0004020202020204" pitchFamily="34" charset="0"/>
                <a:ea typeface="Aptos" panose="020B0004020202020204" pitchFamily="34" charset="0"/>
                <a:cs typeface="Times New Roman" panose="02020603050405020304" pitchFamily="18" charset="0"/>
              </a:rPr>
              <a:t>tiredness</a:t>
            </a:r>
          </a:p>
          <a:p>
            <a:pPr marL="342900" lvl="0" indent="-342900">
              <a:lnSpc>
                <a:spcPct val="150000"/>
              </a:lnSpc>
              <a:spcAft>
                <a:spcPts val="800"/>
              </a:spcAft>
              <a:buSzPts val="1000"/>
              <a:buFont typeface="Symbol" panose="05050102010706020507" pitchFamily="18" charset="2"/>
              <a:buChar char=""/>
              <a:tabLst>
                <a:tab pos="457200" algn="l"/>
              </a:tabLst>
            </a:pPr>
            <a:r>
              <a:rPr lang="en-IN" sz="1800" kern="100" dirty="0">
                <a:effectLst/>
                <a:latin typeface="Aptos" panose="020B0004020202020204" pitchFamily="34" charset="0"/>
                <a:ea typeface="Aptos" panose="020B0004020202020204" pitchFamily="34" charset="0"/>
                <a:cs typeface="Times New Roman" panose="02020603050405020304" pitchFamily="18" charset="0"/>
              </a:rPr>
              <a:t>loss of taste or smell.</a:t>
            </a:r>
          </a:p>
          <a:p>
            <a:pPr>
              <a:lnSpc>
                <a:spcPct val="150000"/>
              </a:lnSpc>
              <a:spcAft>
                <a:spcPts val="800"/>
              </a:spcAft>
            </a:pPr>
            <a:r>
              <a:rPr lang="en-IN" sz="1800" b="1" u="heavy" kern="100" dirty="0">
                <a:effectLst/>
                <a:latin typeface="Aptos" panose="020B0004020202020204" pitchFamily="34" charset="0"/>
                <a:ea typeface="Aptos" panose="020B0004020202020204" pitchFamily="34" charset="0"/>
                <a:cs typeface="Times New Roman" panose="02020603050405020304" pitchFamily="18" charset="0"/>
              </a:rPr>
              <a:t>Less common symptoms:</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50000"/>
              </a:lnSpc>
              <a:spcAft>
                <a:spcPts val="800"/>
              </a:spcAft>
              <a:buFont typeface="Symbol" panose="05050102010706020507" pitchFamily="18" charset="2"/>
              <a:buChar char=""/>
            </a:pPr>
            <a:r>
              <a:rPr lang="en-IN" sz="1800" kern="100" dirty="0">
                <a:effectLst/>
                <a:latin typeface="Aptos" panose="020B0004020202020204" pitchFamily="34" charset="0"/>
                <a:ea typeface="Aptos" panose="020B0004020202020204" pitchFamily="34" charset="0"/>
                <a:cs typeface="Times New Roman" panose="02020603050405020304" pitchFamily="18" charset="0"/>
              </a:rPr>
              <a:t>sore throat</a:t>
            </a:r>
          </a:p>
          <a:p>
            <a:pPr marL="342900" lvl="0" indent="-342900">
              <a:lnSpc>
                <a:spcPct val="150000"/>
              </a:lnSpc>
              <a:spcAft>
                <a:spcPts val="800"/>
              </a:spcAft>
              <a:buSzPts val="1000"/>
              <a:buFont typeface="Symbol" panose="05050102010706020507" pitchFamily="18" charset="2"/>
              <a:buChar char=""/>
              <a:tabLst>
                <a:tab pos="457200" algn="l"/>
              </a:tabLst>
            </a:pPr>
            <a:r>
              <a:rPr lang="en-IN" sz="1800" kern="100" dirty="0">
                <a:effectLst/>
                <a:latin typeface="Aptos" panose="020B0004020202020204" pitchFamily="34" charset="0"/>
                <a:ea typeface="Aptos" panose="020B0004020202020204" pitchFamily="34" charset="0"/>
                <a:cs typeface="Times New Roman" panose="02020603050405020304" pitchFamily="18" charset="0"/>
              </a:rPr>
              <a:t>headache</a:t>
            </a:r>
          </a:p>
          <a:p>
            <a:pPr marL="342900" lvl="0" indent="-342900">
              <a:lnSpc>
                <a:spcPct val="150000"/>
              </a:lnSpc>
              <a:spcAft>
                <a:spcPts val="800"/>
              </a:spcAft>
              <a:buSzPts val="1000"/>
              <a:buFont typeface="Symbol" panose="05050102010706020507" pitchFamily="18" charset="2"/>
              <a:buChar char=""/>
              <a:tabLst>
                <a:tab pos="457200" algn="l"/>
              </a:tabLst>
            </a:pPr>
            <a:r>
              <a:rPr lang="en-IN" sz="1800" kern="100" dirty="0">
                <a:effectLst/>
                <a:latin typeface="Aptos" panose="020B0004020202020204" pitchFamily="34" charset="0"/>
                <a:ea typeface="Aptos" panose="020B0004020202020204" pitchFamily="34" charset="0"/>
                <a:cs typeface="Times New Roman" panose="02020603050405020304" pitchFamily="18" charset="0"/>
              </a:rPr>
              <a:t>aches and pains</a:t>
            </a:r>
          </a:p>
          <a:p>
            <a:pPr marL="342900" lvl="0" indent="-342900">
              <a:lnSpc>
                <a:spcPct val="150000"/>
              </a:lnSpc>
              <a:spcAft>
                <a:spcPts val="800"/>
              </a:spcAft>
              <a:buSzPts val="1000"/>
              <a:buFont typeface="Symbol" panose="05050102010706020507" pitchFamily="18" charset="2"/>
              <a:buChar char=""/>
              <a:tabLst>
                <a:tab pos="457200" algn="l"/>
              </a:tabLst>
            </a:pP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11543142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958603A-FD59-A601-0044-360A4F526754}"/>
              </a:ext>
            </a:extLst>
          </p:cNvPr>
          <p:cNvSpPr txBox="1"/>
          <p:nvPr/>
        </p:nvSpPr>
        <p:spPr>
          <a:xfrm>
            <a:off x="239843" y="0"/>
            <a:ext cx="10732957" cy="6684972"/>
          </a:xfrm>
          <a:prstGeom prst="rect">
            <a:avLst/>
          </a:prstGeom>
          <a:noFill/>
        </p:spPr>
        <p:txBody>
          <a:bodyPr wrap="square">
            <a:spAutoFit/>
          </a:bodyPr>
          <a:lstStyle/>
          <a:p>
            <a:pPr marL="342900" lvl="0" indent="-342900">
              <a:lnSpc>
                <a:spcPct val="150000"/>
              </a:lnSpc>
              <a:spcAft>
                <a:spcPts val="800"/>
              </a:spcAft>
              <a:buSzPts val="1000"/>
              <a:buFont typeface="Symbol" panose="05050102010706020507" pitchFamily="18" charset="2"/>
              <a:buChar char=""/>
              <a:tabLst>
                <a:tab pos="457200" algn="l"/>
              </a:tabLst>
            </a:pPr>
            <a:r>
              <a:rPr lang="en-IN" sz="1800" kern="100" dirty="0">
                <a:effectLst/>
                <a:latin typeface="Aptos" panose="020B0004020202020204" pitchFamily="34" charset="0"/>
                <a:ea typeface="Aptos" panose="020B0004020202020204" pitchFamily="34" charset="0"/>
                <a:cs typeface="Times New Roman" panose="02020603050405020304" pitchFamily="18" charset="0"/>
              </a:rPr>
              <a:t>diarrhoea</a:t>
            </a:r>
          </a:p>
          <a:p>
            <a:pPr marL="342900" lvl="0" indent="-342900">
              <a:lnSpc>
                <a:spcPct val="150000"/>
              </a:lnSpc>
              <a:spcAft>
                <a:spcPts val="800"/>
              </a:spcAft>
              <a:buSzPts val="1000"/>
              <a:buFont typeface="Symbol" panose="05050102010706020507" pitchFamily="18" charset="2"/>
              <a:buChar char=""/>
              <a:tabLst>
                <a:tab pos="457200" algn="l"/>
              </a:tabLst>
            </a:pPr>
            <a:r>
              <a:rPr lang="en-IN" sz="1800" kern="100" dirty="0">
                <a:effectLst/>
                <a:latin typeface="Aptos" panose="020B0004020202020204" pitchFamily="34" charset="0"/>
                <a:ea typeface="Aptos" panose="020B0004020202020204" pitchFamily="34" charset="0"/>
                <a:cs typeface="Times New Roman" panose="02020603050405020304" pitchFamily="18" charset="0"/>
              </a:rPr>
              <a:t>a rash on skin, or discolouration of fingers or toes</a:t>
            </a:r>
          </a:p>
          <a:p>
            <a:pPr marL="342900" lvl="0" indent="-342900">
              <a:lnSpc>
                <a:spcPct val="150000"/>
              </a:lnSpc>
              <a:spcAft>
                <a:spcPts val="800"/>
              </a:spcAft>
              <a:buSzPts val="1000"/>
              <a:buFont typeface="Symbol" panose="05050102010706020507" pitchFamily="18" charset="2"/>
              <a:buChar char=""/>
              <a:tabLst>
                <a:tab pos="457200" algn="l"/>
              </a:tabLst>
            </a:pPr>
            <a:r>
              <a:rPr lang="en-IN" sz="1800" kern="100" dirty="0">
                <a:effectLst/>
                <a:latin typeface="Aptos" panose="020B0004020202020204" pitchFamily="34" charset="0"/>
                <a:ea typeface="Aptos" panose="020B0004020202020204" pitchFamily="34" charset="0"/>
                <a:cs typeface="Times New Roman" panose="02020603050405020304" pitchFamily="18" charset="0"/>
              </a:rPr>
              <a:t>red or irritated eyes.</a:t>
            </a:r>
          </a:p>
          <a:p>
            <a:pPr>
              <a:lnSpc>
                <a:spcPct val="150000"/>
              </a:lnSpc>
              <a:spcAft>
                <a:spcPts val="800"/>
              </a:spcAft>
            </a:pPr>
            <a:r>
              <a:rPr lang="en-IN" sz="1800" b="1" u="heavy" kern="100" dirty="0">
                <a:effectLst/>
                <a:latin typeface="Aptos" panose="020B0004020202020204" pitchFamily="34" charset="0"/>
                <a:ea typeface="Aptos" panose="020B0004020202020204" pitchFamily="34" charset="0"/>
                <a:cs typeface="Times New Roman" panose="02020603050405020304" pitchFamily="18" charset="0"/>
              </a:rPr>
              <a:t>Serious symptoms:</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50000"/>
              </a:lnSpc>
              <a:spcAft>
                <a:spcPts val="800"/>
              </a:spcAft>
              <a:buSzPts val="1000"/>
              <a:buFont typeface="Symbol" panose="05050102010706020507" pitchFamily="18" charset="2"/>
              <a:buChar char=""/>
              <a:tabLst>
                <a:tab pos="457200" algn="l"/>
              </a:tabLst>
            </a:pPr>
            <a:r>
              <a:rPr lang="en-IN" sz="1800" kern="100" dirty="0">
                <a:effectLst/>
                <a:latin typeface="Aptos" panose="020B0004020202020204" pitchFamily="34" charset="0"/>
                <a:ea typeface="Aptos" panose="020B0004020202020204" pitchFamily="34" charset="0"/>
                <a:cs typeface="Times New Roman" panose="02020603050405020304" pitchFamily="18" charset="0"/>
              </a:rPr>
              <a:t>difficulty breathing or shortness of breath</a:t>
            </a:r>
          </a:p>
          <a:p>
            <a:pPr marL="342900" lvl="0" indent="-342900">
              <a:lnSpc>
                <a:spcPct val="150000"/>
              </a:lnSpc>
              <a:spcAft>
                <a:spcPts val="800"/>
              </a:spcAft>
              <a:buSzPts val="1000"/>
              <a:buFont typeface="Symbol" panose="05050102010706020507" pitchFamily="18" charset="2"/>
              <a:buChar char=""/>
              <a:tabLst>
                <a:tab pos="457200" algn="l"/>
              </a:tabLst>
            </a:pPr>
            <a:r>
              <a:rPr lang="en-IN" sz="1800" kern="100" dirty="0">
                <a:effectLst/>
                <a:latin typeface="Aptos" panose="020B0004020202020204" pitchFamily="34" charset="0"/>
                <a:ea typeface="Aptos" panose="020B0004020202020204" pitchFamily="34" charset="0"/>
                <a:cs typeface="Times New Roman" panose="02020603050405020304" pitchFamily="18" charset="0"/>
              </a:rPr>
              <a:t>loss of speech or mobility, or confusion</a:t>
            </a:r>
          </a:p>
          <a:p>
            <a:pPr marL="342900" lvl="0" indent="-342900">
              <a:lnSpc>
                <a:spcPct val="150000"/>
              </a:lnSpc>
              <a:spcAft>
                <a:spcPts val="800"/>
              </a:spcAft>
              <a:buSzPts val="1000"/>
              <a:buFont typeface="Symbol" panose="05050102010706020507" pitchFamily="18" charset="2"/>
              <a:buChar char=""/>
              <a:tabLst>
                <a:tab pos="457200" algn="l"/>
              </a:tabLst>
            </a:pPr>
            <a:r>
              <a:rPr lang="en-IN" sz="1800" kern="100" dirty="0">
                <a:effectLst/>
                <a:latin typeface="Aptos" panose="020B0004020202020204" pitchFamily="34" charset="0"/>
                <a:ea typeface="Aptos" panose="020B0004020202020204" pitchFamily="34" charset="0"/>
                <a:cs typeface="Times New Roman" panose="02020603050405020304" pitchFamily="18" charset="0"/>
              </a:rPr>
              <a:t>chest pain.</a:t>
            </a:r>
          </a:p>
          <a:p>
            <a:pPr marL="342900" lvl="0" indent="-342900">
              <a:lnSpc>
                <a:spcPct val="150000"/>
              </a:lnSpc>
              <a:spcAft>
                <a:spcPts val="800"/>
              </a:spcAft>
              <a:buSzPts val="1000"/>
              <a:buFont typeface="Symbol" panose="05050102010706020507" pitchFamily="18" charset="2"/>
              <a:buChar char=""/>
              <a:tabLst>
                <a:tab pos="457200" algn="l"/>
              </a:tabLst>
            </a:pPr>
            <a:endParaRPr lang="en-IN" kern="100" dirty="0">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50000"/>
              </a:lnSpc>
              <a:spcAft>
                <a:spcPts val="800"/>
              </a:spcAft>
              <a:buSzPts val="1000"/>
              <a:buFont typeface="Symbol" panose="05050102010706020507" pitchFamily="18" charset="2"/>
              <a:buChar char=""/>
              <a:tabLst>
                <a:tab pos="457200" algn="l"/>
              </a:tabLst>
            </a:pP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50000"/>
              </a:lnSpc>
              <a:spcAft>
                <a:spcPts val="800"/>
              </a:spcAft>
              <a:buSzPts val="1000"/>
              <a:buFont typeface="Symbol" panose="05050102010706020507" pitchFamily="18" charset="2"/>
              <a:buChar char=""/>
              <a:tabLst>
                <a:tab pos="457200" algn="l"/>
              </a:tabLst>
            </a:pPr>
            <a:endParaRPr lang="en-IN" kern="100" dirty="0">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50000"/>
              </a:lnSpc>
              <a:spcAft>
                <a:spcPts val="800"/>
              </a:spcAft>
              <a:buSzPts val="1000"/>
              <a:buFont typeface="Symbol" panose="05050102010706020507" pitchFamily="18" charset="2"/>
              <a:buChar char=""/>
              <a:tabLst>
                <a:tab pos="457200" algn="l"/>
              </a:tabLst>
            </a:pP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50000"/>
              </a:lnSpc>
              <a:spcAft>
                <a:spcPts val="800"/>
              </a:spcAft>
              <a:buSzPts val="1000"/>
              <a:buFont typeface="Symbol" panose="05050102010706020507" pitchFamily="18" charset="2"/>
              <a:buChar char=""/>
              <a:tabLst>
                <a:tab pos="457200" algn="l"/>
              </a:tabLst>
            </a:pP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50000"/>
              </a:lnSpc>
              <a:spcAft>
                <a:spcPts val="800"/>
              </a:spcAft>
              <a:buSzPts val="1000"/>
              <a:buFont typeface="Symbol" panose="05050102010706020507" pitchFamily="18" charset="2"/>
              <a:buChar char=""/>
              <a:tabLst>
                <a:tab pos="457200" algn="l"/>
              </a:tabLst>
            </a:pPr>
            <a:endParaRPr lang="en-IN" dirty="0"/>
          </a:p>
        </p:txBody>
      </p:sp>
      <p:pic>
        <p:nvPicPr>
          <p:cNvPr id="6" name="Picture 5">
            <a:extLst>
              <a:ext uri="{FF2B5EF4-FFF2-40B4-BE49-F238E27FC236}">
                <a16:creationId xmlns:a16="http://schemas.microsoft.com/office/drawing/2014/main" id="{1DE92ABA-9337-C8ED-B843-5C2970A7F6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0555" y="3820836"/>
            <a:ext cx="7823345" cy="2490023"/>
          </a:xfrm>
          <a:prstGeom prst="rect">
            <a:avLst/>
          </a:prstGeom>
        </p:spPr>
      </p:pic>
    </p:spTree>
    <p:extLst>
      <p:ext uri="{BB962C8B-B14F-4D97-AF65-F5344CB8AC3E}">
        <p14:creationId xmlns:p14="http://schemas.microsoft.com/office/powerpoint/2010/main" val="38833428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078F28E-3FF1-243E-1566-E987E79FB373}"/>
              </a:ext>
            </a:extLst>
          </p:cNvPr>
          <p:cNvSpPr txBox="1"/>
          <p:nvPr/>
        </p:nvSpPr>
        <p:spPr>
          <a:xfrm>
            <a:off x="849442" y="1001499"/>
            <a:ext cx="10493115" cy="5074274"/>
          </a:xfrm>
          <a:prstGeom prst="rect">
            <a:avLst/>
          </a:prstGeom>
          <a:noFill/>
        </p:spPr>
        <p:txBody>
          <a:bodyPr wrap="square">
            <a:spAutoFit/>
          </a:bodyPr>
          <a:lstStyle/>
          <a:p>
            <a:pPr marL="1828800" indent="457200">
              <a:lnSpc>
                <a:spcPct val="150000"/>
              </a:lnSpc>
              <a:spcAft>
                <a:spcPts val="800"/>
              </a:spcAft>
            </a:pPr>
            <a:r>
              <a:rPr lang="en-IN" sz="2000" b="1" u="heavy" kern="100" dirty="0">
                <a:effectLst/>
                <a:latin typeface="Aptos" panose="020B0004020202020204" pitchFamily="34" charset="0"/>
                <a:ea typeface="Aptos" panose="020B0004020202020204" pitchFamily="34" charset="0"/>
                <a:cs typeface="Times New Roman" panose="02020603050405020304" pitchFamily="18" charset="0"/>
              </a:rPr>
              <a:t>PREVENTION</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50000"/>
              </a:lnSpc>
              <a:spcAft>
                <a:spcPts val="800"/>
              </a:spcAft>
            </a:pPr>
            <a:r>
              <a:rPr lang="en-IN" sz="1800" b="1" u="heavy" kern="100" dirty="0">
                <a:effectLst/>
                <a:latin typeface="Aptos" panose="020B0004020202020204" pitchFamily="34" charset="0"/>
                <a:ea typeface="Aptos" panose="020B0004020202020204" pitchFamily="34" charset="0"/>
                <a:cs typeface="Times New Roman" panose="02020603050405020304" pitchFamily="18" charset="0"/>
              </a:rPr>
              <a:t>To prevent infection and to slow transmission of COVID-19, do the following: </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50000"/>
              </a:lnSpc>
              <a:spcAft>
                <a:spcPts val="800"/>
              </a:spcAft>
              <a:buSzPts val="1000"/>
              <a:buFont typeface="Symbol" panose="05050102010706020507" pitchFamily="18" charset="2"/>
              <a:buChar char=""/>
              <a:tabLst>
                <a:tab pos="457200" algn="l"/>
              </a:tabLst>
            </a:pPr>
            <a:r>
              <a:rPr lang="en-IN" sz="1800" kern="100" dirty="0">
                <a:effectLst/>
                <a:latin typeface="Aptos" panose="020B0004020202020204" pitchFamily="34" charset="0"/>
                <a:ea typeface="Aptos" panose="020B0004020202020204" pitchFamily="34" charset="0"/>
                <a:cs typeface="Times New Roman" panose="02020603050405020304" pitchFamily="18" charset="0"/>
              </a:rPr>
              <a:t>Get vaccinated when a vaccine is available to you.</a:t>
            </a:r>
          </a:p>
          <a:p>
            <a:pPr marL="342900" lvl="0" indent="-342900">
              <a:lnSpc>
                <a:spcPct val="150000"/>
              </a:lnSpc>
              <a:spcAft>
                <a:spcPts val="800"/>
              </a:spcAft>
              <a:buSzPts val="1000"/>
              <a:buFont typeface="Symbol" panose="05050102010706020507" pitchFamily="18" charset="2"/>
              <a:buChar char=""/>
              <a:tabLst>
                <a:tab pos="457200" algn="l"/>
              </a:tabLst>
            </a:pPr>
            <a:r>
              <a:rPr lang="en-IN" sz="1800" kern="100" dirty="0">
                <a:effectLst/>
                <a:latin typeface="Aptos" panose="020B0004020202020204" pitchFamily="34" charset="0"/>
                <a:ea typeface="Aptos" panose="020B0004020202020204" pitchFamily="34" charset="0"/>
                <a:cs typeface="Times New Roman" panose="02020603050405020304" pitchFamily="18" charset="0"/>
              </a:rPr>
              <a:t>Stay at least 1 metre apart from others, even if they don’t appear to be sick.</a:t>
            </a:r>
          </a:p>
          <a:p>
            <a:pPr marL="342900" lvl="0" indent="-342900">
              <a:lnSpc>
                <a:spcPct val="150000"/>
              </a:lnSpc>
              <a:spcAft>
                <a:spcPts val="800"/>
              </a:spcAft>
              <a:buSzPts val="1000"/>
              <a:buFont typeface="Symbol" panose="05050102010706020507" pitchFamily="18" charset="2"/>
              <a:buChar char=""/>
              <a:tabLst>
                <a:tab pos="457200" algn="l"/>
              </a:tabLst>
            </a:pPr>
            <a:r>
              <a:rPr lang="en-IN" sz="1800" kern="100" dirty="0">
                <a:effectLst/>
                <a:latin typeface="Aptos" panose="020B0004020202020204" pitchFamily="34" charset="0"/>
                <a:ea typeface="Aptos" panose="020B0004020202020204" pitchFamily="34" charset="0"/>
                <a:cs typeface="Times New Roman" panose="02020603050405020304" pitchFamily="18" charset="0"/>
              </a:rPr>
              <a:t>Wear a properly fitted mask when physical distancing is not possible or when in poorly ventilated settings.</a:t>
            </a:r>
          </a:p>
          <a:p>
            <a:pPr marL="342900" lvl="0" indent="-342900">
              <a:lnSpc>
                <a:spcPct val="150000"/>
              </a:lnSpc>
              <a:spcAft>
                <a:spcPts val="800"/>
              </a:spcAft>
              <a:buSzPts val="1000"/>
              <a:buFont typeface="Symbol" panose="05050102010706020507" pitchFamily="18" charset="2"/>
              <a:buChar char=""/>
              <a:tabLst>
                <a:tab pos="457200" algn="l"/>
              </a:tabLst>
            </a:pPr>
            <a:r>
              <a:rPr lang="en-IN" sz="1800" kern="100" dirty="0">
                <a:effectLst/>
                <a:latin typeface="Aptos" panose="020B0004020202020204" pitchFamily="34" charset="0"/>
                <a:ea typeface="Aptos" panose="020B0004020202020204" pitchFamily="34" charset="0"/>
                <a:cs typeface="Times New Roman" panose="02020603050405020304" pitchFamily="18" charset="0"/>
              </a:rPr>
              <a:t>Wash your hands regularly with soap and water or clean them with alcohol-based hand rub.</a:t>
            </a:r>
          </a:p>
          <a:p>
            <a:pPr marL="342900" lvl="0" indent="-342900">
              <a:lnSpc>
                <a:spcPct val="150000"/>
              </a:lnSpc>
              <a:spcAft>
                <a:spcPts val="800"/>
              </a:spcAft>
              <a:buSzPts val="1000"/>
              <a:buFont typeface="Symbol" panose="05050102010706020507" pitchFamily="18" charset="2"/>
              <a:buChar char=""/>
              <a:tabLst>
                <a:tab pos="457200" algn="l"/>
              </a:tabLst>
            </a:pPr>
            <a:r>
              <a:rPr lang="en-IN" sz="1800" kern="100" dirty="0">
                <a:effectLst/>
                <a:latin typeface="Aptos" panose="020B0004020202020204" pitchFamily="34" charset="0"/>
                <a:ea typeface="Aptos" panose="020B0004020202020204" pitchFamily="34" charset="0"/>
                <a:cs typeface="Times New Roman" panose="02020603050405020304" pitchFamily="18" charset="0"/>
              </a:rPr>
              <a:t>Cover your mouth and nose when coughing or sneezing.</a:t>
            </a:r>
          </a:p>
          <a:p>
            <a:pPr marL="342900" lvl="0" indent="-342900">
              <a:lnSpc>
                <a:spcPct val="150000"/>
              </a:lnSpc>
              <a:spcAft>
                <a:spcPts val="800"/>
              </a:spcAft>
              <a:buSzPts val="1000"/>
              <a:buFont typeface="Symbol" panose="05050102010706020507" pitchFamily="18" charset="2"/>
              <a:buChar char=""/>
              <a:tabLst>
                <a:tab pos="457200" algn="l"/>
              </a:tabLst>
            </a:pPr>
            <a:r>
              <a:rPr lang="en-IN" sz="1800" kern="100" dirty="0">
                <a:effectLst/>
                <a:latin typeface="Aptos" panose="020B0004020202020204" pitchFamily="34" charset="0"/>
                <a:ea typeface="Aptos" panose="020B0004020202020204" pitchFamily="34" charset="0"/>
                <a:cs typeface="Times New Roman" panose="02020603050405020304" pitchFamily="18" charset="0"/>
              </a:rPr>
              <a:t>If you feel unwell, stay home and self-isolate until you recover.</a:t>
            </a:r>
          </a:p>
          <a:p>
            <a:pPr>
              <a:lnSpc>
                <a:spcPct val="150000"/>
              </a:lnSpc>
              <a:spcAft>
                <a:spcPts val="800"/>
              </a:spcAft>
            </a:pPr>
            <a:r>
              <a:rPr lang="en-IN" sz="1800" kern="100" dirty="0">
                <a:effectLst/>
                <a:latin typeface="Aptos" panose="020B0004020202020204" pitchFamily="34" charset="0"/>
                <a:ea typeface="Aptos" panose="020B0004020202020204" pitchFamily="34" charset="0"/>
                <a:cs typeface="Times New Roman" panose="02020603050405020304" pitchFamily="18" charset="0"/>
              </a:rPr>
              <a:t> </a:t>
            </a:r>
          </a:p>
        </p:txBody>
      </p:sp>
    </p:spTree>
    <p:extLst>
      <p:ext uri="{BB962C8B-B14F-4D97-AF65-F5344CB8AC3E}">
        <p14:creationId xmlns:p14="http://schemas.microsoft.com/office/powerpoint/2010/main" val="29575782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ACE31B8-9F4D-1D45-22B9-B69B457D3A32}"/>
              </a:ext>
            </a:extLst>
          </p:cNvPr>
          <p:cNvSpPr txBox="1"/>
          <p:nvPr/>
        </p:nvSpPr>
        <p:spPr>
          <a:xfrm>
            <a:off x="257331" y="314794"/>
            <a:ext cx="11677338" cy="5910401"/>
          </a:xfrm>
          <a:prstGeom prst="rect">
            <a:avLst/>
          </a:prstGeom>
          <a:noFill/>
        </p:spPr>
        <p:txBody>
          <a:bodyPr wrap="square">
            <a:spAutoFit/>
          </a:bodyPr>
          <a:lstStyle/>
          <a:p>
            <a:pPr marL="1828800" indent="457200">
              <a:lnSpc>
                <a:spcPct val="150000"/>
              </a:lnSpc>
              <a:spcAft>
                <a:spcPts val="800"/>
              </a:spcAft>
            </a:pPr>
            <a:r>
              <a:rPr lang="en-IN" sz="2000" b="1" u="heavy" kern="100" dirty="0">
                <a:effectLst/>
                <a:latin typeface="Aptos" panose="020B0004020202020204" pitchFamily="34" charset="0"/>
                <a:ea typeface="Aptos" panose="020B0004020202020204" pitchFamily="34" charset="0"/>
                <a:cs typeface="Times New Roman" panose="02020603050405020304" pitchFamily="18" charset="0"/>
              </a:rPr>
              <a:t>OVERVIEW</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50000"/>
              </a:lnSpc>
              <a:spcAft>
                <a:spcPts val="800"/>
              </a:spcAft>
            </a:pPr>
            <a:r>
              <a:rPr lang="en-IN" sz="1800" kern="100" dirty="0">
                <a:effectLst/>
                <a:latin typeface="Aptos" panose="020B0004020202020204" pitchFamily="34" charset="0"/>
                <a:ea typeface="Aptos" panose="020B0004020202020204" pitchFamily="34" charset="0"/>
                <a:cs typeface="Times New Roman" panose="02020603050405020304" pitchFamily="18" charset="0"/>
              </a:rPr>
              <a:t>Coronavirus disease (COVID-19) is an infectious disease caused by the SARS-CoV-2 virus.</a:t>
            </a:r>
          </a:p>
          <a:p>
            <a:pPr>
              <a:lnSpc>
                <a:spcPct val="150000"/>
              </a:lnSpc>
              <a:spcAft>
                <a:spcPts val="800"/>
              </a:spcAft>
            </a:pPr>
            <a:r>
              <a:rPr lang="en-IN" sz="1800" kern="100" dirty="0">
                <a:effectLst/>
                <a:latin typeface="Aptos" panose="020B0004020202020204" pitchFamily="34" charset="0"/>
                <a:ea typeface="Aptos" panose="020B0004020202020204" pitchFamily="34" charset="0"/>
                <a:cs typeface="Times New Roman" panose="02020603050405020304" pitchFamily="18" charset="0"/>
              </a:rPr>
              <a:t>Most people infected with the virus will experience mild to moderate respiratory illness and recover without requiring special treatment. However, some will become seriously ill and require medical attention. Older people and those with underlying medical conditions like cardiovascular disease, diabetes, chronic respiratory disease, or cancer are more likely to develop serious illness</a:t>
            </a:r>
          </a:p>
          <a:p>
            <a:pPr>
              <a:lnSpc>
                <a:spcPct val="150000"/>
              </a:lnSpc>
              <a:spcAft>
                <a:spcPts val="800"/>
              </a:spcAft>
            </a:pPr>
            <a:r>
              <a:rPr lang="en-IN" sz="1800" kern="100" dirty="0">
                <a:effectLst/>
                <a:latin typeface="Aptos" panose="020B0004020202020204" pitchFamily="34" charset="0"/>
                <a:ea typeface="Aptos" panose="020B0004020202020204" pitchFamily="34" charset="0"/>
                <a:cs typeface="Times New Roman" panose="02020603050405020304" pitchFamily="18" charset="0"/>
              </a:rPr>
              <a:t>. Protect yourself and others from infection by staying at least 1 metre apart from others, wearing a properly fitted mask, and washing your hands or using an alcohol-based rub frequently. Get vaccinated when it’s your turn and follow local guidance.</a:t>
            </a:r>
          </a:p>
          <a:p>
            <a:pPr>
              <a:lnSpc>
                <a:spcPct val="150000"/>
              </a:lnSpc>
              <a:spcAft>
                <a:spcPts val="800"/>
              </a:spcAft>
            </a:pPr>
            <a:r>
              <a:rPr lang="en-IN" sz="1800" kern="100" dirty="0">
                <a:effectLst/>
                <a:latin typeface="Aptos" panose="020B0004020202020204" pitchFamily="34" charset="0"/>
                <a:ea typeface="Aptos" panose="020B0004020202020204" pitchFamily="34" charset="0"/>
                <a:cs typeface="Times New Roman" panose="02020603050405020304" pitchFamily="18" charset="0"/>
              </a:rPr>
              <a:t>The virus can spread from an infected person’s mouth or nose in small liquid particles when they cough, sneeze, speak, sing or breathe. These particles range from larger respiratory droplets to smaller aerosols. It is important to practice respiratory etiquette, for example by coughing into a flexed elbow, and to stay home and self-isolate until you recover if you feel unwell.</a:t>
            </a:r>
          </a:p>
        </p:txBody>
      </p:sp>
    </p:spTree>
    <p:extLst>
      <p:ext uri="{BB962C8B-B14F-4D97-AF65-F5344CB8AC3E}">
        <p14:creationId xmlns:p14="http://schemas.microsoft.com/office/powerpoint/2010/main" val="31090306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208486C-674B-DBF9-A4A8-CF6CCAC382A5}"/>
              </a:ext>
            </a:extLst>
          </p:cNvPr>
          <p:cNvSpPr txBox="1"/>
          <p:nvPr/>
        </p:nvSpPr>
        <p:spPr>
          <a:xfrm>
            <a:off x="3612630" y="2875002"/>
            <a:ext cx="8214610" cy="1107996"/>
          </a:xfrm>
          <a:prstGeom prst="rect">
            <a:avLst/>
          </a:prstGeom>
          <a:noFill/>
        </p:spPr>
        <p:txBody>
          <a:bodyPr wrap="square" rtlCol="0">
            <a:spAutoFit/>
          </a:bodyPr>
          <a:lstStyle/>
          <a:p>
            <a:r>
              <a:rPr lang="en-US" sz="6600" b="1" dirty="0"/>
              <a:t>THANK YOU</a:t>
            </a:r>
            <a:endParaRPr lang="en-IN" sz="6600" b="1" dirty="0"/>
          </a:p>
        </p:txBody>
      </p:sp>
    </p:spTree>
    <p:extLst>
      <p:ext uri="{BB962C8B-B14F-4D97-AF65-F5344CB8AC3E}">
        <p14:creationId xmlns:p14="http://schemas.microsoft.com/office/powerpoint/2010/main" val="4244349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58</TotalTime>
  <Words>687</Words>
  <Application>Microsoft Office PowerPoint</Application>
  <PresentationFormat>Widescreen</PresentationFormat>
  <Paragraphs>60</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Aptos</vt:lpstr>
      <vt:lpstr>Arial</vt:lpstr>
      <vt:lpstr>Century Gothic</vt:lpstr>
      <vt:lpstr>Symbol</vt:lpstr>
      <vt:lpstr>Wingdings 3</vt:lpstr>
      <vt:lpstr>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User</dc:creator>
  <cp:lastModifiedBy>User</cp:lastModifiedBy>
  <cp:revision>1</cp:revision>
  <dcterms:created xsi:type="dcterms:W3CDTF">2025-02-26T14:19:23Z</dcterms:created>
  <dcterms:modified xsi:type="dcterms:W3CDTF">2025-02-26T15:18:21Z</dcterms:modified>
</cp:coreProperties>
</file>