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91" r:id="rId4"/>
    <p:sldId id="294" r:id="rId5"/>
    <p:sldId id="282" r:id="rId6"/>
    <p:sldId id="283" r:id="rId7"/>
    <p:sldId id="271" r:id="rId8"/>
    <p:sldId id="267" r:id="rId9"/>
    <p:sldId id="287" r:id="rId10"/>
    <p:sldId id="268" r:id="rId11"/>
    <p:sldId id="289" r:id="rId12"/>
    <p:sldId id="274" r:id="rId13"/>
    <p:sldId id="273" r:id="rId14"/>
    <p:sldId id="288" r:id="rId15"/>
    <p:sldId id="272" r:id="rId16"/>
    <p:sldId id="290" r:id="rId17"/>
    <p:sldId id="284" r:id="rId18"/>
    <p:sldId id="298" r:id="rId19"/>
    <p:sldId id="295" r:id="rId20"/>
    <p:sldId id="296" r:id="rId21"/>
    <p:sldId id="300" r:id="rId22"/>
    <p:sldId id="30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8E70C-7F07-4A7B-B8A4-DE2E8B379196}" type="datetimeFigureOut">
              <a:rPr lang="en-IN" smtClean="0"/>
              <a:t>04-05-2025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C72F8-3CCC-4F08-A7B7-73F2558E111C}" type="slidenum">
              <a:rPr lang="en-IN" smtClean="0"/>
              <a:t>‹#›</a:t>
            </a:fld>
            <a:endParaRPr lang="en-IN"/>
          </a:p>
        </p:txBody>
      </p:sp>
    </p:spTree>
    <p:extLst>
      <p:ext uri="{BB962C8B-B14F-4D97-AF65-F5344CB8AC3E}">
        <p14:creationId xmlns:p14="http://schemas.microsoft.com/office/powerpoint/2010/main" val="39671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78C72F8-3CCC-4F08-A7B7-73F2558E111C}" type="slidenum">
              <a:rPr lang="en-IN" smtClean="0"/>
              <a:t>8</a:t>
            </a:fld>
            <a:endParaRPr lang="en-IN"/>
          </a:p>
        </p:txBody>
      </p:sp>
    </p:spTree>
    <p:extLst>
      <p:ext uri="{BB962C8B-B14F-4D97-AF65-F5344CB8AC3E}">
        <p14:creationId xmlns:p14="http://schemas.microsoft.com/office/powerpoint/2010/main" val="92138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78C72F8-3CCC-4F08-A7B7-73F2558E111C}" type="slidenum">
              <a:rPr lang="en-IN" smtClean="0"/>
              <a:t>12</a:t>
            </a:fld>
            <a:endParaRPr lang="en-IN"/>
          </a:p>
        </p:txBody>
      </p:sp>
    </p:spTree>
    <p:extLst>
      <p:ext uri="{BB962C8B-B14F-4D97-AF65-F5344CB8AC3E}">
        <p14:creationId xmlns:p14="http://schemas.microsoft.com/office/powerpoint/2010/main" val="108708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3CFB-C4EE-A7B2-D8B6-7BF0580F2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65F47B-8D98-0902-2AAC-E4AFBEE94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9E0448-4091-8A70-6DDD-F358E410BC39}"/>
              </a:ext>
            </a:extLst>
          </p:cNvPr>
          <p:cNvSpPr>
            <a:spLocks noGrp="1"/>
          </p:cNvSpPr>
          <p:nvPr>
            <p:ph type="dt" sz="half" idx="10"/>
          </p:nvPr>
        </p:nvSpPr>
        <p:spPr/>
        <p:txBody>
          <a:bodyPr/>
          <a:lstStyle/>
          <a:p>
            <a:fld id="{A0FD90F2-B46E-4D1E-9F60-8238540A45AF}" type="datetime1">
              <a:rPr lang="en-IN" smtClean="0"/>
              <a:t>04-05-2025</a:t>
            </a:fld>
            <a:endParaRPr lang="en-IN"/>
          </a:p>
        </p:txBody>
      </p:sp>
      <p:sp>
        <p:nvSpPr>
          <p:cNvPr id="5" name="Footer Placeholder 4">
            <a:extLst>
              <a:ext uri="{FF2B5EF4-FFF2-40B4-BE49-F238E27FC236}">
                <a16:creationId xmlns:a16="http://schemas.microsoft.com/office/drawing/2014/main" id="{7E408044-09B7-EEBF-EC15-DB0E648DC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580ACD-B707-BB8E-C22A-AEE82EEEE0CA}"/>
              </a:ext>
            </a:extLst>
          </p:cNvPr>
          <p:cNvSpPr>
            <a:spLocks noGrp="1"/>
          </p:cNvSpPr>
          <p:nvPr>
            <p:ph type="sldNum" sz="quarter" idx="12"/>
          </p:nvPr>
        </p:nvSpPr>
        <p:spPr/>
        <p:txBody>
          <a:bodyPr/>
          <a:lstStyle/>
          <a:p>
            <a:fld id="{9C2D89ED-A36A-4F48-AEDF-BC970FA37EDB}" type="slidenum">
              <a:rPr lang="en-IN" smtClean="0"/>
              <a:t>‹#›</a:t>
            </a:fld>
            <a:endParaRPr lang="en-IN"/>
          </a:p>
        </p:txBody>
      </p:sp>
    </p:spTree>
    <p:extLst>
      <p:ext uri="{BB962C8B-B14F-4D97-AF65-F5344CB8AC3E}">
        <p14:creationId xmlns:p14="http://schemas.microsoft.com/office/powerpoint/2010/main" val="115743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A4985-5575-AC79-10D4-2C9BF7C60A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CD6F8F-5BE1-BCF2-6595-B76A1DB259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BC54E-AF2C-E708-D3AC-49E3AFAF81B8}"/>
              </a:ext>
            </a:extLst>
          </p:cNvPr>
          <p:cNvSpPr>
            <a:spLocks noGrp="1"/>
          </p:cNvSpPr>
          <p:nvPr>
            <p:ph type="dt" sz="half" idx="10"/>
          </p:nvPr>
        </p:nvSpPr>
        <p:spPr/>
        <p:txBody>
          <a:bodyPr/>
          <a:lstStyle/>
          <a:p>
            <a:fld id="{CB7B090C-CC41-44E0-9CF7-349BCAE68B58}" type="datetime1">
              <a:rPr lang="en-IN" smtClean="0"/>
              <a:t>04-05-2025</a:t>
            </a:fld>
            <a:endParaRPr lang="en-IN"/>
          </a:p>
        </p:txBody>
      </p:sp>
      <p:sp>
        <p:nvSpPr>
          <p:cNvPr id="5" name="Footer Placeholder 4">
            <a:extLst>
              <a:ext uri="{FF2B5EF4-FFF2-40B4-BE49-F238E27FC236}">
                <a16:creationId xmlns:a16="http://schemas.microsoft.com/office/drawing/2014/main" id="{31E3C949-EC23-DCA9-556F-75B6859429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D49977-66FB-7E2F-4EED-2816E68C6AE6}"/>
              </a:ext>
            </a:extLst>
          </p:cNvPr>
          <p:cNvSpPr>
            <a:spLocks noGrp="1"/>
          </p:cNvSpPr>
          <p:nvPr>
            <p:ph type="sldNum" sz="quarter" idx="12"/>
          </p:nvPr>
        </p:nvSpPr>
        <p:spPr/>
        <p:txBody>
          <a:bodyPr/>
          <a:lstStyle/>
          <a:p>
            <a:fld id="{9C2D89ED-A36A-4F48-AEDF-BC970FA37EDB}" type="slidenum">
              <a:rPr lang="en-IN" smtClean="0"/>
              <a:t>‹#›</a:t>
            </a:fld>
            <a:endParaRPr lang="en-IN"/>
          </a:p>
        </p:txBody>
      </p:sp>
    </p:spTree>
    <p:extLst>
      <p:ext uri="{BB962C8B-B14F-4D97-AF65-F5344CB8AC3E}">
        <p14:creationId xmlns:p14="http://schemas.microsoft.com/office/powerpoint/2010/main" val="2123485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BD4CF1-0F8E-202A-F05A-3618E62434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73535E-67F2-110A-48FB-66BD77E02E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F94B8-AD1E-BD54-CB6C-29D3E7DE5871}"/>
              </a:ext>
            </a:extLst>
          </p:cNvPr>
          <p:cNvSpPr>
            <a:spLocks noGrp="1"/>
          </p:cNvSpPr>
          <p:nvPr>
            <p:ph type="dt" sz="half" idx="10"/>
          </p:nvPr>
        </p:nvSpPr>
        <p:spPr/>
        <p:txBody>
          <a:bodyPr/>
          <a:lstStyle/>
          <a:p>
            <a:fld id="{CA0683D1-6D0F-4AD1-B52D-0E5FA4D57BA0}" type="datetime1">
              <a:rPr lang="en-IN" smtClean="0"/>
              <a:t>04-05-2025</a:t>
            </a:fld>
            <a:endParaRPr lang="en-IN"/>
          </a:p>
        </p:txBody>
      </p:sp>
      <p:sp>
        <p:nvSpPr>
          <p:cNvPr id="5" name="Footer Placeholder 4">
            <a:extLst>
              <a:ext uri="{FF2B5EF4-FFF2-40B4-BE49-F238E27FC236}">
                <a16:creationId xmlns:a16="http://schemas.microsoft.com/office/drawing/2014/main" id="{0EB4893C-074A-7ECA-367B-48FA75681F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D0AD45-4552-1AB9-17FD-9FC9CB6E9CEC}"/>
              </a:ext>
            </a:extLst>
          </p:cNvPr>
          <p:cNvSpPr>
            <a:spLocks noGrp="1"/>
          </p:cNvSpPr>
          <p:nvPr>
            <p:ph type="sldNum" sz="quarter" idx="12"/>
          </p:nvPr>
        </p:nvSpPr>
        <p:spPr/>
        <p:txBody>
          <a:bodyPr/>
          <a:lstStyle/>
          <a:p>
            <a:fld id="{9C2D89ED-A36A-4F48-AEDF-BC970FA37EDB}" type="slidenum">
              <a:rPr lang="en-IN" smtClean="0"/>
              <a:t>‹#›</a:t>
            </a:fld>
            <a:endParaRPr lang="en-IN"/>
          </a:p>
        </p:txBody>
      </p:sp>
    </p:spTree>
    <p:extLst>
      <p:ext uri="{BB962C8B-B14F-4D97-AF65-F5344CB8AC3E}">
        <p14:creationId xmlns:p14="http://schemas.microsoft.com/office/powerpoint/2010/main" val="51553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8693-54D8-3E11-9B11-A0DEA3E929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74588B-79B8-0A77-6491-BB97E25740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5C6D76-907B-1B06-A7C7-648128FF1532}"/>
              </a:ext>
            </a:extLst>
          </p:cNvPr>
          <p:cNvSpPr>
            <a:spLocks noGrp="1"/>
          </p:cNvSpPr>
          <p:nvPr>
            <p:ph type="dt" sz="half" idx="10"/>
          </p:nvPr>
        </p:nvSpPr>
        <p:spPr/>
        <p:txBody>
          <a:bodyPr/>
          <a:lstStyle/>
          <a:p>
            <a:fld id="{3F435397-F42E-46FA-B8D3-8CB31BB561C0}" type="datetime1">
              <a:rPr lang="en-IN" smtClean="0"/>
              <a:t>04-05-2025</a:t>
            </a:fld>
            <a:endParaRPr lang="en-IN"/>
          </a:p>
        </p:txBody>
      </p:sp>
      <p:sp>
        <p:nvSpPr>
          <p:cNvPr id="5" name="Footer Placeholder 4">
            <a:extLst>
              <a:ext uri="{FF2B5EF4-FFF2-40B4-BE49-F238E27FC236}">
                <a16:creationId xmlns:a16="http://schemas.microsoft.com/office/drawing/2014/main" id="{236CC462-F139-3417-CAEC-433A353DA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4754AF-FF8D-9DAE-E97A-93364248982C}"/>
              </a:ext>
            </a:extLst>
          </p:cNvPr>
          <p:cNvSpPr>
            <a:spLocks noGrp="1"/>
          </p:cNvSpPr>
          <p:nvPr>
            <p:ph type="sldNum" sz="quarter" idx="12"/>
          </p:nvPr>
        </p:nvSpPr>
        <p:spPr/>
        <p:txBody>
          <a:bodyPr/>
          <a:lstStyle/>
          <a:p>
            <a:fld id="{9C2D89ED-A36A-4F48-AEDF-BC970FA37EDB}" type="slidenum">
              <a:rPr lang="en-IN" smtClean="0"/>
              <a:t>‹#›</a:t>
            </a:fld>
            <a:endParaRPr lang="en-IN"/>
          </a:p>
        </p:txBody>
      </p:sp>
    </p:spTree>
    <p:extLst>
      <p:ext uri="{BB962C8B-B14F-4D97-AF65-F5344CB8AC3E}">
        <p14:creationId xmlns:p14="http://schemas.microsoft.com/office/powerpoint/2010/main" val="7217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A7FA-A34D-DDE0-395C-F022EE5678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02A7B6-981F-0177-66FC-46445D44E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69A157-8CA8-08D3-5CC7-DD7BADACF4CD}"/>
              </a:ext>
            </a:extLst>
          </p:cNvPr>
          <p:cNvSpPr>
            <a:spLocks noGrp="1"/>
          </p:cNvSpPr>
          <p:nvPr>
            <p:ph type="dt" sz="half" idx="10"/>
          </p:nvPr>
        </p:nvSpPr>
        <p:spPr/>
        <p:txBody>
          <a:bodyPr/>
          <a:lstStyle/>
          <a:p>
            <a:fld id="{625A9C9F-CBD8-409F-B31A-0BCF63B15DCC}" type="datetime1">
              <a:rPr lang="en-IN" smtClean="0"/>
              <a:t>04-05-2025</a:t>
            </a:fld>
            <a:endParaRPr lang="en-IN"/>
          </a:p>
        </p:txBody>
      </p:sp>
      <p:sp>
        <p:nvSpPr>
          <p:cNvPr id="5" name="Footer Placeholder 4">
            <a:extLst>
              <a:ext uri="{FF2B5EF4-FFF2-40B4-BE49-F238E27FC236}">
                <a16:creationId xmlns:a16="http://schemas.microsoft.com/office/drawing/2014/main" id="{6B248633-7B3B-68EE-9D12-791F9139C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F2DFF-D33C-D895-3530-20FCE99FB2FF}"/>
              </a:ext>
            </a:extLst>
          </p:cNvPr>
          <p:cNvSpPr>
            <a:spLocks noGrp="1"/>
          </p:cNvSpPr>
          <p:nvPr>
            <p:ph type="sldNum" sz="quarter" idx="12"/>
          </p:nvPr>
        </p:nvSpPr>
        <p:spPr/>
        <p:txBody>
          <a:bodyPr/>
          <a:lstStyle/>
          <a:p>
            <a:fld id="{9C2D89ED-A36A-4F48-AEDF-BC970FA37EDB}" type="slidenum">
              <a:rPr lang="en-IN" smtClean="0"/>
              <a:t>‹#›</a:t>
            </a:fld>
            <a:endParaRPr lang="en-IN"/>
          </a:p>
        </p:txBody>
      </p:sp>
    </p:spTree>
    <p:extLst>
      <p:ext uri="{BB962C8B-B14F-4D97-AF65-F5344CB8AC3E}">
        <p14:creationId xmlns:p14="http://schemas.microsoft.com/office/powerpoint/2010/main" val="185498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C93A-9396-1A0E-2214-1EA75958E1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ED641F-0A35-02E0-20A1-2A892FB9F3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8F51EA-F98B-6F72-47C8-DEEE362444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E19446-12AF-2582-E03B-594443A45A78}"/>
              </a:ext>
            </a:extLst>
          </p:cNvPr>
          <p:cNvSpPr>
            <a:spLocks noGrp="1"/>
          </p:cNvSpPr>
          <p:nvPr>
            <p:ph type="dt" sz="half" idx="10"/>
          </p:nvPr>
        </p:nvSpPr>
        <p:spPr/>
        <p:txBody>
          <a:bodyPr/>
          <a:lstStyle/>
          <a:p>
            <a:fld id="{AC02B3B8-1389-4442-93EB-C354E7CA6688}" type="datetime1">
              <a:rPr lang="en-IN" smtClean="0"/>
              <a:t>04-05-2025</a:t>
            </a:fld>
            <a:endParaRPr lang="en-IN"/>
          </a:p>
        </p:txBody>
      </p:sp>
      <p:sp>
        <p:nvSpPr>
          <p:cNvPr id="6" name="Footer Placeholder 5">
            <a:extLst>
              <a:ext uri="{FF2B5EF4-FFF2-40B4-BE49-F238E27FC236}">
                <a16:creationId xmlns:a16="http://schemas.microsoft.com/office/drawing/2014/main" id="{1A9EABC7-6043-94F8-4C24-B37B42FE9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BA45E0-19B3-B37B-18EB-2CCE796448A3}"/>
              </a:ext>
            </a:extLst>
          </p:cNvPr>
          <p:cNvSpPr>
            <a:spLocks noGrp="1"/>
          </p:cNvSpPr>
          <p:nvPr>
            <p:ph type="sldNum" sz="quarter" idx="12"/>
          </p:nvPr>
        </p:nvSpPr>
        <p:spPr/>
        <p:txBody>
          <a:bodyPr/>
          <a:lstStyle/>
          <a:p>
            <a:fld id="{9C2D89ED-A36A-4F48-AEDF-BC970FA37EDB}" type="slidenum">
              <a:rPr lang="en-IN" smtClean="0"/>
              <a:t>‹#›</a:t>
            </a:fld>
            <a:endParaRPr lang="en-IN"/>
          </a:p>
        </p:txBody>
      </p:sp>
    </p:spTree>
    <p:extLst>
      <p:ext uri="{BB962C8B-B14F-4D97-AF65-F5344CB8AC3E}">
        <p14:creationId xmlns:p14="http://schemas.microsoft.com/office/powerpoint/2010/main" val="20293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622ED-2991-8DE6-95C0-85DB6A880D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156984-2CF1-2606-42A5-CDABC9A2D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25458A-5460-D413-0325-580D848155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07A929-44AD-73C3-66BB-A5E04C588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DDEBA6-862F-CA66-6926-19EF2D3383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885E45-CA5B-DD75-D11A-1208BAD21A37}"/>
              </a:ext>
            </a:extLst>
          </p:cNvPr>
          <p:cNvSpPr>
            <a:spLocks noGrp="1"/>
          </p:cNvSpPr>
          <p:nvPr>
            <p:ph type="dt" sz="half" idx="10"/>
          </p:nvPr>
        </p:nvSpPr>
        <p:spPr/>
        <p:txBody>
          <a:bodyPr/>
          <a:lstStyle/>
          <a:p>
            <a:fld id="{388E888A-FE4F-4F82-9B42-580C9342E0A5}" type="datetime1">
              <a:rPr lang="en-IN" smtClean="0"/>
              <a:t>04-05-2025</a:t>
            </a:fld>
            <a:endParaRPr lang="en-IN"/>
          </a:p>
        </p:txBody>
      </p:sp>
      <p:sp>
        <p:nvSpPr>
          <p:cNvPr id="8" name="Footer Placeholder 7">
            <a:extLst>
              <a:ext uri="{FF2B5EF4-FFF2-40B4-BE49-F238E27FC236}">
                <a16:creationId xmlns:a16="http://schemas.microsoft.com/office/drawing/2014/main" id="{A890C42B-D83D-A96F-C887-8F243744BA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A3BAC0-CB09-430A-BD11-A7D4FFAAC311}"/>
              </a:ext>
            </a:extLst>
          </p:cNvPr>
          <p:cNvSpPr>
            <a:spLocks noGrp="1"/>
          </p:cNvSpPr>
          <p:nvPr>
            <p:ph type="sldNum" sz="quarter" idx="12"/>
          </p:nvPr>
        </p:nvSpPr>
        <p:spPr/>
        <p:txBody>
          <a:bodyPr/>
          <a:lstStyle/>
          <a:p>
            <a:fld id="{9C2D89ED-A36A-4F48-AEDF-BC970FA37EDB}" type="slidenum">
              <a:rPr lang="en-IN" smtClean="0"/>
              <a:t>‹#›</a:t>
            </a:fld>
            <a:endParaRPr lang="en-IN"/>
          </a:p>
        </p:txBody>
      </p:sp>
    </p:spTree>
    <p:extLst>
      <p:ext uri="{BB962C8B-B14F-4D97-AF65-F5344CB8AC3E}">
        <p14:creationId xmlns:p14="http://schemas.microsoft.com/office/powerpoint/2010/main" val="193689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831C-DFC2-2B70-3D98-5084C2D46B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B91ACB-14A5-56CA-483F-9F66FFA63FC4}"/>
              </a:ext>
            </a:extLst>
          </p:cNvPr>
          <p:cNvSpPr>
            <a:spLocks noGrp="1"/>
          </p:cNvSpPr>
          <p:nvPr>
            <p:ph type="dt" sz="half" idx="10"/>
          </p:nvPr>
        </p:nvSpPr>
        <p:spPr/>
        <p:txBody>
          <a:bodyPr/>
          <a:lstStyle/>
          <a:p>
            <a:fld id="{6764C7C8-F72D-4634-923A-3E35108D700A}" type="datetime1">
              <a:rPr lang="en-IN" smtClean="0"/>
              <a:t>04-05-2025</a:t>
            </a:fld>
            <a:endParaRPr lang="en-IN"/>
          </a:p>
        </p:txBody>
      </p:sp>
      <p:sp>
        <p:nvSpPr>
          <p:cNvPr id="4" name="Footer Placeholder 3">
            <a:extLst>
              <a:ext uri="{FF2B5EF4-FFF2-40B4-BE49-F238E27FC236}">
                <a16:creationId xmlns:a16="http://schemas.microsoft.com/office/drawing/2014/main" id="{42DD3043-4183-9886-2689-2409FA60C0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6D886F-E9D8-9D0A-E61E-77CE066D5DE8}"/>
              </a:ext>
            </a:extLst>
          </p:cNvPr>
          <p:cNvSpPr>
            <a:spLocks noGrp="1"/>
          </p:cNvSpPr>
          <p:nvPr>
            <p:ph type="sldNum" sz="quarter" idx="12"/>
          </p:nvPr>
        </p:nvSpPr>
        <p:spPr/>
        <p:txBody>
          <a:bodyPr/>
          <a:lstStyle/>
          <a:p>
            <a:fld id="{9C2D89ED-A36A-4F48-AEDF-BC970FA37EDB}" type="slidenum">
              <a:rPr lang="en-IN" smtClean="0"/>
              <a:t>‹#›</a:t>
            </a:fld>
            <a:endParaRPr lang="en-IN"/>
          </a:p>
        </p:txBody>
      </p:sp>
    </p:spTree>
    <p:extLst>
      <p:ext uri="{BB962C8B-B14F-4D97-AF65-F5344CB8AC3E}">
        <p14:creationId xmlns:p14="http://schemas.microsoft.com/office/powerpoint/2010/main" val="380247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B66CB6-52C0-2B61-479A-A42C547C7CB2}"/>
              </a:ext>
            </a:extLst>
          </p:cNvPr>
          <p:cNvSpPr>
            <a:spLocks noGrp="1"/>
          </p:cNvSpPr>
          <p:nvPr>
            <p:ph type="dt" sz="half" idx="10"/>
          </p:nvPr>
        </p:nvSpPr>
        <p:spPr/>
        <p:txBody>
          <a:bodyPr/>
          <a:lstStyle/>
          <a:p>
            <a:fld id="{45AB80D7-EFDF-4B0E-98D2-318EA7BF2B02}" type="datetime1">
              <a:rPr lang="en-IN" smtClean="0"/>
              <a:t>04-05-2025</a:t>
            </a:fld>
            <a:endParaRPr lang="en-IN"/>
          </a:p>
        </p:txBody>
      </p:sp>
      <p:sp>
        <p:nvSpPr>
          <p:cNvPr id="3" name="Footer Placeholder 2">
            <a:extLst>
              <a:ext uri="{FF2B5EF4-FFF2-40B4-BE49-F238E27FC236}">
                <a16:creationId xmlns:a16="http://schemas.microsoft.com/office/drawing/2014/main" id="{A8C5DA6A-E1DA-F94D-767B-673E7775E6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D982B9-ACCF-D6F5-C8DB-154C07DDB89E}"/>
              </a:ext>
            </a:extLst>
          </p:cNvPr>
          <p:cNvSpPr>
            <a:spLocks noGrp="1"/>
          </p:cNvSpPr>
          <p:nvPr>
            <p:ph type="sldNum" sz="quarter" idx="12"/>
          </p:nvPr>
        </p:nvSpPr>
        <p:spPr/>
        <p:txBody>
          <a:bodyPr/>
          <a:lstStyle/>
          <a:p>
            <a:fld id="{9C2D89ED-A36A-4F48-AEDF-BC970FA37EDB}" type="slidenum">
              <a:rPr lang="en-IN" smtClean="0"/>
              <a:t>‹#›</a:t>
            </a:fld>
            <a:endParaRPr lang="en-IN"/>
          </a:p>
        </p:txBody>
      </p:sp>
    </p:spTree>
    <p:extLst>
      <p:ext uri="{BB962C8B-B14F-4D97-AF65-F5344CB8AC3E}">
        <p14:creationId xmlns:p14="http://schemas.microsoft.com/office/powerpoint/2010/main" val="2479596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21B82-F1C4-2583-30A3-633244C80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1D81C4-B612-57C4-7CB9-A8962B281D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B451D3-1220-9463-CC70-1430FC078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6CE36-9265-25D1-D5F1-F54AFDCAD349}"/>
              </a:ext>
            </a:extLst>
          </p:cNvPr>
          <p:cNvSpPr>
            <a:spLocks noGrp="1"/>
          </p:cNvSpPr>
          <p:nvPr>
            <p:ph type="dt" sz="half" idx="10"/>
          </p:nvPr>
        </p:nvSpPr>
        <p:spPr/>
        <p:txBody>
          <a:bodyPr/>
          <a:lstStyle/>
          <a:p>
            <a:fld id="{D7995490-D925-4F4C-970D-398469BC9BBF}" type="datetime1">
              <a:rPr lang="en-IN" smtClean="0"/>
              <a:t>04-05-2025</a:t>
            </a:fld>
            <a:endParaRPr lang="en-IN"/>
          </a:p>
        </p:txBody>
      </p:sp>
      <p:sp>
        <p:nvSpPr>
          <p:cNvPr id="6" name="Footer Placeholder 5">
            <a:extLst>
              <a:ext uri="{FF2B5EF4-FFF2-40B4-BE49-F238E27FC236}">
                <a16:creationId xmlns:a16="http://schemas.microsoft.com/office/drawing/2014/main" id="{F0FD3419-7D50-BD32-3806-5DA2B6C307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57D7DF-C824-1E20-C1DC-E19C78CE9EA6}"/>
              </a:ext>
            </a:extLst>
          </p:cNvPr>
          <p:cNvSpPr>
            <a:spLocks noGrp="1"/>
          </p:cNvSpPr>
          <p:nvPr>
            <p:ph type="sldNum" sz="quarter" idx="12"/>
          </p:nvPr>
        </p:nvSpPr>
        <p:spPr/>
        <p:txBody>
          <a:bodyPr/>
          <a:lstStyle/>
          <a:p>
            <a:fld id="{9C2D89ED-A36A-4F48-AEDF-BC970FA37EDB}" type="slidenum">
              <a:rPr lang="en-IN" smtClean="0"/>
              <a:t>‹#›</a:t>
            </a:fld>
            <a:endParaRPr lang="en-IN"/>
          </a:p>
        </p:txBody>
      </p:sp>
    </p:spTree>
    <p:extLst>
      <p:ext uri="{BB962C8B-B14F-4D97-AF65-F5344CB8AC3E}">
        <p14:creationId xmlns:p14="http://schemas.microsoft.com/office/powerpoint/2010/main" val="243082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E5FC-7932-6E63-4E2A-51F935530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37D21A-433B-6B49-A76D-353439A75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BC0787-EA7F-3B94-B56D-91EA67890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DE79D-F4C9-7D57-BCC0-9AC02424FB2E}"/>
              </a:ext>
            </a:extLst>
          </p:cNvPr>
          <p:cNvSpPr>
            <a:spLocks noGrp="1"/>
          </p:cNvSpPr>
          <p:nvPr>
            <p:ph type="dt" sz="half" idx="10"/>
          </p:nvPr>
        </p:nvSpPr>
        <p:spPr/>
        <p:txBody>
          <a:bodyPr/>
          <a:lstStyle/>
          <a:p>
            <a:fld id="{8A60B750-0B92-48CE-94FC-F5A91F11BF9E}" type="datetime1">
              <a:rPr lang="en-IN" smtClean="0"/>
              <a:t>04-05-2025</a:t>
            </a:fld>
            <a:endParaRPr lang="en-IN"/>
          </a:p>
        </p:txBody>
      </p:sp>
      <p:sp>
        <p:nvSpPr>
          <p:cNvPr id="6" name="Footer Placeholder 5">
            <a:extLst>
              <a:ext uri="{FF2B5EF4-FFF2-40B4-BE49-F238E27FC236}">
                <a16:creationId xmlns:a16="http://schemas.microsoft.com/office/drawing/2014/main" id="{F0A8F194-B504-CC58-686D-5041785B26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E57AD1-443E-4951-AB69-1032E9C49A03}"/>
              </a:ext>
            </a:extLst>
          </p:cNvPr>
          <p:cNvSpPr>
            <a:spLocks noGrp="1"/>
          </p:cNvSpPr>
          <p:nvPr>
            <p:ph type="sldNum" sz="quarter" idx="12"/>
          </p:nvPr>
        </p:nvSpPr>
        <p:spPr/>
        <p:txBody>
          <a:bodyPr/>
          <a:lstStyle/>
          <a:p>
            <a:fld id="{9C2D89ED-A36A-4F48-AEDF-BC970FA37EDB}" type="slidenum">
              <a:rPr lang="en-IN" smtClean="0"/>
              <a:t>‹#›</a:t>
            </a:fld>
            <a:endParaRPr lang="en-IN"/>
          </a:p>
        </p:txBody>
      </p:sp>
    </p:spTree>
    <p:extLst>
      <p:ext uri="{BB962C8B-B14F-4D97-AF65-F5344CB8AC3E}">
        <p14:creationId xmlns:p14="http://schemas.microsoft.com/office/powerpoint/2010/main" val="2302238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35DE6A-739D-9F1C-FDCE-9186A30ED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F23EC0-A01F-C5D8-673D-8C8AAEB0F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1E9C4F-FC35-352F-260F-459B32E097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DCBD0-3DB9-41C4-B24E-88F1DA06432D}" type="datetime1">
              <a:rPr lang="en-IN" smtClean="0"/>
              <a:t>04-05-2025</a:t>
            </a:fld>
            <a:endParaRPr lang="en-IN"/>
          </a:p>
        </p:txBody>
      </p:sp>
      <p:sp>
        <p:nvSpPr>
          <p:cNvPr id="5" name="Footer Placeholder 4">
            <a:extLst>
              <a:ext uri="{FF2B5EF4-FFF2-40B4-BE49-F238E27FC236}">
                <a16:creationId xmlns:a16="http://schemas.microsoft.com/office/drawing/2014/main" id="{D3C7A26A-93F9-F5FC-9750-1C68C6F621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41862D-3ACC-8EA2-9D3F-233C36A5B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D89ED-A36A-4F48-AEDF-BC970FA37EDB}" type="slidenum">
              <a:rPr lang="en-IN" smtClean="0"/>
              <a:t>‹#›</a:t>
            </a:fld>
            <a:endParaRPr lang="en-IN"/>
          </a:p>
        </p:txBody>
      </p:sp>
    </p:spTree>
    <p:extLst>
      <p:ext uri="{BB962C8B-B14F-4D97-AF65-F5344CB8AC3E}">
        <p14:creationId xmlns:p14="http://schemas.microsoft.com/office/powerpoint/2010/main" val="902398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6.xml"/><Relationship Id="rId4" Type="http://schemas.openxmlformats.org/officeDocument/2006/relationships/image" Target="../media/image130.png"/></Relationships>
</file>

<file path=ppt/slides/_rels/slide1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929" y="1206643"/>
            <a:ext cx="11307097" cy="678836"/>
          </a:xfrm>
        </p:spPr>
        <p:txBody>
          <a:bodyPr>
            <a:normAutofit fontScale="90000"/>
          </a:bodyPr>
          <a:lstStyle/>
          <a:p>
            <a:r>
              <a:rPr b="1" dirty="0">
                <a:solidFill>
                  <a:srgbClr val="0070C0"/>
                </a:solidFill>
              </a:rPr>
              <a:t>Image Forgery Detection</a:t>
            </a:r>
            <a:r>
              <a:rPr lang="en-US" b="1" dirty="0">
                <a:solidFill>
                  <a:srgbClr val="0070C0"/>
                </a:solidFill>
              </a:rPr>
              <a:t> over Online Social Networks</a:t>
            </a:r>
            <a:endParaRPr b="1" dirty="0">
              <a:solidFill>
                <a:srgbClr val="0070C0"/>
              </a:solidFill>
            </a:endParaRPr>
          </a:p>
        </p:txBody>
      </p:sp>
      <p:sp>
        <p:nvSpPr>
          <p:cNvPr id="3" name="Content Placeholder 2"/>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dirty="0">
                <a:solidFill>
                  <a:schemeClr val="tx1">
                    <a:lumMod val="50000"/>
                    <a:lumOff val="50000"/>
                  </a:schemeClr>
                </a:solidFill>
              </a:rPr>
              <a:t>     </a:t>
            </a:r>
            <a:r>
              <a:rPr lang="en-US" dirty="0">
                <a:solidFill>
                  <a:schemeClr val="tx1">
                    <a:lumMod val="50000"/>
                    <a:lumOff val="50000"/>
                  </a:schemeClr>
                </a:solidFill>
              </a:rPr>
              <a:t>       </a:t>
            </a:r>
            <a:r>
              <a:rPr lang="en-US" sz="2400" dirty="0">
                <a:solidFill>
                  <a:schemeClr val="tx1">
                    <a:lumMod val="50000"/>
                    <a:lumOff val="50000"/>
                  </a:schemeClr>
                </a:solidFill>
              </a:rPr>
              <a:t>Supervised by :</a:t>
            </a:r>
          </a:p>
          <a:p>
            <a:pPr marL="0" indent="0">
              <a:buNone/>
            </a:pPr>
            <a:r>
              <a:rPr lang="en-US" sz="2400" dirty="0"/>
              <a:t>           </a:t>
            </a:r>
            <a:r>
              <a:rPr lang="en-US" sz="2000" dirty="0"/>
              <a:t>Mr. Biswajit Senapati                                   </a:t>
            </a:r>
          </a:p>
          <a:p>
            <a:pPr marL="0" indent="0">
              <a:buNone/>
            </a:pPr>
            <a:r>
              <a:rPr lang="en-US" sz="2000" dirty="0"/>
              <a:t>         </a:t>
            </a:r>
            <a:endParaRPr sz="2000" dirty="0"/>
          </a:p>
        </p:txBody>
      </p:sp>
      <p:sp>
        <p:nvSpPr>
          <p:cNvPr id="5" name="TextBox 4">
            <a:extLst>
              <a:ext uri="{FF2B5EF4-FFF2-40B4-BE49-F238E27FC236}">
                <a16:creationId xmlns:a16="http://schemas.microsoft.com/office/drawing/2014/main" id="{518780CC-88EF-6609-3827-559ED5C491B7}"/>
              </a:ext>
            </a:extLst>
          </p:cNvPr>
          <p:cNvSpPr txBox="1"/>
          <p:nvPr/>
        </p:nvSpPr>
        <p:spPr>
          <a:xfrm>
            <a:off x="6813755" y="3429000"/>
            <a:ext cx="2684206" cy="1569660"/>
          </a:xfrm>
          <a:prstGeom prst="rect">
            <a:avLst/>
          </a:prstGeom>
          <a:noFill/>
        </p:spPr>
        <p:txBody>
          <a:bodyPr wrap="square" rtlCol="0">
            <a:spAutoFit/>
          </a:bodyPr>
          <a:lstStyle/>
          <a:p>
            <a:r>
              <a:rPr lang="en-IN" sz="2400" dirty="0"/>
              <a:t>     </a:t>
            </a:r>
            <a:r>
              <a:rPr lang="en-IN" sz="2400" dirty="0">
                <a:solidFill>
                  <a:schemeClr val="tx1">
                    <a:lumMod val="50000"/>
                    <a:lumOff val="50000"/>
                  </a:schemeClr>
                </a:solidFill>
              </a:rPr>
              <a:t>Presented by:</a:t>
            </a:r>
          </a:p>
          <a:p>
            <a:pPr algn="just"/>
            <a:r>
              <a:rPr lang="en-IN" dirty="0"/>
              <a:t>   422143 - E.Spandana </a:t>
            </a:r>
          </a:p>
          <a:p>
            <a:pPr algn="just"/>
            <a:r>
              <a:rPr lang="en-IN" dirty="0"/>
              <a:t>   422127 - Ch.Pavithra</a:t>
            </a:r>
          </a:p>
          <a:p>
            <a:pPr algn="just"/>
            <a:r>
              <a:rPr lang="en-IN" dirty="0"/>
              <a:t>   422154 - G.Kovida</a:t>
            </a:r>
          </a:p>
          <a:p>
            <a:endParaRPr lang="en-IN" dirty="0"/>
          </a:p>
        </p:txBody>
      </p:sp>
      <p:cxnSp>
        <p:nvCxnSpPr>
          <p:cNvPr id="8" name="Straight Connector 7">
            <a:extLst>
              <a:ext uri="{FF2B5EF4-FFF2-40B4-BE49-F238E27FC236}">
                <a16:creationId xmlns:a16="http://schemas.microsoft.com/office/drawing/2014/main" id="{F5DBA134-B1A9-892D-CAD5-A4BE5B9329A9}"/>
              </a:ext>
            </a:extLst>
          </p:cNvPr>
          <p:cNvCxnSpPr>
            <a:cxnSpLocks/>
          </p:cNvCxnSpPr>
          <p:nvPr/>
        </p:nvCxnSpPr>
        <p:spPr>
          <a:xfrm flipV="1">
            <a:off x="4985998" y="2369576"/>
            <a:ext cx="1436551" cy="7685"/>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6" name="Slide Number Placeholder 5">
            <a:extLst>
              <a:ext uri="{FF2B5EF4-FFF2-40B4-BE49-F238E27FC236}">
                <a16:creationId xmlns:a16="http://schemas.microsoft.com/office/drawing/2014/main" id="{8739A068-2B89-DAA9-D8C5-E766159A2E30}"/>
              </a:ext>
            </a:extLst>
          </p:cNvPr>
          <p:cNvSpPr>
            <a:spLocks noGrp="1"/>
          </p:cNvSpPr>
          <p:nvPr>
            <p:ph type="sldNum" sz="quarter" idx="12"/>
          </p:nvPr>
        </p:nvSpPr>
        <p:spPr>
          <a:xfrm>
            <a:off x="8610600" y="464759"/>
            <a:ext cx="2743200" cy="365125"/>
          </a:xfrm>
        </p:spPr>
        <p:txBody>
          <a:bodyPr/>
          <a:lstStyle/>
          <a:p>
            <a:fld id="{9C2D89ED-A36A-4F48-AEDF-BC970FA37EDB}" type="slidenum">
              <a:rPr lang="en-IN" smtClean="0"/>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5192" y="691782"/>
            <a:ext cx="6666865" cy="4573270"/>
          </a:xfrm>
          <a:prstGeom prst="rect">
            <a:avLst/>
          </a:prstGeom>
          <a:noFill/>
        </p:spPr>
        <p:txBody>
          <a:bodyPr wrap="square" rtlCol="0">
            <a:noAutofit/>
          </a:bodyPr>
          <a:lstStyle/>
          <a:p>
            <a:r>
              <a:rPr lang="en-US" altLang="en-US" sz="1600" b="1" dirty="0">
                <a:solidFill>
                  <a:schemeClr val="accent1"/>
                </a:solidFill>
              </a:rPr>
              <a:t>          Testing Phase:</a:t>
            </a:r>
          </a:p>
          <a:p>
            <a:pPr lvl="1" algn="just"/>
            <a:r>
              <a:rPr lang="en-US" altLang="en-US" sz="1600" b="1" dirty="0"/>
              <a:t>Input Image (Forgery):</a:t>
            </a:r>
            <a:endParaRPr lang="en-US" altLang="en-US" sz="1600" dirty="0"/>
          </a:p>
          <a:p>
            <a:pPr lvl="1" algn="just"/>
            <a:r>
              <a:rPr lang="en-US" altLang="en-US" sz="1600" dirty="0"/>
              <a:t>A forged or manipulated image is fed into the system.</a:t>
            </a:r>
          </a:p>
          <a:p>
            <a:pPr lvl="1" algn="just"/>
            <a:r>
              <a:rPr lang="en-US" altLang="en-US" sz="1600" dirty="0"/>
              <a:t>This could be an image that has undergone tampering, such as splicing, copy-move forgery, or other alterations.</a:t>
            </a:r>
          </a:p>
          <a:p>
            <a:pPr lvl="1" algn="just"/>
            <a:r>
              <a:rPr lang="en-US" altLang="en-US" sz="1600" b="1" dirty="0"/>
              <a:t>Detector </a:t>
            </a:r>
            <a:r>
              <a:rPr lang="zh-CN" altLang="en-US" sz="1600" b="1" dirty="0"/>
              <a:t>𝑓𝜃</a:t>
            </a:r>
            <a:r>
              <a:rPr lang="en-US" altLang="en-US" sz="1600" b="1" dirty="0"/>
              <a:t>∗ :</a:t>
            </a:r>
          </a:p>
          <a:p>
            <a:pPr lvl="1" algn="just"/>
            <a:r>
              <a:rPr lang="en-US" altLang="en-US" sz="1600" dirty="0"/>
              <a:t>This is a pre-trained neural network model designed to detect forged regions.</a:t>
            </a:r>
          </a:p>
          <a:p>
            <a:pPr lvl="1" algn="just"/>
            <a:r>
              <a:rPr lang="en-US" altLang="en-US" sz="1600" dirty="0"/>
              <a:t>The network has already been trained on datasets containing both real and forged images in previous stages.</a:t>
            </a:r>
          </a:p>
          <a:p>
            <a:pPr lvl="1" algn="just"/>
            <a:r>
              <a:rPr lang="en-US" altLang="en-US" sz="1600" dirty="0"/>
              <a:t>It processes the input image and extracts discriminative features to identify forged areas.</a:t>
            </a:r>
          </a:p>
          <a:p>
            <a:pPr lvl="1" algn="just"/>
            <a:r>
              <a:rPr lang="en-US" altLang="en-US" sz="1600" b="1" dirty="0"/>
              <a:t>Detection Output (Forgery Map):</a:t>
            </a:r>
            <a:endParaRPr lang="en-US" altLang="en-US" sz="1600" dirty="0"/>
          </a:p>
          <a:p>
            <a:pPr lvl="1" algn="just"/>
            <a:r>
              <a:rPr lang="en-US" altLang="en-US" sz="1600" dirty="0"/>
              <a:t>The output is a binary mask where:</a:t>
            </a:r>
          </a:p>
          <a:p>
            <a:pPr lvl="1" algn="just"/>
            <a:r>
              <a:rPr lang="en-US" altLang="en-US" sz="1600" dirty="0"/>
              <a:t>White regions indicate detected forgery.</a:t>
            </a:r>
          </a:p>
          <a:p>
            <a:pPr lvl="1" algn="just"/>
            <a:r>
              <a:rPr lang="en-US" altLang="en-US" sz="1600" dirty="0"/>
              <a:t>Black regions represent unaltered parts.</a:t>
            </a:r>
          </a:p>
          <a:p>
            <a:pPr lvl="1" algn="just"/>
            <a:r>
              <a:rPr lang="en-US" altLang="en-US" sz="1600" dirty="0"/>
              <a:t>The model tries to accurately highlight tampered areas while avoiding false detections.</a:t>
            </a:r>
          </a:p>
          <a:p>
            <a:endParaRPr lang="en-US" altLang="en-US" sz="1600" dirty="0"/>
          </a:p>
        </p:txBody>
      </p:sp>
      <p:pic>
        <p:nvPicPr>
          <p:cNvPr id="8" name="Picture 7"/>
          <p:cNvPicPr>
            <a:picLocks noChangeAspect="1"/>
          </p:cNvPicPr>
          <p:nvPr/>
        </p:nvPicPr>
        <p:blipFill>
          <a:blip r:embed="rId2" cstate="print"/>
          <a:stretch>
            <a:fillRect/>
          </a:stretch>
        </p:blipFill>
        <p:spPr>
          <a:xfrm>
            <a:off x="7164935" y="1858316"/>
            <a:ext cx="4228228" cy="1646906"/>
          </a:xfrm>
          <a:prstGeom prst="rect">
            <a:avLst/>
          </a:prstGeom>
        </p:spPr>
      </p:pic>
      <p:sp>
        <p:nvSpPr>
          <p:cNvPr id="4" name="Slide Number Placeholder 3">
            <a:extLst>
              <a:ext uri="{FF2B5EF4-FFF2-40B4-BE49-F238E27FC236}">
                <a16:creationId xmlns:a16="http://schemas.microsoft.com/office/drawing/2014/main" id="{EB0D2C5E-73F2-F034-A0D1-18C17A0B3DA1}"/>
              </a:ext>
            </a:extLst>
          </p:cNvPr>
          <p:cNvSpPr>
            <a:spLocks noGrp="1"/>
          </p:cNvSpPr>
          <p:nvPr>
            <p:ph type="sldNum" sz="quarter" idx="12"/>
          </p:nvPr>
        </p:nvSpPr>
        <p:spPr>
          <a:xfrm>
            <a:off x="8649963" y="326657"/>
            <a:ext cx="2743200" cy="365125"/>
          </a:xfrm>
        </p:spPr>
        <p:txBody>
          <a:bodyPr/>
          <a:lstStyle/>
          <a:p>
            <a:fld id="{9C2D89ED-A36A-4F48-AEDF-BC970FA37EDB}"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219710"/>
            <a:ext cx="12192000" cy="795655"/>
          </a:xfrm>
          <a:prstGeom prst="rect">
            <a:avLst/>
          </a:prstGeom>
        </p:spPr>
        <p:txBody>
          <a:bodyPr wrap="square">
            <a:noAutofit/>
          </a:bodyPr>
          <a:lstStyle/>
          <a:p>
            <a:endParaRPr sz="2400" b="1">
              <a:solidFill>
                <a:schemeClr val="tx1"/>
              </a:solidFill>
              <a:latin typeface="+mj-lt"/>
              <a:ea typeface="Calibri-Bold"/>
              <a:cs typeface="+mj-lt"/>
            </a:endParaRPr>
          </a:p>
        </p:txBody>
      </p:sp>
      <p:sp>
        <p:nvSpPr>
          <p:cNvPr id="5" name="Text Box 4"/>
          <p:cNvSpPr txBox="1"/>
          <p:nvPr/>
        </p:nvSpPr>
        <p:spPr>
          <a:xfrm>
            <a:off x="0" y="1132840"/>
            <a:ext cx="12192635" cy="2919095"/>
          </a:xfrm>
          <a:prstGeom prst="rect">
            <a:avLst/>
          </a:prstGeom>
          <a:noFill/>
        </p:spPr>
        <p:txBody>
          <a:bodyPr wrap="square" rtlCol="0" anchor="t">
            <a:noAutofit/>
          </a:bodyPr>
          <a:lstStyle/>
          <a:p>
            <a:pPr marL="342900" indent="-342900">
              <a:buAutoNum type="arabicPeriod"/>
            </a:pPr>
            <a:r>
              <a:rPr lang="en-IN" b="1" dirty="0">
                <a:solidFill>
                  <a:schemeClr val="accent1"/>
                </a:solidFill>
                <a:sym typeface="+mn-ea"/>
              </a:rPr>
              <a:t>Compound Noise Model Equation</a:t>
            </a:r>
            <a:endParaRPr lang="en-IN" b="1" dirty="0">
              <a:solidFill>
                <a:schemeClr val="accent1"/>
              </a:solidFill>
            </a:endParaRPr>
          </a:p>
          <a:p>
            <a:endParaRPr lang="en-IN" b="1" dirty="0"/>
          </a:p>
          <a:p>
            <a:endParaRPr lang="en-IN" b="1" dirty="0"/>
          </a:p>
          <a:p>
            <a:endParaRPr lang="en-IN" b="1" dirty="0">
              <a:sym typeface="+mn-ea"/>
            </a:endParaRPr>
          </a:p>
          <a:p>
            <a:pPr lvl="1"/>
            <a:r>
              <a:rPr lang="en-IN" b="1" dirty="0">
                <a:sym typeface="+mn-ea"/>
              </a:rPr>
              <a:t>Explanation:</a:t>
            </a:r>
            <a:endParaRPr lang="en-IN" b="1" dirty="0"/>
          </a:p>
          <a:p>
            <a:pPr lvl="1">
              <a:buFont typeface="Arial" panose="020B0604020202020204" pitchFamily="34" charset="0"/>
              <a:buChar char="•"/>
            </a:pPr>
            <a:r>
              <a:rPr lang="el-GR" b="1" dirty="0">
                <a:sym typeface="+mn-ea"/>
              </a:rPr>
              <a:t>δ</a:t>
            </a:r>
            <a:r>
              <a:rPr lang="el-GR" dirty="0">
                <a:sym typeface="+mn-ea"/>
              </a:rPr>
              <a:t>: </a:t>
            </a:r>
            <a:r>
              <a:rPr lang="en-IN" dirty="0">
                <a:sym typeface="+mn-ea"/>
              </a:rPr>
              <a:t>Total noise introduced into the training process.</a:t>
            </a:r>
            <a:endParaRPr lang="en-IN" dirty="0"/>
          </a:p>
          <a:p>
            <a:pPr lvl="1">
              <a:buFont typeface="Arial" panose="020B0604020202020204" pitchFamily="34" charset="0"/>
              <a:buChar char="•"/>
            </a:pPr>
            <a:r>
              <a:rPr lang="el-GR" b="1" dirty="0">
                <a:sym typeface="+mn-ea"/>
              </a:rPr>
              <a:t>τ</a:t>
            </a:r>
            <a:r>
              <a:rPr lang="el-GR" dirty="0">
                <a:sym typeface="+mn-ea"/>
              </a:rPr>
              <a:t>: </a:t>
            </a:r>
            <a:r>
              <a:rPr lang="en-IN" dirty="0">
                <a:sym typeface="+mn-ea"/>
              </a:rPr>
              <a:t>Predictable noise (from known transformations like JPEG compression, resizing).</a:t>
            </a:r>
            <a:endParaRPr lang="en-IN" dirty="0"/>
          </a:p>
          <a:p>
            <a:pPr lvl="1">
              <a:buFont typeface="Arial" panose="020B0604020202020204" pitchFamily="34" charset="0"/>
              <a:buChar char="•"/>
            </a:pPr>
            <a:r>
              <a:rPr lang="el-GR" b="1" dirty="0">
                <a:sym typeface="+mn-ea"/>
              </a:rPr>
              <a:t>ξ</a:t>
            </a:r>
            <a:r>
              <a:rPr lang="el-GR" dirty="0">
                <a:sym typeface="+mn-ea"/>
              </a:rPr>
              <a:t>: </a:t>
            </a:r>
            <a:r>
              <a:rPr lang="en-IN" dirty="0">
                <a:sym typeface="+mn-ea"/>
              </a:rPr>
              <a:t>Unseen noise (from unknown distortions caused by OSNs or adversarial attacks).</a:t>
            </a:r>
            <a:endParaRPr lang="en-IN" dirty="0"/>
          </a:p>
          <a:p>
            <a:pPr lvl="1">
              <a:buFont typeface="Arial" panose="020B0604020202020204" pitchFamily="34" charset="0"/>
              <a:buChar char="•"/>
            </a:pPr>
            <a:r>
              <a:rPr lang="en-IN" dirty="0">
                <a:sym typeface="+mn-ea"/>
              </a:rPr>
              <a:t>This equation represents the </a:t>
            </a:r>
            <a:r>
              <a:rPr lang="en-IN" b="1" dirty="0">
                <a:sym typeface="+mn-ea"/>
              </a:rPr>
              <a:t>two-part noise model</a:t>
            </a:r>
            <a:r>
              <a:rPr lang="en-IN" dirty="0">
                <a:sym typeface="+mn-ea"/>
              </a:rPr>
              <a:t>, which helps train the forgery detector to be</a:t>
            </a:r>
            <a:r>
              <a:rPr lang="en-IN" b="1" dirty="0">
                <a:sym typeface="+mn-ea"/>
              </a:rPr>
              <a:t>  Robust against OSN distortions</a:t>
            </a:r>
            <a:r>
              <a:rPr lang="en-IN" dirty="0">
                <a:sym typeface="+mn-ea"/>
              </a:rPr>
              <a:t>.</a:t>
            </a:r>
          </a:p>
        </p:txBody>
      </p:sp>
      <mc:AlternateContent xmlns:mc="http://schemas.openxmlformats.org/markup-compatibility/2006" xmlns:a14="http://schemas.microsoft.com/office/drawing/2010/main">
        <mc:Choice Requires="a14">
          <p:sp>
            <p:nvSpPr>
              <p:cNvPr id="7" name="Text Box 6"/>
              <p:cNvSpPr txBox="1"/>
              <p:nvPr/>
            </p:nvSpPr>
            <p:spPr>
              <a:xfrm>
                <a:off x="0" y="3996690"/>
                <a:ext cx="12192635" cy="2861310"/>
              </a:xfrm>
              <a:prstGeom prst="rect">
                <a:avLst/>
              </a:prstGeom>
              <a:noFill/>
            </p:spPr>
            <p:txBody>
              <a:bodyPr wrap="square" rtlCol="0">
                <a:spAutoFit/>
              </a:bodyPr>
              <a:lstStyle/>
              <a:p>
                <a:r>
                  <a:rPr lang="en-IN" b="1" dirty="0">
                    <a:solidFill>
                      <a:schemeClr val="accent1"/>
                    </a:solidFill>
                    <a:sym typeface="+mn-ea"/>
                  </a:rPr>
                  <a:t>2.   Forged Image Synthesis Equation</a:t>
                </a:r>
                <a:endParaRPr lang="en-IN" b="1" dirty="0">
                  <a:solidFill>
                    <a:schemeClr val="accent1"/>
                  </a:solidFill>
                </a:endParaRPr>
              </a:p>
              <a:p>
                <a:endParaRPr lang="en-IN" b="1" dirty="0"/>
              </a:p>
              <a:p>
                <a:endParaRPr lang="en-IN" b="1" dirty="0"/>
              </a:p>
              <a:p>
                <a:pPr lvl="1"/>
                <a:r>
                  <a:rPr lang="en-IN" b="1" dirty="0">
                    <a:sym typeface="+mn-ea"/>
                  </a:rPr>
                  <a:t>Explanation:</a:t>
                </a:r>
                <a:endParaRPr lang="en-IN" b="1" dirty="0"/>
              </a:p>
              <a:p>
                <a:pPr lvl="1">
                  <a:buFont typeface="Arial" panose="020B0604020202020204" pitchFamily="34" charset="0"/>
                  <a:buChar char="•"/>
                </a:pPr>
                <a14:m>
                  <m:oMath xmlns:m="http://schemas.openxmlformats.org/officeDocument/2006/math">
                    <m:sSub>
                      <m:sSubPr>
                        <m:ctrlPr>
                          <a:rPr lang="en-IN" b="1" i="1" dirty="0" smtClean="0">
                            <a:solidFill>
                              <a:srgbClr val="836967"/>
                            </a:solidFill>
                            <a:latin typeface="Cambria Math" panose="02040503050406030204" pitchFamily="18" charset="0"/>
                          </a:rPr>
                        </m:ctrlPr>
                      </m:sSubPr>
                      <m:e>
                        <m:r>
                          <a:rPr lang="en-IN" b="1" i="1" dirty="0">
                            <a:latin typeface="Cambria Math" panose="02040503050406030204" pitchFamily="18" charset="0"/>
                          </a:rPr>
                          <m:t>𝑷</m:t>
                        </m:r>
                      </m:e>
                      <m:sub>
                        <m:r>
                          <a:rPr lang="en-IN" b="1" i="0" dirty="0">
                            <a:latin typeface="Cambria Math" panose="02040503050406030204" pitchFamily="18" charset="0"/>
                          </a:rPr>
                          <m:t>𝟏</m:t>
                        </m:r>
                      </m:sub>
                    </m:sSub>
                  </m:oMath>
                </a14:m>
                <a:r>
                  <a:rPr lang="en-IN" b="1" dirty="0">
                    <a:sym typeface="+mn-ea"/>
                  </a:rPr>
                  <a:t>​</a:t>
                </a:r>
                <a:r>
                  <a:rPr lang="en-IN" dirty="0">
                    <a:sym typeface="+mn-ea"/>
                  </a:rPr>
                  <a:t>: Original unaltered image.</a:t>
                </a:r>
                <a:endParaRPr lang="en-IN" dirty="0"/>
              </a:p>
              <a:p>
                <a:pPr lvl="1">
                  <a:buFont typeface="Arial" panose="020B0604020202020204" pitchFamily="34" charset="0"/>
                  <a:buChar char="•"/>
                </a:pPr>
                <a14:m>
                  <m:oMath xmlns:m="http://schemas.openxmlformats.org/officeDocument/2006/math">
                    <m:sSub>
                      <m:sSubPr>
                        <m:ctrlPr>
                          <a:rPr lang="en-IN" b="1" i="1" dirty="0" smtClean="0">
                            <a:solidFill>
                              <a:schemeClr val="tx1"/>
                            </a:solidFill>
                            <a:latin typeface="Cambria Math" panose="02040503050406030204" pitchFamily="18" charset="0"/>
                          </a:rPr>
                        </m:ctrlPr>
                      </m:sSubPr>
                      <m:e>
                        <m:r>
                          <a:rPr lang="en-IN" b="1" i="1" dirty="0" smtClean="0">
                            <a:solidFill>
                              <a:schemeClr val="tx1"/>
                            </a:solidFill>
                            <a:latin typeface="Cambria Math" panose="02040503050406030204" pitchFamily="18" charset="0"/>
                          </a:rPr>
                          <m:t>𝑷</m:t>
                        </m:r>
                      </m:e>
                      <m:sub>
                        <m:r>
                          <a:rPr lang="en-IN" b="1" i="0" dirty="0" smtClean="0">
                            <a:solidFill>
                              <a:schemeClr val="tx1"/>
                            </a:solidFill>
                            <a:latin typeface="Cambria Math" panose="02040503050406030204" pitchFamily="18" charset="0"/>
                          </a:rPr>
                          <m:t>𝟐</m:t>
                        </m:r>
                      </m:sub>
                    </m:sSub>
                  </m:oMath>
                </a14:m>
                <a:r>
                  <a:rPr lang="en-IN" b="1" dirty="0">
                    <a:sym typeface="+mn-ea"/>
                  </a:rPr>
                  <a:t>​</a:t>
                </a:r>
                <a:r>
                  <a:rPr lang="en-IN" dirty="0">
                    <a:sym typeface="+mn-ea"/>
                  </a:rPr>
                  <a:t>: Manipulated region (forged content).</a:t>
                </a:r>
                <a:endParaRPr lang="en-IN" dirty="0"/>
              </a:p>
              <a:p>
                <a:pPr lvl="1">
                  <a:buFont typeface="Arial" panose="020B0604020202020204" pitchFamily="34" charset="0"/>
                  <a:buChar char="•"/>
                </a:pPr>
                <a:r>
                  <a:rPr lang="en-IN" b="1" dirty="0">
                    <a:sym typeface="+mn-ea"/>
                  </a:rPr>
                  <a:t>y</a:t>
                </a:r>
                <a:r>
                  <a:rPr lang="en-IN" dirty="0">
                    <a:sym typeface="+mn-ea"/>
                  </a:rPr>
                  <a:t>: Binary mask where </a:t>
                </a:r>
                <a:r>
                  <a:rPr lang="en-IN" b="1" dirty="0">
                    <a:sym typeface="+mn-ea"/>
                  </a:rPr>
                  <a:t>1s represent forged regions</a:t>
                </a:r>
                <a:r>
                  <a:rPr lang="en-IN" dirty="0">
                    <a:sym typeface="+mn-ea"/>
                  </a:rPr>
                  <a:t> and </a:t>
                </a:r>
                <a:r>
                  <a:rPr lang="en-IN" b="1" dirty="0">
                    <a:sym typeface="+mn-ea"/>
                  </a:rPr>
                  <a:t>0s represent original regions</a:t>
                </a:r>
                <a:r>
                  <a:rPr lang="en-IN" dirty="0">
                    <a:sym typeface="+mn-ea"/>
                  </a:rPr>
                  <a:t>.</a:t>
                </a:r>
                <a:endParaRPr lang="en-IN" dirty="0"/>
              </a:p>
              <a:p>
                <a:pPr lvl="1">
                  <a:buFont typeface="Arial" panose="020B0604020202020204" pitchFamily="34" charset="0"/>
                  <a:buChar char="•"/>
                </a:pPr>
                <a:r>
                  <a:rPr lang="en-IN" b="1" dirty="0">
                    <a:sym typeface="+mn-ea"/>
                  </a:rPr>
                  <a:t>x</a:t>
                </a:r>
                <a:r>
                  <a:rPr lang="en-IN" dirty="0">
                    <a:sym typeface="+mn-ea"/>
                  </a:rPr>
                  <a:t>: Final forged image.</a:t>
                </a:r>
                <a:endParaRPr lang="en-IN" dirty="0"/>
              </a:p>
              <a:p>
                <a:pPr lvl="1">
                  <a:buFont typeface="Arial" panose="020B0604020202020204" pitchFamily="34" charset="0"/>
                  <a:buChar char="•"/>
                </a:pPr>
                <a:r>
                  <a:rPr lang="en-IN" dirty="0">
                    <a:sym typeface="+mn-ea"/>
                  </a:rPr>
                  <a:t>This equation constructs a </a:t>
                </a:r>
                <a:r>
                  <a:rPr lang="en-IN" b="1" dirty="0">
                    <a:sym typeface="+mn-ea"/>
                  </a:rPr>
                  <a:t>synthetic forgery dataset</a:t>
                </a:r>
                <a:r>
                  <a:rPr lang="en-IN" dirty="0">
                    <a:sym typeface="+mn-ea"/>
                  </a:rPr>
                  <a:t> by blending two images using a binary mask.</a:t>
                </a:r>
                <a:endParaRPr b="1" dirty="0">
                  <a:solidFill>
                    <a:schemeClr val="tx1"/>
                  </a:solidFill>
                  <a:latin typeface="+mj-lt"/>
                  <a:ea typeface="Calibri-Bold"/>
                  <a:cs typeface="+mj-lt"/>
                </a:endParaRPr>
              </a:p>
              <a:p>
                <a:endParaRPr lang="en-US" dirty="0"/>
              </a:p>
            </p:txBody>
          </p:sp>
        </mc:Choice>
        <mc:Fallback xmlns="">
          <p:sp>
            <p:nvSpPr>
              <p:cNvPr id="7" name="Text Box 6"/>
              <p:cNvSpPr txBox="1">
                <a:spLocks noRot="1" noChangeAspect="1" noMove="1" noResize="1" noEditPoints="1" noAdjustHandles="1" noChangeArrowheads="1" noChangeShapeType="1" noTextEdit="1"/>
              </p:cNvSpPr>
              <p:nvPr/>
            </p:nvSpPr>
            <p:spPr>
              <a:xfrm>
                <a:off x="0" y="3996690"/>
                <a:ext cx="12192635" cy="2861310"/>
              </a:xfrm>
              <a:prstGeom prst="rect">
                <a:avLst/>
              </a:prstGeom>
              <a:blipFill>
                <a:blip r:embed="rId2"/>
                <a:stretch>
                  <a:fillRect l="-400" t="-1279"/>
                </a:stretch>
              </a:blipFill>
            </p:spPr>
            <p:txBody>
              <a:bodyPr/>
              <a:lstStyle/>
              <a:p>
                <a:r>
                  <a:rPr lang="en-IN">
                    <a:noFill/>
                  </a:rPr>
                  <a:t> </a:t>
                </a:r>
              </a:p>
            </p:txBody>
          </p:sp>
        </mc:Fallback>
      </mc:AlternateContent>
      <p:pic>
        <p:nvPicPr>
          <p:cNvPr id="8" name="Picture 7"/>
          <p:cNvPicPr>
            <a:picLocks noChangeAspect="1"/>
          </p:cNvPicPr>
          <p:nvPr/>
        </p:nvPicPr>
        <p:blipFill>
          <a:blip r:embed="rId3" cstate="print"/>
          <a:stretch>
            <a:fillRect/>
          </a:stretch>
        </p:blipFill>
        <p:spPr>
          <a:xfrm>
            <a:off x="3677884" y="4511896"/>
            <a:ext cx="4324954" cy="590632"/>
          </a:xfrm>
          <a:prstGeom prst="rect">
            <a:avLst/>
          </a:prstGeom>
        </p:spPr>
      </p:pic>
      <p:pic>
        <p:nvPicPr>
          <p:cNvPr id="9" name="Picture 8"/>
          <p:cNvPicPr>
            <a:picLocks noChangeAspect="1"/>
          </p:cNvPicPr>
          <p:nvPr/>
        </p:nvPicPr>
        <p:blipFill>
          <a:blip r:embed="rId4" cstate="print"/>
          <a:stretch>
            <a:fillRect/>
          </a:stretch>
        </p:blipFill>
        <p:spPr>
          <a:xfrm>
            <a:off x="3568933" y="1670668"/>
            <a:ext cx="3553321" cy="533474"/>
          </a:xfrm>
          <a:prstGeom prst="rect">
            <a:avLst/>
          </a:prstGeom>
        </p:spPr>
      </p:pic>
      <p:sp>
        <p:nvSpPr>
          <p:cNvPr id="11" name="Text Box 10"/>
          <p:cNvSpPr txBox="1"/>
          <p:nvPr/>
        </p:nvSpPr>
        <p:spPr>
          <a:xfrm>
            <a:off x="4857135" y="488729"/>
            <a:ext cx="1966452" cy="368300"/>
          </a:xfrm>
          <a:prstGeom prst="rect">
            <a:avLst/>
          </a:prstGeom>
          <a:noFill/>
        </p:spPr>
        <p:txBody>
          <a:bodyPr wrap="square" rtlCol="0">
            <a:spAutoFit/>
          </a:bodyPr>
          <a:lstStyle/>
          <a:p>
            <a:pPr algn="ctr"/>
            <a:r>
              <a:rPr lang="en-IN" altLang="en-US" b="1" dirty="0">
                <a:solidFill>
                  <a:schemeClr val="accent1"/>
                </a:solidFill>
              </a:rPr>
              <a:t>EQUATIONS</a:t>
            </a:r>
          </a:p>
        </p:txBody>
      </p:sp>
      <p:sp>
        <p:nvSpPr>
          <p:cNvPr id="4" name="Slide Number Placeholder 3">
            <a:extLst>
              <a:ext uri="{FF2B5EF4-FFF2-40B4-BE49-F238E27FC236}">
                <a16:creationId xmlns:a16="http://schemas.microsoft.com/office/drawing/2014/main" id="{B4123F8A-37F5-E67A-F17A-C86A5113D191}"/>
              </a:ext>
            </a:extLst>
          </p:cNvPr>
          <p:cNvSpPr>
            <a:spLocks noGrp="1"/>
          </p:cNvSpPr>
          <p:nvPr>
            <p:ph type="sldNum" sz="quarter" idx="12"/>
          </p:nvPr>
        </p:nvSpPr>
        <p:spPr>
          <a:xfrm>
            <a:off x="8846574" y="219710"/>
            <a:ext cx="2743200" cy="365125"/>
          </a:xfrm>
        </p:spPr>
        <p:txBody>
          <a:bodyPr/>
          <a:lstStyle/>
          <a:p>
            <a:fld id="{9C2D89ED-A36A-4F48-AEDF-BC970FA37EDB}" type="slidenum">
              <a:rPr lang="en-IN" smtClean="0"/>
              <a:t>11</a:t>
            </a:fld>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3430270"/>
            <a:ext cx="12192000" cy="3427730"/>
          </a:xfrm>
          <a:prstGeom prst="rect">
            <a:avLst/>
          </a:prstGeom>
        </p:spPr>
        <p:txBody>
          <a:bodyPr wrap="square">
            <a:noAutofit/>
          </a:bodyPr>
          <a:lstStyle/>
          <a:p>
            <a:endParaRPr sz="1600">
              <a:solidFill>
                <a:schemeClr val="tx1"/>
              </a:solidFill>
              <a:latin typeface="Calibri" panose="020F0502020204030204"/>
              <a:ea typeface="Calibri" panose="020F0502020204030204"/>
            </a:endParaRPr>
          </a:p>
        </p:txBody>
      </p:sp>
      <mc:AlternateContent xmlns:mc="http://schemas.openxmlformats.org/markup-compatibility/2006" xmlns:a14="http://schemas.microsoft.com/office/drawing/2010/main">
        <mc:Choice Requires="a14">
          <p:sp>
            <p:nvSpPr>
              <p:cNvPr id="8" name="Text Box 7"/>
              <p:cNvSpPr txBox="1"/>
              <p:nvPr/>
            </p:nvSpPr>
            <p:spPr>
              <a:xfrm>
                <a:off x="-635" y="251242"/>
                <a:ext cx="12192635" cy="3429000"/>
              </a:xfrm>
              <a:prstGeom prst="rect">
                <a:avLst/>
              </a:prstGeom>
              <a:noFill/>
            </p:spPr>
            <p:txBody>
              <a:bodyPr wrap="square" rtlCol="0" anchor="t">
                <a:noAutofit/>
              </a:bodyPr>
              <a:lstStyle/>
              <a:p>
                <a:r>
                  <a:rPr lang="en-IN" b="1" dirty="0">
                    <a:solidFill>
                      <a:schemeClr val="accent1"/>
                    </a:solidFill>
                    <a:sym typeface="+mn-ea"/>
                  </a:rPr>
                  <a:t>3.   Robust Training Objective Function</a:t>
                </a:r>
                <a:endParaRPr lang="en-IN" b="1" dirty="0">
                  <a:solidFill>
                    <a:schemeClr val="accent1"/>
                  </a:solidFill>
                </a:endParaRPr>
              </a:p>
              <a:p>
                <a:endParaRPr lang="en-IN" b="1" dirty="0"/>
              </a:p>
              <a:p>
                <a:endParaRPr lang="en-IN" b="1" dirty="0"/>
              </a:p>
              <a:p>
                <a:endParaRPr lang="en-IN" b="1" dirty="0"/>
              </a:p>
              <a:p>
                <a:pPr lvl="1"/>
                <a:r>
                  <a:rPr lang="en-IN" b="1" dirty="0">
                    <a:sym typeface="+mn-ea"/>
                  </a:rPr>
                  <a:t>Explanation:</a:t>
                </a:r>
                <a:endParaRPr lang="en-IN" b="1" dirty="0"/>
              </a:p>
              <a:p>
                <a:pPr lvl="1">
                  <a:buFont typeface="Arial" panose="020B0604020202020204" pitchFamily="34" charset="0"/>
                  <a:buChar char="•"/>
                </a:pPr>
                <a:r>
                  <a:rPr lang="el-GR" b="1" dirty="0">
                    <a:sym typeface="+mn-ea"/>
                  </a:rPr>
                  <a:t>θ</a:t>
                </a:r>
                <a:r>
                  <a:rPr lang="el-GR" dirty="0">
                    <a:sym typeface="+mn-ea"/>
                  </a:rPr>
                  <a:t>: </a:t>
                </a:r>
                <a:r>
                  <a:rPr lang="en-IN" dirty="0">
                    <a:sym typeface="+mn-ea"/>
                  </a:rPr>
                  <a:t>Parameters of the forgery detection model.</a:t>
                </a:r>
                <a:endParaRPr lang="en-IN" dirty="0"/>
              </a:p>
              <a:p>
                <a:pPr lvl="1">
                  <a:buFont typeface="Arial" panose="020B0604020202020204" pitchFamily="34" charset="0"/>
                  <a:buChar char="•"/>
                </a:pPr>
                <a:r>
                  <a:rPr lang="en-IN" b="1" dirty="0">
                    <a:sym typeface="+mn-ea"/>
                  </a:rPr>
                  <a:t>N</a:t>
                </a:r>
                <a:r>
                  <a:rPr lang="en-IN" dirty="0">
                    <a:sym typeface="+mn-ea"/>
                  </a:rPr>
                  <a:t>: Total number of training samples.</a:t>
                </a:r>
                <a:endParaRPr lang="en-IN" dirty="0"/>
              </a:p>
              <a:p>
                <a:pPr lvl="1">
                  <a:buFont typeface="Arial" panose="020B0604020202020204" pitchFamily="34" charset="0"/>
                  <a:buChar char="•"/>
                </a:pPr>
                <a14:m>
                  <m:oMath xmlns:m="http://schemas.openxmlformats.org/officeDocument/2006/math">
                    <m:sSub>
                      <m:sSubPr>
                        <m:ctrlPr>
                          <a:rPr lang="en-IN" b="1" i="1" dirty="0" smtClean="0">
                            <a:solidFill>
                              <a:srgbClr val="836967"/>
                            </a:solidFill>
                            <a:latin typeface="Cambria Math" panose="02040503050406030204" pitchFamily="18" charset="0"/>
                          </a:rPr>
                        </m:ctrlPr>
                      </m:sSubPr>
                      <m:e>
                        <m:r>
                          <a:rPr lang="en-IN" b="1" i="1" dirty="0" err="1">
                            <a:latin typeface="Cambria Math" panose="02040503050406030204" pitchFamily="18" charset="0"/>
                          </a:rPr>
                          <m:t>𝒙</m:t>
                        </m:r>
                      </m:e>
                      <m:sub>
                        <m:r>
                          <a:rPr lang="en-IN" b="1" i="1" dirty="0" err="1">
                            <a:latin typeface="Cambria Math" panose="02040503050406030204" pitchFamily="18" charset="0"/>
                          </a:rPr>
                          <m:t>𝒊</m:t>
                        </m:r>
                      </m:sub>
                    </m:sSub>
                  </m:oMath>
                </a14:m>
                <a:r>
                  <a:rPr lang="en-IN" dirty="0">
                    <a:sym typeface="+mn-ea"/>
                  </a:rPr>
                  <a:t>: Input forged image.</a:t>
                </a:r>
                <a:endParaRPr lang="en-IN" dirty="0"/>
              </a:p>
              <a:p>
                <a:pPr lvl="1">
                  <a:buFont typeface="Arial" panose="020B0604020202020204" pitchFamily="34" charset="0"/>
                  <a:buChar char="•"/>
                </a:pPr>
                <a14:m>
                  <m:oMath xmlns:m="http://schemas.openxmlformats.org/officeDocument/2006/math">
                    <m:sSub>
                      <m:sSubPr>
                        <m:ctrlPr>
                          <a:rPr lang="en-IN" b="1" i="1" dirty="0" smtClean="0">
                            <a:solidFill>
                              <a:srgbClr val="836967"/>
                            </a:solidFill>
                            <a:latin typeface="Cambria Math" panose="02040503050406030204" pitchFamily="18" charset="0"/>
                          </a:rPr>
                        </m:ctrlPr>
                      </m:sSubPr>
                      <m:e>
                        <m:r>
                          <a:rPr lang="en-IN" b="1" i="1" dirty="0" err="1">
                            <a:latin typeface="Cambria Math" panose="02040503050406030204" pitchFamily="18" charset="0"/>
                          </a:rPr>
                          <m:t>𝒚</m:t>
                        </m:r>
                      </m:e>
                      <m:sub>
                        <m:r>
                          <a:rPr lang="en-IN" b="1" i="0" dirty="0" err="1">
                            <a:latin typeface="Cambria Math" panose="02040503050406030204" pitchFamily="18" charset="0"/>
                          </a:rPr>
                          <m:t>ⅈ</m:t>
                        </m:r>
                      </m:sub>
                    </m:sSub>
                  </m:oMath>
                </a14:m>
                <a:r>
                  <a:rPr lang="en-IN" b="1" dirty="0">
                    <a:sym typeface="+mn-ea"/>
                  </a:rPr>
                  <a:t>​</a:t>
                </a:r>
                <a:r>
                  <a:rPr lang="en-IN" dirty="0">
                    <a:sym typeface="+mn-ea"/>
                  </a:rPr>
                  <a:t>: Ground truth binary mask.</a:t>
                </a:r>
                <a:endParaRPr lang="en-IN" dirty="0"/>
              </a:p>
              <a:p>
                <a:pPr lvl="1">
                  <a:buFont typeface="Arial" panose="020B0604020202020204" pitchFamily="34" charset="0"/>
                  <a:buChar char="•"/>
                </a:pPr>
                <a14:m>
                  <m:oMath xmlns:m="http://schemas.openxmlformats.org/officeDocument/2006/math">
                    <m:sSub>
                      <m:sSubPr>
                        <m:ctrlPr>
                          <a:rPr lang="en-IN" b="1" i="1" dirty="0" smtClean="0">
                            <a:solidFill>
                              <a:srgbClr val="836967"/>
                            </a:solidFill>
                            <a:latin typeface="Cambria Math" panose="02040503050406030204" pitchFamily="18" charset="0"/>
                          </a:rPr>
                        </m:ctrlPr>
                      </m:sSubPr>
                      <m:e>
                        <m:r>
                          <a:rPr lang="en-IN" b="1" i="1" dirty="0" err="1">
                            <a:latin typeface="Cambria Math" panose="02040503050406030204" pitchFamily="18" charset="0"/>
                          </a:rPr>
                          <m:t>𝑳</m:t>
                        </m:r>
                      </m:e>
                      <m:sub>
                        <m:r>
                          <a:rPr lang="en-IN" b="1" i="1" dirty="0" err="1">
                            <a:latin typeface="Cambria Math" panose="02040503050406030204" pitchFamily="18" charset="0"/>
                          </a:rPr>
                          <m:t>𝒃</m:t>
                        </m:r>
                      </m:sub>
                    </m:sSub>
                  </m:oMath>
                </a14:m>
                <a:r>
                  <a:rPr lang="en-IN" b="1" dirty="0">
                    <a:sym typeface="+mn-ea"/>
                  </a:rPr>
                  <a:t>​</a:t>
                </a:r>
                <a:r>
                  <a:rPr lang="en-IN" dirty="0">
                    <a:sym typeface="+mn-ea"/>
                  </a:rPr>
                  <a:t>: Binary Cross-Entropy (BCE) loss function.</a:t>
                </a:r>
                <a:endParaRPr lang="en-IN" dirty="0"/>
              </a:p>
              <a:p>
                <a:pPr lvl="1">
                  <a:buFont typeface="Arial" panose="020B0604020202020204" pitchFamily="34" charset="0"/>
                  <a:buChar char="•"/>
                </a:pPr>
                <a:r>
                  <a:rPr lang="en-IN" b="1" dirty="0">
                    <a:sym typeface="+mn-ea"/>
                  </a:rPr>
                  <a:t>P(</a:t>
                </a:r>
                <a:r>
                  <a:rPr lang="el-GR" b="1" dirty="0">
                    <a:sym typeface="+mn-ea"/>
                  </a:rPr>
                  <a:t>δ)</a:t>
                </a:r>
                <a:r>
                  <a:rPr lang="en-IN" b="1" dirty="0">
                    <a:sym typeface="+mn-ea"/>
                  </a:rPr>
                  <a:t>:</a:t>
                </a:r>
                <a:r>
                  <a:rPr lang="en-IN" dirty="0">
                    <a:sym typeface="+mn-ea"/>
                  </a:rPr>
                  <a:t>Probability distribution of compound noise </a:t>
                </a:r>
                <a:r>
                  <a:rPr lang="el-GR" dirty="0">
                    <a:sym typeface="+mn-ea"/>
                  </a:rPr>
                  <a:t>δ.</a:t>
                </a:r>
                <a:endParaRPr lang="el-GR" dirty="0"/>
              </a:p>
              <a:p>
                <a:pPr lvl="1">
                  <a:buFont typeface="Arial" panose="020B0604020202020204" pitchFamily="34" charset="0"/>
                  <a:buChar char="•"/>
                </a:pPr>
                <a:r>
                  <a:rPr lang="en-IN" dirty="0">
                    <a:sym typeface="+mn-ea"/>
                  </a:rPr>
                  <a:t>This equation </a:t>
                </a:r>
                <a:r>
                  <a:rPr lang="en-IN" b="1" dirty="0">
                    <a:sym typeface="+mn-ea"/>
                  </a:rPr>
                  <a:t>trains the model to detect forged regions</a:t>
                </a:r>
                <a:r>
                  <a:rPr lang="en-IN" dirty="0">
                    <a:sym typeface="+mn-ea"/>
                  </a:rPr>
                  <a:t> while accounting for </a:t>
                </a:r>
                <a:r>
                  <a:rPr lang="en-IN" b="1" dirty="0">
                    <a:sym typeface="+mn-ea"/>
                  </a:rPr>
                  <a:t>OSN-induced noise</a:t>
                </a:r>
                <a:r>
                  <a:rPr lang="en-IN" dirty="0">
                    <a:sym typeface="+mn-ea"/>
                  </a:rPr>
                  <a:t>.</a:t>
                </a:r>
              </a:p>
            </p:txBody>
          </p:sp>
        </mc:Choice>
        <mc:Fallback xmlns="">
          <p:sp>
            <p:nvSpPr>
              <p:cNvPr id="8" name="Text Box 7"/>
              <p:cNvSpPr txBox="1">
                <a:spLocks noRot="1" noChangeAspect="1" noMove="1" noResize="1" noEditPoints="1" noAdjustHandles="1" noChangeArrowheads="1" noChangeShapeType="1" noTextEdit="1"/>
              </p:cNvSpPr>
              <p:nvPr/>
            </p:nvSpPr>
            <p:spPr>
              <a:xfrm>
                <a:off x="-635" y="251242"/>
                <a:ext cx="12192635" cy="3429000"/>
              </a:xfrm>
              <a:prstGeom prst="rect">
                <a:avLst/>
              </a:prstGeom>
              <a:blipFill>
                <a:blip r:embed="rId3"/>
                <a:stretch>
                  <a:fillRect l="-450" t="-888" b="-1421"/>
                </a:stretch>
              </a:blipFill>
            </p:spPr>
            <p:txBody>
              <a:bodyPr/>
              <a:lstStyle/>
              <a:p>
                <a:r>
                  <a:rPr lang="en-IN">
                    <a:noFill/>
                  </a:rPr>
                  <a:t> </a:t>
                </a:r>
              </a:p>
            </p:txBody>
          </p:sp>
        </mc:Fallback>
      </mc:AlternateContent>
      <p:pic>
        <p:nvPicPr>
          <p:cNvPr id="9" name="Picture 8"/>
          <p:cNvPicPr>
            <a:picLocks noChangeAspect="1"/>
          </p:cNvPicPr>
          <p:nvPr/>
        </p:nvPicPr>
        <p:blipFill>
          <a:blip r:embed="rId4" cstate="print"/>
          <a:stretch>
            <a:fillRect/>
          </a:stretch>
        </p:blipFill>
        <p:spPr>
          <a:xfrm>
            <a:off x="3281620" y="641649"/>
            <a:ext cx="4382112" cy="838317"/>
          </a:xfrm>
          <a:prstGeom prst="rect">
            <a:avLst/>
          </a:prstGeom>
        </p:spPr>
      </p:pic>
      <mc:AlternateContent xmlns:mc="http://schemas.openxmlformats.org/markup-compatibility/2006" xmlns:a14="http://schemas.microsoft.com/office/drawing/2010/main">
        <mc:Choice Requires="a14">
          <p:sp>
            <p:nvSpPr>
              <p:cNvPr id="10" name="Text Box 9"/>
              <p:cNvSpPr txBox="1"/>
              <p:nvPr/>
            </p:nvSpPr>
            <p:spPr>
              <a:xfrm>
                <a:off x="21590" y="3704450"/>
                <a:ext cx="12170410" cy="3380740"/>
              </a:xfrm>
              <a:prstGeom prst="rect">
                <a:avLst/>
              </a:prstGeom>
              <a:noFill/>
            </p:spPr>
            <p:txBody>
              <a:bodyPr wrap="square" rtlCol="0">
                <a:noAutofit/>
              </a:bodyPr>
              <a:lstStyle/>
              <a:p>
                <a:r>
                  <a:rPr lang="en-IN" b="1" dirty="0">
                    <a:solidFill>
                      <a:schemeClr val="accent1"/>
                    </a:solidFill>
                    <a:sym typeface="+mn-ea"/>
                  </a:rPr>
                  <a:t>4.   Predictable Noise Estimation Equation</a:t>
                </a:r>
                <a:endParaRPr lang="en-IN" b="1" dirty="0">
                  <a:solidFill>
                    <a:schemeClr val="accent1"/>
                  </a:solidFill>
                </a:endParaRPr>
              </a:p>
              <a:p>
                <a:endParaRPr lang="en-IN" dirty="0"/>
              </a:p>
              <a:p>
                <a:endParaRPr lang="en-IN" dirty="0"/>
              </a:p>
              <a:p>
                <a:pPr lvl="1"/>
                <a:r>
                  <a:rPr lang="en-IN" dirty="0">
                    <a:sym typeface="+mn-ea"/>
                  </a:rPr>
                  <a:t>​</a:t>
                </a:r>
                <a:r>
                  <a:rPr lang="en-IN" b="1" dirty="0">
                    <a:sym typeface="+mn-ea"/>
                  </a:rPr>
                  <a:t>Explanation:</a:t>
                </a:r>
                <a:endParaRPr lang="en-IN" b="1" dirty="0"/>
              </a:p>
              <a:p>
                <a:pPr lvl="1">
                  <a:buFont typeface="Arial" panose="020B0604020202020204" pitchFamily="34" charset="0"/>
                  <a:buChar char="•"/>
                </a:pPr>
                <a14:m>
                  <m:oMath xmlns:m="http://schemas.openxmlformats.org/officeDocument/2006/math">
                    <m:sSub>
                      <m:sSubPr>
                        <m:ctrlPr>
                          <a:rPr lang="el-GR" b="1" i="1" dirty="0" smtClean="0">
                            <a:solidFill>
                              <a:srgbClr val="836967"/>
                            </a:solidFill>
                            <a:latin typeface="Cambria Math" panose="02040503050406030204" pitchFamily="18" charset="0"/>
                          </a:rPr>
                        </m:ctrlPr>
                      </m:sSubPr>
                      <m:e>
                        <m:r>
                          <a:rPr lang="el-GR" b="1" i="1" dirty="0">
                            <a:latin typeface="Cambria Math" panose="02040503050406030204" pitchFamily="18" charset="0"/>
                          </a:rPr>
                          <m:t>𝝉</m:t>
                        </m:r>
                      </m:e>
                      <m:sub>
                        <m:r>
                          <a:rPr lang="el-GR" b="1" i="1" dirty="0">
                            <a:latin typeface="Cambria Math" panose="02040503050406030204" pitchFamily="18" charset="0"/>
                          </a:rPr>
                          <m:t>𝒊</m:t>
                        </m:r>
                      </m:sub>
                    </m:sSub>
                  </m:oMath>
                </a14:m>
                <a:r>
                  <a:rPr lang="en-IN" b="1" dirty="0">
                    <a:sym typeface="+mn-ea"/>
                  </a:rPr>
                  <a:t>​</a:t>
                </a:r>
                <a:r>
                  <a:rPr lang="en-IN" dirty="0">
                    <a:sym typeface="+mn-ea"/>
                  </a:rPr>
                  <a:t>: Predictable noise added by an OSN (e.g., JPEG compression, resizing).</a:t>
                </a:r>
                <a:endParaRPr lang="en-IN" dirty="0"/>
              </a:p>
              <a:p>
                <a:pPr lvl="1">
                  <a:buFont typeface="Arial" panose="020B0604020202020204" pitchFamily="34" charset="0"/>
                  <a:buChar char="•"/>
                </a:pPr>
                <a14:m>
                  <m:oMath xmlns:m="http://schemas.openxmlformats.org/officeDocument/2006/math">
                    <m:sSub>
                      <m:sSubPr>
                        <m:ctrlPr>
                          <a:rPr lang="en-IN" b="1" i="1" dirty="0" smtClean="0">
                            <a:solidFill>
                              <a:srgbClr val="836967"/>
                            </a:solidFill>
                            <a:latin typeface="Cambria Math" panose="02040503050406030204" pitchFamily="18" charset="0"/>
                          </a:rPr>
                        </m:ctrlPr>
                      </m:sSubPr>
                      <m:e>
                        <m:r>
                          <a:rPr lang="en-IN" b="1" i="1" dirty="0" err="1">
                            <a:latin typeface="Cambria Math" panose="02040503050406030204" pitchFamily="18" charset="0"/>
                          </a:rPr>
                          <m:t>𝒙</m:t>
                        </m:r>
                      </m:e>
                      <m:sub>
                        <m:r>
                          <a:rPr lang="en-IN" b="1" i="1" dirty="0" err="1">
                            <a:latin typeface="Cambria Math" panose="02040503050406030204" pitchFamily="18" charset="0"/>
                          </a:rPr>
                          <m:t>𝒊</m:t>
                        </m:r>
                      </m:sub>
                    </m:sSub>
                    <m:r>
                      <a:rPr lang="en-IN" b="1" i="1" dirty="0" err="1">
                        <a:latin typeface="Cambria Math" panose="02040503050406030204" pitchFamily="18" charset="0"/>
                      </a:rPr>
                      <m:t> </m:t>
                    </m:r>
                  </m:oMath>
                </a14:m>
                <a:r>
                  <a:rPr lang="en-IN" b="1" dirty="0">
                    <a:sym typeface="+mn-ea"/>
                  </a:rPr>
                  <a:t>​</a:t>
                </a:r>
                <a:r>
                  <a:rPr lang="en-IN" dirty="0">
                    <a:sym typeface="+mn-ea"/>
                  </a:rPr>
                  <a:t>: Original input image.</a:t>
                </a:r>
                <a:endParaRPr lang="en-IN" dirty="0"/>
              </a:p>
              <a:p>
                <a:pPr lvl="1">
                  <a:buFont typeface="Arial" panose="020B0604020202020204" pitchFamily="34" charset="0"/>
                  <a:buChar char="•"/>
                </a:pPr>
                <a:r>
                  <a:rPr lang="en-IN" b="1" dirty="0">
                    <a:sym typeface="+mn-ea"/>
                  </a:rPr>
                  <a:t>OSN(</a:t>
                </a:r>
                <a14:m>
                  <m:oMath xmlns:m="http://schemas.openxmlformats.org/officeDocument/2006/math">
                    <m:sSub>
                      <m:sSubPr>
                        <m:ctrlPr>
                          <a:rPr lang="en-IN" b="1" i="1" dirty="0" smtClean="0">
                            <a:solidFill>
                              <a:srgbClr val="836967"/>
                            </a:solidFill>
                            <a:latin typeface="Cambria Math" panose="02040503050406030204" pitchFamily="18" charset="0"/>
                          </a:rPr>
                        </m:ctrlPr>
                      </m:sSubPr>
                      <m:e>
                        <m:r>
                          <a:rPr lang="en-IN" b="1" i="1" dirty="0" err="1">
                            <a:latin typeface="Cambria Math" panose="02040503050406030204" pitchFamily="18" charset="0"/>
                          </a:rPr>
                          <m:t>𝒙</m:t>
                        </m:r>
                      </m:e>
                      <m:sub>
                        <m:r>
                          <a:rPr lang="en-IN" b="1" i="1" dirty="0" err="1">
                            <a:latin typeface="Cambria Math" panose="02040503050406030204" pitchFamily="18" charset="0"/>
                          </a:rPr>
                          <m:t>𝒊</m:t>
                        </m:r>
                      </m:sub>
                    </m:sSub>
                  </m:oMath>
                </a14:m>
                <a:r>
                  <a:rPr lang="en-IN" b="1" dirty="0">
                    <a:sym typeface="+mn-ea"/>
                  </a:rPr>
                  <a:t>)</a:t>
                </a:r>
                <a:r>
                  <a:rPr lang="en-IN" dirty="0">
                    <a:sym typeface="+mn-ea"/>
                  </a:rPr>
                  <a:t>: The image after passing through an OSN (Facebook, WhatsApp, etc.).</a:t>
                </a:r>
                <a:endParaRPr lang="en-IN" dirty="0"/>
              </a:p>
              <a:p>
                <a:pPr lvl="1">
                  <a:buFont typeface="Arial" panose="020B0604020202020204" pitchFamily="34" charset="0"/>
                  <a:buChar char="•"/>
                </a:pPr>
                <a:r>
                  <a:rPr lang="en-IN" dirty="0">
                    <a:sym typeface="+mn-ea"/>
                  </a:rPr>
                  <a:t>This equation </a:t>
                </a:r>
                <a:r>
                  <a:rPr lang="en-IN" b="1" dirty="0">
                    <a:sym typeface="+mn-ea"/>
                  </a:rPr>
                  <a:t>captures how OSNs alter images</a:t>
                </a:r>
                <a:r>
                  <a:rPr lang="en-IN" dirty="0">
                    <a:sym typeface="+mn-ea"/>
                  </a:rPr>
                  <a:t>, allowing the model to learn </a:t>
                </a:r>
                <a:r>
                  <a:rPr lang="en-IN" b="1" dirty="0">
                    <a:sym typeface="+mn-ea"/>
                  </a:rPr>
                  <a:t>predictable noise patterns</a:t>
                </a:r>
                <a:r>
                  <a:rPr lang="en-IN" dirty="0">
                    <a:sym typeface="+mn-ea"/>
                  </a:rPr>
                  <a:t>.</a:t>
                </a:r>
                <a:endParaRPr dirty="0">
                  <a:solidFill>
                    <a:schemeClr val="tx1"/>
                  </a:solidFill>
                  <a:latin typeface="Calibri" panose="020F0502020204030204"/>
                  <a:ea typeface="Calibri" panose="020F0502020204030204"/>
                </a:endParaRPr>
              </a:p>
              <a:p>
                <a:endParaRPr lang="en-US" dirty="0"/>
              </a:p>
            </p:txBody>
          </p:sp>
        </mc:Choice>
        <mc:Fallback xmlns="">
          <p:sp>
            <p:nvSpPr>
              <p:cNvPr id="10" name="Text Box 9"/>
              <p:cNvSpPr txBox="1">
                <a:spLocks noRot="1" noChangeAspect="1" noMove="1" noResize="1" noEditPoints="1" noAdjustHandles="1" noChangeArrowheads="1" noChangeShapeType="1" noTextEdit="1"/>
              </p:cNvSpPr>
              <p:nvPr/>
            </p:nvSpPr>
            <p:spPr>
              <a:xfrm>
                <a:off x="21590" y="3704450"/>
                <a:ext cx="12170410" cy="3380740"/>
              </a:xfrm>
              <a:prstGeom prst="rect">
                <a:avLst/>
              </a:prstGeom>
              <a:blipFill>
                <a:blip r:embed="rId5"/>
                <a:stretch>
                  <a:fillRect l="-451" t="-1083"/>
                </a:stretch>
              </a:blipFill>
            </p:spPr>
            <p:txBody>
              <a:bodyPr/>
              <a:lstStyle/>
              <a:p>
                <a:r>
                  <a:rPr lang="en-IN">
                    <a:noFill/>
                  </a:rPr>
                  <a:t> </a:t>
                </a:r>
              </a:p>
            </p:txBody>
          </p:sp>
        </mc:Fallback>
      </mc:AlternateContent>
      <p:pic>
        <p:nvPicPr>
          <p:cNvPr id="11" name="Picture 10"/>
          <p:cNvPicPr>
            <a:picLocks noChangeAspect="1"/>
          </p:cNvPicPr>
          <p:nvPr/>
        </p:nvPicPr>
        <p:blipFill>
          <a:blip r:embed="rId6" cstate="print"/>
          <a:stretch>
            <a:fillRect/>
          </a:stretch>
        </p:blipFill>
        <p:spPr>
          <a:xfrm>
            <a:off x="3559422" y="4172903"/>
            <a:ext cx="2619741" cy="581106"/>
          </a:xfrm>
          <a:prstGeom prst="rect">
            <a:avLst/>
          </a:prstGeom>
        </p:spPr>
      </p:pic>
      <p:sp>
        <p:nvSpPr>
          <p:cNvPr id="4" name="Slide Number Placeholder 3">
            <a:extLst>
              <a:ext uri="{FF2B5EF4-FFF2-40B4-BE49-F238E27FC236}">
                <a16:creationId xmlns:a16="http://schemas.microsoft.com/office/drawing/2014/main" id="{863D8F39-4990-8F47-B95E-803C1C0FE54F}"/>
              </a:ext>
            </a:extLst>
          </p:cNvPr>
          <p:cNvSpPr>
            <a:spLocks noGrp="1"/>
          </p:cNvSpPr>
          <p:nvPr>
            <p:ph type="sldNum" sz="quarter" idx="12"/>
          </p:nvPr>
        </p:nvSpPr>
        <p:spPr>
          <a:xfrm>
            <a:off x="8925233" y="227034"/>
            <a:ext cx="2743200" cy="365125"/>
          </a:xfrm>
        </p:spPr>
        <p:txBody>
          <a:bodyPr/>
          <a:lstStyle/>
          <a:p>
            <a:fld id="{9C2D89ED-A36A-4F48-AEDF-BC970FA37EDB}" type="slidenum">
              <a:rPr lang="en-IN" smtClean="0"/>
              <a:t>12</a:t>
            </a:fld>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BAE5-295C-E15B-4D58-BD3CB8357614}"/>
              </a:ext>
            </a:extLst>
          </p:cNvPr>
          <p:cNvSpPr>
            <a:spLocks noGrp="1"/>
          </p:cNvSpPr>
          <p:nvPr>
            <p:ph type="title"/>
          </p:nvPr>
        </p:nvSpPr>
        <p:spPr>
          <a:xfrm>
            <a:off x="983225" y="556405"/>
            <a:ext cx="3824750" cy="3080429"/>
          </a:xfrm>
        </p:spPr>
        <p:txBody>
          <a:bodyPr>
            <a:noAutofit/>
          </a:bodyPr>
          <a:lstStyle/>
          <a:p>
            <a:pPr algn="just"/>
            <a:r>
              <a:rPr lang="en-US" sz="1600" dirty="0">
                <a:latin typeface="+mn-lt"/>
              </a:rPr>
              <a:t>This image compares two forgery detection models (Deep Fully Convolutional Network(DFCN) vs Ours) on both original and OSN-transmitted forgeries. </a:t>
            </a:r>
            <a:br>
              <a:rPr lang="en-US" sz="1600" dirty="0">
                <a:latin typeface="+mn-lt"/>
              </a:rPr>
            </a:br>
            <a:r>
              <a:rPr lang="en-US" sz="1600" dirty="0">
                <a:latin typeface="+mn-lt"/>
              </a:rPr>
              <a:t>First Row: The original forged image is input into both models. Our model produces a clearer forgery mask than DFCN.</a:t>
            </a:r>
            <a:br>
              <a:rPr lang="en-US" sz="1600" dirty="0">
                <a:latin typeface="+mn-lt"/>
              </a:rPr>
            </a:br>
            <a:r>
              <a:rPr lang="en-US" sz="1600" dirty="0">
                <a:latin typeface="+mn-lt"/>
              </a:rPr>
              <a:t>Second Row: The same image is uploaded to OSNs (Facebook) and then downloaded, introducing compression artifacts. Our model still detects forgeries accurately, while DFCN struggles.</a:t>
            </a:r>
            <a:endParaRPr lang="en-IN" sz="1600" dirty="0">
              <a:latin typeface="+mn-lt"/>
            </a:endParaRPr>
          </a:p>
        </p:txBody>
      </p:sp>
      <p:pic>
        <p:nvPicPr>
          <p:cNvPr id="6" name="Content Placeholder 5">
            <a:extLst>
              <a:ext uri="{FF2B5EF4-FFF2-40B4-BE49-F238E27FC236}">
                <a16:creationId xmlns:a16="http://schemas.microsoft.com/office/drawing/2014/main" id="{838FCA3C-659A-C9E1-CBD6-2FFA1B3B4AA8}"/>
              </a:ext>
            </a:extLst>
          </p:cNvPr>
          <p:cNvPicPr>
            <a:picLocks noGrp="1" noChangeAspect="1"/>
          </p:cNvPicPr>
          <p:nvPr>
            <p:ph idx="1"/>
          </p:nvPr>
        </p:nvPicPr>
        <p:blipFill>
          <a:blip r:embed="rId2"/>
          <a:stretch>
            <a:fillRect/>
          </a:stretch>
        </p:blipFill>
        <p:spPr>
          <a:xfrm>
            <a:off x="6096000" y="561417"/>
            <a:ext cx="4621161" cy="3767710"/>
          </a:xfrm>
        </p:spPr>
      </p:pic>
      <p:sp>
        <p:nvSpPr>
          <p:cNvPr id="10" name="TextBox 9">
            <a:extLst>
              <a:ext uri="{FF2B5EF4-FFF2-40B4-BE49-F238E27FC236}">
                <a16:creationId xmlns:a16="http://schemas.microsoft.com/office/drawing/2014/main" id="{6B7A0E03-19C0-8CC3-C6B9-0448118A0721}"/>
              </a:ext>
            </a:extLst>
          </p:cNvPr>
          <p:cNvSpPr txBox="1"/>
          <p:nvPr/>
        </p:nvSpPr>
        <p:spPr>
          <a:xfrm>
            <a:off x="1071716" y="5747597"/>
            <a:ext cx="9144000" cy="553998"/>
          </a:xfrm>
          <a:prstGeom prst="rect">
            <a:avLst/>
          </a:prstGeom>
          <a:noFill/>
        </p:spPr>
        <p:txBody>
          <a:bodyPr wrap="square" rtlCol="0">
            <a:spAutoFit/>
          </a:bodyPr>
          <a:lstStyle/>
          <a:p>
            <a:r>
              <a:rPr lang="en-IN" sz="1200" dirty="0"/>
              <a:t>[</a:t>
            </a:r>
            <a:r>
              <a:rPr lang="en-IN" sz="1200" dirty="0">
                <a:solidFill>
                  <a:schemeClr val="accent1"/>
                </a:solidFill>
              </a:rPr>
              <a:t>3</a:t>
            </a:r>
            <a:r>
              <a:rPr lang="en-IN" sz="1200" dirty="0"/>
              <a:t>]. Haiwei Wu, Jiantao Zhou, Jinyu Tian, and Jun Liu “</a:t>
            </a:r>
            <a:r>
              <a:rPr lang="en-US" sz="1200" dirty="0"/>
              <a:t>Robust Image Forgery Detection over Online Social Network Shared Images”,[Refer fig: 1]</a:t>
            </a:r>
            <a:endParaRPr lang="en-IN" sz="1200" dirty="0"/>
          </a:p>
          <a:p>
            <a:endParaRPr lang="en-IN" dirty="0"/>
          </a:p>
        </p:txBody>
      </p:sp>
      <p:sp>
        <p:nvSpPr>
          <p:cNvPr id="3" name="TextBox 2">
            <a:extLst>
              <a:ext uri="{FF2B5EF4-FFF2-40B4-BE49-F238E27FC236}">
                <a16:creationId xmlns:a16="http://schemas.microsoft.com/office/drawing/2014/main" id="{78A5767E-7B4E-FAE1-C9BB-3DEC9662E888}"/>
              </a:ext>
            </a:extLst>
          </p:cNvPr>
          <p:cNvSpPr txBox="1"/>
          <p:nvPr/>
        </p:nvSpPr>
        <p:spPr>
          <a:xfrm>
            <a:off x="7243560" y="4528838"/>
            <a:ext cx="3225370" cy="276999"/>
          </a:xfrm>
          <a:prstGeom prst="rect">
            <a:avLst/>
          </a:prstGeom>
          <a:noFill/>
        </p:spPr>
        <p:txBody>
          <a:bodyPr wrap="none" rtlCol="0">
            <a:spAutoFit/>
          </a:bodyPr>
          <a:lstStyle/>
          <a:p>
            <a:r>
              <a:rPr lang="en-IN" sz="1200" dirty="0"/>
              <a:t>Fig 3:The detection results of our model vs DFCN</a:t>
            </a:r>
          </a:p>
        </p:txBody>
      </p:sp>
      <p:sp>
        <p:nvSpPr>
          <p:cNvPr id="5" name="Slide Number Placeholder 4">
            <a:extLst>
              <a:ext uri="{FF2B5EF4-FFF2-40B4-BE49-F238E27FC236}">
                <a16:creationId xmlns:a16="http://schemas.microsoft.com/office/drawing/2014/main" id="{1FBB8C96-8FBC-7B0E-E996-8B9B88032763}"/>
              </a:ext>
            </a:extLst>
          </p:cNvPr>
          <p:cNvSpPr>
            <a:spLocks noGrp="1"/>
          </p:cNvSpPr>
          <p:nvPr>
            <p:ph type="sldNum" sz="quarter" idx="12"/>
          </p:nvPr>
        </p:nvSpPr>
        <p:spPr>
          <a:xfrm>
            <a:off x="8856245" y="155889"/>
            <a:ext cx="2743200" cy="365125"/>
          </a:xfrm>
        </p:spPr>
        <p:txBody>
          <a:bodyPr/>
          <a:lstStyle/>
          <a:p>
            <a:fld id="{9C2D89ED-A36A-4F48-AEDF-BC970FA37EDB}" type="slidenum">
              <a:rPr lang="en-IN" smtClean="0"/>
              <a:t>13</a:t>
            </a:fld>
            <a:endParaRPr lang="en-IN" dirty="0"/>
          </a:p>
        </p:txBody>
      </p:sp>
    </p:spTree>
    <p:extLst>
      <p:ext uri="{BB962C8B-B14F-4D97-AF65-F5344CB8AC3E}">
        <p14:creationId xmlns:p14="http://schemas.microsoft.com/office/powerpoint/2010/main" val="385304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4330" y="6209071"/>
            <a:ext cx="9164607" cy="276999"/>
          </a:xfrm>
          <a:prstGeom prst="rect">
            <a:avLst/>
          </a:prstGeom>
          <a:noFill/>
        </p:spPr>
        <p:txBody>
          <a:bodyPr wrap="square" rtlCol="0">
            <a:spAutoFit/>
          </a:bodyPr>
          <a:lstStyle/>
          <a:p>
            <a:r>
              <a:rPr lang="en-US" altLang="en-US" sz="1200" dirty="0">
                <a:sym typeface="+mn-ea"/>
              </a:rPr>
              <a:t>[4]. Haiwei Wu, Jiantao Zhou, Jinyu Tian, and Jun Liu “Robust Image Forgery Detection over Online Social Network Shared Images”,[Refer fig: 4]</a:t>
            </a:r>
            <a:endParaRPr lang="en-US" sz="1200" dirty="0"/>
          </a:p>
        </p:txBody>
      </p:sp>
      <p:pic>
        <p:nvPicPr>
          <p:cNvPr id="11" name="Picture 10"/>
          <p:cNvPicPr>
            <a:picLocks noChangeAspect="1"/>
          </p:cNvPicPr>
          <p:nvPr/>
        </p:nvPicPr>
        <p:blipFill>
          <a:blip r:embed="rId2" cstate="print"/>
          <a:srcRect t="6998" r="4875" b="104"/>
          <a:stretch>
            <a:fillRect/>
          </a:stretch>
        </p:blipFill>
        <p:spPr>
          <a:xfrm>
            <a:off x="6253480" y="847090"/>
            <a:ext cx="5609590" cy="4361180"/>
          </a:xfrm>
          <a:prstGeom prst="rect">
            <a:avLst/>
          </a:prstGeom>
        </p:spPr>
      </p:pic>
      <p:sp>
        <p:nvSpPr>
          <p:cNvPr id="12" name="Text Box 11"/>
          <p:cNvSpPr txBox="1"/>
          <p:nvPr/>
        </p:nvSpPr>
        <p:spPr>
          <a:xfrm>
            <a:off x="354330" y="847090"/>
            <a:ext cx="5899150" cy="5802630"/>
          </a:xfrm>
          <a:prstGeom prst="rect">
            <a:avLst/>
          </a:prstGeom>
        </p:spPr>
        <p:txBody>
          <a:bodyPr wrap="square">
            <a:noAutofit/>
          </a:bodyPr>
          <a:lstStyle/>
          <a:p>
            <a:pPr lvl="0"/>
            <a:r>
              <a:rPr lang="en-IN" altLang="en-US" sz="1200" b="1" dirty="0"/>
              <a:t>1)</a:t>
            </a:r>
            <a:r>
              <a:rPr lang="en-US" altLang="en-US" sz="1200" b="1" dirty="0"/>
              <a:t>Forgery (First Column)</a:t>
            </a:r>
            <a:endParaRPr lang="en-US" altLang="en-US" sz="1200" dirty="0"/>
          </a:p>
          <a:p>
            <a:pPr lvl="0"/>
            <a:r>
              <a:rPr lang="en-US" altLang="en-US" sz="1200" dirty="0"/>
              <a:t>Shows the original forged image before detection.</a:t>
            </a:r>
          </a:p>
          <a:p>
            <a:pPr lvl="0"/>
            <a:r>
              <a:rPr lang="en-US" altLang="en-US" sz="1200" dirty="0"/>
              <a:t>This image has been uploaded and processed by Facebook, which applies compression, resizing, and noise.</a:t>
            </a:r>
          </a:p>
          <a:p>
            <a:pPr lvl="0"/>
            <a:r>
              <a:rPr lang="en-US" altLang="en-US" sz="1200" b="1" dirty="0"/>
              <a:t>2</a:t>
            </a:r>
            <a:r>
              <a:rPr lang="en-IN" altLang="en-US" sz="1200" b="1" dirty="0"/>
              <a:t>)</a:t>
            </a:r>
            <a:r>
              <a:rPr lang="en-US" altLang="en-US" sz="1200" b="1" dirty="0"/>
              <a:t>Ground Truth (Second Column)</a:t>
            </a:r>
            <a:endParaRPr lang="en-US" altLang="en-US" sz="1200" dirty="0"/>
          </a:p>
          <a:p>
            <a:pPr lvl="0"/>
            <a:r>
              <a:rPr lang="en-US" altLang="en-US" sz="1200" dirty="0"/>
              <a:t>Displays the actual tampered regions (white areas indicate manipulated regions).</a:t>
            </a:r>
          </a:p>
          <a:p>
            <a:pPr lvl="0"/>
            <a:r>
              <a:rPr lang="en-US" altLang="en-US" sz="1200" dirty="0"/>
              <a:t>This serves as the ideal reference for detection models.</a:t>
            </a:r>
          </a:p>
          <a:p>
            <a:pPr lvl="0"/>
            <a:r>
              <a:rPr lang="en-US" altLang="en-US" sz="1200" b="1" dirty="0"/>
              <a:t>3</a:t>
            </a:r>
            <a:r>
              <a:rPr lang="en-IN" altLang="en-US" sz="1200" b="1" dirty="0"/>
              <a:t>)</a:t>
            </a:r>
            <a:r>
              <a:rPr lang="en-US" altLang="en-US" sz="1200" b="1" dirty="0"/>
              <a:t>MT-Net (Third Column - Multi-task Network)</a:t>
            </a:r>
            <a:endParaRPr lang="en-US" altLang="en-US" sz="1200" dirty="0"/>
          </a:p>
          <a:p>
            <a:pPr lvl="0"/>
            <a:r>
              <a:rPr lang="en-US" altLang="en-US" sz="1200" dirty="0"/>
              <a:t>Fails to detect most of the tampered areas after Facebook processing.</a:t>
            </a:r>
          </a:p>
          <a:p>
            <a:pPr lvl="0"/>
            <a:r>
              <a:rPr lang="en-US" altLang="en-US" sz="1200" dirty="0"/>
              <a:t>Produces a very weak and noisy response, showing its inefficiency under OSN compression.</a:t>
            </a:r>
          </a:p>
          <a:p>
            <a:pPr lvl="0"/>
            <a:r>
              <a:rPr lang="en-US" altLang="en-US" sz="1200" b="1" dirty="0"/>
              <a:t>4</a:t>
            </a:r>
            <a:r>
              <a:rPr lang="en-IN" altLang="en-US" sz="1200" b="1" dirty="0"/>
              <a:t>)</a:t>
            </a:r>
            <a:r>
              <a:rPr lang="en-US" altLang="en-US" sz="1200" b="1" dirty="0"/>
              <a:t>NoiPri (Fourth Column - Noise Prior-based Model)</a:t>
            </a:r>
            <a:endParaRPr lang="en-US" altLang="en-US" sz="1200" dirty="0"/>
          </a:p>
          <a:p>
            <a:pPr lvl="0"/>
            <a:r>
              <a:rPr lang="en-US" altLang="en-US" sz="1200" dirty="0"/>
              <a:t>Struggles with blocky detection due to Facebook-induced distortions.</a:t>
            </a:r>
          </a:p>
          <a:p>
            <a:pPr lvl="0"/>
            <a:r>
              <a:rPr lang="en-US" altLang="en-US" sz="1200" dirty="0"/>
              <a:t>Identifies some manipulated areas but has inconsistent and incomplete detection.</a:t>
            </a:r>
          </a:p>
          <a:p>
            <a:pPr lvl="0"/>
            <a:r>
              <a:rPr lang="en-US" altLang="en-US" sz="1200" b="1" dirty="0"/>
              <a:t>5</a:t>
            </a:r>
            <a:r>
              <a:rPr lang="en-IN" altLang="en-US" sz="1200" b="1" dirty="0"/>
              <a:t>)</a:t>
            </a:r>
            <a:r>
              <a:rPr lang="en-US" altLang="en-US" sz="1200" b="1" dirty="0"/>
              <a:t>ForSim (Fifth Column - Forgery Simulation Model)</a:t>
            </a:r>
            <a:endParaRPr lang="en-US" altLang="en-US" sz="1200" dirty="0"/>
          </a:p>
          <a:p>
            <a:pPr lvl="0"/>
            <a:r>
              <a:rPr lang="en-US" altLang="en-US" sz="1200" dirty="0"/>
              <a:t>Detects some forgery regions, but introduces many false positives (extra white areas).</a:t>
            </a:r>
          </a:p>
          <a:p>
            <a:pPr lvl="0"/>
            <a:r>
              <a:rPr lang="en-US" altLang="en-US" sz="1200" dirty="0"/>
              <a:t>Blocky pattern suggests it struggles with Facebook's noise and compression effects.</a:t>
            </a:r>
          </a:p>
          <a:p>
            <a:pPr lvl="0"/>
            <a:r>
              <a:rPr lang="en-US" altLang="en-US" sz="1200" b="1" dirty="0"/>
              <a:t>6</a:t>
            </a:r>
            <a:r>
              <a:rPr lang="en-IN" altLang="en-US" sz="1200" b="1" dirty="0"/>
              <a:t>)</a:t>
            </a:r>
            <a:r>
              <a:rPr lang="en-US" altLang="en-US" sz="1200" b="1" dirty="0"/>
              <a:t>DFCN (Sixth Column - Deep Fully Convolutional Network)</a:t>
            </a:r>
            <a:endParaRPr lang="en-US" altLang="en-US" sz="1200" dirty="0"/>
          </a:p>
          <a:p>
            <a:pPr lvl="0"/>
            <a:r>
              <a:rPr lang="en-US" altLang="en-US" sz="1200" dirty="0"/>
              <a:t>More accurate than MT-Net, NoiPri, and ForSim, but still fails to fully capture the forged region.</a:t>
            </a:r>
          </a:p>
          <a:p>
            <a:pPr lvl="0"/>
            <a:r>
              <a:rPr lang="en-US" altLang="en-US" sz="1200" dirty="0"/>
              <a:t>Some areas remain undetected or incorrectly marked.</a:t>
            </a:r>
          </a:p>
          <a:p>
            <a:pPr lvl="0"/>
            <a:r>
              <a:rPr lang="en-US" altLang="en-US" sz="1200" b="1" dirty="0"/>
              <a:t>7</a:t>
            </a:r>
            <a:r>
              <a:rPr lang="en-IN" altLang="en-US" sz="1200" b="1" dirty="0"/>
              <a:t>)</a:t>
            </a:r>
            <a:r>
              <a:rPr lang="en-US" altLang="en-US" sz="1200" b="1" dirty="0"/>
              <a:t>Ours (Seventh Column - Proposed Model)</a:t>
            </a:r>
            <a:endParaRPr lang="en-US" altLang="en-US" sz="1200" dirty="0"/>
          </a:p>
          <a:p>
            <a:pPr lvl="0"/>
            <a:r>
              <a:rPr lang="en-US" altLang="en-US" sz="1200" dirty="0"/>
              <a:t>Best performance in forgery detection after Facebook processing.</a:t>
            </a:r>
          </a:p>
          <a:p>
            <a:pPr lvl="0"/>
            <a:r>
              <a:rPr lang="en-US" altLang="en-US" sz="1200" dirty="0"/>
              <a:t>Clearly identifies the manipulated regions, closely matching the ground truth.</a:t>
            </a:r>
          </a:p>
          <a:p>
            <a:pPr lvl="0"/>
            <a:r>
              <a:rPr lang="en-US" altLang="en-US" sz="1200" dirty="0"/>
              <a:t>Shows strong robustness against Facebook compression artifacts.</a:t>
            </a:r>
          </a:p>
        </p:txBody>
      </p:sp>
      <p:sp>
        <p:nvSpPr>
          <p:cNvPr id="2" name="TextBox 1">
            <a:extLst>
              <a:ext uri="{FF2B5EF4-FFF2-40B4-BE49-F238E27FC236}">
                <a16:creationId xmlns:a16="http://schemas.microsoft.com/office/drawing/2014/main" id="{A0AA7697-D2E6-6133-548C-25DA57266BBA}"/>
              </a:ext>
            </a:extLst>
          </p:cNvPr>
          <p:cNvSpPr txBox="1"/>
          <p:nvPr/>
        </p:nvSpPr>
        <p:spPr>
          <a:xfrm>
            <a:off x="6835558" y="5208270"/>
            <a:ext cx="5279587" cy="307777"/>
          </a:xfrm>
          <a:prstGeom prst="rect">
            <a:avLst/>
          </a:prstGeom>
          <a:noFill/>
        </p:spPr>
        <p:txBody>
          <a:bodyPr wrap="none" rtlCol="0">
            <a:spAutoFit/>
          </a:bodyPr>
          <a:lstStyle/>
          <a:p>
            <a:r>
              <a:rPr lang="en-IN" sz="1400" dirty="0"/>
              <a:t>Fig 4:</a:t>
            </a:r>
            <a:r>
              <a:rPr lang="en-US" sz="1400" dirty="0"/>
              <a:t>OSN-transmitted forgery detection results from various methods</a:t>
            </a:r>
            <a:endParaRPr lang="en-IN" sz="1400" dirty="0"/>
          </a:p>
        </p:txBody>
      </p:sp>
      <p:sp>
        <p:nvSpPr>
          <p:cNvPr id="5" name="Slide Number Placeholder 4">
            <a:extLst>
              <a:ext uri="{FF2B5EF4-FFF2-40B4-BE49-F238E27FC236}">
                <a16:creationId xmlns:a16="http://schemas.microsoft.com/office/drawing/2014/main" id="{1A84EA30-3E7E-D7EC-7FA9-7362D613187E}"/>
              </a:ext>
            </a:extLst>
          </p:cNvPr>
          <p:cNvSpPr>
            <a:spLocks noGrp="1"/>
          </p:cNvSpPr>
          <p:nvPr>
            <p:ph type="sldNum" sz="quarter" idx="12"/>
          </p:nvPr>
        </p:nvSpPr>
        <p:spPr>
          <a:xfrm>
            <a:off x="9119870" y="189367"/>
            <a:ext cx="2743200" cy="365125"/>
          </a:xfrm>
        </p:spPr>
        <p:txBody>
          <a:bodyPr/>
          <a:lstStyle/>
          <a:p>
            <a:fld id="{9C2D89ED-A36A-4F48-AEDF-BC970FA37EDB}" type="slidenum">
              <a:rPr lang="en-IN" smtClean="0"/>
              <a:t>14</a:t>
            </a:fld>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5524950" y="1855244"/>
            <a:ext cx="6261735" cy="2247900"/>
          </a:xfrm>
          <a:prstGeom prst="rect">
            <a:avLst/>
          </a:prstGeom>
        </p:spPr>
      </p:pic>
      <p:sp>
        <p:nvSpPr>
          <p:cNvPr id="3" name="Text Box 2"/>
          <p:cNvSpPr txBox="1"/>
          <p:nvPr/>
        </p:nvSpPr>
        <p:spPr>
          <a:xfrm>
            <a:off x="405315" y="864222"/>
            <a:ext cx="5356388" cy="4616648"/>
          </a:xfrm>
          <a:prstGeom prst="rect">
            <a:avLst/>
          </a:prstGeom>
          <a:noFill/>
        </p:spPr>
        <p:txBody>
          <a:bodyPr wrap="square" rtlCol="0">
            <a:spAutoFit/>
          </a:bodyPr>
          <a:lstStyle/>
          <a:p>
            <a:pPr algn="just"/>
            <a:r>
              <a:rPr lang="en-US" altLang="en-US" sz="1400" dirty="0"/>
              <a:t>The y-axis represents Pixel-level AUC (Area Under the Curve) in percentage, indicating the detection accuracy, while the x-axis represents increasing levels of perturbations (p) applied to the images.</a:t>
            </a:r>
          </a:p>
          <a:p>
            <a:pPr algn="just"/>
            <a:r>
              <a:rPr lang="en-US" altLang="en-US" sz="1400" dirty="0"/>
              <a:t>Each subplot corresponds to a different forgery detection model:</a:t>
            </a:r>
          </a:p>
          <a:p>
            <a:pPr algn="just"/>
            <a:r>
              <a:rPr lang="en-US" altLang="en-US" sz="1400" b="1" dirty="0"/>
              <a:t>MT-Net (Multi-task Network)</a:t>
            </a:r>
          </a:p>
          <a:p>
            <a:pPr algn="just"/>
            <a:r>
              <a:rPr lang="en-US" altLang="en-US" sz="1400" b="1" dirty="0"/>
              <a:t>NoiPri (Noise-aware Prior-based Model)</a:t>
            </a:r>
          </a:p>
          <a:p>
            <a:pPr algn="just"/>
            <a:r>
              <a:rPr lang="en-US" altLang="en-US" sz="1400" b="1" dirty="0"/>
              <a:t>ForSim (Forgery Simulation-based Model)</a:t>
            </a:r>
          </a:p>
          <a:p>
            <a:pPr algn="just"/>
            <a:r>
              <a:rPr lang="en-US" altLang="en-US" sz="1400" b="1" dirty="0"/>
              <a:t>DFCN (Deep Fully Convolutional Network)</a:t>
            </a:r>
          </a:p>
          <a:p>
            <a:pPr algn="just"/>
            <a:r>
              <a:rPr lang="en-US" altLang="en-US" sz="1400" b="1" dirty="0"/>
              <a:t>Ours (Proposed Model)</a:t>
            </a:r>
          </a:p>
          <a:p>
            <a:pPr lvl="0" algn="just"/>
            <a:r>
              <a:rPr lang="en-US" altLang="en-US" sz="1400" dirty="0"/>
              <a:t>Each model is tested under different perturbation types, which are represented using different colored lines:</a:t>
            </a:r>
            <a:endParaRPr lang="en-US" altLang="en-US" sz="1400" b="1" dirty="0"/>
          </a:p>
          <a:p>
            <a:pPr lvl="0" algn="just"/>
            <a:r>
              <a:rPr lang="en-US" altLang="en-US" sz="1400" b="1" dirty="0"/>
              <a:t>Black Dotted Line:</a:t>
            </a:r>
            <a:r>
              <a:rPr lang="en-US" altLang="en-US" sz="1400" dirty="0"/>
              <a:t> Crop – Measures the model's ability to detect forgeries when part of the image is cropped.</a:t>
            </a:r>
          </a:p>
          <a:p>
            <a:pPr lvl="0" algn="just"/>
            <a:r>
              <a:rPr lang="en-US" altLang="en-US" sz="1400" b="1" dirty="0"/>
              <a:t>Red Dashed Line:</a:t>
            </a:r>
            <a:r>
              <a:rPr lang="en-US" altLang="en-US" sz="1400" dirty="0"/>
              <a:t> Resize – Evaluates how the model performs when the image is resized.</a:t>
            </a:r>
          </a:p>
          <a:p>
            <a:pPr lvl="0" algn="just"/>
            <a:r>
              <a:rPr lang="en-US" altLang="en-US" sz="1400" b="1" dirty="0"/>
              <a:t>Blue Solid Line:</a:t>
            </a:r>
            <a:r>
              <a:rPr lang="en-US" altLang="en-US" sz="1400" dirty="0"/>
              <a:t> Gaussian Noise – Tests the model's robustness against added random noise.</a:t>
            </a:r>
          </a:p>
          <a:p>
            <a:pPr lvl="0" algn="just"/>
            <a:r>
              <a:rPr lang="en-US" altLang="en-US" sz="1400" b="1" dirty="0"/>
              <a:t>Green Dash-Dot Line:</a:t>
            </a:r>
            <a:r>
              <a:rPr lang="en-US" altLang="en-US" sz="1400" dirty="0"/>
              <a:t> Gaussian Blur – Examines performance when the image is blurred.</a:t>
            </a:r>
          </a:p>
          <a:p>
            <a:pPr lvl="0" algn="just"/>
            <a:r>
              <a:rPr lang="en-US" altLang="en-US" sz="1400" b="1" dirty="0"/>
              <a:t>Black Dash-Dash Line:</a:t>
            </a:r>
            <a:r>
              <a:rPr lang="en-US" altLang="en-US" sz="1400" dirty="0"/>
              <a:t> JPEG Compression – Evaluates detection accuracy after lossy compression is applied.</a:t>
            </a:r>
          </a:p>
        </p:txBody>
      </p:sp>
      <p:sp>
        <p:nvSpPr>
          <p:cNvPr id="4" name="Text Box 3"/>
          <p:cNvSpPr txBox="1"/>
          <p:nvPr/>
        </p:nvSpPr>
        <p:spPr>
          <a:xfrm>
            <a:off x="0" y="6212840"/>
            <a:ext cx="12192000" cy="461665"/>
          </a:xfrm>
          <a:prstGeom prst="rect">
            <a:avLst/>
          </a:prstGeom>
          <a:noFill/>
        </p:spPr>
        <p:txBody>
          <a:bodyPr wrap="square" rtlCol="0">
            <a:spAutoFit/>
          </a:bodyPr>
          <a:lstStyle/>
          <a:p>
            <a:r>
              <a:rPr lang="en-US" altLang="en-US" sz="1200" dirty="0">
                <a:sym typeface="+mn-ea"/>
              </a:rPr>
              <a:t>[5]. Haiwei Wu, Jiantao Zhou, Jinyu Tian, and Jun Liu “Robust Image Forgery Detection over Online Social Network Shared Images”,[Refer fig: 5]</a:t>
            </a:r>
            <a:endParaRPr lang="en-US" altLang="en-US" sz="1200" dirty="0"/>
          </a:p>
          <a:p>
            <a:endParaRPr lang="en-US" sz="1200" dirty="0"/>
          </a:p>
        </p:txBody>
      </p:sp>
      <p:sp>
        <p:nvSpPr>
          <p:cNvPr id="5" name="TextBox 4">
            <a:extLst>
              <a:ext uri="{FF2B5EF4-FFF2-40B4-BE49-F238E27FC236}">
                <a16:creationId xmlns:a16="http://schemas.microsoft.com/office/drawing/2014/main" id="{6C0B78F2-F6CF-D4A9-0780-90258F9DD661}"/>
              </a:ext>
            </a:extLst>
          </p:cNvPr>
          <p:cNvSpPr txBox="1"/>
          <p:nvPr/>
        </p:nvSpPr>
        <p:spPr>
          <a:xfrm>
            <a:off x="6096000" y="4225679"/>
            <a:ext cx="5193306" cy="523220"/>
          </a:xfrm>
          <a:prstGeom prst="rect">
            <a:avLst/>
          </a:prstGeom>
          <a:noFill/>
        </p:spPr>
        <p:txBody>
          <a:bodyPr wrap="square" rtlCol="0">
            <a:spAutoFit/>
          </a:bodyPr>
          <a:lstStyle/>
          <a:p>
            <a:r>
              <a:rPr lang="en-IN" sz="1400" dirty="0"/>
              <a:t>Fig5:</a:t>
            </a:r>
            <a:r>
              <a:rPr lang="en-US" sz="1400" dirty="0"/>
              <a:t>Performance evaluation against cropping, resizing, blurring, noising, and JPEG compression.</a:t>
            </a:r>
            <a:endParaRPr lang="en-IN" sz="1400" dirty="0"/>
          </a:p>
        </p:txBody>
      </p:sp>
      <p:sp>
        <p:nvSpPr>
          <p:cNvPr id="7" name="Slide Number Placeholder 6">
            <a:extLst>
              <a:ext uri="{FF2B5EF4-FFF2-40B4-BE49-F238E27FC236}">
                <a16:creationId xmlns:a16="http://schemas.microsoft.com/office/drawing/2014/main" id="{FE9BBB60-FFE4-F452-BBF5-A90692F6F2FF}"/>
              </a:ext>
            </a:extLst>
          </p:cNvPr>
          <p:cNvSpPr>
            <a:spLocks noGrp="1"/>
          </p:cNvSpPr>
          <p:nvPr>
            <p:ph type="sldNum" sz="quarter" idx="12"/>
          </p:nvPr>
        </p:nvSpPr>
        <p:spPr>
          <a:xfrm>
            <a:off x="9043485" y="208740"/>
            <a:ext cx="2743200" cy="365125"/>
          </a:xfrm>
        </p:spPr>
        <p:txBody>
          <a:bodyPr/>
          <a:lstStyle/>
          <a:p>
            <a:fld id="{9C2D89ED-A36A-4F48-AEDF-BC970FA37EDB}" type="slidenum">
              <a:rPr lang="en-IN" smtClean="0"/>
              <a:t>15</a:t>
            </a:fld>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64591" y="3360174"/>
            <a:ext cx="9877036" cy="2861310"/>
          </a:xfrm>
          <a:prstGeom prst="rect">
            <a:avLst/>
          </a:prstGeom>
          <a:noFill/>
        </p:spPr>
        <p:txBody>
          <a:bodyPr wrap="square" rtlCol="0" anchor="t">
            <a:spAutoFit/>
          </a:bodyPr>
          <a:lstStyle/>
          <a:p>
            <a:pPr algn="just"/>
            <a:r>
              <a:rPr lang="en-US" b="1" dirty="0">
                <a:sym typeface="+mn-ea"/>
              </a:rPr>
              <a:t>1. Performance Without OSN Transmission</a:t>
            </a:r>
            <a:endParaRPr lang="en-US" b="1" dirty="0"/>
          </a:p>
          <a:p>
            <a:pPr algn="just">
              <a:buFont typeface="Arial" panose="020B0604020202020204" pitchFamily="34" charset="0"/>
              <a:buChar char="•"/>
            </a:pPr>
            <a:r>
              <a:rPr lang="en-US" dirty="0">
                <a:sym typeface="+mn-ea"/>
              </a:rPr>
              <a:t>The proposed model (</a:t>
            </a:r>
            <a:r>
              <a:rPr lang="en-US" b="1" dirty="0">
                <a:sym typeface="+mn-ea"/>
              </a:rPr>
              <a:t>Ours</a:t>
            </a:r>
            <a:r>
              <a:rPr lang="en-US" dirty="0">
                <a:sym typeface="+mn-ea"/>
              </a:rPr>
              <a:t>) achieves the best performance across all datasets.</a:t>
            </a:r>
            <a:endParaRPr lang="en-US" dirty="0"/>
          </a:p>
          <a:p>
            <a:pPr marL="742950" lvl="1" indent="-285750" algn="just">
              <a:buFont typeface="Arial" panose="020B0604020202020204" pitchFamily="34" charset="0"/>
              <a:buChar char="•"/>
            </a:pPr>
            <a:r>
              <a:rPr lang="en-US" b="1" dirty="0">
                <a:sym typeface="+mn-ea"/>
              </a:rPr>
              <a:t>AUC: 0.854 (DSO), 0.862 (Columbia), 0.783 (NIST), 0.873 (CASIA)</a:t>
            </a:r>
            <a:endParaRPr lang="en-US" dirty="0"/>
          </a:p>
          <a:p>
            <a:pPr marL="742950" lvl="1" indent="-285750" algn="just">
              <a:buFont typeface="Arial" panose="020B0604020202020204" pitchFamily="34" charset="0"/>
              <a:buChar char="•"/>
            </a:pPr>
            <a:r>
              <a:rPr lang="en-US" b="1" dirty="0">
                <a:sym typeface="+mn-ea"/>
              </a:rPr>
              <a:t>F1: 0.436 (DSO), 0.308 (Columbia), 0.329 (NIST), 0.462 (CASIA)</a:t>
            </a:r>
            <a:endParaRPr lang="en-US" dirty="0"/>
          </a:p>
          <a:p>
            <a:pPr marL="742950" lvl="1" indent="-285750" algn="just">
              <a:buFont typeface="Arial" panose="020B0604020202020204" pitchFamily="34" charset="0"/>
              <a:buChar char="•"/>
            </a:pPr>
            <a:r>
              <a:rPr lang="en-US" b="1" dirty="0">
                <a:sym typeface="+mn-ea"/>
              </a:rPr>
              <a:t>IoU: 0.409 (Average), highest among all models</a:t>
            </a:r>
            <a:endParaRPr lang="en-US" dirty="0"/>
          </a:p>
          <a:p>
            <a:pPr algn="just">
              <a:buFont typeface="Arial" panose="020B0604020202020204" pitchFamily="34" charset="0"/>
              <a:buChar char="•"/>
            </a:pPr>
            <a:r>
              <a:rPr lang="en-US" dirty="0">
                <a:sym typeface="+mn-ea"/>
              </a:rPr>
              <a:t>The baseline model lags behind in all metrics, proving the superiority of more advanced methods.</a:t>
            </a:r>
            <a:endParaRPr lang="en-US" dirty="0"/>
          </a:p>
          <a:p>
            <a:pPr algn="just"/>
            <a:r>
              <a:rPr lang="en-US" b="1" dirty="0">
                <a:sym typeface="+mn-ea"/>
              </a:rPr>
              <a:t>2. Impact of OSN Transmission</a:t>
            </a:r>
            <a:endParaRPr lang="en-US" b="1" dirty="0"/>
          </a:p>
          <a:p>
            <a:pPr algn="just">
              <a:buFont typeface="Arial" panose="020B0604020202020204" pitchFamily="34" charset="0"/>
              <a:buChar char="•"/>
            </a:pPr>
            <a:r>
              <a:rPr lang="en-US" b="1" dirty="0">
                <a:sym typeface="+mn-ea"/>
              </a:rPr>
              <a:t>Facebook Transmission:</a:t>
            </a:r>
            <a:endParaRPr lang="en-US" dirty="0"/>
          </a:p>
          <a:p>
            <a:pPr marL="742950" lvl="1" indent="-285750" algn="just">
              <a:buFont typeface="Arial" panose="020B0604020202020204" pitchFamily="34" charset="0"/>
              <a:buChar char="•"/>
            </a:pPr>
            <a:r>
              <a:rPr lang="en-US" dirty="0">
                <a:sym typeface="+mn-ea"/>
              </a:rPr>
              <a:t>Performance drops across all models, but the proposed model still outperforms others.</a:t>
            </a:r>
            <a:endParaRPr lang="en-US" dirty="0"/>
          </a:p>
          <a:p>
            <a:pPr marL="742950" lvl="1" indent="-285750" algn="just">
              <a:buFont typeface="Arial" panose="020B0604020202020204" pitchFamily="34" charset="0"/>
              <a:buChar char="•"/>
            </a:pPr>
            <a:r>
              <a:rPr lang="en-US" dirty="0">
                <a:sym typeface="+mn-ea"/>
              </a:rPr>
              <a:t>The average IoU of "Ours" is </a:t>
            </a:r>
            <a:r>
              <a:rPr lang="en-US" b="1" dirty="0">
                <a:sym typeface="+mn-ea"/>
              </a:rPr>
              <a:t>0.400</a:t>
            </a:r>
            <a:r>
              <a:rPr lang="en-US" dirty="0">
                <a:sym typeface="+mn-ea"/>
              </a:rPr>
              <a:t>, which is higher than other models.</a:t>
            </a:r>
          </a:p>
        </p:txBody>
      </p:sp>
      <p:pic>
        <p:nvPicPr>
          <p:cNvPr id="3" name="Picture 2"/>
          <p:cNvPicPr>
            <a:picLocks noChangeAspect="1"/>
          </p:cNvPicPr>
          <p:nvPr/>
        </p:nvPicPr>
        <p:blipFill>
          <a:blip r:embed="rId2" cstate="print"/>
          <a:stretch>
            <a:fillRect/>
          </a:stretch>
        </p:blipFill>
        <p:spPr>
          <a:xfrm>
            <a:off x="2486025" y="448945"/>
            <a:ext cx="7219950" cy="2085975"/>
          </a:xfrm>
          <a:prstGeom prst="rect">
            <a:avLst/>
          </a:prstGeom>
        </p:spPr>
      </p:pic>
      <p:pic>
        <p:nvPicPr>
          <p:cNvPr id="4" name="Picture 3"/>
          <p:cNvPicPr>
            <a:picLocks noChangeAspect="1"/>
          </p:cNvPicPr>
          <p:nvPr/>
        </p:nvPicPr>
        <p:blipFill>
          <a:blip r:embed="rId3" cstate="print"/>
          <a:stretch>
            <a:fillRect/>
          </a:stretch>
        </p:blipFill>
        <p:spPr>
          <a:xfrm>
            <a:off x="1164590" y="2534920"/>
            <a:ext cx="9525000" cy="457200"/>
          </a:xfrm>
          <a:prstGeom prst="rect">
            <a:avLst/>
          </a:prstGeom>
        </p:spPr>
      </p:pic>
      <p:sp>
        <p:nvSpPr>
          <p:cNvPr id="6" name="Slide Number Placeholder 5">
            <a:extLst>
              <a:ext uri="{FF2B5EF4-FFF2-40B4-BE49-F238E27FC236}">
                <a16:creationId xmlns:a16="http://schemas.microsoft.com/office/drawing/2014/main" id="{6778D197-F69A-C22E-7816-ED2E109D4A19}"/>
              </a:ext>
            </a:extLst>
          </p:cNvPr>
          <p:cNvSpPr>
            <a:spLocks noGrp="1"/>
          </p:cNvSpPr>
          <p:nvPr>
            <p:ph type="sldNum" sz="quarter" idx="12"/>
          </p:nvPr>
        </p:nvSpPr>
        <p:spPr>
          <a:xfrm>
            <a:off x="8944897" y="271391"/>
            <a:ext cx="2743200" cy="365125"/>
          </a:xfrm>
        </p:spPr>
        <p:txBody>
          <a:bodyPr/>
          <a:lstStyle/>
          <a:p>
            <a:fld id="{9C2D89ED-A36A-4F48-AEDF-BC970FA37EDB}" type="slidenum">
              <a:rPr lang="en-IN" smtClean="0"/>
              <a:t>16</a:t>
            </a:fld>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800758" y="513106"/>
            <a:ext cx="10374173" cy="2410161"/>
          </a:xfrm>
          <a:prstGeom prst="rect">
            <a:avLst/>
          </a:prstGeom>
        </p:spPr>
      </p:pic>
      <p:sp>
        <p:nvSpPr>
          <p:cNvPr id="2" name="Text Box 1"/>
          <p:cNvSpPr txBox="1"/>
          <p:nvPr/>
        </p:nvSpPr>
        <p:spPr>
          <a:xfrm>
            <a:off x="629654" y="3353645"/>
            <a:ext cx="11110062" cy="2306955"/>
          </a:xfrm>
          <a:prstGeom prst="rect">
            <a:avLst/>
          </a:prstGeom>
          <a:noFill/>
        </p:spPr>
        <p:txBody>
          <a:bodyPr wrap="square" rtlCol="0" anchor="t">
            <a:spAutoFit/>
          </a:bodyPr>
          <a:lstStyle/>
          <a:p>
            <a:pPr algn="just"/>
            <a:r>
              <a:rPr lang="en-IN" dirty="0">
                <a:sym typeface="+mn-ea"/>
              </a:rPr>
              <a:t>This table evaluates different variations of the detector </a:t>
            </a:r>
            <a:r>
              <a:rPr lang="en-IN" b="1" dirty="0">
                <a:sym typeface="+mn-ea"/>
              </a:rPr>
              <a:t>f</a:t>
            </a:r>
            <a:r>
              <a:rPr lang="el-GR" b="1" dirty="0">
                <a:sym typeface="+mn-ea"/>
              </a:rPr>
              <a:t>θ</a:t>
            </a:r>
            <a:r>
              <a:rPr lang="el-GR" dirty="0">
                <a:sym typeface="+mn-ea"/>
              </a:rPr>
              <a:t> </a:t>
            </a:r>
            <a:r>
              <a:rPr lang="en-IN" dirty="0">
                <a:sym typeface="+mn-ea"/>
              </a:rPr>
              <a:t>for image forgery detection using AUC, F1, and IoU metrics on datasets with and without Facebook transformations.</a:t>
            </a:r>
            <a:endParaRPr lang="en-IN" dirty="0"/>
          </a:p>
          <a:p>
            <a:pPr algn="just">
              <a:buFont typeface="Arial" panose="020B0604020202020204" pitchFamily="34" charset="0"/>
              <a:buChar char="•"/>
            </a:pPr>
            <a:r>
              <a:rPr lang="en-IN" b="1" dirty="0">
                <a:sym typeface="+mn-ea"/>
              </a:rPr>
              <a:t>Baseline (#1 SE-U-Net)</a:t>
            </a:r>
            <a:r>
              <a:rPr lang="en-IN" dirty="0">
                <a:sym typeface="+mn-ea"/>
              </a:rPr>
              <a:t> shows the lowest performance.</a:t>
            </a:r>
            <a:endParaRPr lang="en-IN" dirty="0"/>
          </a:p>
          <a:p>
            <a:pPr algn="just">
              <a:buFont typeface="Arial" panose="020B0604020202020204" pitchFamily="34" charset="0"/>
              <a:buChar char="•"/>
            </a:pPr>
            <a:r>
              <a:rPr lang="en-IN" b="1" dirty="0">
                <a:sym typeface="+mn-ea"/>
              </a:rPr>
              <a:t>Adding </a:t>
            </a:r>
            <a:r>
              <a:rPr lang="el-GR" b="1" dirty="0">
                <a:sym typeface="+mn-ea"/>
              </a:rPr>
              <a:t>τ (#2 </a:t>
            </a:r>
            <a:r>
              <a:rPr lang="en-IN" b="1" dirty="0">
                <a:sym typeface="+mn-ea"/>
              </a:rPr>
              <a:t>SE-U-Net + </a:t>
            </a:r>
            <a:r>
              <a:rPr lang="el-GR" b="1" dirty="0">
                <a:sym typeface="+mn-ea"/>
              </a:rPr>
              <a:t>τ)</a:t>
            </a:r>
            <a:r>
              <a:rPr lang="el-GR" dirty="0">
                <a:sym typeface="+mn-ea"/>
              </a:rPr>
              <a:t> </a:t>
            </a:r>
            <a:r>
              <a:rPr lang="en-IN" dirty="0">
                <a:sym typeface="+mn-ea"/>
              </a:rPr>
              <a:t>provides slight improvements.</a:t>
            </a:r>
            <a:endParaRPr lang="en-IN" dirty="0"/>
          </a:p>
          <a:p>
            <a:pPr algn="just">
              <a:buFont typeface="Arial" panose="020B0604020202020204" pitchFamily="34" charset="0"/>
              <a:buChar char="•"/>
            </a:pPr>
            <a:r>
              <a:rPr lang="en-IN" b="1" dirty="0">
                <a:sym typeface="+mn-ea"/>
              </a:rPr>
              <a:t>Adding </a:t>
            </a:r>
            <a:r>
              <a:rPr lang="el-GR" b="1" dirty="0">
                <a:sym typeface="+mn-ea"/>
              </a:rPr>
              <a:t>ξ (#3 </a:t>
            </a:r>
            <a:r>
              <a:rPr lang="en-IN" b="1" dirty="0">
                <a:sym typeface="+mn-ea"/>
              </a:rPr>
              <a:t>SE-U-Net + </a:t>
            </a:r>
            <a:r>
              <a:rPr lang="el-GR" b="1" dirty="0">
                <a:sym typeface="+mn-ea"/>
              </a:rPr>
              <a:t>ξ)</a:t>
            </a:r>
            <a:r>
              <a:rPr lang="el-GR" dirty="0">
                <a:sym typeface="+mn-ea"/>
              </a:rPr>
              <a:t> </a:t>
            </a:r>
            <a:r>
              <a:rPr lang="en-IN" dirty="0">
                <a:sym typeface="+mn-ea"/>
              </a:rPr>
              <a:t>improves results more significantly.</a:t>
            </a:r>
            <a:endParaRPr lang="en-IN" dirty="0"/>
          </a:p>
          <a:p>
            <a:pPr algn="just">
              <a:buFont typeface="Arial" panose="020B0604020202020204" pitchFamily="34" charset="0"/>
              <a:buChar char="•"/>
            </a:pPr>
            <a:r>
              <a:rPr lang="en-IN" b="1" dirty="0">
                <a:sym typeface="+mn-ea"/>
              </a:rPr>
              <a:t>Combining </a:t>
            </a:r>
            <a:r>
              <a:rPr lang="el-GR" b="1" dirty="0">
                <a:sym typeface="+mn-ea"/>
              </a:rPr>
              <a:t>τ </a:t>
            </a:r>
            <a:r>
              <a:rPr lang="en-IN" b="1" dirty="0">
                <a:sym typeface="+mn-ea"/>
              </a:rPr>
              <a:t>and </a:t>
            </a:r>
            <a:r>
              <a:rPr lang="el-GR" b="1" dirty="0">
                <a:sym typeface="+mn-ea"/>
              </a:rPr>
              <a:t>ξ (#4 </a:t>
            </a:r>
            <a:r>
              <a:rPr lang="en-IN" b="1" dirty="0">
                <a:sym typeface="+mn-ea"/>
              </a:rPr>
              <a:t>SE-U-Net + </a:t>
            </a:r>
            <a:r>
              <a:rPr lang="el-GR" b="1" dirty="0">
                <a:sym typeface="+mn-ea"/>
              </a:rPr>
              <a:t>τ + ξ)</a:t>
            </a:r>
            <a:r>
              <a:rPr lang="el-GR" dirty="0">
                <a:sym typeface="+mn-ea"/>
              </a:rPr>
              <a:t> </a:t>
            </a:r>
            <a:r>
              <a:rPr lang="en-IN" dirty="0">
                <a:sym typeface="+mn-ea"/>
              </a:rPr>
              <a:t>achieves the best performance.</a:t>
            </a:r>
            <a:endParaRPr lang="en-IN" dirty="0"/>
          </a:p>
          <a:p>
            <a:pPr algn="just">
              <a:buFont typeface="Arial" panose="020B0604020202020204" pitchFamily="34" charset="0"/>
              <a:buChar char="•"/>
            </a:pPr>
            <a:r>
              <a:rPr lang="en-IN" b="1" dirty="0">
                <a:sym typeface="+mn-ea"/>
              </a:rPr>
              <a:t>DPN alone (#5 DPN) underperforms,</a:t>
            </a:r>
            <a:r>
              <a:rPr lang="en-IN" dirty="0">
                <a:sym typeface="+mn-ea"/>
              </a:rPr>
              <a:t> but </a:t>
            </a:r>
            <a:r>
              <a:rPr lang="en-IN" b="1" dirty="0">
                <a:sym typeface="+mn-ea"/>
              </a:rPr>
              <a:t>adding </a:t>
            </a:r>
            <a:r>
              <a:rPr lang="el-GR" b="1" dirty="0">
                <a:sym typeface="+mn-ea"/>
              </a:rPr>
              <a:t>τ + ξ (#6 </a:t>
            </a:r>
            <a:r>
              <a:rPr lang="en-IN" b="1" dirty="0">
                <a:sym typeface="+mn-ea"/>
              </a:rPr>
              <a:t>DPN + </a:t>
            </a:r>
            <a:r>
              <a:rPr lang="el-GR" b="1" dirty="0">
                <a:sym typeface="+mn-ea"/>
              </a:rPr>
              <a:t>τ + ξ)</a:t>
            </a:r>
            <a:r>
              <a:rPr lang="el-GR" dirty="0">
                <a:sym typeface="+mn-ea"/>
              </a:rPr>
              <a:t> </a:t>
            </a:r>
            <a:r>
              <a:rPr lang="en-IN" dirty="0">
                <a:sym typeface="+mn-ea"/>
              </a:rPr>
              <a:t>significantly boosts accuracy.</a:t>
            </a:r>
            <a:endParaRPr lang="en-IN" dirty="0"/>
          </a:p>
          <a:p>
            <a:endParaRPr lang="en-IN" dirty="0"/>
          </a:p>
        </p:txBody>
      </p:sp>
      <p:sp>
        <p:nvSpPr>
          <p:cNvPr id="4" name="Text Box 3"/>
          <p:cNvSpPr txBox="1"/>
          <p:nvPr/>
        </p:nvSpPr>
        <p:spPr>
          <a:xfrm>
            <a:off x="1592825" y="6090978"/>
            <a:ext cx="12192000" cy="507831"/>
          </a:xfrm>
          <a:prstGeom prst="rect">
            <a:avLst/>
          </a:prstGeom>
          <a:noFill/>
        </p:spPr>
        <p:txBody>
          <a:bodyPr wrap="square" rtlCol="0" anchor="t">
            <a:spAutoFit/>
          </a:bodyPr>
          <a:lstStyle/>
          <a:p>
            <a:r>
              <a:rPr lang="en-IN" sz="900" dirty="0"/>
              <a:t>[</a:t>
            </a:r>
            <a:r>
              <a:rPr lang="en-IN" sz="900" dirty="0">
                <a:solidFill>
                  <a:schemeClr val="accent1"/>
                </a:solidFill>
              </a:rPr>
              <a:t>Table1</a:t>
            </a:r>
            <a:r>
              <a:rPr lang="en-IN" sz="900" dirty="0"/>
              <a:t>][</a:t>
            </a:r>
            <a:r>
              <a:rPr lang="en-IN" sz="900" dirty="0">
                <a:solidFill>
                  <a:schemeClr val="accent1"/>
                </a:solidFill>
              </a:rPr>
              <a:t>Table2</a:t>
            </a:r>
            <a:r>
              <a:rPr lang="en-IN" sz="900" dirty="0"/>
              <a:t>]. Haiwei Wu, Jiantao Zhou, Jinyu Tian, and Jun Liu “</a:t>
            </a:r>
            <a:r>
              <a:rPr lang="en-US" sz="900" dirty="0"/>
              <a:t>Robust Image Forgery Detection over Online Social Network Shared Images”,[Refer Table1,Table2]</a:t>
            </a:r>
            <a:endParaRPr lang="en-IN" sz="900" dirty="0"/>
          </a:p>
          <a:p>
            <a:endParaRPr lang="en-IN" sz="900" dirty="0"/>
          </a:p>
          <a:p>
            <a:endParaRPr lang="en-IN" sz="900" dirty="0"/>
          </a:p>
        </p:txBody>
      </p:sp>
      <p:sp>
        <p:nvSpPr>
          <p:cNvPr id="6" name="Slide Number Placeholder 5">
            <a:extLst>
              <a:ext uri="{FF2B5EF4-FFF2-40B4-BE49-F238E27FC236}">
                <a16:creationId xmlns:a16="http://schemas.microsoft.com/office/drawing/2014/main" id="{71C2C880-D22C-6478-5959-FB7C4EC7A7E5}"/>
              </a:ext>
            </a:extLst>
          </p:cNvPr>
          <p:cNvSpPr>
            <a:spLocks noGrp="1"/>
          </p:cNvSpPr>
          <p:nvPr>
            <p:ph type="sldNum" sz="quarter" idx="12"/>
          </p:nvPr>
        </p:nvSpPr>
        <p:spPr>
          <a:xfrm>
            <a:off x="8817077" y="147981"/>
            <a:ext cx="2743200" cy="365125"/>
          </a:xfrm>
        </p:spPr>
        <p:txBody>
          <a:bodyPr/>
          <a:lstStyle/>
          <a:p>
            <a:fld id="{9C2D89ED-A36A-4F48-AEDF-BC970FA37EDB}" type="slidenum">
              <a:rPr lang="en-IN" smtClean="0"/>
              <a:t>17</a:t>
            </a:fld>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46FA-4E1B-F322-2D0F-4279E5692DF8}"/>
              </a:ext>
            </a:extLst>
          </p:cNvPr>
          <p:cNvSpPr>
            <a:spLocks noGrp="1"/>
          </p:cNvSpPr>
          <p:nvPr>
            <p:ph type="title"/>
          </p:nvPr>
        </p:nvSpPr>
        <p:spPr>
          <a:xfrm>
            <a:off x="838200" y="1370785"/>
            <a:ext cx="11422626" cy="616707"/>
          </a:xfrm>
        </p:spPr>
        <p:txBody>
          <a:bodyPr>
            <a:normAutofit/>
          </a:bodyPr>
          <a:lstStyle/>
          <a:p>
            <a:pPr marL="342900" indent="-342900">
              <a:buFont typeface="Wingdings" panose="05000000000000000000" pitchFamily="2" charset="2"/>
              <a:buChar char="q"/>
            </a:pPr>
            <a:r>
              <a:rPr lang="en-IN" sz="2400" b="1" dirty="0">
                <a:solidFill>
                  <a:schemeClr val="accent1"/>
                </a:solidFill>
              </a:rPr>
              <a:t>Precision:</a:t>
            </a:r>
            <a:r>
              <a:rPr lang="en-US" sz="2000" dirty="0">
                <a:solidFill>
                  <a:schemeClr val="accent1"/>
                </a:solidFill>
                <a:ea typeface="+mj-ea"/>
                <a:cs typeface="+mj-cs"/>
              </a:rPr>
              <a:t> </a:t>
            </a:r>
            <a:r>
              <a:rPr lang="en-US" sz="2000" dirty="0">
                <a:latin typeface="+mn-lt"/>
                <a:ea typeface="+mj-ea"/>
                <a:cs typeface="+mj-cs"/>
              </a:rPr>
              <a:t>The ratio of true positive predictions to all predicted positives</a:t>
            </a:r>
            <a:r>
              <a:rPr lang="en-US" sz="2000" dirty="0">
                <a:latin typeface="+mn-lt"/>
              </a:rPr>
              <a:t>.</a:t>
            </a:r>
            <a:endParaRPr lang="en-IN" sz="2000" dirty="0">
              <a:latin typeface="+mn-lt"/>
            </a:endParaRPr>
          </a:p>
        </p:txBody>
      </p:sp>
      <p:sp>
        <p:nvSpPr>
          <p:cNvPr id="3" name="Slide Number Placeholder 2">
            <a:extLst>
              <a:ext uri="{FF2B5EF4-FFF2-40B4-BE49-F238E27FC236}">
                <a16:creationId xmlns:a16="http://schemas.microsoft.com/office/drawing/2014/main" id="{790CF4DC-62B2-B18C-79C5-C607A4563405}"/>
              </a:ext>
            </a:extLst>
          </p:cNvPr>
          <p:cNvSpPr>
            <a:spLocks noGrp="1"/>
          </p:cNvSpPr>
          <p:nvPr>
            <p:ph type="sldNum" sz="quarter" idx="12"/>
          </p:nvPr>
        </p:nvSpPr>
        <p:spPr/>
        <p:txBody>
          <a:bodyPr/>
          <a:lstStyle/>
          <a:p>
            <a:fld id="{9C2D89ED-A36A-4F48-AEDF-BC970FA37EDB}" type="slidenum">
              <a:rPr lang="en-IN" sz="2400" smtClean="0"/>
              <a:t>18</a:t>
            </a:fld>
            <a:endParaRPr lang="en-IN" sz="240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26A4C1C-4D6A-A9B2-6B5B-7AE821F472F8}"/>
                  </a:ext>
                </a:extLst>
              </p:cNvPr>
              <p:cNvSpPr txBox="1"/>
              <p:nvPr/>
            </p:nvSpPr>
            <p:spPr>
              <a:xfrm>
                <a:off x="2545542" y="2200684"/>
                <a:ext cx="2212529" cy="616707"/>
              </a:xfrm>
              <a:prstGeom prst="rect">
                <a:avLst/>
              </a:prstGeom>
              <a:noFill/>
            </p:spPr>
            <p:txBody>
              <a:bodyPr wrap="none" rtlCol="0">
                <a:spAutoFit/>
              </a:bodyPr>
              <a:lstStyle/>
              <a:p>
                <a:r>
                  <a:rPr lang="en-IN" sz="2400" dirty="0"/>
                  <a:t>Precison= </a:t>
                </a:r>
                <a14:m>
                  <m:oMath xmlns:m="http://schemas.openxmlformats.org/officeDocument/2006/math">
                    <m:f>
                      <m:fPr>
                        <m:ctrlPr>
                          <a:rPr lang="en-IN" sz="2400" i="1" smtClean="0">
                            <a:solidFill>
                              <a:srgbClr val="836967"/>
                            </a:solidFill>
                            <a:latin typeface="Cambria Math" panose="02040503050406030204" pitchFamily="18" charset="0"/>
                          </a:rPr>
                        </m:ctrlPr>
                      </m:fPr>
                      <m:num>
                        <m:r>
                          <a:rPr lang="en-IN" sz="2400" i="1" smtClean="0">
                            <a:latin typeface="Cambria Math" panose="02040503050406030204" pitchFamily="18" charset="0"/>
                          </a:rPr>
                          <m:t>𝑇𝑃</m:t>
                        </m:r>
                      </m:num>
                      <m:den>
                        <m:r>
                          <a:rPr lang="en-IN" sz="2400" i="1" smtClean="0">
                            <a:latin typeface="Cambria Math" panose="02040503050406030204" pitchFamily="18" charset="0"/>
                          </a:rPr>
                          <m:t>𝑇𝑃</m:t>
                        </m:r>
                        <m:r>
                          <a:rPr lang="en-IN" sz="2400" i="0" smtClean="0">
                            <a:latin typeface="Cambria Math" panose="02040503050406030204" pitchFamily="18" charset="0"/>
                          </a:rPr>
                          <m:t>+</m:t>
                        </m:r>
                        <m:r>
                          <a:rPr lang="en-IN" sz="2400" i="1" smtClean="0">
                            <a:latin typeface="Cambria Math" panose="02040503050406030204" pitchFamily="18" charset="0"/>
                          </a:rPr>
                          <m:t>𝐹</m:t>
                        </m:r>
                        <m:r>
                          <a:rPr lang="en-IN" sz="2400" b="0" i="1" smtClean="0">
                            <a:latin typeface="Cambria Math" panose="02040503050406030204" pitchFamily="18" charset="0"/>
                          </a:rPr>
                          <m:t>𝑃</m:t>
                        </m:r>
                      </m:den>
                    </m:f>
                  </m:oMath>
                </a14:m>
                <a:endParaRPr lang="en-IN" sz="2400" dirty="0"/>
              </a:p>
            </p:txBody>
          </p:sp>
        </mc:Choice>
        <mc:Fallback xmlns="">
          <p:sp>
            <p:nvSpPr>
              <p:cNvPr id="4" name="TextBox 3">
                <a:extLst>
                  <a:ext uri="{FF2B5EF4-FFF2-40B4-BE49-F238E27FC236}">
                    <a16:creationId xmlns:a16="http://schemas.microsoft.com/office/drawing/2014/main" id="{C26A4C1C-4D6A-A9B2-6B5B-7AE821F472F8}"/>
                  </a:ext>
                </a:extLst>
              </p:cNvPr>
              <p:cNvSpPr txBox="1">
                <a:spLocks noRot="1" noChangeAspect="1" noMove="1" noResize="1" noEditPoints="1" noAdjustHandles="1" noChangeArrowheads="1" noChangeShapeType="1" noTextEdit="1"/>
              </p:cNvSpPr>
              <p:nvPr/>
            </p:nvSpPr>
            <p:spPr>
              <a:xfrm>
                <a:off x="2545542" y="2200684"/>
                <a:ext cx="2212529" cy="616707"/>
              </a:xfrm>
              <a:prstGeom prst="rect">
                <a:avLst/>
              </a:prstGeom>
              <a:blipFill>
                <a:blip r:embed="rId2"/>
                <a:stretch>
                  <a:fillRect l="-4408" b="-9901"/>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86E3AADF-A771-638E-41D8-329EFF0D57B8}"/>
              </a:ext>
            </a:extLst>
          </p:cNvPr>
          <p:cNvSpPr txBox="1"/>
          <p:nvPr/>
        </p:nvSpPr>
        <p:spPr>
          <a:xfrm>
            <a:off x="887634" y="2863334"/>
            <a:ext cx="10026172"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dirty="0">
                <a:solidFill>
                  <a:schemeClr val="accent1"/>
                </a:solidFill>
              </a:rPr>
              <a:t>Recall:</a:t>
            </a:r>
            <a:r>
              <a:rPr lang="en-US" sz="2000" dirty="0">
                <a:solidFill>
                  <a:schemeClr val="accent1"/>
                </a:solidFill>
              </a:rPr>
              <a:t> </a:t>
            </a:r>
            <a:r>
              <a:rPr lang="en-US" sz="2000" dirty="0"/>
              <a:t>The ratio of true positive predictions to all actual positives</a:t>
            </a:r>
            <a:r>
              <a:rPr lang="en-US" sz="2000" dirty="0">
                <a:ea typeface="+mj-ea"/>
                <a:cs typeface="+mj-cs"/>
              </a:rPr>
              <a:t>.</a:t>
            </a:r>
            <a:endParaRPr lang="en-IN" sz="2000" dirty="0">
              <a:ea typeface="+mj-ea"/>
              <a:cs typeface="+mj-c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576EE3A-2E05-194A-FCB4-A88286DE4429}"/>
                  </a:ext>
                </a:extLst>
              </p:cNvPr>
              <p:cNvSpPr txBox="1"/>
              <p:nvPr/>
            </p:nvSpPr>
            <p:spPr>
              <a:xfrm>
                <a:off x="2545542" y="3574864"/>
                <a:ext cx="1974580" cy="1018549"/>
              </a:xfrm>
              <a:prstGeom prst="rect">
                <a:avLst/>
              </a:prstGeom>
              <a:noFill/>
            </p:spPr>
            <p:txBody>
              <a:bodyPr wrap="none" rtlCol="0">
                <a:spAutoFit/>
              </a:bodyPr>
              <a:lstStyle/>
              <a:p>
                <a:r>
                  <a:rPr lang="en-IN" sz="2400" dirty="0"/>
                  <a:t>Recall= </a:t>
                </a:r>
                <a14:m>
                  <m:oMath xmlns:m="http://schemas.openxmlformats.org/officeDocument/2006/math">
                    <m:f>
                      <m:fPr>
                        <m:ctrlPr>
                          <a:rPr lang="en-IN" sz="2400" i="1" smtClean="0">
                            <a:solidFill>
                              <a:srgbClr val="836967"/>
                            </a:solidFill>
                            <a:latin typeface="Cambria Math" panose="02040503050406030204" pitchFamily="18" charset="0"/>
                            <a:ea typeface="Cambria Math" panose="02040503050406030204" pitchFamily="18" charset="0"/>
                          </a:rPr>
                        </m:ctrlPr>
                      </m:fPr>
                      <m:num>
                        <m:r>
                          <a:rPr lang="en-IN" sz="2400" b="0" i="1" smtClean="0">
                            <a:solidFill>
                              <a:srgbClr val="836967"/>
                            </a:solidFill>
                            <a:latin typeface="Cambria Math" panose="02040503050406030204" pitchFamily="18" charset="0"/>
                            <a:ea typeface="Cambria Math" panose="02040503050406030204" pitchFamily="18" charset="0"/>
                          </a:rPr>
                          <m:t>𝑇𝑃</m:t>
                        </m:r>
                      </m:num>
                      <m:den>
                        <m:r>
                          <a:rPr lang="en-IN" sz="2400" b="0" i="1" smtClean="0">
                            <a:latin typeface="Cambria Math" panose="02040503050406030204" pitchFamily="18" charset="0"/>
                            <a:ea typeface="Cambria Math" panose="02040503050406030204" pitchFamily="18" charset="0"/>
                          </a:rPr>
                          <m:t>𝑇𝑃</m:t>
                        </m:r>
                        <m:r>
                          <a:rPr lang="en-IN" sz="2400" b="0" i="0"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𝐹𝑁</m:t>
                        </m:r>
                      </m:den>
                    </m:f>
                    <m:r>
                      <a:rPr lang="en-IN" sz="2400" i="1" smtClean="0">
                        <a:latin typeface="Cambria Math" panose="02040503050406030204" pitchFamily="18" charset="0"/>
                      </a:rPr>
                      <m:t> </m:t>
                    </m:r>
                  </m:oMath>
                </a14:m>
                <a:r>
                  <a:rPr lang="en-IN" sz="2400" dirty="0"/>
                  <a:t>​</a:t>
                </a:r>
              </a:p>
              <a:p>
                <a:endParaRPr lang="en-IN" sz="2400" dirty="0"/>
              </a:p>
            </p:txBody>
          </p:sp>
        </mc:Choice>
        <mc:Fallback xmlns="">
          <p:sp>
            <p:nvSpPr>
              <p:cNvPr id="6" name="TextBox 5">
                <a:extLst>
                  <a:ext uri="{FF2B5EF4-FFF2-40B4-BE49-F238E27FC236}">
                    <a16:creationId xmlns:a16="http://schemas.microsoft.com/office/drawing/2014/main" id="{C576EE3A-2E05-194A-FCB4-A88286DE4429}"/>
                  </a:ext>
                </a:extLst>
              </p:cNvPr>
              <p:cNvSpPr txBox="1">
                <a:spLocks noRot="1" noChangeAspect="1" noMove="1" noResize="1" noEditPoints="1" noAdjustHandles="1" noChangeArrowheads="1" noChangeShapeType="1" noTextEdit="1"/>
              </p:cNvSpPr>
              <p:nvPr/>
            </p:nvSpPr>
            <p:spPr>
              <a:xfrm>
                <a:off x="2545542" y="3574864"/>
                <a:ext cx="1974580" cy="1018549"/>
              </a:xfrm>
              <a:prstGeom prst="rect">
                <a:avLst/>
              </a:prstGeom>
              <a:blipFill>
                <a:blip r:embed="rId3"/>
                <a:stretch>
                  <a:fillRect l="-4954" r="-4025"/>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2C9A0B1B-73D2-A77D-F741-0EA48A293493}"/>
              </a:ext>
            </a:extLst>
          </p:cNvPr>
          <p:cNvSpPr txBox="1"/>
          <p:nvPr/>
        </p:nvSpPr>
        <p:spPr>
          <a:xfrm>
            <a:off x="838200" y="4434316"/>
            <a:ext cx="8293361" cy="461665"/>
          </a:xfrm>
          <a:prstGeom prst="rect">
            <a:avLst/>
          </a:prstGeom>
          <a:noFill/>
        </p:spPr>
        <p:txBody>
          <a:bodyPr wrap="none" rtlCol="0">
            <a:spAutoFit/>
          </a:bodyPr>
          <a:lstStyle/>
          <a:p>
            <a:pPr marL="342900" indent="-342900">
              <a:buFont typeface="Wingdings" panose="05000000000000000000" pitchFamily="2" charset="2"/>
              <a:buChar char="q"/>
            </a:pPr>
            <a:r>
              <a:rPr lang="en-IN" sz="2400" dirty="0">
                <a:solidFill>
                  <a:schemeClr val="accent1"/>
                </a:solidFill>
              </a:rPr>
              <a:t>Accuracy</a:t>
            </a:r>
            <a:r>
              <a:rPr lang="en-IN" sz="2000" dirty="0">
                <a:solidFill>
                  <a:schemeClr val="accent1"/>
                </a:solidFill>
              </a:rPr>
              <a:t>:</a:t>
            </a:r>
            <a:r>
              <a:rPr lang="en-US" sz="2000" dirty="0">
                <a:solidFill>
                  <a:schemeClr val="accent1"/>
                </a:solidFill>
              </a:rPr>
              <a:t> </a:t>
            </a:r>
            <a:r>
              <a:rPr lang="en-US" sz="2000" dirty="0"/>
              <a:t>The ratio of correctly predicted instances to the total instances</a:t>
            </a:r>
            <a:endParaRPr lang="en-IN" sz="20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2FF8641-4B2F-E28A-81DD-D79E46EE0E7B}"/>
                  </a:ext>
                </a:extLst>
              </p:cNvPr>
              <p:cNvSpPr txBox="1"/>
              <p:nvPr/>
            </p:nvSpPr>
            <p:spPr>
              <a:xfrm>
                <a:off x="2545542" y="5397909"/>
                <a:ext cx="3299429" cy="624145"/>
              </a:xfrm>
              <a:prstGeom prst="rect">
                <a:avLst/>
              </a:prstGeom>
              <a:noFill/>
            </p:spPr>
            <p:txBody>
              <a:bodyPr wrap="none" rtlCol="0">
                <a:spAutoFit/>
              </a:bodyPr>
              <a:lstStyle/>
              <a:p>
                <a:r>
                  <a:rPr lang="en-US" sz="2400" dirty="0"/>
                  <a:t>Accuracy = </a:t>
                </a:r>
                <a14:m>
                  <m:oMath xmlns:m="http://schemas.openxmlformats.org/officeDocument/2006/math">
                    <m:f>
                      <m:fPr>
                        <m:ctrlPr>
                          <a:rPr lang="en-IN" sz="2400" i="1" smtClean="0">
                            <a:solidFill>
                              <a:srgbClr val="836967"/>
                            </a:solidFill>
                            <a:latin typeface="Cambria Math" panose="02040503050406030204" pitchFamily="18" charset="0"/>
                          </a:rPr>
                        </m:ctrlPr>
                      </m:fPr>
                      <m:num>
                        <m:r>
                          <a:rPr lang="en-IN" sz="2400" b="0" i="1" smtClean="0">
                            <a:latin typeface="Cambria Math" panose="02040503050406030204" pitchFamily="18" charset="0"/>
                          </a:rPr>
                          <m:t>𝑇𝑃</m:t>
                        </m:r>
                        <m:r>
                          <a:rPr lang="en-IN" sz="2400" b="0" i="1" smtClean="0">
                            <a:latin typeface="Cambria Math" panose="02040503050406030204" pitchFamily="18" charset="0"/>
                          </a:rPr>
                          <m:t>+</m:t>
                        </m:r>
                        <m:r>
                          <a:rPr lang="en-IN" sz="2400" b="0" i="1" smtClean="0">
                            <a:latin typeface="Cambria Math" panose="02040503050406030204" pitchFamily="18" charset="0"/>
                          </a:rPr>
                          <m:t>𝑇𝑁</m:t>
                        </m:r>
                      </m:num>
                      <m:den>
                        <m:r>
                          <a:rPr lang="en-IN" sz="2400" b="0" i="1" smtClean="0">
                            <a:latin typeface="Cambria Math" panose="02040503050406030204" pitchFamily="18" charset="0"/>
                          </a:rPr>
                          <m:t>𝑇𝑃</m:t>
                        </m:r>
                        <m:r>
                          <a:rPr lang="en-IN" sz="2400" b="0" i="0" smtClean="0">
                            <a:latin typeface="Cambria Math" panose="02040503050406030204" pitchFamily="18" charset="0"/>
                          </a:rPr>
                          <m:t>+</m:t>
                        </m:r>
                        <m:r>
                          <a:rPr lang="en-IN" sz="2400" b="0" i="1" smtClean="0">
                            <a:latin typeface="Cambria Math" panose="02040503050406030204" pitchFamily="18" charset="0"/>
                          </a:rPr>
                          <m:t>𝑇𝑁</m:t>
                        </m:r>
                        <m:r>
                          <a:rPr lang="en-IN" sz="2400" b="0" i="1" smtClean="0">
                            <a:latin typeface="Cambria Math" panose="02040503050406030204" pitchFamily="18" charset="0"/>
                          </a:rPr>
                          <m:t>+</m:t>
                        </m:r>
                        <m:r>
                          <a:rPr lang="en-IN" sz="2400" b="0" i="1" smtClean="0">
                            <a:latin typeface="Cambria Math" panose="02040503050406030204" pitchFamily="18" charset="0"/>
                          </a:rPr>
                          <m:t>𝐹𝑃</m:t>
                        </m:r>
                        <m:r>
                          <a:rPr lang="en-IN" sz="2400" b="0" i="1" smtClean="0">
                            <a:latin typeface="Cambria Math" panose="02040503050406030204" pitchFamily="18" charset="0"/>
                          </a:rPr>
                          <m:t>+</m:t>
                        </m:r>
                        <m:r>
                          <a:rPr lang="en-IN" sz="2400" b="0" i="1" smtClean="0">
                            <a:latin typeface="Cambria Math" panose="02040503050406030204" pitchFamily="18" charset="0"/>
                          </a:rPr>
                          <m:t>𝐹𝑁</m:t>
                        </m:r>
                      </m:den>
                    </m:f>
                  </m:oMath>
                </a14:m>
                <a:endParaRPr lang="en-IN" sz="2400" dirty="0"/>
              </a:p>
            </p:txBody>
          </p:sp>
        </mc:Choice>
        <mc:Fallback xmlns="">
          <p:sp>
            <p:nvSpPr>
              <p:cNvPr id="8" name="TextBox 7">
                <a:extLst>
                  <a:ext uri="{FF2B5EF4-FFF2-40B4-BE49-F238E27FC236}">
                    <a16:creationId xmlns:a16="http://schemas.microsoft.com/office/drawing/2014/main" id="{C2FF8641-4B2F-E28A-81DD-D79E46EE0E7B}"/>
                  </a:ext>
                </a:extLst>
              </p:cNvPr>
              <p:cNvSpPr txBox="1">
                <a:spLocks noRot="1" noChangeAspect="1" noMove="1" noResize="1" noEditPoints="1" noAdjustHandles="1" noChangeArrowheads="1" noChangeShapeType="1" noTextEdit="1"/>
              </p:cNvSpPr>
              <p:nvPr/>
            </p:nvSpPr>
            <p:spPr>
              <a:xfrm>
                <a:off x="2545542" y="5397909"/>
                <a:ext cx="3299429" cy="624145"/>
              </a:xfrm>
              <a:prstGeom prst="rect">
                <a:avLst/>
              </a:prstGeom>
              <a:blipFill>
                <a:blip r:embed="rId4"/>
                <a:stretch>
                  <a:fillRect l="-2957" b="-7767"/>
                </a:stretch>
              </a:blipFill>
            </p:spPr>
            <p:txBody>
              <a:bodyPr/>
              <a:lstStyle/>
              <a:p>
                <a:r>
                  <a:rPr lang="en-IN">
                    <a:noFill/>
                  </a:rPr>
                  <a:t> </a:t>
                </a:r>
              </a:p>
            </p:txBody>
          </p:sp>
        </mc:Fallback>
      </mc:AlternateContent>
      <p:sp>
        <p:nvSpPr>
          <p:cNvPr id="9" name="Title 1">
            <a:extLst>
              <a:ext uri="{FF2B5EF4-FFF2-40B4-BE49-F238E27FC236}">
                <a16:creationId xmlns:a16="http://schemas.microsoft.com/office/drawing/2014/main" id="{5A18377A-7A6C-846D-DDBC-F80BFA54D8E6}"/>
              </a:ext>
            </a:extLst>
          </p:cNvPr>
          <p:cNvSpPr txBox="1">
            <a:spLocks/>
          </p:cNvSpPr>
          <p:nvPr/>
        </p:nvSpPr>
        <p:spPr>
          <a:xfrm>
            <a:off x="838200" y="365125"/>
            <a:ext cx="10419735" cy="9597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b="1" dirty="0">
                <a:solidFill>
                  <a:schemeClr val="accent1"/>
                </a:solidFill>
              </a:rPr>
              <a:t>Evaluation metrics</a:t>
            </a:r>
          </a:p>
        </p:txBody>
      </p:sp>
    </p:spTree>
    <p:extLst>
      <p:ext uri="{BB962C8B-B14F-4D97-AF65-F5344CB8AC3E}">
        <p14:creationId xmlns:p14="http://schemas.microsoft.com/office/powerpoint/2010/main" val="4277398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A31FEB-0801-48CA-C415-B3757DD5BEC3}"/>
              </a:ext>
            </a:extLst>
          </p:cNvPr>
          <p:cNvSpPr>
            <a:spLocks noGrp="1"/>
          </p:cNvSpPr>
          <p:nvPr>
            <p:ph type="sldNum" sz="quarter" idx="12"/>
          </p:nvPr>
        </p:nvSpPr>
        <p:spPr/>
        <p:txBody>
          <a:bodyPr/>
          <a:lstStyle/>
          <a:p>
            <a:fld id="{9C2D89ED-A36A-4F48-AEDF-BC970FA37EDB}" type="slidenum">
              <a:rPr lang="en-IN" smtClean="0"/>
              <a:t>19</a:t>
            </a:fld>
            <a:endParaRPr lang="en-IN"/>
          </a:p>
        </p:txBody>
      </p:sp>
      <p:sp>
        <p:nvSpPr>
          <p:cNvPr id="4" name="TextBox 3">
            <a:extLst>
              <a:ext uri="{FF2B5EF4-FFF2-40B4-BE49-F238E27FC236}">
                <a16:creationId xmlns:a16="http://schemas.microsoft.com/office/drawing/2014/main" id="{51A3AD1B-CAAC-B8AD-59C3-77127AEAE4D1}"/>
              </a:ext>
            </a:extLst>
          </p:cNvPr>
          <p:cNvSpPr txBox="1"/>
          <p:nvPr/>
        </p:nvSpPr>
        <p:spPr>
          <a:xfrm>
            <a:off x="938954" y="911564"/>
            <a:ext cx="10414846" cy="769441"/>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chemeClr val="accent1"/>
                </a:solidFill>
                <a:latin typeface="+mj-lt"/>
                <a:ea typeface="+mj-ea"/>
                <a:cs typeface="+mj-cs"/>
              </a:rPr>
              <a:t>Area Under the Curve (AUC):</a:t>
            </a:r>
            <a:r>
              <a:rPr lang="en-US" sz="2400" b="1" dirty="0">
                <a:solidFill>
                  <a:schemeClr val="accent1"/>
                </a:solidFill>
              </a:rPr>
              <a:t> </a:t>
            </a:r>
            <a:r>
              <a:rPr lang="en-US" sz="2000" dirty="0"/>
              <a:t>Measures the ability of a classifier to distinguish between classes, typically under the ROC curve.</a:t>
            </a:r>
            <a:endParaRPr lang="en-IN" sz="2000" b="1" dirty="0">
              <a:latin typeface="+mj-lt"/>
              <a:ea typeface="+mj-ea"/>
              <a:cs typeface="+mj-cs"/>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B60EB1-8F9C-DCF8-AA7C-E914A75E0854}"/>
                  </a:ext>
                </a:extLst>
              </p:cNvPr>
              <p:cNvSpPr txBox="1"/>
              <p:nvPr/>
            </p:nvSpPr>
            <p:spPr>
              <a:xfrm>
                <a:off x="4430770" y="1966451"/>
                <a:ext cx="3537956" cy="602794"/>
              </a:xfrm>
              <a:prstGeom prst="rect">
                <a:avLst/>
              </a:prstGeom>
              <a:noFill/>
            </p:spPr>
            <p:txBody>
              <a:bodyPr wrap="none" rtlCol="0">
                <a:spAutoFit/>
              </a:bodyPr>
              <a:lstStyle/>
              <a:p>
                <a:r>
                  <a:rPr lang="en-IN" sz="2400" dirty="0"/>
                  <a:t>AUC = </a:t>
                </a:r>
                <a14:m>
                  <m:oMath xmlns:m="http://schemas.openxmlformats.org/officeDocument/2006/math">
                    <m:nary>
                      <m:naryPr>
                        <m:limLoc m:val="undOvr"/>
                        <m:grow m:val="on"/>
                        <m:ctrlPr>
                          <a:rPr lang="en-IN" sz="2400" i="1" dirty="0">
                            <a:latin typeface="Cambria Math" panose="02040503050406030204" pitchFamily="18" charset="0"/>
                          </a:rPr>
                        </m:ctrlPr>
                      </m:naryPr>
                      <m:sub>
                        <m:r>
                          <a:rPr lang="en-IN" sz="2400" dirty="0">
                            <a:latin typeface="Cambria Math" panose="02040503050406030204" pitchFamily="18" charset="0"/>
                          </a:rPr>
                          <m:t>0</m:t>
                        </m:r>
                      </m:sub>
                      <m:sup>
                        <m:r>
                          <a:rPr lang="en-IN" sz="2400" dirty="0">
                            <a:latin typeface="Cambria Math" panose="02040503050406030204" pitchFamily="18" charset="0"/>
                          </a:rPr>
                          <m:t>1</m:t>
                        </m:r>
                      </m:sup>
                      <m:e>
                        <m:r>
                          <a:rPr lang="en-IN" sz="2400" dirty="0">
                            <a:latin typeface="Cambria Math" panose="02040503050406030204" pitchFamily="18" charset="0"/>
                          </a:rPr>
                          <m:t>𝑇𝑃𝑅</m:t>
                        </m:r>
                        <m:d>
                          <m:dPr>
                            <m:ctrlPr>
                              <a:rPr lang="en-IN" sz="2400" i="1" dirty="0">
                                <a:latin typeface="Cambria Math" panose="02040503050406030204" pitchFamily="18" charset="0"/>
                              </a:rPr>
                            </m:ctrlPr>
                          </m:dPr>
                          <m:e>
                            <m:r>
                              <a:rPr lang="en-IN" sz="2400" dirty="0">
                                <a:latin typeface="Cambria Math" panose="02040503050406030204" pitchFamily="18" charset="0"/>
                              </a:rPr>
                              <m:t>𝐹𝑃𝑅</m:t>
                            </m:r>
                          </m:e>
                        </m:d>
                        <m:r>
                          <m:rPr>
                            <m:sty m:val="p"/>
                          </m:rPr>
                          <a:rPr lang="en-IN" sz="2400" b="0" i="0" dirty="0" smtClean="0">
                            <a:latin typeface="Cambria Math" panose="02040503050406030204" pitchFamily="18" charset="0"/>
                          </a:rPr>
                          <m:t>d</m:t>
                        </m:r>
                        <m:r>
                          <a:rPr lang="en-IN" sz="2400" dirty="0">
                            <a:latin typeface="Cambria Math" panose="02040503050406030204" pitchFamily="18" charset="0"/>
                          </a:rPr>
                          <m:t>𝐹𝑃𝑅</m:t>
                        </m:r>
                      </m:e>
                    </m:nary>
                  </m:oMath>
                </a14:m>
                <a:endParaRPr lang="en-IN" sz="2400" dirty="0"/>
              </a:p>
            </p:txBody>
          </p:sp>
        </mc:Choice>
        <mc:Fallback xmlns="">
          <p:sp>
            <p:nvSpPr>
              <p:cNvPr id="5" name="TextBox 4">
                <a:extLst>
                  <a:ext uri="{FF2B5EF4-FFF2-40B4-BE49-F238E27FC236}">
                    <a16:creationId xmlns:a16="http://schemas.microsoft.com/office/drawing/2014/main" id="{74B60EB1-8F9C-DCF8-AA7C-E914A75E0854}"/>
                  </a:ext>
                </a:extLst>
              </p:cNvPr>
              <p:cNvSpPr txBox="1">
                <a:spLocks noRot="1" noChangeAspect="1" noMove="1" noResize="1" noEditPoints="1" noAdjustHandles="1" noChangeArrowheads="1" noChangeShapeType="1" noTextEdit="1"/>
              </p:cNvSpPr>
              <p:nvPr/>
            </p:nvSpPr>
            <p:spPr>
              <a:xfrm>
                <a:off x="4430770" y="1966451"/>
                <a:ext cx="3537956" cy="602794"/>
              </a:xfrm>
              <a:prstGeom prst="rect">
                <a:avLst/>
              </a:prstGeom>
              <a:blipFill>
                <a:blip r:embed="rId2"/>
                <a:stretch>
                  <a:fillRect l="-2759" b="-1530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71B1C48-BC97-845F-AC5D-4EA4BDB0E82C}"/>
                  </a:ext>
                </a:extLst>
              </p:cNvPr>
              <p:cNvSpPr txBox="1"/>
              <p:nvPr/>
            </p:nvSpPr>
            <p:spPr>
              <a:xfrm>
                <a:off x="1130710" y="2823188"/>
                <a:ext cx="5122606" cy="1986826"/>
              </a:xfrm>
              <a:prstGeom prst="rect">
                <a:avLst/>
              </a:prstGeom>
              <a:noFill/>
            </p:spPr>
            <p:txBody>
              <a:bodyPr wrap="square" rtlCol="0">
                <a:spAutoFit/>
              </a:bodyPr>
              <a:lstStyle/>
              <a:p>
                <a:pPr>
                  <a:buNone/>
                </a:pPr>
                <a:r>
                  <a:rPr lang="en-IN" dirty="0"/>
                  <a:t>Where:</a:t>
                </a:r>
              </a:p>
              <a:p>
                <a:pPr>
                  <a:buNone/>
                </a:pPr>
                <a:endParaRPr lang="en-IN" dirty="0"/>
              </a:p>
              <a:p>
                <a:pPr>
                  <a:buFont typeface="Arial" panose="020B0604020202020204" pitchFamily="34" charset="0"/>
                  <a:buChar char="•"/>
                </a:pPr>
                <a:r>
                  <a:rPr lang="en-IN" dirty="0"/>
                  <a:t>TPR = True Positive Rate = </a:t>
                </a:r>
                <a14:m>
                  <m:oMath xmlns:m="http://schemas.openxmlformats.org/officeDocument/2006/math">
                    <m:f>
                      <m:fPr>
                        <m:ctrlPr>
                          <a:rPr lang="en-IN" i="1" smtClean="0">
                            <a:solidFill>
                              <a:srgbClr val="836967"/>
                            </a:solidFill>
                            <a:latin typeface="Cambria Math" panose="02040503050406030204" pitchFamily="18" charset="0"/>
                          </a:rPr>
                        </m:ctrlPr>
                      </m:fPr>
                      <m:num>
                        <m:r>
                          <a:rPr lang="en-IN" i="1" smtClean="0">
                            <a:latin typeface="Cambria Math" panose="02040503050406030204" pitchFamily="18" charset="0"/>
                          </a:rPr>
                          <m:t>𝑇𝑃</m:t>
                        </m:r>
                      </m:num>
                      <m:den>
                        <m:r>
                          <a:rPr lang="en-IN" i="1" smtClean="0">
                            <a:latin typeface="Cambria Math" panose="02040503050406030204" pitchFamily="18" charset="0"/>
                          </a:rPr>
                          <m:t>𝑇𝑃</m:t>
                        </m:r>
                        <m:r>
                          <a:rPr lang="en-IN" i="0" smtClean="0">
                            <a:latin typeface="Cambria Math" panose="02040503050406030204" pitchFamily="18" charset="0"/>
                          </a:rPr>
                          <m:t>+</m:t>
                        </m:r>
                        <m:r>
                          <a:rPr lang="en-IN" i="1" smtClean="0">
                            <a:latin typeface="Cambria Math" panose="02040503050406030204" pitchFamily="18" charset="0"/>
                          </a:rPr>
                          <m:t>𝐹𝑁</m:t>
                        </m:r>
                      </m:den>
                    </m:f>
                  </m:oMath>
                </a14:m>
                <a:endParaRPr lang="en-IN" dirty="0"/>
              </a:p>
              <a:p>
                <a:endParaRPr lang="en-IN" dirty="0"/>
              </a:p>
              <a:p>
                <a:pPr>
                  <a:buFont typeface="Arial" panose="020B0604020202020204" pitchFamily="34" charset="0"/>
                  <a:buChar char="•"/>
                </a:pPr>
                <a:r>
                  <a:rPr lang="en-IN" dirty="0"/>
                  <a:t>FPR = False Positive Rate = </a:t>
                </a:r>
                <a14:m>
                  <m:oMath xmlns:m="http://schemas.openxmlformats.org/officeDocument/2006/math">
                    <m:f>
                      <m:fPr>
                        <m:ctrlPr>
                          <a:rPr lang="en-IN" i="1" smtClean="0">
                            <a:solidFill>
                              <a:srgbClr val="836967"/>
                            </a:solidFill>
                            <a:latin typeface="Cambria Math" panose="02040503050406030204" pitchFamily="18" charset="0"/>
                          </a:rPr>
                        </m:ctrlPr>
                      </m:fPr>
                      <m:num>
                        <m:r>
                          <a:rPr lang="en-IN" b="0" i="1" smtClean="0">
                            <a:solidFill>
                              <a:srgbClr val="836967"/>
                            </a:solidFill>
                            <a:latin typeface="Cambria Math" panose="02040503050406030204" pitchFamily="18" charset="0"/>
                          </a:rPr>
                          <m:t>𝐹𝑁</m:t>
                        </m:r>
                      </m:num>
                      <m:den>
                        <m:r>
                          <a:rPr lang="en-IN" i="1" smtClean="0">
                            <a:latin typeface="Cambria Math" panose="02040503050406030204" pitchFamily="18" charset="0"/>
                          </a:rPr>
                          <m:t>𝑇𝑃</m:t>
                        </m:r>
                        <m:r>
                          <a:rPr lang="en-IN" i="0" smtClean="0">
                            <a:latin typeface="Cambria Math" panose="02040503050406030204" pitchFamily="18" charset="0"/>
                          </a:rPr>
                          <m:t>+</m:t>
                        </m:r>
                        <m:r>
                          <a:rPr lang="en-IN" i="1" smtClean="0">
                            <a:latin typeface="Cambria Math" panose="02040503050406030204" pitchFamily="18" charset="0"/>
                          </a:rPr>
                          <m:t>𝐹𝑁</m:t>
                        </m:r>
                      </m:den>
                    </m:f>
                    <m:r>
                      <a:rPr lang="en-IN" i="1" smtClean="0">
                        <a:latin typeface="Cambria Math" panose="02040503050406030204" pitchFamily="18" charset="0"/>
                      </a:rPr>
                      <m:t> </m:t>
                    </m:r>
                  </m:oMath>
                </a14:m>
                <a:r>
                  <a:rPr lang="en-IN" dirty="0"/>
                  <a:t>​</a:t>
                </a:r>
              </a:p>
              <a:p>
                <a:endParaRPr lang="en-IN" dirty="0"/>
              </a:p>
            </p:txBody>
          </p:sp>
        </mc:Choice>
        <mc:Fallback xmlns="">
          <p:sp>
            <p:nvSpPr>
              <p:cNvPr id="7" name="TextBox 6">
                <a:extLst>
                  <a:ext uri="{FF2B5EF4-FFF2-40B4-BE49-F238E27FC236}">
                    <a16:creationId xmlns:a16="http://schemas.microsoft.com/office/drawing/2014/main" id="{B71B1C48-BC97-845F-AC5D-4EA4BDB0E82C}"/>
                  </a:ext>
                </a:extLst>
              </p:cNvPr>
              <p:cNvSpPr txBox="1">
                <a:spLocks noRot="1" noChangeAspect="1" noMove="1" noResize="1" noEditPoints="1" noAdjustHandles="1" noChangeArrowheads="1" noChangeShapeType="1" noTextEdit="1"/>
              </p:cNvSpPr>
              <p:nvPr/>
            </p:nvSpPr>
            <p:spPr>
              <a:xfrm>
                <a:off x="1130710" y="2823188"/>
                <a:ext cx="5122606" cy="1986826"/>
              </a:xfrm>
              <a:prstGeom prst="rect">
                <a:avLst/>
              </a:prstGeom>
              <a:blipFill>
                <a:blip r:embed="rId3"/>
                <a:stretch>
                  <a:fillRect l="-951" t="-1534"/>
                </a:stretch>
              </a:blipFill>
            </p:spPr>
            <p:txBody>
              <a:bodyPr/>
              <a:lstStyle/>
              <a:p>
                <a:r>
                  <a:rPr lang="en-IN">
                    <a:noFill/>
                  </a:rPr>
                  <a:t> </a:t>
                </a:r>
              </a:p>
            </p:txBody>
          </p:sp>
        </mc:Fallback>
      </mc:AlternateContent>
    </p:spTree>
    <p:extLst>
      <p:ext uri="{BB962C8B-B14F-4D97-AF65-F5344CB8AC3E}">
        <p14:creationId xmlns:p14="http://schemas.microsoft.com/office/powerpoint/2010/main" val="4197137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599" y="193187"/>
            <a:ext cx="10515600" cy="646331"/>
          </a:xfrm>
        </p:spPr>
        <p:txBody>
          <a:bodyPr>
            <a:normAutofit fontScale="90000"/>
          </a:bodyPr>
          <a:lstStyle/>
          <a:p>
            <a:r>
              <a:rPr lang="en-IN" b="1" dirty="0">
                <a:solidFill>
                  <a:srgbClr val="0070C0"/>
                </a:solidFill>
              </a:rPr>
              <a:t>                           </a:t>
            </a:r>
            <a:r>
              <a:rPr b="1" dirty="0">
                <a:solidFill>
                  <a:srgbClr val="0070C0"/>
                </a:solidFill>
              </a:rPr>
              <a:t>Introduction</a:t>
            </a:r>
          </a:p>
        </p:txBody>
      </p:sp>
      <p:sp>
        <p:nvSpPr>
          <p:cNvPr id="3" name="Content Placeholder 2"/>
          <p:cNvSpPr>
            <a:spLocks noGrp="1"/>
          </p:cNvSpPr>
          <p:nvPr>
            <p:ph idx="1"/>
          </p:nvPr>
        </p:nvSpPr>
        <p:spPr>
          <a:xfrm>
            <a:off x="807755" y="1121643"/>
            <a:ext cx="7471005" cy="2756946"/>
          </a:xfrm>
        </p:spPr>
        <p:txBody>
          <a:bodyPr>
            <a:normAutofit lnSpcReduction="10000"/>
          </a:bodyPr>
          <a:lstStyle/>
          <a:p>
            <a:pPr algn="just"/>
            <a:r>
              <a:rPr sz="1800" dirty="0"/>
              <a:t>Image forgery is widespread due to </a:t>
            </a:r>
            <a:r>
              <a:rPr lang="en-IN" sz="1800" dirty="0"/>
              <a:t>various </a:t>
            </a:r>
            <a:r>
              <a:rPr sz="1800" dirty="0"/>
              <a:t>editing tools</a:t>
            </a:r>
            <a:r>
              <a:rPr lang="en-US" sz="1800" dirty="0"/>
              <a:t>.</a:t>
            </a:r>
            <a:endParaRPr sz="1800" dirty="0"/>
          </a:p>
          <a:p>
            <a:pPr algn="just"/>
            <a:r>
              <a:rPr sz="1800" dirty="0"/>
              <a:t>O</a:t>
            </a:r>
            <a:r>
              <a:rPr lang="en-US" sz="1800" dirty="0"/>
              <a:t>nline </a:t>
            </a:r>
            <a:r>
              <a:rPr sz="1800" dirty="0"/>
              <a:t>S</a:t>
            </a:r>
            <a:r>
              <a:rPr lang="en-US" sz="1800" dirty="0"/>
              <a:t>ocial </a:t>
            </a:r>
            <a:r>
              <a:rPr sz="1800" dirty="0"/>
              <a:t>N</a:t>
            </a:r>
            <a:r>
              <a:rPr lang="en-US" sz="1800" dirty="0"/>
              <a:t>etwork</a:t>
            </a:r>
            <a:r>
              <a:rPr sz="1800" dirty="0"/>
              <a:t>s (Facebook,</a:t>
            </a:r>
            <a:r>
              <a:rPr lang="en-US" sz="1800" dirty="0"/>
              <a:t> Instagram</a:t>
            </a:r>
            <a:r>
              <a:rPr sz="1800" dirty="0"/>
              <a:t>) spread fake images</a:t>
            </a:r>
            <a:r>
              <a:rPr lang="en-US" sz="1800" dirty="0"/>
              <a:t>.</a:t>
            </a:r>
            <a:endParaRPr sz="1800" dirty="0"/>
          </a:p>
          <a:p>
            <a:pPr algn="just"/>
            <a:r>
              <a:rPr sz="1800" dirty="0"/>
              <a:t>Need</a:t>
            </a:r>
            <a:r>
              <a:rPr lang="en-IN" sz="1800" dirty="0"/>
              <a:t> </a:t>
            </a:r>
            <a:r>
              <a:rPr sz="1800" dirty="0"/>
              <a:t>robust detection against </a:t>
            </a:r>
            <a:r>
              <a:rPr lang="en-IN" sz="1800" dirty="0"/>
              <a:t>Online Social Networks(</a:t>
            </a:r>
            <a:r>
              <a:rPr sz="1800" dirty="0"/>
              <a:t>OSN</a:t>
            </a:r>
            <a:r>
              <a:rPr lang="en-IN" sz="1800" dirty="0"/>
              <a:t>)</a:t>
            </a:r>
            <a:r>
              <a:rPr sz="1800" dirty="0"/>
              <a:t> distortions</a:t>
            </a:r>
            <a:r>
              <a:rPr lang="en-IN" sz="1800" dirty="0"/>
              <a:t>(manipulations)</a:t>
            </a:r>
            <a:r>
              <a:rPr lang="en-US" sz="1800" dirty="0"/>
              <a:t>.</a:t>
            </a:r>
          </a:p>
          <a:p>
            <a:pPr algn="just">
              <a:buFont typeface="Arial" panose="020B0604020202020204" pitchFamily="34" charset="0"/>
              <a:buChar char="•"/>
            </a:pPr>
            <a:r>
              <a:rPr lang="en-US" sz="1800" dirty="0"/>
              <a:t>‘</a:t>
            </a:r>
            <a:r>
              <a:rPr lang="en-US" sz="1800" b="1" dirty="0"/>
              <a:t>Image’  </a:t>
            </a:r>
            <a:r>
              <a:rPr lang="en-US" sz="1800" dirty="0"/>
              <a:t>is a visual representation of an object, scene, or person, typically in the form of a photo.</a:t>
            </a:r>
            <a:endParaRPr lang="en-US" sz="1800" b="1" dirty="0"/>
          </a:p>
          <a:p>
            <a:pPr algn="just">
              <a:buFont typeface="Arial" panose="020B0604020202020204" pitchFamily="34" charset="0"/>
              <a:buChar char="•"/>
            </a:pPr>
            <a:r>
              <a:rPr lang="en-US" sz="1800" b="1" dirty="0"/>
              <a:t>Forgery Detection</a:t>
            </a:r>
            <a:r>
              <a:rPr lang="en-US" sz="1800" dirty="0"/>
              <a:t>’ is identifying manipulated images.</a:t>
            </a:r>
          </a:p>
          <a:p>
            <a:pPr algn="just">
              <a:buFont typeface="Arial" panose="020B0604020202020204" pitchFamily="34" charset="0"/>
              <a:buChar char="•"/>
            </a:pPr>
            <a:r>
              <a:rPr lang="en-US" sz="1800" dirty="0"/>
              <a:t>‘</a:t>
            </a:r>
            <a:r>
              <a:rPr lang="en-US" sz="1800" b="1" dirty="0"/>
              <a:t>Online Social Networks</a:t>
            </a:r>
            <a:r>
              <a:rPr lang="en-US" sz="1800" dirty="0"/>
              <a:t>(</a:t>
            </a:r>
            <a:r>
              <a:rPr lang="en-US" sz="1800" b="1" dirty="0"/>
              <a:t>OSN)</a:t>
            </a:r>
            <a:r>
              <a:rPr lang="en-US" sz="1800" dirty="0"/>
              <a:t>’ is real-world challenge where images are    altered by platforms like Facebook, Instagram.</a:t>
            </a:r>
          </a:p>
          <a:p>
            <a:endParaRPr sz="1800" dirty="0"/>
          </a:p>
        </p:txBody>
      </p:sp>
      <p:pic>
        <p:nvPicPr>
          <p:cNvPr id="7" name="Picture 6">
            <a:extLst>
              <a:ext uri="{FF2B5EF4-FFF2-40B4-BE49-F238E27FC236}">
                <a16:creationId xmlns:a16="http://schemas.microsoft.com/office/drawing/2014/main" id="{AB3F3E75-77CC-1BDE-B4DF-5C3B8CFD1B14}"/>
              </a:ext>
            </a:extLst>
          </p:cNvPr>
          <p:cNvPicPr>
            <a:picLocks noChangeAspect="1"/>
          </p:cNvPicPr>
          <p:nvPr/>
        </p:nvPicPr>
        <p:blipFill>
          <a:blip r:embed="rId2"/>
          <a:stretch>
            <a:fillRect/>
          </a:stretch>
        </p:blipFill>
        <p:spPr>
          <a:xfrm>
            <a:off x="8645144" y="1039264"/>
            <a:ext cx="2708656" cy="2000429"/>
          </a:xfrm>
          <a:prstGeom prst="rect">
            <a:avLst/>
          </a:prstGeom>
        </p:spPr>
      </p:pic>
      <p:sp>
        <p:nvSpPr>
          <p:cNvPr id="8" name="TextBox 7">
            <a:extLst>
              <a:ext uri="{FF2B5EF4-FFF2-40B4-BE49-F238E27FC236}">
                <a16:creationId xmlns:a16="http://schemas.microsoft.com/office/drawing/2014/main" id="{C4FEB8B1-5FC0-20E6-7E8F-BD66D4A270A0}"/>
              </a:ext>
            </a:extLst>
          </p:cNvPr>
          <p:cNvSpPr txBox="1"/>
          <p:nvPr/>
        </p:nvSpPr>
        <p:spPr>
          <a:xfrm>
            <a:off x="8444963" y="3109100"/>
            <a:ext cx="3372463" cy="646331"/>
          </a:xfrm>
          <a:prstGeom prst="rect">
            <a:avLst/>
          </a:prstGeom>
          <a:noFill/>
        </p:spPr>
        <p:txBody>
          <a:bodyPr wrap="square" rtlCol="0">
            <a:spAutoFit/>
          </a:bodyPr>
          <a:lstStyle/>
          <a:p>
            <a:r>
              <a:rPr lang="en-IN" sz="1200" dirty="0"/>
              <a:t>Fig 1: </a:t>
            </a:r>
            <a:r>
              <a:rPr lang="en-US" sz="1200" dirty="0"/>
              <a:t>The image compares an original photo with a manipulated version where the background has been altered to create a misleading narrative.</a:t>
            </a:r>
            <a:endParaRPr lang="en-IN" sz="1200" dirty="0"/>
          </a:p>
        </p:txBody>
      </p:sp>
      <p:sp>
        <p:nvSpPr>
          <p:cNvPr id="9" name="TextBox 8">
            <a:extLst>
              <a:ext uri="{FF2B5EF4-FFF2-40B4-BE49-F238E27FC236}">
                <a16:creationId xmlns:a16="http://schemas.microsoft.com/office/drawing/2014/main" id="{0310CC9E-10B3-E188-7B2C-2AAA1A29A519}"/>
              </a:ext>
            </a:extLst>
          </p:cNvPr>
          <p:cNvSpPr txBox="1"/>
          <p:nvPr/>
        </p:nvSpPr>
        <p:spPr>
          <a:xfrm>
            <a:off x="0" y="6180593"/>
            <a:ext cx="12496799" cy="461665"/>
          </a:xfrm>
          <a:prstGeom prst="rect">
            <a:avLst/>
          </a:prstGeom>
          <a:noFill/>
        </p:spPr>
        <p:txBody>
          <a:bodyPr wrap="square" rtlCol="0">
            <a:spAutoFit/>
          </a:bodyPr>
          <a:lstStyle/>
          <a:p>
            <a:r>
              <a:rPr lang="en-IN" sz="1200" dirty="0"/>
              <a:t>  [</a:t>
            </a:r>
            <a:r>
              <a:rPr lang="en-IN" sz="1200" dirty="0">
                <a:solidFill>
                  <a:schemeClr val="accent1"/>
                </a:solidFill>
              </a:rPr>
              <a:t>1</a:t>
            </a:r>
            <a:r>
              <a:rPr lang="en-IN" sz="1200" dirty="0"/>
              <a:t>].</a:t>
            </a:r>
            <a:r>
              <a:rPr lang="en-US" sz="1200" dirty="0"/>
              <a:t>Fake vs. Original manipulated image. Retrieved from https://www.researchgate.net/profile/SatyendraSingh53/publication/379540056/figure/fig1/AS:11431281260708525@1721183279271 /</a:t>
            </a:r>
            <a:endParaRPr lang="en-IN" sz="1200" dirty="0"/>
          </a:p>
          <a:p>
            <a:endParaRPr lang="en-IN" sz="1200" dirty="0"/>
          </a:p>
        </p:txBody>
      </p:sp>
      <p:sp>
        <p:nvSpPr>
          <p:cNvPr id="11" name="Oval 10">
            <a:extLst>
              <a:ext uri="{FF2B5EF4-FFF2-40B4-BE49-F238E27FC236}">
                <a16:creationId xmlns:a16="http://schemas.microsoft.com/office/drawing/2014/main" id="{CEEB1253-FC70-D6D6-BC28-67079D740449}"/>
              </a:ext>
            </a:extLst>
          </p:cNvPr>
          <p:cNvSpPr/>
          <p:nvPr/>
        </p:nvSpPr>
        <p:spPr>
          <a:xfrm>
            <a:off x="8675588" y="1286103"/>
            <a:ext cx="744577" cy="1655918"/>
          </a:xfrm>
          <a:prstGeom prst="ellipse">
            <a:avLst/>
          </a:prstGeom>
          <a:solidFill>
            <a:srgbClr val="33CCFF">
              <a:alpha val="5000"/>
            </a:srgbClr>
          </a:solidFill>
          <a:ln w="18000">
            <a:solidFill>
              <a:srgbClr val="33CC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rgbClr val="33CCFF"/>
              </a:solidFill>
            </a:endParaRPr>
          </a:p>
        </p:txBody>
      </p:sp>
      <p:sp>
        <p:nvSpPr>
          <p:cNvPr id="5" name="TextBox 4">
            <a:extLst>
              <a:ext uri="{FF2B5EF4-FFF2-40B4-BE49-F238E27FC236}">
                <a16:creationId xmlns:a16="http://schemas.microsoft.com/office/drawing/2014/main" id="{7236BFF1-5440-4C1D-A982-52489C782071}"/>
              </a:ext>
            </a:extLst>
          </p:cNvPr>
          <p:cNvSpPr txBox="1"/>
          <p:nvPr/>
        </p:nvSpPr>
        <p:spPr>
          <a:xfrm>
            <a:off x="807755" y="3769943"/>
            <a:ext cx="1081397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Inter"/>
              </a:rPr>
              <a:t>Residual Learning is a technique where a neural network is trained to predict the </a:t>
            </a:r>
            <a:r>
              <a:rPr lang="en-US" b="1" i="0" dirty="0">
                <a:effectLst/>
                <a:latin typeface="Inter"/>
              </a:rPr>
              <a:t>difference</a:t>
            </a:r>
            <a:r>
              <a:rPr lang="en-US" b="0" i="0" dirty="0">
                <a:effectLst/>
                <a:latin typeface="Inter"/>
              </a:rPr>
              <a:t> (or residual) between an input and its desired output, rather than predicting the output directly. The key idea is to make the network focus on learning the </a:t>
            </a:r>
            <a:r>
              <a:rPr lang="en-US" b="1" i="0" dirty="0">
                <a:effectLst/>
                <a:latin typeface="Inter"/>
              </a:rPr>
              <a:t>small changes</a:t>
            </a:r>
            <a:r>
              <a:rPr lang="en-US" b="0" i="0" dirty="0">
                <a:effectLst/>
                <a:latin typeface="Inter"/>
              </a:rPr>
              <a:t> needed to transform the input into the output.</a:t>
            </a:r>
          </a:p>
          <a:p>
            <a:pPr marL="285750" indent="-285750" algn="just">
              <a:buFont typeface="Arial" panose="020B0604020202020204" pitchFamily="34" charset="0"/>
              <a:buChar char="•"/>
            </a:pPr>
            <a:r>
              <a:rPr lang="en-US" b="0" i="0" dirty="0">
                <a:effectLst/>
                <a:latin typeface="Inter"/>
              </a:rPr>
              <a:t>An </a:t>
            </a:r>
            <a:r>
              <a:rPr lang="en-US" b="1" i="0" dirty="0">
                <a:effectLst/>
                <a:latin typeface="Inter"/>
              </a:rPr>
              <a:t>adversarial algorithm</a:t>
            </a:r>
            <a:r>
              <a:rPr lang="en-US" b="0" i="0" dirty="0">
                <a:effectLst/>
                <a:latin typeface="Inter"/>
              </a:rPr>
              <a:t> is an algorithm in which two neural networks, called the </a:t>
            </a:r>
            <a:r>
              <a:rPr lang="en-US" b="1" i="0" dirty="0">
                <a:effectLst/>
                <a:latin typeface="Inter"/>
              </a:rPr>
              <a:t>generator</a:t>
            </a:r>
            <a:r>
              <a:rPr lang="en-US" b="0" i="0" dirty="0">
                <a:effectLst/>
                <a:latin typeface="Inter"/>
              </a:rPr>
              <a:t> and the </a:t>
            </a:r>
            <a:r>
              <a:rPr lang="en-US" b="1" i="0" dirty="0">
                <a:effectLst/>
                <a:latin typeface="Inter"/>
              </a:rPr>
              <a:t>discriminator</a:t>
            </a:r>
            <a:r>
              <a:rPr lang="en-US" b="0" i="0" dirty="0">
                <a:effectLst/>
                <a:latin typeface="Inter"/>
              </a:rPr>
              <a:t>, are trained simultaneously in a competitive manner. The generator creates synthetic data (e.g., images) that mimics real data, while the discriminator tries to distinguish between real data and the synthetic data produced by the generator. This competition drives both networks to improve.</a:t>
            </a:r>
            <a:endParaRPr lang="en-IN" dirty="0"/>
          </a:p>
          <a:p>
            <a:pPr marL="285750" indent="-285750" algn="just">
              <a:buFont typeface="Arial" panose="020B0604020202020204" pitchFamily="34" charset="0"/>
              <a:buChar char="•"/>
            </a:pPr>
            <a:endParaRPr lang="en-IN" dirty="0"/>
          </a:p>
          <a:p>
            <a:endParaRPr lang="en-IN" dirty="0"/>
          </a:p>
        </p:txBody>
      </p:sp>
      <p:sp>
        <p:nvSpPr>
          <p:cNvPr id="6" name="Slide Number Placeholder 5">
            <a:extLst>
              <a:ext uri="{FF2B5EF4-FFF2-40B4-BE49-F238E27FC236}">
                <a16:creationId xmlns:a16="http://schemas.microsoft.com/office/drawing/2014/main" id="{732A2B38-75A1-C51E-92D0-79417AEE42C2}"/>
              </a:ext>
            </a:extLst>
          </p:cNvPr>
          <p:cNvSpPr>
            <a:spLocks noGrp="1"/>
          </p:cNvSpPr>
          <p:nvPr>
            <p:ph type="sldNum" sz="quarter" idx="12"/>
          </p:nvPr>
        </p:nvSpPr>
        <p:spPr>
          <a:xfrm>
            <a:off x="8759594" y="211799"/>
            <a:ext cx="2743200" cy="365125"/>
          </a:xfrm>
        </p:spPr>
        <p:txBody>
          <a:bodyPr/>
          <a:lstStyle/>
          <a:p>
            <a:fld id="{9C2D89ED-A36A-4F48-AEDF-BC970FA37EDB}"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FB3375-8FDC-8015-FFE2-CF6F2817CBE6}"/>
              </a:ext>
            </a:extLst>
          </p:cNvPr>
          <p:cNvSpPr>
            <a:spLocks noGrp="1"/>
          </p:cNvSpPr>
          <p:nvPr>
            <p:ph type="sldNum" sz="quarter" idx="12"/>
          </p:nvPr>
        </p:nvSpPr>
        <p:spPr/>
        <p:txBody>
          <a:bodyPr/>
          <a:lstStyle/>
          <a:p>
            <a:fld id="{9C2D89ED-A36A-4F48-AEDF-BC970FA37EDB}" type="slidenum">
              <a:rPr lang="en-IN" smtClean="0"/>
              <a:t>20</a:t>
            </a:fld>
            <a:endParaRPr lang="en-IN"/>
          </a:p>
        </p:txBody>
      </p:sp>
      <p:sp>
        <p:nvSpPr>
          <p:cNvPr id="6" name="TextBox 5">
            <a:extLst>
              <a:ext uri="{FF2B5EF4-FFF2-40B4-BE49-F238E27FC236}">
                <a16:creationId xmlns:a16="http://schemas.microsoft.com/office/drawing/2014/main" id="{62D1C14B-7803-8099-2562-8F0B89B948F3}"/>
              </a:ext>
            </a:extLst>
          </p:cNvPr>
          <p:cNvSpPr txBox="1"/>
          <p:nvPr/>
        </p:nvSpPr>
        <p:spPr>
          <a:xfrm>
            <a:off x="737420" y="819017"/>
            <a:ext cx="10854812"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solidFill>
                  <a:schemeClr val="accent1"/>
                </a:solidFill>
              </a:rPr>
              <a:t>F1 Score:</a:t>
            </a:r>
            <a:r>
              <a:rPr lang="en-US" sz="2400" b="1" dirty="0">
                <a:solidFill>
                  <a:schemeClr val="accent1"/>
                </a:solidFill>
              </a:rPr>
              <a:t> </a:t>
            </a:r>
            <a:r>
              <a:rPr lang="en-US" sz="2000" dirty="0"/>
              <a:t>The harmonic mean of precision and recall, balancing both metrics.</a:t>
            </a:r>
            <a:endParaRPr lang="en-IN" sz="20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B4D804E-D040-B234-955A-16A06838107F}"/>
                  </a:ext>
                </a:extLst>
              </p:cNvPr>
              <p:cNvSpPr txBox="1"/>
              <p:nvPr/>
            </p:nvSpPr>
            <p:spPr>
              <a:xfrm>
                <a:off x="2914863" y="1807782"/>
                <a:ext cx="5004621" cy="629660"/>
              </a:xfrm>
              <a:prstGeom prst="rect">
                <a:avLst/>
              </a:prstGeom>
              <a:noFill/>
            </p:spPr>
            <p:txBody>
              <a:bodyPr wrap="square" rtlCol="0">
                <a:spAutoFit/>
              </a:bodyPr>
              <a:lstStyle/>
              <a:p>
                <a:r>
                  <a:rPr lang="en-IN" sz="2400" dirty="0"/>
                  <a:t>F1 Score = 2 </a:t>
                </a:r>
                <a14:m>
                  <m:oMath xmlns:m="http://schemas.openxmlformats.org/officeDocument/2006/math">
                    <m:r>
                      <a:rPr lang="en-IN" sz="2400" smtClean="0">
                        <a:latin typeface="Cambria Math" panose="02040503050406030204" pitchFamily="18" charset="0"/>
                      </a:rPr>
                      <m:t>×</m:t>
                    </m:r>
                    <m:r>
                      <a:rPr lang="en-IN" sz="2400" b="0" i="0" smtClean="0">
                        <a:latin typeface="Cambria Math" panose="02040503050406030204" pitchFamily="18" charset="0"/>
                      </a:rPr>
                      <m:t> </m:t>
                    </m:r>
                    <m:f>
                      <m:fPr>
                        <m:ctrlPr>
                          <a:rPr lang="en-IN" sz="2400" i="1" smtClean="0">
                            <a:solidFill>
                              <a:srgbClr val="836967"/>
                            </a:solidFill>
                            <a:latin typeface="Cambria Math" panose="02040503050406030204" pitchFamily="18" charset="0"/>
                          </a:rPr>
                        </m:ctrlPr>
                      </m:fPr>
                      <m:num>
                        <m:r>
                          <a:rPr lang="en-IN" sz="2400" i="1">
                            <a:latin typeface="Cambria Math" panose="02040503050406030204" pitchFamily="18" charset="0"/>
                          </a:rPr>
                          <m:t>𝑃</m:t>
                        </m:r>
                        <m:r>
                          <m:rPr>
                            <m:sty m:val="p"/>
                          </m:rPr>
                          <a:rPr lang="en-IN" sz="2400" b="0" i="0" smtClean="0">
                            <a:latin typeface="Cambria Math" panose="02040503050406030204" pitchFamily="18" charset="0"/>
                          </a:rPr>
                          <m:t>recision</m:t>
                        </m:r>
                        <m:r>
                          <a:rPr lang="en-IN" sz="2400" i="0">
                            <a:latin typeface="Cambria Math" panose="02040503050406030204" pitchFamily="18" charset="0"/>
                          </a:rPr>
                          <m:t>×</m:t>
                        </m:r>
                        <m:r>
                          <a:rPr lang="en-IN" sz="2400" i="1">
                            <a:latin typeface="Cambria Math" panose="02040503050406030204" pitchFamily="18" charset="0"/>
                          </a:rPr>
                          <m:t>𝑅</m:t>
                        </m:r>
                        <m:r>
                          <a:rPr lang="en-IN" sz="2400" b="0" i="1" smtClean="0">
                            <a:latin typeface="Cambria Math" panose="02040503050406030204" pitchFamily="18" charset="0"/>
                          </a:rPr>
                          <m:t>𝑒𝑐𝑎𝑙𝑙</m:t>
                        </m:r>
                      </m:num>
                      <m:den>
                        <m:r>
                          <a:rPr lang="en-IN" sz="2400" i="1">
                            <a:latin typeface="Cambria Math" panose="02040503050406030204" pitchFamily="18" charset="0"/>
                          </a:rPr>
                          <m:t>𝑃</m:t>
                        </m:r>
                        <m:r>
                          <m:rPr>
                            <m:sty m:val="p"/>
                          </m:rPr>
                          <a:rPr lang="en-IN" sz="2400" b="0" i="0" smtClean="0">
                            <a:latin typeface="Cambria Math" panose="02040503050406030204" pitchFamily="18" charset="0"/>
                          </a:rPr>
                          <m:t>recision</m:t>
                        </m:r>
                        <m:r>
                          <a:rPr lang="en-IN" sz="2400" i="0">
                            <a:latin typeface="Cambria Math" panose="02040503050406030204" pitchFamily="18" charset="0"/>
                          </a:rPr>
                          <m:t>+</m:t>
                        </m:r>
                        <m:r>
                          <a:rPr lang="en-IN" sz="2400" i="1">
                            <a:latin typeface="Cambria Math" panose="02040503050406030204" pitchFamily="18" charset="0"/>
                          </a:rPr>
                          <m:t>𝑅</m:t>
                        </m:r>
                        <m:r>
                          <a:rPr lang="en-IN" sz="2400" b="0" i="1" smtClean="0">
                            <a:latin typeface="Cambria Math" panose="02040503050406030204" pitchFamily="18" charset="0"/>
                          </a:rPr>
                          <m:t>𝑒𝑐𝑎𝑙𝑙</m:t>
                        </m:r>
                      </m:den>
                    </m:f>
                  </m:oMath>
                </a14:m>
                <a:endParaRPr lang="en-IN" sz="2400" dirty="0"/>
              </a:p>
            </p:txBody>
          </p:sp>
        </mc:Choice>
        <mc:Fallback xmlns="">
          <p:sp>
            <p:nvSpPr>
              <p:cNvPr id="3" name="TextBox 2">
                <a:extLst>
                  <a:ext uri="{FF2B5EF4-FFF2-40B4-BE49-F238E27FC236}">
                    <a16:creationId xmlns:a16="http://schemas.microsoft.com/office/drawing/2014/main" id="{5B4D804E-D040-B234-955A-16A06838107F}"/>
                  </a:ext>
                </a:extLst>
              </p:cNvPr>
              <p:cNvSpPr txBox="1">
                <a:spLocks noRot="1" noChangeAspect="1" noMove="1" noResize="1" noEditPoints="1" noAdjustHandles="1" noChangeArrowheads="1" noChangeShapeType="1" noTextEdit="1"/>
              </p:cNvSpPr>
              <p:nvPr/>
            </p:nvSpPr>
            <p:spPr>
              <a:xfrm>
                <a:off x="2914863" y="1807782"/>
                <a:ext cx="5004621" cy="629660"/>
              </a:xfrm>
              <a:prstGeom prst="rect">
                <a:avLst/>
              </a:prstGeom>
              <a:blipFill>
                <a:blip r:embed="rId2"/>
                <a:stretch>
                  <a:fillRect l="-1827" b="-9709"/>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912D1920-8A0B-576A-7016-40811584A839}"/>
              </a:ext>
            </a:extLst>
          </p:cNvPr>
          <p:cNvSpPr txBox="1"/>
          <p:nvPr/>
        </p:nvSpPr>
        <p:spPr>
          <a:xfrm>
            <a:off x="737554" y="3254166"/>
            <a:ext cx="10310472"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chemeClr val="accent1"/>
                </a:solidFill>
              </a:rPr>
              <a:t>Intersection over Union (IoU):</a:t>
            </a:r>
            <a:r>
              <a:rPr lang="en-US" sz="2000" dirty="0"/>
              <a:t>The ratio of overlap between predicted and ground truth areas to their union, used in object detection</a:t>
            </a:r>
            <a:r>
              <a:rPr lang="en-US" sz="2400" dirty="0"/>
              <a:t>.</a:t>
            </a:r>
            <a:endParaRPr lang="en-IN" sz="2400" b="1"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67ACC77-442F-79A6-0DCB-67E276849990}"/>
                  </a:ext>
                </a:extLst>
              </p:cNvPr>
              <p:cNvSpPr txBox="1"/>
              <p:nvPr/>
            </p:nvSpPr>
            <p:spPr>
              <a:xfrm>
                <a:off x="3755923" y="4573869"/>
                <a:ext cx="2136867" cy="616707"/>
              </a:xfrm>
              <a:prstGeom prst="rect">
                <a:avLst/>
              </a:prstGeom>
              <a:noFill/>
            </p:spPr>
            <p:txBody>
              <a:bodyPr wrap="none" rtlCol="0">
                <a:spAutoFit/>
              </a:bodyPr>
              <a:lstStyle/>
              <a:p>
                <a:r>
                  <a:rPr lang="en-IN" sz="2400" dirty="0"/>
                  <a:t>IoU = </a:t>
                </a:r>
                <a14:m>
                  <m:oMath xmlns:m="http://schemas.openxmlformats.org/officeDocument/2006/math">
                    <m:f>
                      <m:fPr>
                        <m:ctrlPr>
                          <a:rPr lang="en-IN" sz="2400" i="1" smtClean="0">
                            <a:solidFill>
                              <a:srgbClr val="836967"/>
                            </a:solidFill>
                            <a:latin typeface="Cambria Math" panose="02040503050406030204" pitchFamily="18" charset="0"/>
                          </a:rPr>
                        </m:ctrlPr>
                      </m:fPr>
                      <m:num>
                        <m:r>
                          <a:rPr lang="en-IN" sz="2400" b="0" i="1" smtClean="0">
                            <a:latin typeface="Cambria Math" panose="02040503050406030204" pitchFamily="18" charset="0"/>
                          </a:rPr>
                          <m:t>𝑇𝑃</m:t>
                        </m:r>
                      </m:num>
                      <m:den>
                        <m:r>
                          <a:rPr lang="en-IN" sz="2400" b="0" i="1" smtClean="0">
                            <a:latin typeface="Cambria Math" panose="02040503050406030204" pitchFamily="18" charset="0"/>
                          </a:rPr>
                          <m:t>𝑇𝑃</m:t>
                        </m:r>
                        <m:r>
                          <a:rPr lang="en-IN" sz="2400" b="0" i="0" smtClean="0">
                            <a:latin typeface="Cambria Math" panose="02040503050406030204" pitchFamily="18" charset="0"/>
                          </a:rPr>
                          <m:t>+</m:t>
                        </m:r>
                        <m:r>
                          <a:rPr lang="en-IN" sz="2400" b="0" i="1" smtClean="0">
                            <a:latin typeface="Cambria Math" panose="02040503050406030204" pitchFamily="18" charset="0"/>
                          </a:rPr>
                          <m:t>𝐹𝑃</m:t>
                        </m:r>
                        <m:r>
                          <a:rPr lang="en-IN" sz="2400" b="0" i="1" smtClean="0">
                            <a:latin typeface="Cambria Math" panose="02040503050406030204" pitchFamily="18" charset="0"/>
                          </a:rPr>
                          <m:t>+</m:t>
                        </m:r>
                        <m:r>
                          <a:rPr lang="en-IN" sz="2400" b="0" i="1" smtClean="0">
                            <a:latin typeface="Cambria Math" panose="02040503050406030204" pitchFamily="18" charset="0"/>
                          </a:rPr>
                          <m:t>𝐹𝑁</m:t>
                        </m:r>
                      </m:den>
                    </m:f>
                  </m:oMath>
                </a14:m>
                <a:endParaRPr lang="en-IN" sz="2400" dirty="0"/>
              </a:p>
            </p:txBody>
          </p:sp>
        </mc:Choice>
        <mc:Fallback xmlns="">
          <p:sp>
            <p:nvSpPr>
              <p:cNvPr id="7" name="TextBox 6">
                <a:extLst>
                  <a:ext uri="{FF2B5EF4-FFF2-40B4-BE49-F238E27FC236}">
                    <a16:creationId xmlns:a16="http://schemas.microsoft.com/office/drawing/2014/main" id="{667ACC77-442F-79A6-0DCB-67E276849990}"/>
                  </a:ext>
                </a:extLst>
              </p:cNvPr>
              <p:cNvSpPr txBox="1">
                <a:spLocks noRot="1" noChangeAspect="1" noMove="1" noResize="1" noEditPoints="1" noAdjustHandles="1" noChangeArrowheads="1" noChangeShapeType="1" noTextEdit="1"/>
              </p:cNvSpPr>
              <p:nvPr/>
            </p:nvSpPr>
            <p:spPr>
              <a:xfrm>
                <a:off x="3755923" y="4573869"/>
                <a:ext cx="2136867" cy="616707"/>
              </a:xfrm>
              <a:prstGeom prst="rect">
                <a:avLst/>
              </a:prstGeom>
              <a:blipFill>
                <a:blip r:embed="rId3"/>
                <a:stretch>
                  <a:fillRect l="-4274" b="-9901"/>
                </a:stretch>
              </a:blipFill>
            </p:spPr>
            <p:txBody>
              <a:bodyPr/>
              <a:lstStyle/>
              <a:p>
                <a:r>
                  <a:rPr lang="en-IN">
                    <a:noFill/>
                  </a:rPr>
                  <a:t> </a:t>
                </a:r>
              </a:p>
            </p:txBody>
          </p:sp>
        </mc:Fallback>
      </mc:AlternateContent>
    </p:spTree>
    <p:extLst>
      <p:ext uri="{BB962C8B-B14F-4D97-AF65-F5344CB8AC3E}">
        <p14:creationId xmlns:p14="http://schemas.microsoft.com/office/powerpoint/2010/main" val="1195774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F89FD4-616C-5C8C-269E-F9262CC888CB}"/>
              </a:ext>
            </a:extLst>
          </p:cNvPr>
          <p:cNvSpPr>
            <a:spLocks noGrp="1"/>
          </p:cNvSpPr>
          <p:nvPr>
            <p:ph type="sldNum" sz="quarter" idx="12"/>
          </p:nvPr>
        </p:nvSpPr>
        <p:spPr/>
        <p:txBody>
          <a:bodyPr/>
          <a:lstStyle/>
          <a:p>
            <a:fld id="{9C2D89ED-A36A-4F48-AEDF-BC970FA37EDB}" type="slidenum">
              <a:rPr lang="en-IN" smtClean="0"/>
              <a:t>21</a:t>
            </a:fld>
            <a:endParaRPr lang="en-IN"/>
          </a:p>
        </p:txBody>
      </p:sp>
      <p:pic>
        <p:nvPicPr>
          <p:cNvPr id="5" name="Picture 4">
            <a:extLst>
              <a:ext uri="{FF2B5EF4-FFF2-40B4-BE49-F238E27FC236}">
                <a16:creationId xmlns:a16="http://schemas.microsoft.com/office/drawing/2014/main" id="{DB8B6AF2-C125-A526-DFE3-12D73EC9E1D6}"/>
              </a:ext>
            </a:extLst>
          </p:cNvPr>
          <p:cNvPicPr>
            <a:picLocks noChangeAspect="1"/>
          </p:cNvPicPr>
          <p:nvPr/>
        </p:nvPicPr>
        <p:blipFill>
          <a:blip r:embed="rId2"/>
          <a:stretch>
            <a:fillRect/>
          </a:stretch>
        </p:blipFill>
        <p:spPr>
          <a:xfrm>
            <a:off x="1170154" y="2084791"/>
            <a:ext cx="10183646" cy="3372321"/>
          </a:xfrm>
          <a:prstGeom prst="rect">
            <a:avLst/>
          </a:prstGeom>
        </p:spPr>
      </p:pic>
      <p:sp>
        <p:nvSpPr>
          <p:cNvPr id="6" name="TextBox 5">
            <a:extLst>
              <a:ext uri="{FF2B5EF4-FFF2-40B4-BE49-F238E27FC236}">
                <a16:creationId xmlns:a16="http://schemas.microsoft.com/office/drawing/2014/main" id="{C8BECF8F-D403-7DE1-E06E-30759ACD996A}"/>
              </a:ext>
            </a:extLst>
          </p:cNvPr>
          <p:cNvSpPr txBox="1"/>
          <p:nvPr/>
        </p:nvSpPr>
        <p:spPr>
          <a:xfrm>
            <a:off x="1926636" y="4719484"/>
            <a:ext cx="7137467" cy="369332"/>
          </a:xfrm>
          <a:prstGeom prst="rect">
            <a:avLst/>
          </a:prstGeom>
          <a:solidFill>
            <a:schemeClr val="bg1"/>
          </a:solidFill>
        </p:spPr>
        <p:txBody>
          <a:bodyPr wrap="none" rtlCol="0">
            <a:spAutoFit/>
          </a:bodyPr>
          <a:lstStyle/>
          <a:p>
            <a:r>
              <a:rPr lang="en-IN" dirty="0"/>
              <a:t>                        Performance metrics on different datasets for OSN Facebook</a:t>
            </a:r>
          </a:p>
        </p:txBody>
      </p:sp>
      <p:sp>
        <p:nvSpPr>
          <p:cNvPr id="7" name="TextBox 6">
            <a:extLst>
              <a:ext uri="{FF2B5EF4-FFF2-40B4-BE49-F238E27FC236}">
                <a16:creationId xmlns:a16="http://schemas.microsoft.com/office/drawing/2014/main" id="{B5BF0674-8D20-C2E7-3BD0-5D20B98E8F3D}"/>
              </a:ext>
            </a:extLst>
          </p:cNvPr>
          <p:cNvSpPr txBox="1"/>
          <p:nvPr/>
        </p:nvSpPr>
        <p:spPr>
          <a:xfrm>
            <a:off x="5132437" y="821778"/>
            <a:ext cx="1668021" cy="707886"/>
          </a:xfrm>
          <a:prstGeom prst="rect">
            <a:avLst/>
          </a:prstGeom>
          <a:noFill/>
        </p:spPr>
        <p:txBody>
          <a:bodyPr wrap="none" rtlCol="0">
            <a:spAutoFit/>
          </a:bodyPr>
          <a:lstStyle/>
          <a:p>
            <a:pPr algn="ctr"/>
            <a:r>
              <a:rPr lang="en-IN" sz="4000" dirty="0">
                <a:solidFill>
                  <a:schemeClr val="accent1"/>
                </a:solidFill>
              </a:rPr>
              <a:t>Results</a:t>
            </a:r>
          </a:p>
        </p:txBody>
      </p:sp>
      <p:sp>
        <p:nvSpPr>
          <p:cNvPr id="8" name="TextBox 7">
            <a:extLst>
              <a:ext uri="{FF2B5EF4-FFF2-40B4-BE49-F238E27FC236}">
                <a16:creationId xmlns:a16="http://schemas.microsoft.com/office/drawing/2014/main" id="{33DA23E8-6F85-2920-1DD2-381F1667A4B6}"/>
              </a:ext>
            </a:extLst>
          </p:cNvPr>
          <p:cNvSpPr txBox="1"/>
          <p:nvPr/>
        </p:nvSpPr>
        <p:spPr>
          <a:xfrm>
            <a:off x="1661166" y="1641987"/>
            <a:ext cx="2655471" cy="400110"/>
          </a:xfrm>
          <a:prstGeom prst="rect">
            <a:avLst/>
          </a:prstGeom>
          <a:noFill/>
        </p:spPr>
        <p:txBody>
          <a:bodyPr wrap="none" rtlCol="0">
            <a:spAutoFit/>
          </a:bodyPr>
          <a:lstStyle/>
          <a:p>
            <a:r>
              <a:rPr lang="en-IN" sz="2000" b="1" dirty="0">
                <a:solidFill>
                  <a:schemeClr val="accent1"/>
                </a:solidFill>
              </a:rPr>
              <a:t>Model Used: </a:t>
            </a:r>
            <a:r>
              <a:rPr lang="en-IN" sz="2000" dirty="0"/>
              <a:t>ResNet-34</a:t>
            </a:r>
          </a:p>
        </p:txBody>
      </p:sp>
    </p:spTree>
    <p:extLst>
      <p:ext uri="{BB962C8B-B14F-4D97-AF65-F5344CB8AC3E}">
        <p14:creationId xmlns:p14="http://schemas.microsoft.com/office/powerpoint/2010/main" val="3219521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607291-B2D5-2B95-EA78-96A9C6A93328}"/>
              </a:ext>
            </a:extLst>
          </p:cNvPr>
          <p:cNvSpPr>
            <a:spLocks noGrp="1"/>
          </p:cNvSpPr>
          <p:nvPr>
            <p:ph type="sldNum" sz="quarter" idx="12"/>
          </p:nvPr>
        </p:nvSpPr>
        <p:spPr/>
        <p:txBody>
          <a:bodyPr/>
          <a:lstStyle/>
          <a:p>
            <a:fld id="{9C2D89ED-A36A-4F48-AEDF-BC970FA37EDB}" type="slidenum">
              <a:rPr lang="en-IN" smtClean="0"/>
              <a:t>22</a:t>
            </a:fld>
            <a:endParaRPr lang="en-IN"/>
          </a:p>
        </p:txBody>
      </p:sp>
      <p:sp>
        <p:nvSpPr>
          <p:cNvPr id="3" name="Rectangle 2">
            <a:extLst>
              <a:ext uri="{FF2B5EF4-FFF2-40B4-BE49-F238E27FC236}">
                <a16:creationId xmlns:a16="http://schemas.microsoft.com/office/drawing/2014/main" id="{0F729B89-5B7A-B627-3AA9-D958BBD7FC7C}"/>
              </a:ext>
            </a:extLst>
          </p:cNvPr>
          <p:cNvSpPr/>
          <p:nvPr/>
        </p:nvSpPr>
        <p:spPr>
          <a:xfrm>
            <a:off x="2794351" y="2357732"/>
            <a:ext cx="6308330" cy="1569660"/>
          </a:xfrm>
          <a:prstGeom prst="rect">
            <a:avLst/>
          </a:prstGeom>
          <a:noFill/>
        </p:spPr>
        <p:txBody>
          <a:bodyPr wrap="none" lIns="91440" tIns="45720" rIns="91440" bIns="45720">
            <a:spAutoFit/>
          </a:bodyPr>
          <a:lstStyle/>
          <a:p>
            <a:pPr algn="ctr"/>
            <a:r>
              <a:rPr 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U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27464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D56680-C83D-4792-507B-1BF2B9D0976C}"/>
              </a:ext>
            </a:extLst>
          </p:cNvPr>
          <p:cNvPicPr>
            <a:picLocks noChangeAspect="1"/>
          </p:cNvPicPr>
          <p:nvPr/>
        </p:nvPicPr>
        <p:blipFill>
          <a:blip r:embed="rId3"/>
          <a:stretch>
            <a:fillRect/>
          </a:stretch>
        </p:blipFill>
        <p:spPr>
          <a:xfrm>
            <a:off x="3295984" y="189948"/>
            <a:ext cx="4930804" cy="847785"/>
          </a:xfrm>
          <a:prstGeom prst="rect">
            <a:avLst/>
          </a:prstGeom>
        </p:spPr>
      </p:pic>
      <p:graphicFrame>
        <p:nvGraphicFramePr>
          <p:cNvPr id="4" name="Table 3"/>
          <p:cNvGraphicFramePr>
            <a:graphicFrameLocks noGrp="1"/>
          </p:cNvGraphicFramePr>
          <p:nvPr>
            <p:custDataLst>
              <p:tags r:id="rId1"/>
            </p:custDataLst>
            <p:extLst>
              <p:ext uri="{D42A27DB-BD31-4B8C-83A1-F6EECF244321}">
                <p14:modId xmlns:p14="http://schemas.microsoft.com/office/powerpoint/2010/main" val="1895263592"/>
              </p:ext>
            </p:extLst>
          </p:nvPr>
        </p:nvGraphicFramePr>
        <p:xfrm>
          <a:off x="684530" y="1175385"/>
          <a:ext cx="10822305" cy="3951503"/>
        </p:xfrm>
        <a:graphic>
          <a:graphicData uri="http://schemas.openxmlformats.org/drawingml/2006/table">
            <a:tbl>
              <a:tblPr firstRow="1" bandRow="1">
                <a:tableStyleId>{5C22544A-7EE6-4342-B048-85BDC9FD1C3A}</a:tableStyleId>
              </a:tblPr>
              <a:tblGrid>
                <a:gridCol w="2033270">
                  <a:extLst>
                    <a:ext uri="{9D8B030D-6E8A-4147-A177-3AD203B41FA5}">
                      <a16:colId xmlns:a16="http://schemas.microsoft.com/office/drawing/2014/main" val="20000"/>
                    </a:ext>
                  </a:extLst>
                </a:gridCol>
                <a:gridCol w="1180465">
                  <a:extLst>
                    <a:ext uri="{9D8B030D-6E8A-4147-A177-3AD203B41FA5}">
                      <a16:colId xmlns:a16="http://schemas.microsoft.com/office/drawing/2014/main" val="20001"/>
                    </a:ext>
                  </a:extLst>
                </a:gridCol>
                <a:gridCol w="1695450">
                  <a:extLst>
                    <a:ext uri="{9D8B030D-6E8A-4147-A177-3AD203B41FA5}">
                      <a16:colId xmlns:a16="http://schemas.microsoft.com/office/drawing/2014/main" val="20002"/>
                    </a:ext>
                  </a:extLst>
                </a:gridCol>
                <a:gridCol w="1633855">
                  <a:extLst>
                    <a:ext uri="{9D8B030D-6E8A-4147-A177-3AD203B41FA5}">
                      <a16:colId xmlns:a16="http://schemas.microsoft.com/office/drawing/2014/main" val="20003"/>
                    </a:ext>
                  </a:extLst>
                </a:gridCol>
                <a:gridCol w="2184400">
                  <a:extLst>
                    <a:ext uri="{9D8B030D-6E8A-4147-A177-3AD203B41FA5}">
                      <a16:colId xmlns:a16="http://schemas.microsoft.com/office/drawing/2014/main" val="20004"/>
                    </a:ext>
                  </a:extLst>
                </a:gridCol>
                <a:gridCol w="2094865">
                  <a:extLst>
                    <a:ext uri="{9D8B030D-6E8A-4147-A177-3AD203B41FA5}">
                      <a16:colId xmlns:a16="http://schemas.microsoft.com/office/drawing/2014/main" val="20005"/>
                    </a:ext>
                  </a:extLst>
                </a:gridCol>
              </a:tblGrid>
              <a:tr h="446938">
                <a:tc>
                  <a:txBody>
                    <a:bodyPr/>
                    <a:lstStyle/>
                    <a:p>
                      <a:pPr algn="ctr"/>
                      <a:r>
                        <a:rPr lang="en-IN" sz="1200" b="1" kern="1200" dirty="0">
                          <a:solidFill>
                            <a:schemeClr val="bg1"/>
                          </a:solidFill>
                          <a:effectLst/>
                        </a:rPr>
                        <a:t>Title</a:t>
                      </a:r>
                    </a:p>
                  </a:txBody>
                  <a:tcPr/>
                </a:tc>
                <a:tc>
                  <a:txBody>
                    <a:bodyPr/>
                    <a:lstStyle/>
                    <a:p>
                      <a:pPr algn="ctr"/>
                      <a:r>
                        <a:rPr lang="en-IN" sz="1200" dirty="0"/>
                        <a:t>Year</a:t>
                      </a:r>
                    </a:p>
                  </a:txBody>
                  <a:tcPr/>
                </a:tc>
                <a:tc>
                  <a:txBody>
                    <a:bodyPr/>
                    <a:lstStyle/>
                    <a:p>
                      <a:pPr algn="ctr"/>
                      <a:r>
                        <a:rPr lang="en-IN" sz="1200" dirty="0"/>
                        <a:t>Model</a:t>
                      </a:r>
                    </a:p>
                  </a:txBody>
                  <a:tcPr/>
                </a:tc>
                <a:tc>
                  <a:txBody>
                    <a:bodyPr/>
                    <a:lstStyle/>
                    <a:p>
                      <a:pPr algn="ctr"/>
                      <a:r>
                        <a:rPr lang="en-IN" sz="1200" dirty="0"/>
                        <a:t>Journal/Conference</a:t>
                      </a:r>
                    </a:p>
                  </a:txBody>
                  <a:tcPr/>
                </a:tc>
                <a:tc>
                  <a:txBody>
                    <a:bodyPr/>
                    <a:lstStyle/>
                    <a:p>
                      <a:pPr algn="ctr">
                        <a:buNone/>
                      </a:pPr>
                      <a:r>
                        <a:rPr lang="en-IN" sz="1200" dirty="0"/>
                        <a:t>Advantages</a:t>
                      </a:r>
                    </a:p>
                  </a:txBody>
                  <a:tcPr/>
                </a:tc>
                <a:tc>
                  <a:txBody>
                    <a:bodyPr/>
                    <a:lstStyle/>
                    <a:p>
                      <a:pPr algn="ctr">
                        <a:buNone/>
                      </a:pPr>
                      <a:r>
                        <a:rPr lang="en-IN" sz="1200" dirty="0"/>
                        <a:t>Disadvantages</a:t>
                      </a:r>
                    </a:p>
                  </a:txBody>
                  <a:tcPr/>
                </a:tc>
                <a:extLst>
                  <a:ext uri="{0D108BD9-81ED-4DB2-BD59-A6C34878D82A}">
                    <a16:rowId xmlns:a16="http://schemas.microsoft.com/office/drawing/2014/main" val="10000"/>
                  </a:ext>
                </a:extLst>
              </a:tr>
              <a:tr h="1075055">
                <a:tc>
                  <a:txBody>
                    <a:bodyPr/>
                    <a:lstStyle/>
                    <a:p>
                      <a:r>
                        <a:rPr lang="en-US" altLang="en-US" sz="1200" dirty="0"/>
                        <a:t>Comparision and analysis of photo image forgery detection techniques</a:t>
                      </a:r>
                    </a:p>
                  </a:txBody>
                  <a:tcPr/>
                </a:tc>
                <a:tc>
                  <a:txBody>
                    <a:bodyPr/>
                    <a:lstStyle/>
                    <a:p>
                      <a:pPr algn="ctr"/>
                      <a:r>
                        <a:rPr lang="en-IN" sz="1200" dirty="0"/>
                        <a:t>2012</a:t>
                      </a:r>
                    </a:p>
                  </a:txBody>
                  <a:tcPr/>
                </a:tc>
                <a:tc>
                  <a:txBody>
                    <a:bodyPr/>
                    <a:lstStyle/>
                    <a:p>
                      <a:pPr algn="ctr"/>
                      <a:r>
                        <a:rPr lang="en-US" altLang="en-US" sz="1200" dirty="0"/>
                        <a:t>Discrete Cosine Transform</a:t>
                      </a:r>
                    </a:p>
                  </a:txBody>
                  <a:tcPr/>
                </a:tc>
                <a:tc>
                  <a:txBody>
                    <a:bodyPr/>
                    <a:lstStyle/>
                    <a:p>
                      <a:r>
                        <a:rPr lang="en-US" altLang="en-US" sz="1200" dirty="0"/>
                        <a:t> International Journal on Computational Sciences &amp; Applications Vo2, No.6</a:t>
                      </a:r>
                    </a:p>
                  </a:txBody>
                  <a:tcPr/>
                </a:tc>
                <a:tc>
                  <a:txBody>
                    <a:bodyPr/>
                    <a:lstStyle/>
                    <a:p>
                      <a:pPr>
                        <a:buNone/>
                      </a:pPr>
                      <a:r>
                        <a:rPr lang="en-US" altLang="en-US" sz="1200" dirty="0"/>
                        <a:t>Detect forgery in Joint Photographic Experts Group compressed </a:t>
                      </a:r>
                    </a:p>
                    <a:p>
                      <a:pPr>
                        <a:buNone/>
                      </a:pPr>
                      <a:r>
                        <a:rPr lang="en-US" altLang="en-US" sz="1200" dirty="0"/>
                        <a:t>image.</a:t>
                      </a:r>
                    </a:p>
                  </a:txBody>
                  <a:tcPr/>
                </a:tc>
                <a:tc>
                  <a:txBody>
                    <a:bodyPr/>
                    <a:lstStyle/>
                    <a:p>
                      <a:pPr>
                        <a:buNone/>
                      </a:pPr>
                      <a:r>
                        <a:rPr lang="en-US" altLang="en-US" sz="1200" dirty="0"/>
                        <a:t>Fails in case of rotation, </a:t>
                      </a:r>
                    </a:p>
                    <a:p>
                      <a:pPr>
                        <a:buNone/>
                      </a:pPr>
                      <a:r>
                        <a:rPr lang="en-US" altLang="en-US" sz="1200" dirty="0"/>
                        <a:t>scaling</a:t>
                      </a:r>
                    </a:p>
                  </a:txBody>
                  <a:tcPr/>
                </a:tc>
                <a:extLst>
                  <a:ext uri="{0D108BD9-81ED-4DB2-BD59-A6C34878D82A}">
                    <a16:rowId xmlns:a16="http://schemas.microsoft.com/office/drawing/2014/main" val="10001"/>
                  </a:ext>
                </a:extLst>
              </a:tr>
              <a:tr h="1283335">
                <a:tc>
                  <a:txBody>
                    <a:bodyPr/>
                    <a:lstStyle/>
                    <a:p>
                      <a:r>
                        <a:rPr lang="en-US" altLang="en-US" sz="1200" dirty="0"/>
                        <a:t>Fast, automatic and fine-grained tampered JPEG image detection</a:t>
                      </a:r>
                    </a:p>
                    <a:p>
                      <a:r>
                        <a:rPr lang="en-US" altLang="en-US" sz="1200" dirty="0"/>
                        <a:t>via DCT coefficient analysis</a:t>
                      </a:r>
                    </a:p>
                  </a:txBody>
                  <a:tcPr/>
                </a:tc>
                <a:tc>
                  <a:txBody>
                    <a:bodyPr/>
                    <a:lstStyle/>
                    <a:p>
                      <a:pPr algn="ctr"/>
                      <a:r>
                        <a:rPr lang="en-IN" sz="1200" dirty="0"/>
                        <a:t>2009</a:t>
                      </a:r>
                    </a:p>
                  </a:txBody>
                  <a:tcPr/>
                </a:tc>
                <a:tc>
                  <a:txBody>
                    <a:bodyPr/>
                    <a:lstStyle/>
                    <a:p>
                      <a:pPr algn="ctr"/>
                      <a:r>
                        <a:rPr lang="en-US" altLang="en-US" sz="1200" dirty="0">
                          <a:sym typeface="+mn-ea"/>
                        </a:rPr>
                        <a:t>Discrete Cosine Transform</a:t>
                      </a:r>
                      <a:endParaRPr lang="en-US" altLang="en-US" sz="1200" dirty="0"/>
                    </a:p>
                    <a:p>
                      <a:pPr algn="ctr"/>
                      <a:r>
                        <a:rPr lang="en-US" altLang="en-US" sz="1200" dirty="0"/>
                        <a:t> and Data quality</a:t>
                      </a:r>
                      <a:endParaRPr lang="en-IN" altLang="en-US" sz="1200" dirty="0"/>
                    </a:p>
                  </a:txBody>
                  <a:tcPr/>
                </a:tc>
                <a:tc>
                  <a:txBody>
                    <a:bodyPr/>
                    <a:lstStyle/>
                    <a:p>
                      <a:r>
                        <a:rPr lang="en-US" altLang="en-US" sz="1200" dirty="0"/>
                        <a:t>Pattern Recognition</a:t>
                      </a:r>
                    </a:p>
                  </a:txBody>
                  <a:tcPr/>
                </a:tc>
                <a:tc>
                  <a:txBody>
                    <a:bodyPr/>
                    <a:lstStyle/>
                    <a:p>
                      <a:pPr>
                        <a:buNone/>
                      </a:pPr>
                      <a:r>
                        <a:rPr lang="en-US" altLang="en-US" sz="1200" dirty="0"/>
                        <a:t>Fast, Robust against Joint Photographic Experts Group </a:t>
                      </a:r>
                    </a:p>
                    <a:p>
                      <a:pPr>
                        <a:buNone/>
                      </a:pPr>
                      <a:r>
                        <a:rPr lang="en-US" altLang="en-US" sz="1200" dirty="0"/>
                        <a:t>compression and various forgery </a:t>
                      </a:r>
                    </a:p>
                    <a:p>
                      <a:pPr>
                        <a:buNone/>
                      </a:pPr>
                      <a:r>
                        <a:rPr lang="en-US" altLang="en-US" sz="1200" dirty="0"/>
                        <a:t>methods, fine grained detection.</a:t>
                      </a:r>
                    </a:p>
                  </a:txBody>
                  <a:tcPr/>
                </a:tc>
                <a:tc>
                  <a:txBody>
                    <a:bodyPr/>
                    <a:lstStyle/>
                    <a:p>
                      <a:pPr>
                        <a:buNone/>
                      </a:pPr>
                      <a:r>
                        <a:rPr lang="en-US" altLang="en-US" sz="1200" dirty="0"/>
                        <a:t>Not tested for rotation, </a:t>
                      </a:r>
                    </a:p>
                    <a:p>
                      <a:pPr>
                        <a:buNone/>
                      </a:pPr>
                      <a:r>
                        <a:rPr lang="en-US" altLang="en-US" sz="1200" dirty="0"/>
                        <a:t>scaling, intensity change.</a:t>
                      </a:r>
                    </a:p>
                  </a:txBody>
                  <a:tcPr/>
                </a:tc>
                <a:extLst>
                  <a:ext uri="{0D108BD9-81ED-4DB2-BD59-A6C34878D82A}">
                    <a16:rowId xmlns:a16="http://schemas.microsoft.com/office/drawing/2014/main" val="10002"/>
                  </a:ext>
                </a:extLst>
              </a:tr>
              <a:tr h="1146175">
                <a:tc>
                  <a:txBody>
                    <a:bodyPr/>
                    <a:lstStyle/>
                    <a:p>
                      <a:r>
                        <a:rPr lang="en-US" altLang="en-US" sz="1200"/>
                        <a:t>Detection of Copy-Move Forgery in Digital Images </a:t>
                      </a:r>
                    </a:p>
                  </a:txBody>
                  <a:tcPr marL="0" marR="0" marT="0" marB="0" anchor="ctr"/>
                </a:tc>
                <a:tc>
                  <a:txBody>
                    <a:bodyPr/>
                    <a:lstStyle/>
                    <a:p>
                      <a:pPr algn="ctr"/>
                      <a:r>
                        <a:rPr lang="en-IN" sz="1200" dirty="0"/>
                        <a:t>2003</a:t>
                      </a:r>
                    </a:p>
                  </a:txBody>
                  <a:tcPr/>
                </a:tc>
                <a:tc>
                  <a:txBody>
                    <a:bodyPr/>
                    <a:lstStyle/>
                    <a:p>
                      <a:pPr algn="ctr">
                        <a:lnSpc>
                          <a:spcPct val="80000"/>
                        </a:lnSpc>
                      </a:pPr>
                      <a:r>
                        <a:rPr lang="en-US" altLang="en-US" sz="1200"/>
                        <a:t>Exhaustive </a:t>
                      </a:r>
                    </a:p>
                    <a:p>
                      <a:pPr algn="ctr">
                        <a:lnSpc>
                          <a:spcPct val="80000"/>
                        </a:lnSpc>
                      </a:pPr>
                      <a:r>
                        <a:rPr lang="en-US" altLang="en-US" sz="1200"/>
                        <a:t>Search and </a:t>
                      </a:r>
                    </a:p>
                    <a:p>
                      <a:pPr algn="ctr">
                        <a:lnSpc>
                          <a:spcPct val="80000"/>
                        </a:lnSpc>
                      </a:pPr>
                      <a:r>
                        <a:rPr lang="en-US" altLang="en-US" sz="1200"/>
                        <a:t>Autocorrelation</a:t>
                      </a:r>
                    </a:p>
                  </a:txBody>
                  <a:tcPr marL="0" marR="0" marT="0" marB="0" anchor="ctr"/>
                </a:tc>
                <a:tc>
                  <a:txBody>
                    <a:bodyPr/>
                    <a:lstStyle/>
                    <a:p>
                      <a:r>
                        <a:rPr lang="en-US" altLang="en-US" sz="1200" dirty="0"/>
                        <a:t> Digital Forensic Research Workshop</a:t>
                      </a:r>
                    </a:p>
                  </a:txBody>
                  <a:tcPr/>
                </a:tc>
                <a:tc>
                  <a:txBody>
                    <a:bodyPr/>
                    <a:lstStyle/>
                    <a:p>
                      <a:pPr>
                        <a:buNone/>
                      </a:pPr>
                      <a:r>
                        <a:rPr lang="en-US" altLang="en-US" sz="1200" dirty="0"/>
                        <a:t>It detects duplicate or copied regions in an image without requiring any additional filtering, enhancement, or corrections after detection.</a:t>
                      </a:r>
                    </a:p>
                  </a:txBody>
                  <a:tcPr/>
                </a:tc>
                <a:tc>
                  <a:txBody>
                    <a:bodyPr/>
                    <a:lstStyle/>
                    <a:p>
                      <a:pPr>
                        <a:buNone/>
                      </a:pPr>
                      <a:r>
                        <a:rPr lang="en-US" altLang="en-US" sz="1200" dirty="0">
                          <a:sym typeface="+mn-ea"/>
                        </a:rPr>
                        <a:t>Time complexity. Cannot </a:t>
                      </a:r>
                      <a:endParaRPr lang="en-US" altLang="en-US" sz="1200" dirty="0"/>
                    </a:p>
                    <a:p>
                      <a:pPr>
                        <a:buNone/>
                      </a:pPr>
                      <a:r>
                        <a:rPr lang="en-US" altLang="en-US" sz="1200" dirty="0">
                          <a:sym typeface="+mn-ea"/>
                        </a:rPr>
                        <a:t>detect if changes is subjected t</a:t>
                      </a:r>
                      <a:r>
                        <a:rPr lang="en-US" altLang="en-US" sz="1200" dirty="0"/>
                        <a:t>o </a:t>
                      </a:r>
                    </a:p>
                    <a:p>
                      <a:pPr>
                        <a:buNone/>
                      </a:pPr>
                      <a:r>
                        <a:rPr lang="en-US" altLang="en-US" sz="1200" dirty="0"/>
                        <a:t>post processing operations.</a:t>
                      </a:r>
                    </a:p>
                  </a:txBody>
                  <a:tcPr/>
                </a:tc>
                <a:extLst>
                  <a:ext uri="{0D108BD9-81ED-4DB2-BD59-A6C34878D82A}">
                    <a16:rowId xmlns:a16="http://schemas.microsoft.com/office/drawing/2014/main" val="10003"/>
                  </a:ext>
                </a:extLst>
              </a:tr>
            </a:tbl>
          </a:graphicData>
        </a:graphic>
      </p:graphicFrame>
      <p:sp>
        <p:nvSpPr>
          <p:cNvPr id="3" name="Slide Number Placeholder 2">
            <a:extLst>
              <a:ext uri="{FF2B5EF4-FFF2-40B4-BE49-F238E27FC236}">
                <a16:creationId xmlns:a16="http://schemas.microsoft.com/office/drawing/2014/main" id="{73ECDF15-BA0C-DDD7-FFF8-6C0183E6B1BF}"/>
              </a:ext>
            </a:extLst>
          </p:cNvPr>
          <p:cNvSpPr>
            <a:spLocks noGrp="1"/>
          </p:cNvSpPr>
          <p:nvPr>
            <p:ph type="sldNum" sz="quarter" idx="12"/>
          </p:nvPr>
        </p:nvSpPr>
        <p:spPr>
          <a:xfrm>
            <a:off x="8925232" y="189948"/>
            <a:ext cx="2743200" cy="365125"/>
          </a:xfrm>
        </p:spPr>
        <p:txBody>
          <a:bodyPr/>
          <a:lstStyle/>
          <a:p>
            <a:fld id="{9C2D89ED-A36A-4F48-AEDF-BC970FA37EDB}" type="slidenum">
              <a:rPr lang="en-IN" smtClean="0"/>
              <a:t>3</a:t>
            </a:fld>
            <a:endParaRPr lang="en-IN" dirty="0"/>
          </a:p>
        </p:txBody>
      </p:sp>
    </p:spTree>
    <p:extLst>
      <p:ext uri="{BB962C8B-B14F-4D97-AF65-F5344CB8AC3E}">
        <p14:creationId xmlns:p14="http://schemas.microsoft.com/office/powerpoint/2010/main" val="147730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0FA2E-4251-FDDB-A506-C3539D2086E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4D15707-7956-4637-17E1-A25EE8DC1974}"/>
              </a:ext>
            </a:extLst>
          </p:cNvPr>
          <p:cNvPicPr>
            <a:picLocks noChangeAspect="1"/>
          </p:cNvPicPr>
          <p:nvPr/>
        </p:nvPicPr>
        <p:blipFill>
          <a:blip r:embed="rId3"/>
          <a:stretch>
            <a:fillRect/>
          </a:stretch>
        </p:blipFill>
        <p:spPr>
          <a:xfrm>
            <a:off x="3246822" y="229277"/>
            <a:ext cx="4930804" cy="847785"/>
          </a:xfrm>
          <a:prstGeom prst="rect">
            <a:avLst/>
          </a:prstGeom>
        </p:spPr>
      </p:pic>
      <p:graphicFrame>
        <p:nvGraphicFramePr>
          <p:cNvPr id="4" name="Table 3">
            <a:extLst>
              <a:ext uri="{FF2B5EF4-FFF2-40B4-BE49-F238E27FC236}">
                <a16:creationId xmlns:a16="http://schemas.microsoft.com/office/drawing/2014/main" id="{8C236977-437A-F0F7-B845-EC84333961BD}"/>
              </a:ext>
            </a:extLst>
          </p:cNvPr>
          <p:cNvGraphicFramePr>
            <a:graphicFrameLocks noGrp="1"/>
          </p:cNvGraphicFramePr>
          <p:nvPr>
            <p:custDataLst>
              <p:tags r:id="rId1"/>
            </p:custDataLst>
            <p:extLst>
              <p:ext uri="{D42A27DB-BD31-4B8C-83A1-F6EECF244321}">
                <p14:modId xmlns:p14="http://schemas.microsoft.com/office/powerpoint/2010/main" val="2065450287"/>
              </p:ext>
            </p:extLst>
          </p:nvPr>
        </p:nvGraphicFramePr>
        <p:xfrm>
          <a:off x="684530" y="1175385"/>
          <a:ext cx="10822305" cy="3971167"/>
        </p:xfrm>
        <a:graphic>
          <a:graphicData uri="http://schemas.openxmlformats.org/drawingml/2006/table">
            <a:tbl>
              <a:tblPr firstRow="1" bandRow="1">
                <a:tableStyleId>{5C22544A-7EE6-4342-B048-85BDC9FD1C3A}</a:tableStyleId>
              </a:tblPr>
              <a:tblGrid>
                <a:gridCol w="2033270">
                  <a:extLst>
                    <a:ext uri="{9D8B030D-6E8A-4147-A177-3AD203B41FA5}">
                      <a16:colId xmlns:a16="http://schemas.microsoft.com/office/drawing/2014/main" val="20000"/>
                    </a:ext>
                  </a:extLst>
                </a:gridCol>
                <a:gridCol w="1180465">
                  <a:extLst>
                    <a:ext uri="{9D8B030D-6E8A-4147-A177-3AD203B41FA5}">
                      <a16:colId xmlns:a16="http://schemas.microsoft.com/office/drawing/2014/main" val="20001"/>
                    </a:ext>
                  </a:extLst>
                </a:gridCol>
                <a:gridCol w="1695450">
                  <a:extLst>
                    <a:ext uri="{9D8B030D-6E8A-4147-A177-3AD203B41FA5}">
                      <a16:colId xmlns:a16="http://schemas.microsoft.com/office/drawing/2014/main" val="20002"/>
                    </a:ext>
                  </a:extLst>
                </a:gridCol>
                <a:gridCol w="1633855">
                  <a:extLst>
                    <a:ext uri="{9D8B030D-6E8A-4147-A177-3AD203B41FA5}">
                      <a16:colId xmlns:a16="http://schemas.microsoft.com/office/drawing/2014/main" val="20003"/>
                    </a:ext>
                  </a:extLst>
                </a:gridCol>
                <a:gridCol w="2184400">
                  <a:extLst>
                    <a:ext uri="{9D8B030D-6E8A-4147-A177-3AD203B41FA5}">
                      <a16:colId xmlns:a16="http://schemas.microsoft.com/office/drawing/2014/main" val="20004"/>
                    </a:ext>
                  </a:extLst>
                </a:gridCol>
                <a:gridCol w="2094865">
                  <a:extLst>
                    <a:ext uri="{9D8B030D-6E8A-4147-A177-3AD203B41FA5}">
                      <a16:colId xmlns:a16="http://schemas.microsoft.com/office/drawing/2014/main" val="20005"/>
                    </a:ext>
                  </a:extLst>
                </a:gridCol>
              </a:tblGrid>
              <a:tr h="466602">
                <a:tc>
                  <a:txBody>
                    <a:bodyPr/>
                    <a:lstStyle/>
                    <a:p>
                      <a:pPr algn="ctr"/>
                      <a:r>
                        <a:rPr lang="en-IN" sz="1200" b="1" kern="1200" dirty="0">
                          <a:solidFill>
                            <a:schemeClr val="bg1"/>
                          </a:solidFill>
                          <a:effectLst/>
                        </a:rPr>
                        <a:t>Title</a:t>
                      </a:r>
                    </a:p>
                  </a:txBody>
                  <a:tcPr/>
                </a:tc>
                <a:tc>
                  <a:txBody>
                    <a:bodyPr/>
                    <a:lstStyle/>
                    <a:p>
                      <a:pPr algn="ctr"/>
                      <a:r>
                        <a:rPr lang="en-IN" sz="1200" dirty="0"/>
                        <a:t>Year</a:t>
                      </a:r>
                    </a:p>
                  </a:txBody>
                  <a:tcPr/>
                </a:tc>
                <a:tc>
                  <a:txBody>
                    <a:bodyPr/>
                    <a:lstStyle/>
                    <a:p>
                      <a:pPr algn="ctr"/>
                      <a:r>
                        <a:rPr lang="en-IN" sz="1200" dirty="0"/>
                        <a:t>Model</a:t>
                      </a:r>
                    </a:p>
                  </a:txBody>
                  <a:tcPr/>
                </a:tc>
                <a:tc>
                  <a:txBody>
                    <a:bodyPr/>
                    <a:lstStyle/>
                    <a:p>
                      <a:pPr algn="ctr"/>
                      <a:r>
                        <a:rPr lang="en-IN" sz="1200" dirty="0"/>
                        <a:t>Journal/Conference</a:t>
                      </a:r>
                    </a:p>
                  </a:txBody>
                  <a:tcPr/>
                </a:tc>
                <a:tc>
                  <a:txBody>
                    <a:bodyPr/>
                    <a:lstStyle/>
                    <a:p>
                      <a:pPr algn="ctr">
                        <a:buNone/>
                      </a:pPr>
                      <a:r>
                        <a:rPr lang="en-IN" sz="1200" dirty="0"/>
                        <a:t>Advantages</a:t>
                      </a:r>
                    </a:p>
                  </a:txBody>
                  <a:tcPr/>
                </a:tc>
                <a:tc>
                  <a:txBody>
                    <a:bodyPr/>
                    <a:lstStyle/>
                    <a:p>
                      <a:pPr algn="ctr">
                        <a:buNone/>
                      </a:pPr>
                      <a:r>
                        <a:rPr lang="en-IN" sz="1200" dirty="0"/>
                        <a:t>Disadvantages</a:t>
                      </a:r>
                    </a:p>
                  </a:txBody>
                  <a:tcPr/>
                </a:tc>
                <a:extLst>
                  <a:ext uri="{0D108BD9-81ED-4DB2-BD59-A6C34878D82A}">
                    <a16:rowId xmlns:a16="http://schemas.microsoft.com/office/drawing/2014/main" val="10000"/>
                  </a:ext>
                </a:extLst>
              </a:tr>
              <a:tr h="1075055">
                <a:tc>
                  <a:txBody>
                    <a:bodyPr/>
                    <a:lstStyle/>
                    <a:p>
                      <a:r>
                        <a:rPr lang="en-US" altLang="en-US" sz="1200" dirty="0"/>
                        <a:t>Deep Learning-Based Image Forgery Detection System</a:t>
                      </a:r>
                    </a:p>
                  </a:txBody>
                  <a:tcPr/>
                </a:tc>
                <a:tc>
                  <a:txBody>
                    <a:bodyPr/>
                    <a:lstStyle/>
                    <a:p>
                      <a:pPr algn="ctr"/>
                      <a:r>
                        <a:rPr lang="en-IN" sz="1200" dirty="0"/>
                        <a:t>2024</a:t>
                      </a:r>
                    </a:p>
                  </a:txBody>
                  <a:tcPr/>
                </a:tc>
                <a:tc>
                  <a:txBody>
                    <a:bodyPr/>
                    <a:lstStyle/>
                    <a:p>
                      <a:r>
                        <a:rPr lang="en-US" sz="1200" dirty="0"/>
                        <a:t>CNN-based model (ResNet50v2 with YOLO weights)</a:t>
                      </a:r>
                      <a:endParaRPr lang="en-IN" sz="1200" dirty="0"/>
                    </a:p>
                  </a:txBody>
                  <a:tcPr/>
                </a:tc>
                <a:tc>
                  <a:txBody>
                    <a:bodyPr/>
                    <a:lstStyle/>
                    <a:p>
                      <a:r>
                        <a:rPr lang="en-US" altLang="en-US" sz="1200" dirty="0"/>
                        <a:t> </a:t>
                      </a:r>
                      <a:r>
                        <a:rPr lang="en-US" sz="1200" dirty="0"/>
                        <a:t>International Journal of Electronic Security and Digital Forensics </a:t>
                      </a:r>
                      <a:endParaRPr lang="en-US" altLang="en-US" sz="1200" dirty="0"/>
                    </a:p>
                  </a:txBody>
                  <a:tcPr/>
                </a:tc>
                <a:tc>
                  <a:txBody>
                    <a:bodyPr/>
                    <a:lstStyle/>
                    <a:p>
                      <a:r>
                        <a:rPr lang="en-US" sz="1200" dirty="0"/>
                        <a:t>High accuracy (85%) on CASIA datasets, robust detection</a:t>
                      </a:r>
                      <a:endParaRPr lang="en-IN" sz="1200" dirty="0"/>
                    </a:p>
                  </a:txBody>
                  <a:tcPr/>
                </a:tc>
                <a:tc>
                  <a:txBody>
                    <a:bodyPr/>
                    <a:lstStyle/>
                    <a:p>
                      <a:pPr>
                        <a:buNone/>
                      </a:pPr>
                      <a:r>
                        <a:rPr lang="en-US" altLang="en-US" sz="1200" dirty="0"/>
                        <a:t>Fails in case of rotation, </a:t>
                      </a:r>
                    </a:p>
                    <a:p>
                      <a:pPr>
                        <a:buNone/>
                      </a:pPr>
                      <a:r>
                        <a:rPr lang="en-US" altLang="en-US" sz="1200" dirty="0"/>
                        <a:t>scaling</a:t>
                      </a:r>
                    </a:p>
                  </a:txBody>
                  <a:tcPr/>
                </a:tc>
                <a:extLst>
                  <a:ext uri="{0D108BD9-81ED-4DB2-BD59-A6C34878D82A}">
                    <a16:rowId xmlns:a16="http://schemas.microsoft.com/office/drawing/2014/main" val="10001"/>
                  </a:ext>
                </a:extLst>
              </a:tr>
              <a:tr h="1283335">
                <a:tc>
                  <a:txBody>
                    <a:bodyPr/>
                    <a:lstStyle/>
                    <a:p>
                      <a:r>
                        <a:rPr lang="en-US" altLang="en-US" sz="1200" dirty="0"/>
                        <a:t>Image Forgery Detection on Multi-Resolution Splicing Attacks Using DCT and DWT</a:t>
                      </a:r>
                    </a:p>
                  </a:txBody>
                  <a:tcPr/>
                </a:tc>
                <a:tc>
                  <a:txBody>
                    <a:bodyPr/>
                    <a:lstStyle/>
                    <a:p>
                      <a:pPr algn="ctr"/>
                      <a:r>
                        <a:rPr lang="en-IN" sz="1200" dirty="0"/>
                        <a:t>2024</a:t>
                      </a:r>
                    </a:p>
                  </a:txBody>
                  <a:tcPr/>
                </a:tc>
                <a:tc>
                  <a:txBody>
                    <a:bodyPr/>
                    <a:lstStyle/>
                    <a:p>
                      <a:r>
                        <a:rPr lang="en-US" sz="1200" dirty="0"/>
                        <a:t>DCT and DWT-based partitioning model</a:t>
                      </a:r>
                      <a:endParaRPr lang="en-IN" sz="1200" dirty="0"/>
                    </a:p>
                  </a:txBody>
                  <a:tcPr/>
                </a:tc>
                <a:tc>
                  <a:txBody>
                    <a:bodyPr/>
                    <a:lstStyle/>
                    <a:p>
                      <a:r>
                        <a:rPr lang="en-US" sz="1200" dirty="0"/>
                        <a:t>International Journal of Information and Computer Security </a:t>
                      </a:r>
                      <a:endParaRPr lang="en-US" altLang="en-US" sz="1200" dirty="0"/>
                    </a:p>
                  </a:txBody>
                  <a:tcPr/>
                </a:tc>
                <a:tc>
                  <a:txBody>
                    <a:bodyPr/>
                    <a:lstStyle/>
                    <a:p>
                      <a:r>
                        <a:rPr lang="en-US" sz="1200" dirty="0"/>
                        <a:t>Effective in detecting splicing attacks, robust against rotation and scaling</a:t>
                      </a:r>
                      <a:endParaRPr lang="en-IN" sz="1200" dirty="0"/>
                    </a:p>
                  </a:txBody>
                  <a:tcPr/>
                </a:tc>
                <a:tc>
                  <a:txBody>
                    <a:bodyPr/>
                    <a:lstStyle/>
                    <a:p>
                      <a:r>
                        <a:rPr lang="en-US" sz="1200" dirty="0"/>
                        <a:t>High computational cost for large images</a:t>
                      </a:r>
                      <a:endParaRPr lang="en-IN" sz="1200" dirty="0"/>
                    </a:p>
                  </a:txBody>
                  <a:tcPr/>
                </a:tc>
                <a:extLst>
                  <a:ext uri="{0D108BD9-81ED-4DB2-BD59-A6C34878D82A}">
                    <a16:rowId xmlns:a16="http://schemas.microsoft.com/office/drawing/2014/main" val="10002"/>
                  </a:ext>
                </a:extLst>
              </a:tr>
              <a:tr h="1146175">
                <a:tc>
                  <a:txBody>
                    <a:bodyPr/>
                    <a:lstStyle/>
                    <a:p>
                      <a:r>
                        <a:rPr lang="en-US" altLang="en-US" sz="1200" dirty="0"/>
                        <a:t>Image Forgery Detection Based on Fusion of Lightweight Deep Learning Models</a:t>
                      </a:r>
                    </a:p>
                  </a:txBody>
                  <a:tcPr marL="0" marR="0" marT="0" marB="0" anchor="ctr"/>
                </a:tc>
                <a:tc>
                  <a:txBody>
                    <a:bodyPr/>
                    <a:lstStyle/>
                    <a:p>
                      <a:pPr algn="ctr"/>
                      <a:r>
                        <a:rPr lang="en-IN" sz="1200" dirty="0"/>
                        <a:t>2023</a:t>
                      </a:r>
                    </a:p>
                  </a:txBody>
                  <a:tcPr/>
                </a:tc>
                <a:tc>
                  <a:txBody>
                    <a:bodyPr/>
                    <a:lstStyle/>
                    <a:p>
                      <a:r>
                        <a:rPr lang="en-US" sz="1200" dirty="0"/>
                        <a:t>Fusion of lightweight deep learning models</a:t>
                      </a:r>
                      <a:endParaRPr lang="en-IN" sz="1200" dirty="0"/>
                    </a:p>
                  </a:txBody>
                  <a:tcPr marL="0" marR="0" marT="0" marB="0" anchor="ctr"/>
                </a:tc>
                <a:tc>
                  <a:txBody>
                    <a:bodyPr/>
                    <a:lstStyle/>
                    <a:p>
                      <a:r>
                        <a:rPr lang="en-US" altLang="en-US" sz="1200" dirty="0"/>
                        <a:t> </a:t>
                      </a:r>
                      <a:r>
                        <a:rPr lang="en-US" sz="1200" dirty="0"/>
                        <a:t>International Journal of Communication Networks and Information Security </a:t>
                      </a:r>
                      <a:endParaRPr lang="en-US" altLang="en-US" sz="1200" dirty="0"/>
                    </a:p>
                  </a:txBody>
                  <a:tcPr/>
                </a:tc>
                <a:tc>
                  <a:txBody>
                    <a:bodyPr/>
                    <a:lstStyle/>
                    <a:p>
                      <a:r>
                        <a:rPr lang="en-US" sz="1200" dirty="0"/>
                        <a:t>Improved accuracy and efficiency, adaptable to different forgery types</a:t>
                      </a:r>
                      <a:endParaRPr lang="en-IN" sz="1200" dirty="0"/>
                    </a:p>
                  </a:txBody>
                  <a:tcPr/>
                </a:tc>
                <a:tc>
                  <a:txBody>
                    <a:bodyPr/>
                    <a:lstStyle/>
                    <a:p>
                      <a:r>
                        <a:rPr lang="en-US" sz="1200" dirty="0"/>
                        <a:t>Requires extensive training data for best performance</a:t>
                      </a:r>
                      <a:endParaRPr lang="en-IN" sz="1200" dirty="0"/>
                    </a:p>
                  </a:txBody>
                  <a:tcPr/>
                </a:tc>
                <a:extLst>
                  <a:ext uri="{0D108BD9-81ED-4DB2-BD59-A6C34878D82A}">
                    <a16:rowId xmlns:a16="http://schemas.microsoft.com/office/drawing/2014/main" val="10003"/>
                  </a:ext>
                </a:extLst>
              </a:tr>
            </a:tbl>
          </a:graphicData>
        </a:graphic>
      </p:graphicFrame>
      <p:sp>
        <p:nvSpPr>
          <p:cNvPr id="3" name="Slide Number Placeholder 2">
            <a:extLst>
              <a:ext uri="{FF2B5EF4-FFF2-40B4-BE49-F238E27FC236}">
                <a16:creationId xmlns:a16="http://schemas.microsoft.com/office/drawing/2014/main" id="{70575FAC-DEBB-C62D-B4C3-274766290A49}"/>
              </a:ext>
            </a:extLst>
          </p:cNvPr>
          <p:cNvSpPr>
            <a:spLocks noGrp="1"/>
          </p:cNvSpPr>
          <p:nvPr>
            <p:ph type="sldNum" sz="quarter" idx="12"/>
          </p:nvPr>
        </p:nvSpPr>
        <p:spPr>
          <a:xfrm>
            <a:off x="8763635" y="229277"/>
            <a:ext cx="2743200" cy="365125"/>
          </a:xfrm>
        </p:spPr>
        <p:txBody>
          <a:bodyPr/>
          <a:lstStyle/>
          <a:p>
            <a:fld id="{9C2D89ED-A36A-4F48-AEDF-BC970FA37EDB}" type="slidenum">
              <a:rPr lang="en-IN" smtClean="0"/>
              <a:t>4</a:t>
            </a:fld>
            <a:endParaRPr lang="en-IN"/>
          </a:p>
        </p:txBody>
      </p:sp>
    </p:spTree>
    <p:extLst>
      <p:ext uri="{BB962C8B-B14F-4D97-AF65-F5344CB8AC3E}">
        <p14:creationId xmlns:p14="http://schemas.microsoft.com/office/powerpoint/2010/main" val="122137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3735-EC11-747B-4982-AFB79FB6B2A4}"/>
              </a:ext>
            </a:extLst>
          </p:cNvPr>
          <p:cNvSpPr>
            <a:spLocks noGrp="1"/>
          </p:cNvSpPr>
          <p:nvPr>
            <p:ph type="title"/>
          </p:nvPr>
        </p:nvSpPr>
        <p:spPr>
          <a:xfrm>
            <a:off x="3871451" y="554856"/>
            <a:ext cx="4213123" cy="885568"/>
          </a:xfrm>
        </p:spPr>
        <p:txBody>
          <a:bodyPr>
            <a:normAutofit/>
          </a:bodyPr>
          <a:lstStyle/>
          <a:p>
            <a:r>
              <a:rPr lang="en-IN" sz="4000" b="1" dirty="0">
                <a:solidFill>
                  <a:schemeClr val="accent1"/>
                </a:solidFill>
              </a:rPr>
              <a:t>Problem Statement</a:t>
            </a:r>
          </a:p>
        </p:txBody>
      </p:sp>
      <p:sp>
        <p:nvSpPr>
          <p:cNvPr id="3" name="Content Placeholder 2">
            <a:extLst>
              <a:ext uri="{FF2B5EF4-FFF2-40B4-BE49-F238E27FC236}">
                <a16:creationId xmlns:a16="http://schemas.microsoft.com/office/drawing/2014/main" id="{D65A9464-108A-B29E-FC49-E64FB5C26152}"/>
              </a:ext>
            </a:extLst>
          </p:cNvPr>
          <p:cNvSpPr>
            <a:spLocks noGrp="1"/>
          </p:cNvSpPr>
          <p:nvPr>
            <p:ph idx="1"/>
          </p:nvPr>
        </p:nvSpPr>
        <p:spPr>
          <a:xfrm>
            <a:off x="968478" y="1717060"/>
            <a:ext cx="10255044" cy="5039700"/>
          </a:xfrm>
        </p:spPr>
        <p:txBody>
          <a:bodyPr>
            <a:normAutofit/>
          </a:bodyPr>
          <a:lstStyle/>
          <a:p>
            <a:pPr algn="just" eaLnBrk="0" fontAlgn="base" hangingPunct="0">
              <a:lnSpc>
                <a:spcPct val="100000"/>
              </a:lnSpc>
              <a:spcBef>
                <a:spcPct val="0"/>
              </a:spcBef>
              <a:spcAft>
                <a:spcPct val="0"/>
              </a:spcAft>
            </a:pPr>
            <a:r>
              <a:rPr lang="en-US" altLang="en-US" sz="1800" dirty="0"/>
              <a:t>I</a:t>
            </a:r>
            <a:r>
              <a:rPr kumimoji="0" lang="en-US" altLang="en-US" sz="1800" b="0" i="0" u="none" strike="noStrike" cap="none" normalizeH="0" baseline="0" dirty="0">
                <a:ln>
                  <a:noFill/>
                </a:ln>
                <a:solidFill>
                  <a:schemeClr val="tx1"/>
                </a:solidFill>
                <a:effectLst/>
              </a:rPr>
              <a:t>n this digital age, where fake images spread misinformation easily. Common forgery techniques include splicing, copy-move, resampling, and retouching. Traditional methods rely on handcrafted features but struggle to generalize across different forgeries. Existing surveys mainly classify detection methods without providing insights into advanced architectures, and coverage of challenges like deepfake detection, double JPEG compression, and camera identification remains limited.</a:t>
            </a:r>
          </a:p>
          <a:p>
            <a:pPr algn="just" eaLnBrk="0" fontAlgn="base" hangingPunct="0">
              <a:lnSpc>
                <a:spcPct val="100000"/>
              </a:lnSpc>
              <a:spcBef>
                <a:spcPct val="0"/>
              </a:spcBef>
              <a:spcAft>
                <a:spcPct val="0"/>
              </a:spcAft>
            </a:pPr>
            <a:r>
              <a:rPr lang="en-US" altLang="en-US" sz="1800" dirty="0"/>
              <a:t>With the rise of Artificial Intelligence-generated content and the increasing ease of manipulating digital media, image forgery has become a significant challenge in ensuring authenticity. Fake images are widely used in misinformation campaigns, social media, and even legal disputes, making image forgery detection (IFD) a critical research area. While traditional approaches rely on handcrafted features, they lack adaptability to evolving forgery techniques.</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False </a:t>
            </a:r>
            <a:r>
              <a:rPr lang="en-US" altLang="en-US" sz="1800" dirty="0"/>
              <a:t>images are </a:t>
            </a:r>
            <a:r>
              <a:rPr kumimoji="0" lang="en-US" altLang="en-US" sz="1800" b="0" i="0" u="none" strike="noStrike" cap="none" normalizeH="0" baseline="0" dirty="0">
                <a:ln>
                  <a:noFill/>
                </a:ln>
                <a:solidFill>
                  <a:schemeClr val="tx1"/>
                </a:solidFill>
                <a:effectLst/>
              </a:rPr>
              <a:t>raising concerns about digital media authenticity, exposing the limitations of conventional methods, and necessitating forgery detection techniques.</a:t>
            </a:r>
            <a:endParaRPr lang="en-US" altLang="en-US" sz="1800" strike="sngStrike" dirty="0"/>
          </a:p>
          <a:p>
            <a:pPr marL="0" indent="0" algn="just" eaLnBrk="0" fontAlgn="base" hangingPunct="0">
              <a:lnSpc>
                <a:spcPct val="100000"/>
              </a:lnSpc>
              <a:spcBef>
                <a:spcPct val="0"/>
              </a:spcBef>
              <a:spcAft>
                <a:spcPct val="0"/>
              </a:spcAft>
              <a:buNone/>
            </a:pPr>
            <a:endParaRPr lang="en-US" altLang="en-US" sz="1800" dirty="0">
              <a:latin typeface="Arial" panose="020B0604020202020204" pitchFamily="34" charset="0"/>
            </a:endParaRP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buNone/>
            </a:pPr>
            <a:endParaRPr lang="en-US" sz="2000" dirty="0"/>
          </a:p>
        </p:txBody>
      </p:sp>
      <p:sp>
        <p:nvSpPr>
          <p:cNvPr id="5" name="Slide Number Placeholder 4">
            <a:extLst>
              <a:ext uri="{FF2B5EF4-FFF2-40B4-BE49-F238E27FC236}">
                <a16:creationId xmlns:a16="http://schemas.microsoft.com/office/drawing/2014/main" id="{EA3A29AE-9D1F-61FA-277A-48ADC46B6427}"/>
              </a:ext>
            </a:extLst>
          </p:cNvPr>
          <p:cNvSpPr>
            <a:spLocks noGrp="1"/>
          </p:cNvSpPr>
          <p:nvPr>
            <p:ph type="sldNum" sz="quarter" idx="12"/>
          </p:nvPr>
        </p:nvSpPr>
        <p:spPr>
          <a:xfrm>
            <a:off x="8964562" y="466366"/>
            <a:ext cx="2743200" cy="365125"/>
          </a:xfrm>
        </p:spPr>
        <p:txBody>
          <a:bodyPr/>
          <a:lstStyle/>
          <a:p>
            <a:fld id="{9C2D89ED-A36A-4F48-AEDF-BC970FA37EDB}" type="slidenum">
              <a:rPr lang="en-IN" smtClean="0"/>
              <a:t>5</a:t>
            </a:fld>
            <a:endParaRPr lang="en-IN"/>
          </a:p>
        </p:txBody>
      </p:sp>
    </p:spTree>
    <p:extLst>
      <p:ext uri="{BB962C8B-B14F-4D97-AF65-F5344CB8AC3E}">
        <p14:creationId xmlns:p14="http://schemas.microsoft.com/office/powerpoint/2010/main" val="313401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70C0"/>
                </a:solidFill>
              </a:rPr>
              <a:t>                       Motivation and Objective</a:t>
            </a:r>
            <a:endParaRPr sz="4000" b="1" dirty="0">
              <a:solidFill>
                <a:srgbClr val="0070C0"/>
              </a:solidFill>
            </a:endParaRPr>
          </a:p>
        </p:txBody>
      </p:sp>
      <p:sp>
        <p:nvSpPr>
          <p:cNvPr id="3" name="Content Placeholder 2"/>
          <p:cNvSpPr>
            <a:spLocks noGrp="1"/>
          </p:cNvSpPr>
          <p:nvPr>
            <p:ph idx="1"/>
          </p:nvPr>
        </p:nvSpPr>
        <p:spPr>
          <a:xfrm>
            <a:off x="934064" y="1427471"/>
            <a:ext cx="10515599" cy="4963496"/>
          </a:xfrm>
        </p:spPr>
        <p:txBody>
          <a:bodyPr>
            <a:normAutofit/>
          </a:bodyPr>
          <a:lstStyle/>
          <a:p>
            <a:pPr marL="0" indent="0">
              <a:buNone/>
            </a:pPr>
            <a:r>
              <a:rPr lang="en-IN" sz="2400" b="1" dirty="0">
                <a:solidFill>
                  <a:srgbClr val="0070C0"/>
                </a:solidFill>
              </a:rPr>
              <a:t>Motivation:</a:t>
            </a:r>
          </a:p>
          <a:p>
            <a:pPr algn="just"/>
            <a:r>
              <a:rPr lang="en-US" sz="1800" dirty="0"/>
              <a:t>In today’s world, it is hard to tell if an image is real or fake. Since we rely on media, online news, and digital platforms, it’s important to create accurate ways to detect fake images. With so much false information around, it’s tough to know which photos are real and which are edited.</a:t>
            </a:r>
          </a:p>
          <a:p>
            <a:pPr marL="0" indent="0">
              <a:buNone/>
            </a:pPr>
            <a:r>
              <a:rPr lang="en-US" sz="2400" b="1" dirty="0">
                <a:solidFill>
                  <a:srgbClr val="0070C0"/>
                </a:solidFill>
              </a:rPr>
              <a:t>Objective:</a:t>
            </a:r>
          </a:p>
          <a:p>
            <a:pPr marL="0" indent="0">
              <a:buNone/>
            </a:pPr>
            <a:r>
              <a:rPr lang="en-US" sz="1800" dirty="0"/>
              <a:t>Developing a robust image forgery detection for Online Social Network using residual learning.</a:t>
            </a:r>
          </a:p>
        </p:txBody>
      </p:sp>
      <p:sp>
        <p:nvSpPr>
          <p:cNvPr id="5" name="Slide Number Placeholder 4">
            <a:extLst>
              <a:ext uri="{FF2B5EF4-FFF2-40B4-BE49-F238E27FC236}">
                <a16:creationId xmlns:a16="http://schemas.microsoft.com/office/drawing/2014/main" id="{CB31ACB0-BD2A-EEBD-0A8F-BDF88B54F6E1}"/>
              </a:ext>
            </a:extLst>
          </p:cNvPr>
          <p:cNvSpPr>
            <a:spLocks noGrp="1"/>
          </p:cNvSpPr>
          <p:nvPr>
            <p:ph type="sldNum" sz="quarter" idx="12"/>
          </p:nvPr>
        </p:nvSpPr>
        <p:spPr>
          <a:xfrm>
            <a:off x="8895736" y="365125"/>
            <a:ext cx="2743200" cy="365125"/>
          </a:xfrm>
        </p:spPr>
        <p:txBody>
          <a:bodyPr/>
          <a:lstStyle/>
          <a:p>
            <a:fld id="{9C2D89ED-A36A-4F48-AEDF-BC970FA37EDB}" type="slidenum">
              <a:rPr lang="en-IN" smtClean="0"/>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6D2A-97C2-775E-46C2-FDF81DDAE2B1}"/>
              </a:ext>
            </a:extLst>
          </p:cNvPr>
          <p:cNvSpPr>
            <a:spLocks noGrp="1"/>
          </p:cNvSpPr>
          <p:nvPr>
            <p:ph type="title"/>
          </p:nvPr>
        </p:nvSpPr>
        <p:spPr>
          <a:xfrm>
            <a:off x="707923" y="460044"/>
            <a:ext cx="10451690" cy="915065"/>
          </a:xfrm>
        </p:spPr>
        <p:txBody>
          <a:bodyPr>
            <a:normAutofit/>
          </a:bodyPr>
          <a:lstStyle/>
          <a:p>
            <a:r>
              <a:rPr lang="en-US" sz="4000" b="1" dirty="0">
                <a:solidFill>
                  <a:srgbClr val="0070C0"/>
                </a:solidFill>
              </a:rPr>
              <a:t>                        Existing Model Architecture</a:t>
            </a:r>
            <a:endParaRPr lang="en-IN" sz="4000" b="1" dirty="0">
              <a:solidFill>
                <a:srgbClr val="0070C0"/>
              </a:solidFill>
            </a:endParaRPr>
          </a:p>
        </p:txBody>
      </p:sp>
      <p:pic>
        <p:nvPicPr>
          <p:cNvPr id="7" name="Content Placeholder 6">
            <a:extLst>
              <a:ext uri="{FF2B5EF4-FFF2-40B4-BE49-F238E27FC236}">
                <a16:creationId xmlns:a16="http://schemas.microsoft.com/office/drawing/2014/main" id="{F9AE7FE4-810F-FE71-58BC-CAA3C0D8F6D5}"/>
              </a:ext>
            </a:extLst>
          </p:cNvPr>
          <p:cNvPicPr>
            <a:picLocks noGrp="1" noChangeAspect="1"/>
          </p:cNvPicPr>
          <p:nvPr>
            <p:ph idx="1"/>
          </p:nvPr>
        </p:nvPicPr>
        <p:blipFill>
          <a:blip r:embed="rId2"/>
          <a:stretch>
            <a:fillRect/>
          </a:stretch>
        </p:blipFill>
        <p:spPr>
          <a:xfrm>
            <a:off x="3636061" y="1375110"/>
            <a:ext cx="5557100" cy="4055181"/>
          </a:xfrm>
        </p:spPr>
      </p:pic>
      <p:sp>
        <p:nvSpPr>
          <p:cNvPr id="9" name="TextBox 8">
            <a:extLst>
              <a:ext uri="{FF2B5EF4-FFF2-40B4-BE49-F238E27FC236}">
                <a16:creationId xmlns:a16="http://schemas.microsoft.com/office/drawing/2014/main" id="{E6459C8F-F318-E09A-49AB-DE1838F9120F}"/>
              </a:ext>
            </a:extLst>
          </p:cNvPr>
          <p:cNvSpPr txBox="1"/>
          <p:nvPr/>
        </p:nvSpPr>
        <p:spPr>
          <a:xfrm>
            <a:off x="4826099" y="5430290"/>
            <a:ext cx="3177024" cy="338554"/>
          </a:xfrm>
          <a:prstGeom prst="rect">
            <a:avLst/>
          </a:prstGeom>
          <a:noFill/>
        </p:spPr>
        <p:txBody>
          <a:bodyPr wrap="none" rtlCol="0">
            <a:spAutoFit/>
          </a:bodyPr>
          <a:lstStyle/>
          <a:p>
            <a:r>
              <a:rPr lang="en-IN" sz="1600" dirty="0"/>
              <a:t>Fig 2: Architecture of existing model</a:t>
            </a:r>
          </a:p>
        </p:txBody>
      </p:sp>
      <p:sp>
        <p:nvSpPr>
          <p:cNvPr id="10" name="TextBox 9">
            <a:extLst>
              <a:ext uri="{FF2B5EF4-FFF2-40B4-BE49-F238E27FC236}">
                <a16:creationId xmlns:a16="http://schemas.microsoft.com/office/drawing/2014/main" id="{74EBCAD4-E554-E03D-A33E-4C0CFD32AC7F}"/>
              </a:ext>
            </a:extLst>
          </p:cNvPr>
          <p:cNvSpPr txBox="1"/>
          <p:nvPr/>
        </p:nvSpPr>
        <p:spPr>
          <a:xfrm>
            <a:off x="1981202" y="6007511"/>
            <a:ext cx="9178411" cy="276999"/>
          </a:xfrm>
          <a:prstGeom prst="rect">
            <a:avLst/>
          </a:prstGeom>
          <a:noFill/>
        </p:spPr>
        <p:txBody>
          <a:bodyPr wrap="square" rtlCol="0">
            <a:spAutoFit/>
          </a:bodyPr>
          <a:lstStyle/>
          <a:p>
            <a:r>
              <a:rPr lang="en-IN" sz="1200" dirty="0"/>
              <a:t>[</a:t>
            </a:r>
            <a:r>
              <a:rPr lang="en-IN" sz="1200" dirty="0">
                <a:solidFill>
                  <a:schemeClr val="accent1"/>
                </a:solidFill>
              </a:rPr>
              <a:t>2</a:t>
            </a:r>
            <a:r>
              <a:rPr lang="en-IN" sz="1200" dirty="0"/>
              <a:t>]. Haiwei Wu, Jiantao Zhou, Jinyu Tian, and Jun Liu “</a:t>
            </a:r>
            <a:r>
              <a:rPr lang="en-US" sz="1200" dirty="0"/>
              <a:t>Robust Image Forgery Detection over Online Social Network Shared Images”,[Refer fig: 2]</a:t>
            </a:r>
            <a:endParaRPr lang="en-IN" sz="1200" dirty="0"/>
          </a:p>
        </p:txBody>
      </p:sp>
      <p:sp>
        <p:nvSpPr>
          <p:cNvPr id="4" name="Slide Number Placeholder 3">
            <a:extLst>
              <a:ext uri="{FF2B5EF4-FFF2-40B4-BE49-F238E27FC236}">
                <a16:creationId xmlns:a16="http://schemas.microsoft.com/office/drawing/2014/main" id="{F777B790-1C8E-AF2F-E8C2-27D0CB07DFE3}"/>
              </a:ext>
            </a:extLst>
          </p:cNvPr>
          <p:cNvSpPr>
            <a:spLocks noGrp="1"/>
          </p:cNvSpPr>
          <p:nvPr>
            <p:ph type="sldNum" sz="quarter" idx="12"/>
          </p:nvPr>
        </p:nvSpPr>
        <p:spPr>
          <a:xfrm>
            <a:off x="8925232" y="277481"/>
            <a:ext cx="2743200" cy="365125"/>
          </a:xfrm>
        </p:spPr>
        <p:txBody>
          <a:bodyPr/>
          <a:lstStyle/>
          <a:p>
            <a:fld id="{9C2D89ED-A36A-4F48-AEDF-BC970FA37EDB}" type="slidenum">
              <a:rPr lang="en-IN" smtClean="0"/>
              <a:t>7</a:t>
            </a:fld>
            <a:endParaRPr lang="en-IN" dirty="0"/>
          </a:p>
        </p:txBody>
      </p:sp>
    </p:spTree>
    <p:extLst>
      <p:ext uri="{BB962C8B-B14F-4D97-AF65-F5344CB8AC3E}">
        <p14:creationId xmlns:p14="http://schemas.microsoft.com/office/powerpoint/2010/main" val="153943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381500" y="-6350"/>
            <a:ext cx="7810500" cy="4349115"/>
          </a:xfrm>
          <a:prstGeom prst="rect">
            <a:avLst/>
          </a:prstGeom>
          <a:noFill/>
        </p:spPr>
        <p:txBody>
          <a:bodyPr wrap="square" rtlCol="0">
            <a:noAutofit/>
          </a:bodyPr>
          <a:lstStyle/>
          <a:p>
            <a:pPr lvl="0" algn="just"/>
            <a:r>
              <a:rPr lang="en-IN" altLang="en-US" sz="1100" b="1" dirty="0">
                <a:solidFill>
                  <a:schemeClr val="accent1"/>
                </a:solidFill>
              </a:rPr>
              <a:t>This </a:t>
            </a:r>
            <a:r>
              <a:rPr lang="en-US" altLang="en-US" sz="1100" b="1" dirty="0">
                <a:solidFill>
                  <a:schemeClr val="accent1"/>
                </a:solidFill>
                <a:sym typeface="+mn-ea"/>
              </a:rPr>
              <a:t>Architecture</a:t>
            </a:r>
            <a:r>
              <a:rPr lang="en-IN" altLang="en-US" sz="1100" b="1" dirty="0">
                <a:solidFill>
                  <a:schemeClr val="accent1"/>
                </a:solidFill>
                <a:sym typeface="+mn-ea"/>
              </a:rPr>
              <a:t> divided into two phases</a:t>
            </a:r>
          </a:p>
          <a:p>
            <a:pPr lvl="0" algn="just"/>
            <a:r>
              <a:rPr lang="en-IN" altLang="en-US" sz="1100" b="1" dirty="0">
                <a:solidFill>
                  <a:schemeClr val="accent1"/>
                </a:solidFill>
                <a:sym typeface="+mn-ea"/>
              </a:rPr>
              <a:t>1)Training Phase  2) Testing Phase</a:t>
            </a:r>
            <a:endParaRPr lang="en-US" altLang="en-US" sz="1100" b="1" dirty="0">
              <a:solidFill>
                <a:schemeClr val="accent1"/>
              </a:solidFill>
            </a:endParaRPr>
          </a:p>
          <a:p>
            <a:pPr lvl="0" algn="just"/>
            <a:r>
              <a:rPr lang="en-US" altLang="en-US" sz="1100" b="1" dirty="0"/>
              <a:t>Training Phase:</a:t>
            </a:r>
          </a:p>
          <a:p>
            <a:pPr lvl="0" algn="just"/>
            <a:r>
              <a:rPr lang="en-IN" altLang="en-US" sz="1100" b="1" dirty="0"/>
              <a:t>divided into four stages </a:t>
            </a:r>
            <a:endParaRPr lang="en-US" altLang="en-US" sz="1100" b="1" dirty="0"/>
          </a:p>
          <a:p>
            <a:pPr lvl="0" algn="just"/>
            <a:r>
              <a:rPr lang="en-US" altLang="en-US" sz="1100" b="1" dirty="0">
                <a:solidFill>
                  <a:schemeClr val="accent1"/>
                </a:solidFill>
              </a:rPr>
              <a:t>Stage 1: Data Preparation and Processing through OSNs</a:t>
            </a:r>
          </a:p>
          <a:p>
            <a:pPr lvl="0" algn="just"/>
            <a:r>
              <a:rPr lang="en-US" altLang="en-US" sz="1100" b="1" dirty="0"/>
              <a:t>Dataset (D₁):</a:t>
            </a:r>
            <a:endParaRPr lang="en-US" altLang="en-US" sz="1100" dirty="0"/>
          </a:p>
          <a:p>
            <a:pPr lvl="0" algn="just"/>
            <a:r>
              <a:rPr lang="en-US" altLang="en-US" sz="1100" dirty="0"/>
              <a:t>A collection of original images is used as input.</a:t>
            </a:r>
          </a:p>
          <a:p>
            <a:pPr lvl="0" algn="just"/>
            <a:r>
              <a:rPr lang="en-US" altLang="en-US" sz="1100" dirty="0"/>
              <a:t>These images serve as the training data for the model.</a:t>
            </a:r>
          </a:p>
          <a:p>
            <a:pPr lvl="0" algn="just"/>
            <a:r>
              <a:rPr lang="en-US" altLang="en-US" sz="1100" b="1" dirty="0"/>
              <a:t>Original Image (x):</a:t>
            </a:r>
            <a:endParaRPr lang="en-US" altLang="en-US" sz="1100" dirty="0"/>
          </a:p>
          <a:p>
            <a:pPr lvl="0" algn="just"/>
            <a:r>
              <a:rPr lang="en-US" altLang="en-US" sz="1100" dirty="0"/>
              <a:t>An image is selected from the dataset to be passed through the system.</a:t>
            </a:r>
          </a:p>
          <a:p>
            <a:pPr lvl="0" algn="just"/>
            <a:r>
              <a:rPr lang="en-US" altLang="en-US" sz="1100" b="1" dirty="0"/>
              <a:t>Online Social Networks (OSNs):</a:t>
            </a:r>
            <a:endParaRPr lang="en-US" altLang="en-US" sz="1100" dirty="0"/>
          </a:p>
          <a:p>
            <a:pPr lvl="0" algn="just"/>
            <a:r>
              <a:rPr lang="en-US" altLang="en-US" sz="1100" dirty="0"/>
              <a:t>The original image is uploaded to OSNs (Facebook, WeChat, Weibo, etc.).</a:t>
            </a:r>
          </a:p>
          <a:p>
            <a:pPr lvl="0" algn="just"/>
            <a:r>
              <a:rPr lang="en-US" altLang="en-US" sz="1100" dirty="0"/>
              <a:t>Each platform applies its own compression and processing techniques.</a:t>
            </a:r>
          </a:p>
          <a:p>
            <a:pPr lvl="0" algn="just"/>
            <a:r>
              <a:rPr lang="en-US" altLang="en-US" sz="1100" dirty="0"/>
              <a:t>The output from OSNs is denoted as OSN(x).</a:t>
            </a:r>
          </a:p>
          <a:p>
            <a:pPr lvl="0" algn="just"/>
            <a:r>
              <a:rPr lang="en-US" altLang="en-US" sz="1100" b="1" dirty="0"/>
              <a:t>Residual Learning with Deep Network (g_φ):</a:t>
            </a:r>
            <a:endParaRPr lang="en-US" altLang="en-US" sz="1100" dirty="0"/>
          </a:p>
          <a:p>
            <a:pPr lvl="0" algn="just"/>
            <a:r>
              <a:rPr lang="en-US" altLang="en-US" sz="1100" dirty="0"/>
              <a:t>A neural network is used to learn the transformation applied by OSNs.</a:t>
            </a:r>
          </a:p>
          <a:p>
            <a:pPr lvl="0" algn="just"/>
            <a:r>
              <a:rPr lang="en-US" altLang="en-US" sz="1100" dirty="0"/>
              <a:t>The model aims to predict the difference between the original image (x) and its processed version OSN(x).</a:t>
            </a:r>
          </a:p>
          <a:p>
            <a:pPr lvl="0" algn="just"/>
            <a:r>
              <a:rPr lang="en-US" altLang="en-US" sz="1100" dirty="0"/>
              <a:t>This transformation is referred to as "Diff. JPEG", indicating that lossy compression (similar to JPEG artifacts) is learned.</a:t>
            </a:r>
          </a:p>
          <a:p>
            <a:pPr lvl="0" algn="just"/>
            <a:r>
              <a:rPr lang="en-US" altLang="en-US" sz="1100" b="1" dirty="0"/>
              <a:t>Ground Truth (GT, τᵧ) and Predicted Image (Pred. x, τₐ):</a:t>
            </a:r>
          </a:p>
          <a:p>
            <a:pPr lvl="0" algn="just"/>
            <a:r>
              <a:rPr lang="en-US" altLang="en-US" sz="1100" dirty="0"/>
              <a:t>The goal is to train the network to predict how OSNs alter the original image.</a:t>
            </a:r>
          </a:p>
          <a:p>
            <a:pPr lvl="0" algn="just"/>
            <a:r>
              <a:rPr lang="en-US" altLang="en-US" sz="1100" dirty="0"/>
              <a:t>The ground truth τᵧ represents the actual compression difference applied by the OSN.</a:t>
            </a:r>
          </a:p>
          <a:p>
            <a:pPr lvl="0" algn="just"/>
            <a:r>
              <a:rPr lang="en-US" altLang="en-US" sz="1100" dirty="0"/>
              <a:t>The predicted transformation τₐ is learned by the deep network.</a:t>
            </a:r>
          </a:p>
          <a:p>
            <a:pPr lvl="0" algn="just"/>
            <a:r>
              <a:rPr lang="en-US" altLang="en-US" sz="1100" dirty="0"/>
              <a:t>A loss function (Lᵣ) compares the prediction with the ground truth to refine learning.</a:t>
            </a:r>
          </a:p>
          <a:p>
            <a:pPr lvl="0"/>
            <a:endParaRPr lang="en-US" altLang="en-US" sz="1100" b="1" dirty="0"/>
          </a:p>
          <a:p>
            <a:pPr lvl="0"/>
            <a:endParaRPr lang="en-US" altLang="en-US" sz="1100" b="1" dirty="0"/>
          </a:p>
          <a:p>
            <a:pPr lvl="0"/>
            <a:endParaRPr lang="en-US" altLang="en-US" sz="1100" b="1" dirty="0"/>
          </a:p>
          <a:p>
            <a:pPr lvl="0"/>
            <a:endParaRPr lang="en-US" altLang="en-US" sz="1100" b="1" dirty="0"/>
          </a:p>
          <a:p>
            <a:pPr lvl="0"/>
            <a:endParaRPr lang="en-US" altLang="en-US" sz="1100" b="1" dirty="0"/>
          </a:p>
          <a:p>
            <a:pPr lvl="0"/>
            <a:endParaRPr lang="en-US" altLang="en-US" sz="1100" b="1" dirty="0"/>
          </a:p>
          <a:p>
            <a:pPr lvl="0"/>
            <a:endParaRPr lang="en-US" altLang="en-US" sz="1100" b="1" dirty="0"/>
          </a:p>
          <a:p>
            <a:pPr lvl="0"/>
            <a:endParaRPr lang="en-US" altLang="en-US" sz="1100" b="1" dirty="0"/>
          </a:p>
          <a:p>
            <a:pPr lvl="0"/>
            <a:endParaRPr lang="en-US" altLang="en-US" sz="1100" b="1" dirty="0"/>
          </a:p>
          <a:p>
            <a:pPr lvl="0"/>
            <a:endParaRPr lang="en-US" altLang="en-US" sz="1100" b="1" dirty="0"/>
          </a:p>
          <a:p>
            <a:pPr lvl="0"/>
            <a:endParaRPr lang="en-US" altLang="en-US" sz="1100" b="1" dirty="0"/>
          </a:p>
          <a:p>
            <a:pPr lvl="0"/>
            <a:endParaRPr lang="en-US" altLang="en-US" sz="1100" b="1" dirty="0"/>
          </a:p>
          <a:p>
            <a:pPr lvl="0"/>
            <a:endParaRPr lang="en-US" altLang="en-US" sz="1100" b="1" dirty="0"/>
          </a:p>
          <a:p>
            <a:pPr lvl="0"/>
            <a:endParaRPr lang="en-US" altLang="en-US" sz="1100" b="1" dirty="0"/>
          </a:p>
          <a:p>
            <a:pPr lvl="0"/>
            <a:endParaRPr lang="en-US" altLang="en-US" sz="1100" b="1" dirty="0"/>
          </a:p>
          <a:p>
            <a:pPr lvl="0"/>
            <a:endParaRPr lang="en-US" altLang="en-US" sz="1100" dirty="0"/>
          </a:p>
        </p:txBody>
      </p:sp>
      <p:pic>
        <p:nvPicPr>
          <p:cNvPr id="9" name="Picture 8"/>
          <p:cNvPicPr>
            <a:picLocks noChangeAspect="1"/>
          </p:cNvPicPr>
          <p:nvPr/>
        </p:nvPicPr>
        <p:blipFill>
          <a:blip r:embed="rId3" cstate="print"/>
          <a:stretch>
            <a:fillRect/>
          </a:stretch>
        </p:blipFill>
        <p:spPr>
          <a:xfrm>
            <a:off x="727075" y="570865"/>
            <a:ext cx="3316605" cy="2324735"/>
          </a:xfrm>
          <a:prstGeom prst="rect">
            <a:avLst/>
          </a:prstGeom>
        </p:spPr>
      </p:pic>
      <p:pic>
        <p:nvPicPr>
          <p:cNvPr id="3" name="Picture 2"/>
          <p:cNvPicPr>
            <a:picLocks noChangeAspect="1"/>
          </p:cNvPicPr>
          <p:nvPr/>
        </p:nvPicPr>
        <p:blipFill>
          <a:blip r:embed="rId4" cstate="print"/>
          <a:stretch>
            <a:fillRect/>
          </a:stretch>
        </p:blipFill>
        <p:spPr>
          <a:xfrm>
            <a:off x="7183120" y="4619625"/>
            <a:ext cx="3815080" cy="2238375"/>
          </a:xfrm>
          <a:prstGeom prst="rect">
            <a:avLst/>
          </a:prstGeom>
        </p:spPr>
      </p:pic>
      <p:sp>
        <p:nvSpPr>
          <p:cNvPr id="4" name="Text Box 3"/>
          <p:cNvSpPr txBox="1"/>
          <p:nvPr/>
        </p:nvSpPr>
        <p:spPr>
          <a:xfrm>
            <a:off x="635" y="3828415"/>
            <a:ext cx="4770120" cy="368300"/>
          </a:xfrm>
          <a:prstGeom prst="rect">
            <a:avLst/>
          </a:prstGeom>
          <a:noFill/>
        </p:spPr>
        <p:txBody>
          <a:bodyPr wrap="square" rtlCol="0">
            <a:spAutoFit/>
          </a:bodyPr>
          <a:lstStyle/>
          <a:p>
            <a:endParaRPr lang="en-US"/>
          </a:p>
        </p:txBody>
      </p:sp>
      <p:sp>
        <p:nvSpPr>
          <p:cNvPr id="5" name="Text Box 4"/>
          <p:cNvSpPr txBox="1"/>
          <p:nvPr/>
        </p:nvSpPr>
        <p:spPr>
          <a:xfrm>
            <a:off x="9525" y="4084955"/>
            <a:ext cx="7052945" cy="2773045"/>
          </a:xfrm>
          <a:prstGeom prst="rect">
            <a:avLst/>
          </a:prstGeom>
          <a:noFill/>
        </p:spPr>
        <p:txBody>
          <a:bodyPr wrap="square" rtlCol="0">
            <a:noAutofit/>
          </a:bodyPr>
          <a:lstStyle/>
          <a:p>
            <a:pPr lvl="1" algn="just"/>
            <a:r>
              <a:rPr lang="en-US" altLang="en-US" sz="1100" b="1" dirty="0">
                <a:solidFill>
                  <a:schemeClr val="accent1"/>
                </a:solidFill>
                <a:sym typeface="+mn-ea"/>
              </a:rPr>
              <a:t>Stage 2 Breakdown:</a:t>
            </a:r>
            <a:endParaRPr lang="en-US" altLang="en-US" sz="1100" b="1" dirty="0">
              <a:solidFill>
                <a:schemeClr val="accent1"/>
              </a:solidFill>
            </a:endParaRPr>
          </a:p>
          <a:p>
            <a:pPr lvl="1" algn="just"/>
            <a:r>
              <a:rPr lang="en-US" altLang="en-US" sz="1100" b="1" dirty="0">
                <a:sym typeface="+mn-ea"/>
              </a:rPr>
              <a:t>Dataset (D₂) Input:</a:t>
            </a:r>
            <a:endParaRPr lang="en-US" altLang="en-US" sz="1100" b="1" dirty="0"/>
          </a:p>
          <a:p>
            <a:pPr lvl="1" algn="just"/>
            <a:r>
              <a:rPr lang="en-US" altLang="en-US" sz="1100" dirty="0">
                <a:sym typeface="+mn-ea"/>
              </a:rPr>
              <a:t>A new dataset D₂ is used, which contains different images.</a:t>
            </a:r>
            <a:endParaRPr lang="en-US" altLang="en-US" sz="1100" dirty="0"/>
          </a:p>
          <a:p>
            <a:pPr lvl="1" algn="just"/>
            <a:r>
              <a:rPr lang="en-US" altLang="en-US" sz="1100" dirty="0">
                <a:sym typeface="+mn-ea"/>
              </a:rPr>
              <a:t>These images are used to train the network to understand the transformations.</a:t>
            </a:r>
            <a:endParaRPr lang="en-US" altLang="en-US" sz="1100" dirty="0"/>
          </a:p>
          <a:p>
            <a:pPr lvl="1" algn="just"/>
            <a:r>
              <a:rPr lang="en-US" altLang="en-US" sz="1100" b="1" dirty="0">
                <a:sym typeface="+mn-ea"/>
              </a:rPr>
              <a:t>Original Image (x)</a:t>
            </a:r>
            <a:r>
              <a:rPr lang="en-US" altLang="en-US" sz="1100" dirty="0">
                <a:sym typeface="+mn-ea"/>
              </a:rPr>
              <a:t>:</a:t>
            </a:r>
            <a:endParaRPr lang="en-US" altLang="en-US" sz="1100" dirty="0"/>
          </a:p>
          <a:p>
            <a:pPr lvl="1" algn="just"/>
            <a:r>
              <a:rPr lang="en-US" altLang="en-US" sz="1100" dirty="0">
                <a:sym typeface="+mn-ea"/>
              </a:rPr>
              <a:t>An image is selected from D₂ as the input to the model.</a:t>
            </a:r>
            <a:endParaRPr lang="en-US" altLang="en-US" sz="1100" dirty="0"/>
          </a:p>
          <a:p>
            <a:pPr lvl="1" algn="just"/>
            <a:r>
              <a:rPr lang="en-US" altLang="en-US" sz="1100" b="1" dirty="0">
                <a:sym typeface="+mn-ea"/>
              </a:rPr>
              <a:t>Residual Learning Network (g_φ'):</a:t>
            </a:r>
            <a:endParaRPr lang="en-US" altLang="en-US" sz="1100" b="1" dirty="0"/>
          </a:p>
          <a:p>
            <a:pPr lvl="1" algn="just"/>
            <a:r>
              <a:rPr lang="en-US" altLang="en-US" sz="1100" dirty="0">
                <a:sym typeface="+mn-ea"/>
              </a:rPr>
              <a:t>A deep learning model is used to predict the transformation applied by compression.</a:t>
            </a:r>
            <a:endParaRPr lang="en-US" altLang="en-US" sz="1100" dirty="0"/>
          </a:p>
          <a:p>
            <a:pPr lvl="1" algn="just"/>
            <a:r>
              <a:rPr lang="en-US" altLang="en-US" sz="1100" dirty="0">
                <a:sym typeface="+mn-ea"/>
              </a:rPr>
              <a:t>The network learns the residual difference between the original image (x) and its altered version.</a:t>
            </a:r>
            <a:endParaRPr lang="en-US" altLang="en-US" sz="1100" dirty="0"/>
          </a:p>
          <a:p>
            <a:pPr lvl="1" algn="just"/>
            <a:r>
              <a:rPr lang="en-US" altLang="en-US" sz="1100" b="1" dirty="0">
                <a:sym typeface="+mn-ea"/>
              </a:rPr>
              <a:t>Transformation Prediction (Diff. JPEG):</a:t>
            </a:r>
            <a:endParaRPr lang="en-US" altLang="en-US" sz="1100" b="1" dirty="0"/>
          </a:p>
          <a:p>
            <a:pPr lvl="1" algn="just"/>
            <a:r>
              <a:rPr lang="en-US" altLang="en-US" sz="1100" dirty="0">
                <a:sym typeface="+mn-ea"/>
              </a:rPr>
              <a:t>The model predicts how compression or processing affects the image.</a:t>
            </a:r>
            <a:endParaRPr lang="en-US" altLang="en-US" sz="1100" dirty="0"/>
          </a:p>
          <a:p>
            <a:pPr lvl="1" algn="just"/>
            <a:r>
              <a:rPr lang="en-US" altLang="en-US" sz="1100" dirty="0">
                <a:sym typeface="+mn-ea"/>
              </a:rPr>
              <a:t>The difference (τ) between the original and processed image is estimated.</a:t>
            </a:r>
            <a:endParaRPr lang="en-US" altLang="en-US" sz="1100" dirty="0"/>
          </a:p>
          <a:p>
            <a:pPr lvl="1" algn="just"/>
            <a:r>
              <a:rPr lang="en-US" altLang="en-US" sz="1100" b="1" dirty="0">
                <a:sym typeface="+mn-ea"/>
              </a:rPr>
              <a:t>Final Output (x + τ):</a:t>
            </a:r>
            <a:endParaRPr lang="en-US" altLang="en-US" sz="1100" b="1" dirty="0"/>
          </a:p>
          <a:p>
            <a:pPr lvl="1" algn="just"/>
            <a:r>
              <a:rPr lang="en-US" altLang="en-US" sz="1100" dirty="0">
                <a:sym typeface="+mn-ea"/>
              </a:rPr>
              <a:t>The network adds the predicted transformation τ to the original image.</a:t>
            </a:r>
            <a:endParaRPr lang="en-US" altLang="en-US" sz="1100" dirty="0"/>
          </a:p>
          <a:p>
            <a:pPr lvl="1" algn="just"/>
            <a:r>
              <a:rPr lang="en-US" altLang="en-US" sz="1100" dirty="0">
                <a:sym typeface="+mn-ea"/>
              </a:rPr>
              <a:t>This results in a reconstructed or predicted processed image.</a:t>
            </a:r>
            <a:endParaRPr lang="en-US" altLang="en-US" sz="1100" dirty="0"/>
          </a:p>
          <a:p>
            <a:endParaRPr lang="en-US" sz="1100" dirty="0"/>
          </a:p>
        </p:txBody>
      </p:sp>
      <p:sp>
        <p:nvSpPr>
          <p:cNvPr id="7" name="Slide Number Placeholder 6">
            <a:extLst>
              <a:ext uri="{FF2B5EF4-FFF2-40B4-BE49-F238E27FC236}">
                <a16:creationId xmlns:a16="http://schemas.microsoft.com/office/drawing/2014/main" id="{E45B1D9B-D08D-3D41-2759-B372B6AC8B73}"/>
              </a:ext>
            </a:extLst>
          </p:cNvPr>
          <p:cNvSpPr>
            <a:spLocks noGrp="1"/>
          </p:cNvSpPr>
          <p:nvPr>
            <p:ph type="sldNum" sz="quarter" idx="12"/>
          </p:nvPr>
        </p:nvSpPr>
        <p:spPr>
          <a:xfrm>
            <a:off x="8905568" y="205740"/>
            <a:ext cx="2743200" cy="365125"/>
          </a:xfrm>
        </p:spPr>
        <p:txBody>
          <a:bodyPr/>
          <a:lstStyle/>
          <a:p>
            <a:fld id="{9C2D89ED-A36A-4F48-AEDF-BC970FA37EDB}" type="slidenum">
              <a:rPr lang="en-IN" smtClean="0"/>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5" y="0"/>
            <a:ext cx="12191365" cy="6858000"/>
          </a:xfrm>
          <a:prstGeom prst="rect">
            <a:avLst/>
          </a:prstGeom>
        </p:spPr>
        <p:txBody>
          <a:bodyPr anchor="t" anchorCtr="0">
            <a:noAutofit/>
          </a:bodyPr>
          <a:lstStyle/>
          <a:p>
            <a:pPr lvl="8" algn="just" fontAlgn="b">
              <a:spcAft>
                <a:spcPct val="60000"/>
              </a:spcAft>
            </a:pPr>
            <a:r>
              <a:rPr lang="en-US" altLang="en-US" sz="1200" b="1" dirty="0">
                <a:solidFill>
                  <a:schemeClr val="accent1"/>
                </a:solidFill>
              </a:rPr>
              <a:t>Stage 3 :</a:t>
            </a:r>
          </a:p>
          <a:p>
            <a:pPr lvl="8" algn="just" fontAlgn="b">
              <a:spcAft>
                <a:spcPct val="60000"/>
              </a:spcAft>
            </a:pPr>
            <a:r>
              <a:rPr lang="en-US" altLang="en-US" sz="1200" b="1" dirty="0"/>
              <a:t>Adversarial Algorithm:</a:t>
            </a:r>
            <a:endParaRPr lang="en-US" altLang="en-US" sz="1200" dirty="0"/>
          </a:p>
          <a:p>
            <a:pPr lvl="8" algn="just" fontAlgn="b">
              <a:spcAft>
                <a:spcPct val="60000"/>
              </a:spcAft>
            </a:pPr>
            <a:r>
              <a:rPr lang="en-US" altLang="en-US" sz="1200" dirty="0"/>
              <a:t>This stage involves an adversarial approach where an algorithm deliberately generates perturbations.</a:t>
            </a:r>
          </a:p>
          <a:p>
            <a:pPr lvl="8" algn="just" fontAlgn="b">
              <a:spcAft>
                <a:spcPct val="60000"/>
              </a:spcAft>
            </a:pPr>
            <a:r>
              <a:rPr lang="en-US" altLang="en-US" sz="1200" dirty="0"/>
              <a:t>These perturbations are designed to degrade image quality, mislead a model, or simulate real-world distortions.</a:t>
            </a:r>
          </a:p>
          <a:p>
            <a:pPr lvl="8" algn="just" fontAlgn="b">
              <a:spcAft>
                <a:spcPct val="60000"/>
              </a:spcAft>
            </a:pPr>
            <a:r>
              <a:rPr lang="en-US" altLang="en-US" sz="1200" b="1" dirty="0"/>
              <a:t>Noise Generation (ξ₁, ξ₂, ξ₃, ...):</a:t>
            </a:r>
          </a:p>
          <a:p>
            <a:pPr lvl="8" algn="just" fontAlgn="b">
              <a:spcAft>
                <a:spcPct val="60000"/>
              </a:spcAft>
            </a:pPr>
            <a:r>
              <a:rPr lang="en-US" altLang="en-US" sz="1200" dirty="0"/>
              <a:t>The adversarial algorithm injects noise into the system.</a:t>
            </a:r>
          </a:p>
          <a:p>
            <a:pPr lvl="8" algn="just" fontAlgn="b">
              <a:spcAft>
                <a:spcPct val="60000"/>
              </a:spcAft>
            </a:pPr>
            <a:r>
              <a:rPr lang="en-US" altLang="en-US" sz="1200" dirty="0"/>
              <a:t>Different noise components (ξ₁, ξ₂, ξ₃, ...) represent various forms of perturbations that can affect an image.</a:t>
            </a:r>
          </a:p>
          <a:p>
            <a:pPr lvl="8" algn="just" fontAlgn="b">
              <a:spcAft>
                <a:spcPct val="60000"/>
              </a:spcAft>
            </a:pPr>
            <a:r>
              <a:rPr lang="en-US" altLang="en-US" sz="1200" dirty="0"/>
              <a:t>The noise can be designed to mimic compression artifacts, adversarial attacks, or distortions from social media processing.</a:t>
            </a:r>
          </a:p>
          <a:p>
            <a:pPr lvl="8" algn="just" fontAlgn="b">
              <a:spcAft>
                <a:spcPct val="60000"/>
              </a:spcAft>
            </a:pPr>
            <a:r>
              <a:rPr lang="en-US" altLang="en-US" sz="1200" b="1" dirty="0"/>
              <a:t>Purpose of This Stage:</a:t>
            </a:r>
          </a:p>
          <a:p>
            <a:pPr lvl="8" algn="just" fontAlgn="b">
              <a:spcAft>
                <a:spcPct val="60000"/>
              </a:spcAft>
            </a:pPr>
            <a:r>
              <a:rPr lang="en-US" altLang="en-US" sz="1200" dirty="0"/>
              <a:t>This stage tests the robustness of the system by introducing adversarial noise.</a:t>
            </a:r>
          </a:p>
          <a:p>
            <a:pPr lvl="8" algn="just" fontAlgn="b">
              <a:spcAft>
                <a:spcPct val="60000"/>
              </a:spcAft>
            </a:pPr>
            <a:r>
              <a:rPr lang="en-US" altLang="en-US" sz="1200" dirty="0"/>
              <a:t>It evaluates whether the model can still predict transformations or recover images despite these distortions.</a:t>
            </a:r>
          </a:p>
          <a:p>
            <a:pPr lvl="8" algn="just" fontAlgn="b">
              <a:spcAft>
                <a:spcPct val="60000"/>
              </a:spcAft>
            </a:pPr>
            <a:r>
              <a:rPr lang="en-US" altLang="en-US" sz="1200" dirty="0"/>
              <a:t>The adversarial noise is likely meant to degrade the image in a way similar to real-world social media compression, cyberattacks, or unexpected distortions.</a:t>
            </a:r>
          </a:p>
          <a:p>
            <a:pPr lvl="0" fontAlgn="b">
              <a:spcAft>
                <a:spcPct val="60000"/>
              </a:spcAft>
            </a:pPr>
            <a:endParaRPr lang="en-IN" sz="1200" dirty="0"/>
          </a:p>
        </p:txBody>
      </p:sp>
      <p:pic>
        <p:nvPicPr>
          <p:cNvPr id="6" name="Picture 5"/>
          <p:cNvPicPr>
            <a:picLocks noChangeAspect="1"/>
          </p:cNvPicPr>
          <p:nvPr/>
        </p:nvPicPr>
        <p:blipFill>
          <a:blip r:embed="rId2" cstate="print"/>
          <a:stretch>
            <a:fillRect/>
          </a:stretch>
        </p:blipFill>
        <p:spPr>
          <a:xfrm>
            <a:off x="645200" y="327824"/>
            <a:ext cx="2934109" cy="2314898"/>
          </a:xfrm>
          <a:prstGeom prst="rect">
            <a:avLst/>
          </a:prstGeom>
        </p:spPr>
      </p:pic>
      <p:pic>
        <p:nvPicPr>
          <p:cNvPr id="3" name="Picture 2"/>
          <p:cNvPicPr>
            <a:picLocks noChangeAspect="1"/>
          </p:cNvPicPr>
          <p:nvPr/>
        </p:nvPicPr>
        <p:blipFill>
          <a:blip r:embed="rId3" cstate="print"/>
          <a:stretch>
            <a:fillRect/>
          </a:stretch>
        </p:blipFill>
        <p:spPr>
          <a:xfrm>
            <a:off x="7444186" y="4257461"/>
            <a:ext cx="4267201" cy="2259724"/>
          </a:xfrm>
          <a:prstGeom prst="rect">
            <a:avLst/>
          </a:prstGeom>
        </p:spPr>
      </p:pic>
      <p:sp>
        <p:nvSpPr>
          <p:cNvPr id="4" name="Text Box 3"/>
          <p:cNvSpPr txBox="1"/>
          <p:nvPr/>
        </p:nvSpPr>
        <p:spPr>
          <a:xfrm>
            <a:off x="-635" y="3917950"/>
            <a:ext cx="7294245" cy="2940050"/>
          </a:xfrm>
          <a:prstGeom prst="rect">
            <a:avLst/>
          </a:prstGeom>
          <a:noFill/>
        </p:spPr>
        <p:txBody>
          <a:bodyPr wrap="square" rtlCol="0">
            <a:noAutofit/>
          </a:bodyPr>
          <a:lstStyle/>
          <a:p>
            <a:pPr lvl="1" algn="just"/>
            <a:r>
              <a:rPr lang="en-US" altLang="en-US" sz="1200" b="1" dirty="0">
                <a:solidFill>
                  <a:schemeClr val="accent1"/>
                </a:solidFill>
              </a:rPr>
              <a:t>Stage 4:</a:t>
            </a:r>
          </a:p>
          <a:p>
            <a:pPr lvl="1" algn="just"/>
            <a:r>
              <a:rPr lang="en-US" altLang="en-US" sz="1200" b="1" dirty="0"/>
              <a:t>Detector </a:t>
            </a:r>
            <a:r>
              <a:rPr lang="en-IN" altLang="en-US" sz="1200" b="1" dirty="0"/>
              <a:t>f</a:t>
            </a:r>
            <a:r>
              <a:rPr lang="zh-CN" altLang="en-US" sz="1200" b="1" dirty="0"/>
              <a:t>𝜃</a:t>
            </a:r>
            <a:r>
              <a:rPr lang="en-IN" altLang="zh-CN" sz="1200" b="1" dirty="0"/>
              <a:t>:</a:t>
            </a:r>
            <a:endParaRPr lang="en-US" altLang="en-US" sz="1200" b="1" dirty="0"/>
          </a:p>
          <a:p>
            <a:pPr lvl="1" algn="just"/>
            <a:r>
              <a:rPr lang="en-US" altLang="en-US" sz="1200" dirty="0"/>
              <a:t>A deep learning-based detector network processes the image.</a:t>
            </a:r>
          </a:p>
          <a:p>
            <a:pPr lvl="1" algn="just"/>
            <a:r>
              <a:rPr lang="en-US" altLang="en-US" sz="1200" dirty="0"/>
              <a:t>The detector is trained to identify specific features, objects, or anomalies.</a:t>
            </a:r>
          </a:p>
          <a:p>
            <a:pPr lvl="1" algn="just"/>
            <a:r>
              <a:rPr lang="en-US" altLang="en-US" sz="1200" dirty="0"/>
              <a:t>It takes the input image with possible perturbations and generates a detection output.</a:t>
            </a:r>
          </a:p>
          <a:p>
            <a:pPr lvl="1" algn="just"/>
            <a:r>
              <a:rPr lang="en-US" altLang="en-US" sz="1200" b="1" dirty="0"/>
              <a:t>Detection Output </a:t>
            </a:r>
            <a:r>
              <a:rPr lang="en-IN" altLang="en-US" sz="1200" b="1" dirty="0"/>
              <a:t>Y</a:t>
            </a:r>
            <a:r>
              <a:rPr lang="en-US" altLang="en-US" sz="1200" b="1" dirty="0"/>
              <a:t>:</a:t>
            </a:r>
          </a:p>
          <a:p>
            <a:pPr lvl="1" algn="just"/>
            <a:r>
              <a:rPr lang="en-US" altLang="en-US" sz="1200" dirty="0"/>
              <a:t>The detector’s prediction is represented as a binary mask (white object on black background).</a:t>
            </a:r>
          </a:p>
          <a:p>
            <a:pPr lvl="1" algn="just"/>
            <a:r>
              <a:rPr lang="en-US" altLang="en-US" sz="1200" dirty="0"/>
              <a:t>This detection could represent segmentation, object detection, or feature extraction.</a:t>
            </a:r>
          </a:p>
          <a:p>
            <a:pPr lvl="1" algn="just"/>
            <a:r>
              <a:rPr lang="en-US" altLang="en-US" sz="1200" b="1" dirty="0"/>
              <a:t>Ground Truth </a:t>
            </a:r>
            <a:r>
              <a:rPr lang="zh-CN" altLang="en-US" sz="1200" b="1" dirty="0"/>
              <a:t>𝐺𝑇</a:t>
            </a:r>
            <a:r>
              <a:rPr lang="en-IN" altLang="zh-CN" sz="1200" b="1" dirty="0"/>
              <a:t>, </a:t>
            </a:r>
            <a:r>
              <a:rPr lang="zh-CN" altLang="en-US" sz="1200" b="1" dirty="0"/>
              <a:t>𝑦</a:t>
            </a:r>
            <a:r>
              <a:rPr lang="en-IN" altLang="zh-CN" sz="1200" b="1" dirty="0"/>
              <a:t>:</a:t>
            </a:r>
            <a:endParaRPr lang="en-US" altLang="en-US" sz="1200" b="1" dirty="0"/>
          </a:p>
          <a:p>
            <a:pPr lvl="1" algn="just"/>
            <a:r>
              <a:rPr lang="en-US" altLang="en-US" sz="1200" dirty="0"/>
              <a:t>The expected correct output (from the dataset).</a:t>
            </a:r>
          </a:p>
          <a:p>
            <a:pPr lvl="1" algn="just"/>
            <a:r>
              <a:rPr lang="en-US" altLang="en-US" sz="1200" dirty="0"/>
              <a:t>This serves as a reference to compare against the detector’s prediction.</a:t>
            </a:r>
          </a:p>
          <a:p>
            <a:pPr lvl="1" algn="just"/>
            <a:r>
              <a:rPr lang="en-US" altLang="en-US" sz="1200" b="1" dirty="0"/>
              <a:t>Loss Function </a:t>
            </a:r>
            <a:r>
              <a:rPr lang="zh-CN" altLang="en-US" sz="1200" b="1" dirty="0"/>
              <a:t>𝐿𝑏</a:t>
            </a:r>
            <a:r>
              <a:rPr lang="en-IN" altLang="zh-CN" sz="1200" b="1" dirty="0"/>
              <a:t>:</a:t>
            </a:r>
            <a:endParaRPr lang="en-US" altLang="en-US" sz="1200" b="1" dirty="0"/>
          </a:p>
          <a:p>
            <a:pPr lvl="1" algn="just"/>
            <a:r>
              <a:rPr lang="en-US" altLang="en-US" sz="1200" dirty="0"/>
              <a:t>The difference between the detected output (y) and the ground truth (</a:t>
            </a:r>
            <a:r>
              <a:rPr lang="en-US" altLang="en-US" sz="1200" dirty="0" err="1"/>
              <a:t>GT_y</a:t>
            </a:r>
            <a:r>
              <a:rPr lang="en-US" altLang="en-US" sz="1200" dirty="0"/>
              <a:t>) is calculated.</a:t>
            </a:r>
          </a:p>
          <a:p>
            <a:pPr lvl="1" algn="just"/>
            <a:r>
              <a:rPr lang="en-US" altLang="en-US" sz="1200" dirty="0"/>
              <a:t>This loss function penalizes errors, helping to optimize the detector during training.</a:t>
            </a:r>
          </a:p>
        </p:txBody>
      </p:sp>
      <p:sp>
        <p:nvSpPr>
          <p:cNvPr id="7" name="Slide Number Placeholder 6">
            <a:extLst>
              <a:ext uri="{FF2B5EF4-FFF2-40B4-BE49-F238E27FC236}">
                <a16:creationId xmlns:a16="http://schemas.microsoft.com/office/drawing/2014/main" id="{8C9F3D1D-B1BE-D0D0-62CB-846C8EFC7C8F}"/>
              </a:ext>
            </a:extLst>
          </p:cNvPr>
          <p:cNvSpPr>
            <a:spLocks noGrp="1"/>
          </p:cNvSpPr>
          <p:nvPr>
            <p:ph type="sldNum" sz="quarter" idx="12"/>
          </p:nvPr>
        </p:nvSpPr>
        <p:spPr>
          <a:xfrm>
            <a:off x="8968187" y="145261"/>
            <a:ext cx="2743200" cy="365125"/>
          </a:xfrm>
        </p:spPr>
        <p:txBody>
          <a:bodyPr/>
          <a:lstStyle/>
          <a:p>
            <a:fld id="{9C2D89ED-A36A-4F48-AEDF-BC970FA37EDB}" type="slidenum">
              <a:rPr lang="en-IN" smtClean="0"/>
              <a:t>9</a:t>
            </a:fld>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60*481"/>
  <p:tag name="TABLE_ENDDRAG_RECT" val="0*58*960*481"/>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960*481"/>
  <p:tag name="TABLE_ENDDRAG_RECT" val="0*58*960*48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3128</Words>
  <Application>Microsoft Office PowerPoint</Application>
  <PresentationFormat>Widescreen</PresentationFormat>
  <Paragraphs>331</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Inter</vt:lpstr>
      <vt:lpstr>Wingdings</vt:lpstr>
      <vt:lpstr>Office Theme</vt:lpstr>
      <vt:lpstr>Image Forgery Detection over Online Social Networks</vt:lpstr>
      <vt:lpstr>                           Introduction</vt:lpstr>
      <vt:lpstr>PowerPoint Presentation</vt:lpstr>
      <vt:lpstr>PowerPoint Presentation</vt:lpstr>
      <vt:lpstr>Problem Statement</vt:lpstr>
      <vt:lpstr>                       Motivation and Objective</vt:lpstr>
      <vt:lpstr>                        Existing Model Architecture</vt:lpstr>
      <vt:lpstr>PowerPoint Presentation</vt:lpstr>
      <vt:lpstr>PowerPoint Presentation</vt:lpstr>
      <vt:lpstr>PowerPoint Presentation</vt:lpstr>
      <vt:lpstr>PowerPoint Presentation</vt:lpstr>
      <vt:lpstr>PowerPoint Presentation</vt:lpstr>
      <vt:lpstr>This image compares two forgery detection models (Deep Fully Convolutional Network(DFCN) vs Ours) on both original and OSN-transmitted forgeries.  First Row: The original forged image is input into both models. Our model produces a clearer forgery mask than DFCN. Second Row: The same image is uploaded to OSNs (Facebook) and then downloaded, introducing compression artifacts. Our model still detects forgeries accurately, while DFCN struggles.</vt:lpstr>
      <vt:lpstr>PowerPoint Presentation</vt:lpstr>
      <vt:lpstr>PowerPoint Presentation</vt:lpstr>
      <vt:lpstr>PowerPoint Presentation</vt:lpstr>
      <vt:lpstr>PowerPoint Presentation</vt:lpstr>
      <vt:lpstr>Precision: The ratio of true positive predictions to all predicted positives.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SPANDANA HELITAM</dc:creator>
  <cp:lastModifiedBy>SPANDANA HELITAM</cp:lastModifiedBy>
  <cp:revision>19</cp:revision>
  <dcterms:created xsi:type="dcterms:W3CDTF">2025-03-11T14:26:53Z</dcterms:created>
  <dcterms:modified xsi:type="dcterms:W3CDTF">2025-05-04T09:52:48Z</dcterms:modified>
</cp:coreProperties>
</file>