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5/8/2025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81BC-1B2D-49E7-C8F9-40BB07B95F20}"/>
              </a:ext>
            </a:extLst>
          </p:cNvPr>
          <p:cNvSpPr>
            <a:spLocks noGrp="1"/>
          </p:cNvSpPr>
          <p:nvPr>
            <p:ph type="ctrTitle"/>
          </p:nvPr>
        </p:nvSpPr>
        <p:spPr/>
        <p:txBody>
          <a:bodyPr/>
          <a:lstStyle/>
          <a:p>
            <a:r>
              <a:rPr lang="en-IN" dirty="0"/>
              <a:t>ONLINE FOOD ORDERING SYSTEM </a:t>
            </a:r>
            <a:endParaRPr lang="en-US" dirty="0"/>
          </a:p>
        </p:txBody>
      </p:sp>
      <p:sp>
        <p:nvSpPr>
          <p:cNvPr id="3" name="Subtitle 2">
            <a:extLst>
              <a:ext uri="{FF2B5EF4-FFF2-40B4-BE49-F238E27FC236}">
                <a16:creationId xmlns:a16="http://schemas.microsoft.com/office/drawing/2014/main" id="{2F4CD7F6-F27E-E9CF-50AE-B69D2DE03DA0}"/>
              </a:ext>
            </a:extLst>
          </p:cNvPr>
          <p:cNvSpPr>
            <a:spLocks noGrp="1"/>
          </p:cNvSpPr>
          <p:nvPr>
            <p:ph type="subTitle" idx="1"/>
          </p:nvPr>
        </p:nvSpPr>
        <p:spPr>
          <a:xfrm>
            <a:off x="1751012" y="3886201"/>
            <a:ext cx="8528517" cy="2066364"/>
          </a:xfrm>
        </p:spPr>
        <p:txBody>
          <a:bodyPr>
            <a:noAutofit/>
          </a:bodyPr>
          <a:lstStyle/>
          <a:p>
            <a:r>
              <a:rPr lang="en-IN" sz="1600" b="1" dirty="0">
                <a:solidFill>
                  <a:schemeClr val="tx1"/>
                </a:solidFill>
                <a:latin typeface="Times New Roman" panose="02020603050405020304" pitchFamily="18" charset="0"/>
                <a:cs typeface="Times New Roman" panose="02020603050405020304" pitchFamily="18" charset="0"/>
              </a:rPr>
              <a:t>Group—8   ,  ECE—A </a:t>
            </a:r>
          </a:p>
          <a:p>
            <a:r>
              <a:rPr lang="en-IN" sz="1400" b="1" dirty="0">
                <a:solidFill>
                  <a:schemeClr val="tx1"/>
                </a:solidFill>
                <a:latin typeface="Times New Roman" panose="02020603050405020304" pitchFamily="18" charset="0"/>
                <a:cs typeface="Times New Roman" panose="02020603050405020304" pitchFamily="18" charset="0"/>
              </a:rPr>
              <a:t>Team members </a:t>
            </a:r>
          </a:p>
          <a:p>
            <a:r>
              <a:rPr lang="en-IN" sz="1400" b="1" dirty="0">
                <a:solidFill>
                  <a:schemeClr val="tx1"/>
                </a:solidFill>
                <a:latin typeface="Times New Roman" panose="02020603050405020304" pitchFamily="18" charset="0"/>
                <a:cs typeface="Times New Roman" panose="02020603050405020304" pitchFamily="18" charset="0"/>
              </a:rPr>
              <a:t>24KB1A04R4 – </a:t>
            </a:r>
            <a:r>
              <a:rPr lang="en-IN" sz="1400" b="1" dirty="0" err="1">
                <a:solidFill>
                  <a:schemeClr val="tx1"/>
                </a:solidFill>
                <a:latin typeface="Times New Roman" panose="02020603050405020304" pitchFamily="18" charset="0"/>
                <a:cs typeface="Times New Roman" panose="02020603050405020304" pitchFamily="18" charset="0"/>
              </a:rPr>
              <a:t>P.spandana</a:t>
            </a:r>
            <a:r>
              <a:rPr lang="en-IN" sz="1400" b="1" dirty="0">
                <a:solidFill>
                  <a:schemeClr val="tx1"/>
                </a:solidFill>
                <a:latin typeface="Times New Roman" panose="02020603050405020304" pitchFamily="18" charset="0"/>
                <a:cs typeface="Times New Roman" panose="02020603050405020304" pitchFamily="18" charset="0"/>
              </a:rPr>
              <a:t> </a:t>
            </a:r>
          </a:p>
          <a:p>
            <a:r>
              <a:rPr lang="en-IN" sz="1400" b="1" dirty="0">
                <a:solidFill>
                  <a:schemeClr val="tx1"/>
                </a:solidFill>
                <a:latin typeface="Times New Roman" panose="02020603050405020304" pitchFamily="18" charset="0"/>
                <a:cs typeface="Times New Roman" panose="02020603050405020304" pitchFamily="18" charset="0"/>
              </a:rPr>
              <a:t>24KB1A04g9 – </a:t>
            </a:r>
            <a:r>
              <a:rPr lang="en-IN" sz="1400" b="1" dirty="0" err="1">
                <a:solidFill>
                  <a:schemeClr val="tx1"/>
                </a:solidFill>
                <a:latin typeface="Times New Roman" panose="02020603050405020304" pitchFamily="18" charset="0"/>
                <a:cs typeface="Times New Roman" panose="02020603050405020304" pitchFamily="18" charset="0"/>
              </a:rPr>
              <a:t>K.Geethika</a:t>
            </a:r>
            <a:r>
              <a:rPr lang="en-IN" sz="1400" b="1" dirty="0">
                <a:solidFill>
                  <a:schemeClr val="tx1"/>
                </a:solidFill>
                <a:latin typeface="Times New Roman" panose="02020603050405020304" pitchFamily="18" charset="0"/>
                <a:cs typeface="Times New Roman" panose="02020603050405020304" pitchFamily="18" charset="0"/>
              </a:rPr>
              <a:t> </a:t>
            </a:r>
          </a:p>
          <a:p>
            <a:r>
              <a:rPr lang="en-IN" sz="1400" b="1" dirty="0">
                <a:solidFill>
                  <a:schemeClr val="tx1"/>
                </a:solidFill>
                <a:latin typeface="Times New Roman" panose="02020603050405020304" pitchFamily="18" charset="0"/>
                <a:cs typeface="Times New Roman" panose="02020603050405020304" pitchFamily="18" charset="0"/>
              </a:rPr>
              <a:t>24KB1A04l9 – </a:t>
            </a:r>
            <a:r>
              <a:rPr lang="en-IN" sz="1400" b="1" dirty="0" err="1">
                <a:solidFill>
                  <a:schemeClr val="tx1"/>
                </a:solidFill>
                <a:latin typeface="Times New Roman" panose="02020603050405020304" pitchFamily="18" charset="0"/>
                <a:cs typeface="Times New Roman" panose="02020603050405020304" pitchFamily="18" charset="0"/>
              </a:rPr>
              <a:t>mm.nahila</a:t>
            </a:r>
            <a:r>
              <a:rPr lang="en-IN" sz="1400" b="1" dirty="0">
                <a:solidFill>
                  <a:schemeClr val="tx1"/>
                </a:solidFill>
                <a:latin typeface="Times New Roman" panose="02020603050405020304" pitchFamily="18" charset="0"/>
                <a:cs typeface="Times New Roman" panose="02020603050405020304" pitchFamily="18" charset="0"/>
              </a:rPr>
              <a:t> </a:t>
            </a:r>
            <a:r>
              <a:rPr lang="en-IN" sz="1400" b="1" dirty="0" err="1">
                <a:solidFill>
                  <a:schemeClr val="tx1"/>
                </a:solidFill>
                <a:latin typeface="Times New Roman" panose="02020603050405020304" pitchFamily="18" charset="0"/>
                <a:cs typeface="Times New Roman" panose="02020603050405020304" pitchFamily="18" charset="0"/>
              </a:rPr>
              <a:t>baig</a:t>
            </a:r>
            <a:endParaRPr lang="en-IN" sz="1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7E1D185-2B8D-6CC6-F551-6FE886B9842E}"/>
              </a:ext>
            </a:extLst>
          </p:cNvPr>
          <p:cNvPicPr>
            <a:picLocks noChangeAspect="1"/>
          </p:cNvPicPr>
          <p:nvPr/>
        </p:nvPicPr>
        <p:blipFill>
          <a:blip r:embed="rId2"/>
          <a:stretch>
            <a:fillRect/>
          </a:stretch>
        </p:blipFill>
        <p:spPr>
          <a:xfrm>
            <a:off x="8414871" y="0"/>
            <a:ext cx="3777128" cy="1363433"/>
          </a:xfrm>
          <a:prstGeom prst="rect">
            <a:avLst/>
          </a:prstGeom>
        </p:spPr>
      </p:pic>
      <p:pic>
        <p:nvPicPr>
          <p:cNvPr id="7" name="Picture 6">
            <a:extLst>
              <a:ext uri="{FF2B5EF4-FFF2-40B4-BE49-F238E27FC236}">
                <a16:creationId xmlns:a16="http://schemas.microsoft.com/office/drawing/2014/main" id="{C4C41F5B-6609-7C78-502F-AB5E42B60453}"/>
              </a:ext>
            </a:extLst>
          </p:cNvPr>
          <p:cNvPicPr>
            <a:picLocks noChangeAspect="1"/>
          </p:cNvPicPr>
          <p:nvPr/>
        </p:nvPicPr>
        <p:blipFill>
          <a:blip r:embed="rId3"/>
          <a:stretch>
            <a:fillRect/>
          </a:stretch>
        </p:blipFill>
        <p:spPr>
          <a:xfrm>
            <a:off x="1" y="0"/>
            <a:ext cx="2243562" cy="1996141"/>
          </a:xfrm>
          <a:prstGeom prst="rect">
            <a:avLst/>
          </a:prstGeom>
        </p:spPr>
      </p:pic>
    </p:spTree>
    <p:extLst>
      <p:ext uri="{BB962C8B-B14F-4D97-AF65-F5344CB8AC3E}">
        <p14:creationId xmlns:p14="http://schemas.microsoft.com/office/powerpoint/2010/main" val="2847257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0682-59A0-28C9-6B55-DF5849F2212D}"/>
              </a:ext>
            </a:extLst>
          </p:cNvPr>
          <p:cNvSpPr>
            <a:spLocks noGrp="1"/>
          </p:cNvSpPr>
          <p:nvPr>
            <p:ph type="title"/>
          </p:nvPr>
        </p:nvSpPr>
        <p:spPr>
          <a:xfrm>
            <a:off x="913774" y="134423"/>
            <a:ext cx="10364451" cy="1596177"/>
          </a:xfrm>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8E9DCB6E-FED6-62C6-72AB-003BA6FC72C1}"/>
              </a:ext>
            </a:extLst>
          </p:cNvPr>
          <p:cNvSpPr>
            <a:spLocks noGrp="1"/>
          </p:cNvSpPr>
          <p:nvPr>
            <p:ph sz="quarter" idx="13"/>
          </p:nvPr>
        </p:nvSpPr>
        <p:spPr>
          <a:xfrm>
            <a:off x="913774" y="1362636"/>
            <a:ext cx="10363826" cy="3657599"/>
          </a:xfrm>
        </p:spPr>
        <p:txBody>
          <a:bodyPr anchor="ctr">
            <a:normAutofit/>
          </a:bodyPr>
          <a:lstStyle/>
          <a:p>
            <a:pPr marL="0" indent="0" algn="ctr">
              <a:buNone/>
            </a:pPr>
            <a:r>
              <a:rPr lang="en-IN" sz="1200" dirty="0">
                <a:latin typeface="Times New Roman" panose="02020603050405020304" pitchFamily="18" charset="0"/>
                <a:cs typeface="Times New Roman" panose="02020603050405020304" pitchFamily="18" charset="0"/>
              </a:rPr>
              <a:t>The Online Food Ordering System has revolutionized the way customers interact with restaurants by offering a fast, convenient, and user-friendly platform to browse menus, place orders, and make payments. It benefits both customers and restaurant owners by streamlining operations, enhancing customer satisfaction, and increasing sales potential. With the growing reliance on digital services, such systems are not just a convenience but a necessity for modern food businesses aiming to stay competitive and responsive in a rapidly evolving market.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97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5FA6C-D461-1114-FEBF-036FA9499A43}"/>
              </a:ext>
            </a:extLst>
          </p:cNvPr>
          <p:cNvSpPr>
            <a:spLocks noGrp="1"/>
          </p:cNvSpPr>
          <p:nvPr>
            <p:ph sz="quarter" idx="13"/>
          </p:nvPr>
        </p:nvSpPr>
        <p:spPr>
          <a:xfrm>
            <a:off x="914087" y="1314824"/>
            <a:ext cx="10363826" cy="3633694"/>
          </a:xfrm>
        </p:spPr>
        <p:txBody>
          <a:bodyPr anchor="ctr"/>
          <a:lstStyle/>
          <a:p>
            <a:pPr marL="0" indent="0" algn="ctr">
              <a:buNone/>
            </a:pPr>
            <a:r>
              <a:rPr lang="en-IN" sz="2400" b="1" dirty="0">
                <a:latin typeface="Times New Roman" panose="02020603050405020304" pitchFamily="18" charset="0"/>
                <a:cs typeface="Times New Roman" panose="02020603050405020304" pitchFamily="18" charset="0"/>
              </a:rPr>
              <a:t>Thank you 😊</a:t>
            </a:r>
            <a:r>
              <a:rPr lang="en-I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88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CD2B-45DB-4F2C-6592-220D230D9A44}"/>
              </a:ext>
            </a:extLst>
          </p:cNvPr>
          <p:cNvSpPr>
            <a:spLocks noGrp="1"/>
          </p:cNvSpPr>
          <p:nvPr>
            <p:ph type="title"/>
          </p:nvPr>
        </p:nvSpPr>
        <p:spPr>
          <a:xfrm>
            <a:off x="913775" y="1"/>
            <a:ext cx="10364451" cy="1685364"/>
          </a:xfrm>
        </p:spPr>
        <p:txBody>
          <a:bodyPr/>
          <a:lstStyle/>
          <a:p>
            <a:r>
              <a:rPr lang="en-IN" dirty="0"/>
              <a:t>Introduction </a:t>
            </a:r>
            <a:endParaRPr lang="en-US" dirty="0"/>
          </a:p>
        </p:txBody>
      </p:sp>
      <p:sp>
        <p:nvSpPr>
          <p:cNvPr id="3" name="Content Placeholder 2">
            <a:extLst>
              <a:ext uri="{FF2B5EF4-FFF2-40B4-BE49-F238E27FC236}">
                <a16:creationId xmlns:a16="http://schemas.microsoft.com/office/drawing/2014/main" id="{B48DBEFC-8B06-B39B-795C-501FA22F768E}"/>
              </a:ext>
            </a:extLst>
          </p:cNvPr>
          <p:cNvSpPr>
            <a:spLocks noGrp="1"/>
          </p:cNvSpPr>
          <p:nvPr>
            <p:ph sz="quarter" idx="13"/>
          </p:nvPr>
        </p:nvSpPr>
        <p:spPr>
          <a:xfrm>
            <a:off x="741082" y="1804894"/>
            <a:ext cx="6908800" cy="4817035"/>
          </a:xfrm>
        </p:spPr>
        <p:txBody>
          <a:bodyPr>
            <a:normAutofit fontScale="92500" lnSpcReduction="20000"/>
          </a:bodyPr>
          <a:lstStyle/>
          <a:p>
            <a:pPr marL="0" indent="0">
              <a:buNone/>
            </a:pPr>
            <a:r>
              <a:rPr lang="en-IN" dirty="0"/>
              <a:t>• An online food ordering system allows customers to place food orders through a website or mobile application.
• It provides a digital menu where users can browse items, customize orders, and choose delivery or pickup options.
• Customers can make secure payments online using various payment methods.
• The system notifies restaurants instantly, helping them prepare and manage orders efficiently.
• It often includes real-time order tracking and status updates for better user experience.</a:t>
            </a:r>
            <a:endParaRPr lang="en-US" dirty="0"/>
          </a:p>
        </p:txBody>
      </p:sp>
      <p:pic>
        <p:nvPicPr>
          <p:cNvPr id="4" name="Picture 3">
            <a:extLst>
              <a:ext uri="{FF2B5EF4-FFF2-40B4-BE49-F238E27FC236}">
                <a16:creationId xmlns:a16="http://schemas.microsoft.com/office/drawing/2014/main" id="{04BC677A-C67B-0F08-CA89-59B420CD0967}"/>
              </a:ext>
            </a:extLst>
          </p:cNvPr>
          <p:cNvPicPr>
            <a:picLocks noChangeAspect="1"/>
          </p:cNvPicPr>
          <p:nvPr/>
        </p:nvPicPr>
        <p:blipFill>
          <a:blip r:embed="rId2"/>
          <a:stretch>
            <a:fillRect/>
          </a:stretch>
        </p:blipFill>
        <p:spPr>
          <a:xfrm>
            <a:off x="7649882" y="1446304"/>
            <a:ext cx="4434541" cy="5053107"/>
          </a:xfrm>
          <a:prstGeom prst="rect">
            <a:avLst/>
          </a:prstGeom>
        </p:spPr>
      </p:pic>
    </p:spTree>
    <p:extLst>
      <p:ext uri="{BB962C8B-B14F-4D97-AF65-F5344CB8AC3E}">
        <p14:creationId xmlns:p14="http://schemas.microsoft.com/office/powerpoint/2010/main" val="141683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968D-B0A2-CB36-417F-BBAFC73092B1}"/>
              </a:ext>
            </a:extLst>
          </p:cNvPr>
          <p:cNvSpPr>
            <a:spLocks noGrp="1"/>
          </p:cNvSpPr>
          <p:nvPr>
            <p:ph type="title"/>
          </p:nvPr>
        </p:nvSpPr>
        <p:spPr/>
        <p:txBody>
          <a:bodyPr/>
          <a:lstStyle/>
          <a:p>
            <a:r>
              <a:rPr lang="en-IN" dirty="0"/>
              <a:t>Previous food ordering system </a:t>
            </a:r>
            <a:endParaRPr lang="en-US" dirty="0"/>
          </a:p>
        </p:txBody>
      </p:sp>
      <p:sp>
        <p:nvSpPr>
          <p:cNvPr id="6" name="Content Placeholder 5">
            <a:extLst>
              <a:ext uri="{FF2B5EF4-FFF2-40B4-BE49-F238E27FC236}">
                <a16:creationId xmlns:a16="http://schemas.microsoft.com/office/drawing/2014/main" id="{0EAA65D0-7A33-3DA9-E546-31F955473387}"/>
              </a:ext>
            </a:extLst>
          </p:cNvPr>
          <p:cNvSpPr>
            <a:spLocks noGrp="1"/>
          </p:cNvSpPr>
          <p:nvPr>
            <p:ph sz="quarter" idx="13"/>
          </p:nvPr>
        </p:nvSpPr>
        <p:spPr>
          <a:xfrm>
            <a:off x="913776" y="2433681"/>
            <a:ext cx="6353612" cy="3805801"/>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1.Walk-in Orders
</a:t>
            </a:r>
            <a:r>
              <a:rPr lang="en-IN" sz="1200" dirty="0">
                <a:latin typeface="Times New Roman" panose="02020603050405020304" pitchFamily="18" charset="0"/>
                <a:cs typeface="Times New Roman" panose="02020603050405020304" pitchFamily="18" charset="0"/>
              </a:rPr>
              <a:t>Customers physically visited restaurants to place and receive their orders.</a:t>
            </a:r>
          </a:p>
          <a:p>
            <a:pPr marL="0" indent="0">
              <a:buNone/>
            </a:pPr>
            <a:r>
              <a:rPr lang="en-IN" sz="1600" b="1" dirty="0">
                <a:latin typeface="Times New Roman" panose="02020603050405020304" pitchFamily="18" charset="0"/>
                <a:cs typeface="Times New Roman" panose="02020603050405020304" pitchFamily="18" charset="0"/>
              </a:rPr>
              <a:t>2. Phone Orders
</a:t>
            </a:r>
            <a:r>
              <a:rPr lang="en-IN" sz="1200" dirty="0">
                <a:latin typeface="Times New Roman" panose="02020603050405020304" pitchFamily="18" charset="0"/>
                <a:cs typeface="Times New Roman" panose="02020603050405020304" pitchFamily="18" charset="0"/>
              </a:rPr>
              <a:t>Description: Customers called restaurants to place orders for pickup or delivery.</a:t>
            </a:r>
          </a:p>
          <a:p>
            <a:pPr marL="0" indent="0">
              <a:buNone/>
            </a:pPr>
            <a:r>
              <a:rPr lang="en-IN" sz="1600" b="1" dirty="0">
                <a:latin typeface="Times New Roman" panose="02020603050405020304" pitchFamily="18" charset="0"/>
                <a:cs typeface="Times New Roman" panose="02020603050405020304" pitchFamily="18" charset="0"/>
              </a:rPr>
              <a:t>3. Third-Party Delivery Services (pre-digital)</a:t>
            </a:r>
            <a:r>
              <a:rPr lang="en-IN" sz="1200" dirty="0">
                <a:latin typeface="Times New Roman" panose="02020603050405020304" pitchFamily="18" charset="0"/>
                <a:cs typeface="Times New Roman" panose="02020603050405020304" pitchFamily="18" charset="0"/>
              </a:rPr>
              <a:t>
Description: Some independent delivery services or drivers would relay orders between customers and restaurants.</a:t>
            </a:r>
          </a:p>
          <a:p>
            <a:pPr marL="0" indent="0">
              <a:buNone/>
            </a:pPr>
            <a:endParaRPr lang="en-US" sz="1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C82510E-FC0D-35C3-57CB-DC797284F2F3}"/>
              </a:ext>
            </a:extLst>
          </p:cNvPr>
          <p:cNvPicPr>
            <a:picLocks noChangeAspect="1"/>
          </p:cNvPicPr>
          <p:nvPr/>
        </p:nvPicPr>
        <p:blipFill>
          <a:blip r:embed="rId2"/>
          <a:stretch>
            <a:fillRect/>
          </a:stretch>
        </p:blipFill>
        <p:spPr>
          <a:xfrm>
            <a:off x="7267388" y="2726524"/>
            <a:ext cx="4834030" cy="3220113"/>
          </a:xfrm>
          <a:prstGeom prst="rect">
            <a:avLst/>
          </a:prstGeom>
        </p:spPr>
      </p:pic>
    </p:spTree>
    <p:extLst>
      <p:ext uri="{BB962C8B-B14F-4D97-AF65-F5344CB8AC3E}">
        <p14:creationId xmlns:p14="http://schemas.microsoft.com/office/powerpoint/2010/main" val="25976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928F-2336-6EAC-DCA5-B56253F7DD4F}"/>
              </a:ext>
            </a:extLst>
          </p:cNvPr>
          <p:cNvSpPr>
            <a:spLocks noGrp="1"/>
          </p:cNvSpPr>
          <p:nvPr>
            <p:ph type="title"/>
          </p:nvPr>
        </p:nvSpPr>
        <p:spPr/>
        <p:txBody>
          <a:bodyPr/>
          <a:lstStyle/>
          <a:p>
            <a:r>
              <a:rPr lang="en-IN" dirty="0"/>
              <a:t>Disadvantages of previous food ordering system</a:t>
            </a:r>
            <a:endParaRPr lang="en-US" dirty="0"/>
          </a:p>
        </p:txBody>
      </p:sp>
      <p:sp>
        <p:nvSpPr>
          <p:cNvPr id="3" name="Content Placeholder 2">
            <a:extLst>
              <a:ext uri="{FF2B5EF4-FFF2-40B4-BE49-F238E27FC236}">
                <a16:creationId xmlns:a16="http://schemas.microsoft.com/office/drawing/2014/main" id="{B8576943-5EFE-BA96-3BE0-B97B2CA9225E}"/>
              </a:ext>
            </a:extLst>
          </p:cNvPr>
          <p:cNvSpPr>
            <a:spLocks noGrp="1"/>
          </p:cNvSpPr>
          <p:nvPr>
            <p:ph sz="quarter" idx="13"/>
          </p:nvPr>
        </p:nvSpPr>
        <p:spPr>
          <a:xfrm>
            <a:off x="1093069" y="2201247"/>
            <a:ext cx="10363826" cy="3424107"/>
          </a:xfrm>
        </p:spPr>
        <p:txBody>
          <a:bodyPr/>
          <a:lstStyle/>
          <a:p>
            <a:r>
              <a:rPr lang="en-IN" dirty="0"/>
              <a:t>Time-consuming, especially during peak hours.
Requires travel, which may be inconvenient.</a:t>
            </a:r>
          </a:p>
          <a:p>
            <a:r>
              <a:rPr lang="en-IN" dirty="0"/>
              <a:t>Prone to miscommunication (wrong order due to unclear speech).
No visual menu; hard to know all available items or prices.</a:t>
            </a:r>
          </a:p>
          <a:p>
            <a:r>
              <a:rPr lang="en-IN" dirty="0"/>
              <a:t>Higher costs and often unreliable delivery times.
No real-time tracking or updates.</a:t>
            </a:r>
            <a:endParaRPr lang="en-US" dirty="0"/>
          </a:p>
        </p:txBody>
      </p:sp>
    </p:spTree>
    <p:extLst>
      <p:ext uri="{BB962C8B-B14F-4D97-AF65-F5344CB8AC3E}">
        <p14:creationId xmlns:p14="http://schemas.microsoft.com/office/powerpoint/2010/main" val="235136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F132-44F3-EC0C-AB06-945101A2B76E}"/>
              </a:ext>
            </a:extLst>
          </p:cNvPr>
          <p:cNvSpPr>
            <a:spLocks noGrp="1"/>
          </p:cNvSpPr>
          <p:nvPr>
            <p:ph type="title"/>
          </p:nvPr>
        </p:nvSpPr>
        <p:spPr/>
        <p:txBody>
          <a:bodyPr/>
          <a:lstStyle/>
          <a:p>
            <a:r>
              <a:rPr lang="en-IN" dirty="0"/>
              <a:t>Technologies and tools</a:t>
            </a:r>
            <a:endParaRPr lang="en-US" dirty="0"/>
          </a:p>
        </p:txBody>
      </p:sp>
      <p:sp>
        <p:nvSpPr>
          <p:cNvPr id="3" name="Content Placeholder 2">
            <a:extLst>
              <a:ext uri="{FF2B5EF4-FFF2-40B4-BE49-F238E27FC236}">
                <a16:creationId xmlns:a16="http://schemas.microsoft.com/office/drawing/2014/main" id="{5DE48504-515B-2F22-B845-333E82F3A84D}"/>
              </a:ext>
            </a:extLst>
          </p:cNvPr>
          <p:cNvSpPr>
            <a:spLocks noGrp="1"/>
          </p:cNvSpPr>
          <p:nvPr>
            <p:ph sz="quarter" idx="13"/>
          </p:nvPr>
        </p:nvSpPr>
        <p:spPr/>
        <p:txBody>
          <a:bodyPr/>
          <a:lstStyle/>
          <a:p>
            <a:pPr marL="0" indent="0">
              <a:buNone/>
            </a:pPr>
            <a:r>
              <a:rPr lang="en-IN" dirty="0"/>
              <a:t>Language : c and data structures 
Concepts : </a:t>
            </a:r>
            <a:r>
              <a:rPr lang="en-IN" dirty="0" err="1"/>
              <a:t>structures,linked</a:t>
            </a:r>
            <a:r>
              <a:rPr lang="en-IN" dirty="0"/>
              <a:t> </a:t>
            </a:r>
            <a:r>
              <a:rPr lang="en-IN" dirty="0" err="1"/>
              <a:t>lists,pointers</a:t>
            </a:r>
            <a:r>
              <a:rPr lang="en-IN" dirty="0"/>
              <a:t>, </a:t>
            </a:r>
            <a:r>
              <a:rPr lang="en-IN" dirty="0" err="1"/>
              <a:t>functions,arrays</a:t>
            </a:r>
            <a:r>
              <a:rPr lang="en-IN" dirty="0"/>
              <a:t> and strings 
Storage : file handling for saving data.</a:t>
            </a:r>
            <a:endParaRPr lang="en-US" dirty="0"/>
          </a:p>
        </p:txBody>
      </p:sp>
    </p:spTree>
    <p:extLst>
      <p:ext uri="{BB962C8B-B14F-4D97-AF65-F5344CB8AC3E}">
        <p14:creationId xmlns:p14="http://schemas.microsoft.com/office/powerpoint/2010/main" val="317564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3E9-58FC-2746-25F0-050CBDD0D03A}"/>
              </a:ext>
            </a:extLst>
          </p:cNvPr>
          <p:cNvSpPr>
            <a:spLocks noGrp="1"/>
          </p:cNvSpPr>
          <p:nvPr>
            <p:ph type="title"/>
          </p:nvPr>
        </p:nvSpPr>
        <p:spPr/>
        <p:txBody>
          <a:bodyPr/>
          <a:lstStyle/>
          <a:p>
            <a:r>
              <a:rPr lang="en-IN" dirty="0"/>
              <a:t>Working flow</a:t>
            </a:r>
            <a:endParaRPr lang="en-US" dirty="0"/>
          </a:p>
        </p:txBody>
      </p:sp>
      <p:sp>
        <p:nvSpPr>
          <p:cNvPr id="3" name="Content Placeholder 2">
            <a:extLst>
              <a:ext uri="{FF2B5EF4-FFF2-40B4-BE49-F238E27FC236}">
                <a16:creationId xmlns:a16="http://schemas.microsoft.com/office/drawing/2014/main" id="{8C083781-954C-79AE-932B-6A5E3AFF3952}"/>
              </a:ext>
            </a:extLst>
          </p:cNvPr>
          <p:cNvSpPr>
            <a:spLocks noGrp="1"/>
          </p:cNvSpPr>
          <p:nvPr>
            <p:ph sz="quarter" idx="13"/>
          </p:nvPr>
        </p:nvSpPr>
        <p:spPr>
          <a:xfrm>
            <a:off x="716550" y="2367092"/>
            <a:ext cx="5106026" cy="3424107"/>
          </a:xfrm>
        </p:spPr>
        <p:txBody>
          <a:bodyPr>
            <a:normAutofit fontScale="70000" lnSpcReduction="20000"/>
          </a:bodyPr>
          <a:lstStyle/>
          <a:p>
            <a:r>
              <a:rPr lang="en-IN" dirty="0"/>
              <a:t>Option 1: Display Menu
Calls </a:t>
            </a:r>
            <a:r>
              <a:rPr lang="en-IN" dirty="0" err="1"/>
              <a:t>displayMenu</a:t>
            </a:r>
            <a:r>
              <a:rPr lang="en-IN" dirty="0"/>
              <a:t>(), which traverses the </a:t>
            </a:r>
            <a:r>
              <a:rPr lang="en-IN" dirty="0" err="1"/>
              <a:t>menuHead</a:t>
            </a:r>
            <a:r>
              <a:rPr lang="en-IN" dirty="0"/>
              <a:t> list and prints all menu items.
Option 2: Place Order
Shows the menu.
Asks the user to input the id and quantity of items to order.
Adds each item to the </a:t>
            </a:r>
            <a:r>
              <a:rPr lang="en-IN" dirty="0" err="1"/>
              <a:t>orderHead</a:t>
            </a:r>
            <a:r>
              <a:rPr lang="en-IN" dirty="0"/>
              <a:t> list using </a:t>
            </a:r>
            <a:r>
              <a:rPr lang="en-IN" dirty="0" err="1"/>
              <a:t>placeOrder</a:t>
            </a:r>
            <a:r>
              <a:rPr lang="en-IN" dirty="0"/>
              <a:t>().
User can continue adding more items by entering 1 when prompted</a:t>
            </a:r>
            <a:endParaRPr lang="en-US" dirty="0"/>
          </a:p>
        </p:txBody>
      </p:sp>
      <p:sp>
        <p:nvSpPr>
          <p:cNvPr id="4" name="Content Placeholder 3">
            <a:extLst>
              <a:ext uri="{FF2B5EF4-FFF2-40B4-BE49-F238E27FC236}">
                <a16:creationId xmlns:a16="http://schemas.microsoft.com/office/drawing/2014/main" id="{65AD07A9-5441-6B42-EDBE-5772CA2AF47B}"/>
              </a:ext>
            </a:extLst>
          </p:cNvPr>
          <p:cNvSpPr>
            <a:spLocks noGrp="1"/>
          </p:cNvSpPr>
          <p:nvPr>
            <p:ph sz="quarter" idx="14"/>
          </p:nvPr>
        </p:nvSpPr>
        <p:spPr/>
        <p:txBody>
          <a:bodyPr>
            <a:normAutofit/>
          </a:bodyPr>
          <a:lstStyle/>
          <a:p>
            <a:r>
              <a:rPr lang="en-IN" sz="1400" dirty="0"/>
              <a:t>Option 3: Generate Bill
Traverses the </a:t>
            </a:r>
            <a:r>
              <a:rPr lang="en-IN" sz="1400" dirty="0" err="1"/>
              <a:t>orderHead</a:t>
            </a:r>
            <a:r>
              <a:rPr lang="en-IN" sz="1400" dirty="0"/>
              <a:t> list.
For each order, matches it to the corresponding </a:t>
            </a:r>
            <a:r>
              <a:rPr lang="en-IN" sz="1400" dirty="0" err="1"/>
              <a:t>MenuItem</a:t>
            </a:r>
            <a:r>
              <a:rPr lang="en-IN" sz="1400" dirty="0"/>
              <a:t> via the ID.
Calculates and prints the cost of each item (price * quantity) and the total bill.
Option 4: Exit
Ends the loop and exits the program with a thank-you message.</a:t>
            </a:r>
            <a:endParaRPr lang="en-US" sz="1400" dirty="0"/>
          </a:p>
        </p:txBody>
      </p:sp>
    </p:spTree>
    <p:extLst>
      <p:ext uri="{BB962C8B-B14F-4D97-AF65-F5344CB8AC3E}">
        <p14:creationId xmlns:p14="http://schemas.microsoft.com/office/powerpoint/2010/main" val="426163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EE11-412D-1157-E8AA-8C198FC6ED38}"/>
              </a:ext>
            </a:extLst>
          </p:cNvPr>
          <p:cNvSpPr>
            <a:spLocks noGrp="1"/>
          </p:cNvSpPr>
          <p:nvPr>
            <p:ph type="title"/>
          </p:nvPr>
        </p:nvSpPr>
        <p:spPr>
          <a:xfrm>
            <a:off x="491280" y="53788"/>
            <a:ext cx="10364451" cy="1596177"/>
          </a:xfrm>
        </p:spPr>
        <p:txBody>
          <a:bodyPr/>
          <a:lstStyle/>
          <a:p>
            <a:r>
              <a:rPr lang="en-IN" dirty="0"/>
              <a:t>Modules In project</a:t>
            </a:r>
            <a:endParaRPr lang="en-US" dirty="0"/>
          </a:p>
        </p:txBody>
      </p:sp>
      <p:sp>
        <p:nvSpPr>
          <p:cNvPr id="3" name="Content Placeholder 2">
            <a:extLst>
              <a:ext uri="{FF2B5EF4-FFF2-40B4-BE49-F238E27FC236}">
                <a16:creationId xmlns:a16="http://schemas.microsoft.com/office/drawing/2014/main" id="{69D1CA7D-632B-3162-2C37-DD81B4B4E5AA}"/>
              </a:ext>
            </a:extLst>
          </p:cNvPr>
          <p:cNvSpPr>
            <a:spLocks noGrp="1"/>
          </p:cNvSpPr>
          <p:nvPr>
            <p:ph sz="quarter" idx="13"/>
          </p:nvPr>
        </p:nvSpPr>
        <p:spPr>
          <a:xfrm>
            <a:off x="824754" y="2130521"/>
            <a:ext cx="4470761" cy="3660679"/>
          </a:xfrm>
        </p:spPr>
        <p:txBody>
          <a:bodyPr>
            <a:normAutofit fontScale="47500" lnSpcReduction="20000"/>
          </a:bodyPr>
          <a:lstStyle/>
          <a:p>
            <a:r>
              <a:rPr lang="en-IN" sz="3400" b="1" dirty="0"/>
              <a:t>1. Menu Module</a:t>
            </a:r>
            <a:r>
              <a:rPr lang="en-IN" dirty="0"/>
              <a:t>
• Browse food items by category
• Search and filter options
• View item details (price, ingredients, etc.)
</a:t>
            </a:r>
            <a:r>
              <a:rPr lang="en-IN" sz="3400" b="1" dirty="0"/>
              <a:t>2. Cart Module</a:t>
            </a:r>
            <a:r>
              <a:rPr lang="en-IN" dirty="0"/>
              <a:t>
• Add/remove items to cart
• Quantity management
• View total cost
</a:t>
            </a:r>
            <a:r>
              <a:rPr lang="en-IN" sz="3400" b="1" dirty="0"/>
              <a:t>3. Order Management Module</a:t>
            </a:r>
            <a:r>
              <a:rPr lang="en-IN" dirty="0"/>
              <a:t>
• Place order
• Track order status (Pending, In Progress, Delivered)
• Cancel or modify order (if allowed)</a:t>
            </a:r>
            <a:endParaRPr lang="en-US" dirty="0"/>
          </a:p>
        </p:txBody>
      </p:sp>
      <p:pic>
        <p:nvPicPr>
          <p:cNvPr id="6" name="Picture 5">
            <a:extLst>
              <a:ext uri="{FF2B5EF4-FFF2-40B4-BE49-F238E27FC236}">
                <a16:creationId xmlns:a16="http://schemas.microsoft.com/office/drawing/2014/main" id="{BE2EE7DE-AE03-6922-D12C-FAC9E3887368}"/>
              </a:ext>
            </a:extLst>
          </p:cNvPr>
          <p:cNvPicPr>
            <a:picLocks noChangeAspect="1"/>
          </p:cNvPicPr>
          <p:nvPr/>
        </p:nvPicPr>
        <p:blipFill>
          <a:blip r:embed="rId2"/>
          <a:stretch>
            <a:fillRect/>
          </a:stretch>
        </p:blipFill>
        <p:spPr>
          <a:xfrm>
            <a:off x="7048053" y="1168757"/>
            <a:ext cx="5044141" cy="2834963"/>
          </a:xfrm>
          <a:prstGeom prst="rect">
            <a:avLst/>
          </a:prstGeom>
        </p:spPr>
      </p:pic>
      <p:pic>
        <p:nvPicPr>
          <p:cNvPr id="7" name="Picture 6">
            <a:extLst>
              <a:ext uri="{FF2B5EF4-FFF2-40B4-BE49-F238E27FC236}">
                <a16:creationId xmlns:a16="http://schemas.microsoft.com/office/drawing/2014/main" id="{7F46BB25-7232-81AF-C1F7-F4CF0C2EC5D7}"/>
              </a:ext>
            </a:extLst>
          </p:cNvPr>
          <p:cNvPicPr>
            <a:picLocks noChangeAspect="1"/>
          </p:cNvPicPr>
          <p:nvPr/>
        </p:nvPicPr>
        <p:blipFill>
          <a:blip r:embed="rId3"/>
          <a:stretch>
            <a:fillRect/>
          </a:stretch>
        </p:blipFill>
        <p:spPr>
          <a:xfrm>
            <a:off x="7209821" y="4167382"/>
            <a:ext cx="4982179" cy="2690618"/>
          </a:xfrm>
          <a:prstGeom prst="rect">
            <a:avLst/>
          </a:prstGeom>
        </p:spPr>
      </p:pic>
    </p:spTree>
    <p:extLst>
      <p:ext uri="{BB962C8B-B14F-4D97-AF65-F5344CB8AC3E}">
        <p14:creationId xmlns:p14="http://schemas.microsoft.com/office/powerpoint/2010/main" val="4454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2103-63D2-D25A-5130-94E49E0B32D0}"/>
              </a:ext>
            </a:extLst>
          </p:cNvPr>
          <p:cNvSpPr>
            <a:spLocks noGrp="1"/>
          </p:cNvSpPr>
          <p:nvPr>
            <p:ph type="title"/>
          </p:nvPr>
        </p:nvSpPr>
        <p:spPr/>
        <p:txBody>
          <a:bodyPr/>
          <a:lstStyle/>
          <a:p>
            <a:r>
              <a:rPr lang="en-IN" dirty="0"/>
              <a:t>Advantages of online food ordering system </a:t>
            </a:r>
            <a:endParaRPr lang="en-US" dirty="0"/>
          </a:p>
        </p:txBody>
      </p:sp>
      <p:sp>
        <p:nvSpPr>
          <p:cNvPr id="3" name="Content Placeholder 2">
            <a:extLst>
              <a:ext uri="{FF2B5EF4-FFF2-40B4-BE49-F238E27FC236}">
                <a16:creationId xmlns:a16="http://schemas.microsoft.com/office/drawing/2014/main" id="{BB7592DA-C3E1-8354-CF86-17DB3613C2DD}"/>
              </a:ext>
            </a:extLst>
          </p:cNvPr>
          <p:cNvSpPr>
            <a:spLocks noGrp="1"/>
          </p:cNvSpPr>
          <p:nvPr>
            <p:ph sz="quarter" idx="13"/>
          </p:nvPr>
        </p:nvSpPr>
        <p:spPr>
          <a:xfrm>
            <a:off x="656786" y="2367092"/>
            <a:ext cx="5106026" cy="3424107"/>
          </a:xfrm>
        </p:spPr>
        <p:txBody>
          <a:bodyPr>
            <a:normAutofit fontScale="62500" lnSpcReduction="20000"/>
          </a:bodyPr>
          <a:lstStyle/>
          <a:p>
            <a:pPr marL="0" indent="0">
              <a:buNone/>
            </a:pPr>
            <a:r>
              <a:rPr lang="en-IN" sz="2200" b="1" dirty="0"/>
              <a:t>1. Convenience for Customers
</a:t>
            </a:r>
            <a:r>
              <a:rPr lang="en-IN" dirty="0"/>
              <a:t>• Orders can be placed anytime, from anywhere.
• Easy browsing of menu items with descriptions and images.
</a:t>
            </a:r>
            <a:r>
              <a:rPr lang="en-IN" sz="2200" b="1" dirty="0"/>
              <a:t>2. Time-Saving</a:t>
            </a:r>
            <a:r>
              <a:rPr lang="en-IN" dirty="0"/>
              <a:t>
• Faster than visiting or calling a restaurant.
• Reduces waiting time with pre-ordering and scheduling options.
</a:t>
            </a:r>
            <a:r>
              <a:rPr lang="en-IN" sz="2200" b="1" dirty="0"/>
              <a:t>3. Increased Sales for Restaurants</a:t>
            </a:r>
            <a:r>
              <a:rPr lang="en-IN" dirty="0"/>
              <a:t>
• Wider customer reach through online platforms.
• Opportunity for repeat business through loyalty programs and discounts.</a:t>
            </a:r>
            <a:endParaRPr lang="en-US" dirty="0"/>
          </a:p>
        </p:txBody>
      </p:sp>
      <p:sp>
        <p:nvSpPr>
          <p:cNvPr id="6" name="Content Placeholder 5">
            <a:extLst>
              <a:ext uri="{FF2B5EF4-FFF2-40B4-BE49-F238E27FC236}">
                <a16:creationId xmlns:a16="http://schemas.microsoft.com/office/drawing/2014/main" id="{9F1FF60B-A610-7C24-C45D-F5983031BD3C}"/>
              </a:ext>
            </a:extLst>
          </p:cNvPr>
          <p:cNvSpPr>
            <a:spLocks noGrp="1"/>
          </p:cNvSpPr>
          <p:nvPr>
            <p:ph sz="quarter" idx="14"/>
          </p:nvPr>
        </p:nvSpPr>
        <p:spPr>
          <a:xfrm>
            <a:off x="6172826" y="2367092"/>
            <a:ext cx="5105400" cy="3424107"/>
          </a:xfrm>
        </p:spPr>
        <p:txBody>
          <a:bodyPr>
            <a:normAutofit fontScale="70000" lnSpcReduction="20000"/>
          </a:bodyPr>
          <a:lstStyle/>
          <a:p>
            <a:pPr marL="0" indent="0">
              <a:buNone/>
            </a:pPr>
            <a:r>
              <a:rPr lang="en-IN" b="1" dirty="0"/>
              <a:t>4. Order Accuracy
</a:t>
            </a:r>
            <a:r>
              <a:rPr lang="en-IN" dirty="0"/>
              <a:t>• Reduces human error compared to phone orders.
• Clear digital records of what was ordered.
</a:t>
            </a:r>
            <a:r>
              <a:rPr lang="en-IN" b="1" dirty="0"/>
              <a:t>5. Real-Time Tracking</a:t>
            </a:r>
            <a:r>
              <a:rPr lang="en-IN" dirty="0"/>
              <a:t>
• Customers can track their order status and delivery in real time.
</a:t>
            </a:r>
            <a:r>
              <a:rPr lang="en-IN" b="1" dirty="0"/>
              <a:t>6. Better Data Management</a:t>
            </a:r>
            <a:r>
              <a:rPr lang="en-IN" dirty="0"/>
              <a:t>
• Easy to </a:t>
            </a:r>
            <a:r>
              <a:rPr lang="en-IN" dirty="0" err="1"/>
              <a:t>analyze</a:t>
            </a:r>
            <a:r>
              <a:rPr lang="en-IN" dirty="0"/>
              <a:t> customer preferences and sales trends.
• Helps restaurants make informed business decisions.</a:t>
            </a:r>
            <a:endParaRPr lang="en-US" dirty="0"/>
          </a:p>
        </p:txBody>
      </p:sp>
    </p:spTree>
    <p:extLst>
      <p:ext uri="{BB962C8B-B14F-4D97-AF65-F5344CB8AC3E}">
        <p14:creationId xmlns:p14="http://schemas.microsoft.com/office/powerpoint/2010/main" val="238608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9E85-AA70-8F01-7E33-072E22328735}"/>
              </a:ext>
            </a:extLst>
          </p:cNvPr>
          <p:cNvSpPr>
            <a:spLocks noGrp="1"/>
          </p:cNvSpPr>
          <p:nvPr>
            <p:ph type="title"/>
          </p:nvPr>
        </p:nvSpPr>
        <p:spPr>
          <a:xfrm>
            <a:off x="859508" y="244677"/>
            <a:ext cx="10364451" cy="1596177"/>
          </a:xfrm>
        </p:spPr>
        <p:txBody>
          <a:bodyPr/>
          <a:lstStyle/>
          <a:p>
            <a:r>
              <a:rPr lang="en-IN" dirty="0"/>
              <a:t>Output images</a:t>
            </a:r>
            <a:endParaRPr lang="en-US" dirty="0"/>
          </a:p>
        </p:txBody>
      </p:sp>
      <p:pic>
        <p:nvPicPr>
          <p:cNvPr id="5" name="Content Placeholder 4">
            <a:extLst>
              <a:ext uri="{FF2B5EF4-FFF2-40B4-BE49-F238E27FC236}">
                <a16:creationId xmlns:a16="http://schemas.microsoft.com/office/drawing/2014/main" id="{C9A5DA72-8636-8490-B896-16916B779242}"/>
              </a:ext>
            </a:extLst>
          </p:cNvPr>
          <p:cNvPicPr>
            <a:picLocks noGrp="1" noChangeAspect="1"/>
          </p:cNvPicPr>
          <p:nvPr>
            <p:ph sz="quarter" idx="13"/>
          </p:nvPr>
        </p:nvPicPr>
        <p:blipFill>
          <a:blip r:embed="rId2"/>
          <a:stretch>
            <a:fillRect/>
          </a:stretch>
        </p:blipFill>
        <p:spPr>
          <a:xfrm>
            <a:off x="3422361" y="1840854"/>
            <a:ext cx="2540985" cy="3711693"/>
          </a:xfrm>
        </p:spPr>
      </p:pic>
      <p:pic>
        <p:nvPicPr>
          <p:cNvPr id="6" name="Picture 5">
            <a:extLst>
              <a:ext uri="{FF2B5EF4-FFF2-40B4-BE49-F238E27FC236}">
                <a16:creationId xmlns:a16="http://schemas.microsoft.com/office/drawing/2014/main" id="{447589EA-759C-C339-699D-7B8513BEF226}"/>
              </a:ext>
            </a:extLst>
          </p:cNvPr>
          <p:cNvPicPr>
            <a:picLocks noChangeAspect="1"/>
          </p:cNvPicPr>
          <p:nvPr/>
        </p:nvPicPr>
        <p:blipFill>
          <a:blip r:embed="rId3"/>
          <a:stretch>
            <a:fillRect/>
          </a:stretch>
        </p:blipFill>
        <p:spPr>
          <a:xfrm>
            <a:off x="6228655" y="1840854"/>
            <a:ext cx="2540985" cy="3711693"/>
          </a:xfrm>
          <a:prstGeom prst="rect">
            <a:avLst/>
          </a:prstGeom>
        </p:spPr>
      </p:pic>
    </p:spTree>
    <p:extLst>
      <p:ext uri="{BB962C8B-B14F-4D97-AF65-F5344CB8AC3E}">
        <p14:creationId xmlns:p14="http://schemas.microsoft.com/office/powerpoint/2010/main" val="959370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ONLINE FOOD ORDERING SYSTEM </vt:lpstr>
      <vt:lpstr>Introduction </vt:lpstr>
      <vt:lpstr>Previous food ordering system </vt:lpstr>
      <vt:lpstr>Disadvantages of previous food ordering system</vt:lpstr>
      <vt:lpstr>Technologies and tools</vt:lpstr>
      <vt:lpstr>Working flow</vt:lpstr>
      <vt:lpstr>Modules In project</vt:lpstr>
      <vt:lpstr>Advantages of online food ordering system </vt:lpstr>
      <vt:lpstr>Output images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 </dc:title>
  <dc:creator>spandanapparicherla@gmail.com</dc:creator>
  <cp:lastModifiedBy>spandanapparicherla@gmail.com</cp:lastModifiedBy>
  <cp:revision>13</cp:revision>
  <dcterms:created xsi:type="dcterms:W3CDTF">2025-04-29T17:11:07Z</dcterms:created>
  <dcterms:modified xsi:type="dcterms:W3CDTF">2025-05-08T14:58:07Z</dcterms:modified>
</cp:coreProperties>
</file>