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39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724" y="-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2/1/2025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7425" y="970915"/>
            <a:ext cx="1121664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84954" marR="5080" indent="-4072890" algn="ctr">
              <a:lnSpc>
                <a:spcPct val="100000"/>
              </a:lnSpc>
              <a:spcBef>
                <a:spcPts val="100"/>
              </a:spcBef>
            </a:pPr>
            <a:r>
              <a:rPr lang="en-IN" sz="3600" b="1" dirty="0" smtClean="0"/>
              <a:t>Amazon Prime Data </a:t>
            </a:r>
            <a:r>
              <a:rPr lang="en-IN" sz="3600" b="1" dirty="0"/>
              <a:t>Analysis Project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8178" y="4200906"/>
            <a:ext cx="3747135" cy="173573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Name:</a:t>
            </a:r>
            <a:r>
              <a:rPr sz="2800" spc="-3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13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Spandana</a:t>
            </a:r>
            <a:r>
              <a:rPr lang="en-US" sz="2800" spc="-1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 R</a:t>
            </a:r>
          </a:p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1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</a:t>
            </a:r>
            <a:r>
              <a:rPr sz="2800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2800" spc="-3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MCA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BCU</a:t>
            </a:r>
            <a:r>
              <a:rPr sz="28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sz="2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Semester:Third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USN:</a:t>
            </a:r>
            <a:r>
              <a:rPr sz="2800" spc="-3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spc="-3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P18BR23S126024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8178" y="417017"/>
            <a:ext cx="3799204" cy="49378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10" dirty="0">
                <a:latin typeface="Trebuchet MS"/>
                <a:cs typeface="Trebuchet MS"/>
              </a:rPr>
              <a:t>Outline</a:t>
            </a:r>
            <a:endParaRPr sz="3200">
              <a:latin typeface="Trebuchet MS"/>
              <a:cs typeface="Trebuchet MS"/>
            </a:endParaRPr>
          </a:p>
          <a:p>
            <a:pPr marL="532130" indent="-519430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532130" algn="l"/>
              </a:tabLst>
            </a:pPr>
            <a:r>
              <a:rPr sz="3200" spc="-175" dirty="0">
                <a:latin typeface="Trebuchet MS"/>
                <a:cs typeface="Trebuchet MS"/>
              </a:rPr>
              <a:t>Title</a:t>
            </a:r>
            <a:r>
              <a:rPr sz="3200" spc="-65" dirty="0">
                <a:latin typeface="Trebuchet MS"/>
                <a:cs typeface="Trebuchet MS"/>
              </a:rPr>
              <a:t> </a:t>
            </a:r>
            <a:r>
              <a:rPr sz="3200" spc="-20" dirty="0">
                <a:latin typeface="Trebuchet MS"/>
                <a:cs typeface="Trebuchet MS"/>
              </a:rPr>
              <a:t>Name</a:t>
            </a:r>
            <a:endParaRPr sz="32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buFont typeface="Wingdings"/>
              <a:buChar char=""/>
              <a:tabLst>
                <a:tab pos="469265" algn="l"/>
              </a:tabLst>
            </a:pPr>
            <a:r>
              <a:rPr sz="3200" spc="-10" dirty="0">
                <a:latin typeface="Trebuchet MS"/>
                <a:cs typeface="Trebuchet MS"/>
              </a:rPr>
              <a:t>Outline</a:t>
            </a:r>
            <a:endParaRPr sz="32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buFont typeface="Wingdings"/>
              <a:buChar char=""/>
              <a:tabLst>
                <a:tab pos="469265" algn="l"/>
              </a:tabLst>
            </a:pPr>
            <a:r>
              <a:rPr sz="3200" spc="-10" dirty="0">
                <a:latin typeface="Trebuchet MS"/>
                <a:cs typeface="Trebuchet MS"/>
              </a:rPr>
              <a:t>Abstract</a:t>
            </a:r>
            <a:endParaRPr sz="32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buFont typeface="Wingdings"/>
              <a:buChar char=""/>
              <a:tabLst>
                <a:tab pos="469265" algn="l"/>
              </a:tabLst>
            </a:pPr>
            <a:r>
              <a:rPr sz="3200" spc="-150" dirty="0">
                <a:latin typeface="Trebuchet MS"/>
                <a:cs typeface="Trebuchet MS"/>
              </a:rPr>
              <a:t>Problem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-95" dirty="0">
                <a:latin typeface="Trebuchet MS"/>
                <a:cs typeface="Trebuchet MS"/>
              </a:rPr>
              <a:t>Statement</a:t>
            </a:r>
            <a:endParaRPr sz="32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buFont typeface="Wingdings"/>
              <a:buChar char=""/>
              <a:tabLst>
                <a:tab pos="469265" algn="l"/>
              </a:tabLst>
            </a:pPr>
            <a:r>
              <a:rPr sz="3200" spc="-100" dirty="0">
                <a:latin typeface="Trebuchet MS"/>
                <a:cs typeface="Trebuchet MS"/>
              </a:rPr>
              <a:t>Proposed</a:t>
            </a:r>
            <a:r>
              <a:rPr sz="3200" spc="-114" dirty="0">
                <a:latin typeface="Trebuchet MS"/>
                <a:cs typeface="Trebuchet MS"/>
              </a:rPr>
              <a:t> </a:t>
            </a:r>
            <a:r>
              <a:rPr sz="3200" spc="-10" dirty="0">
                <a:latin typeface="Trebuchet MS"/>
                <a:cs typeface="Trebuchet MS"/>
              </a:rPr>
              <a:t>Solution</a:t>
            </a:r>
            <a:endParaRPr sz="32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buFont typeface="Wingdings"/>
              <a:buChar char=""/>
              <a:tabLst>
                <a:tab pos="469265" algn="l"/>
              </a:tabLst>
            </a:pPr>
            <a:r>
              <a:rPr sz="3200" spc="-75" dirty="0">
                <a:latin typeface="Trebuchet MS"/>
                <a:cs typeface="Trebuchet MS"/>
              </a:rPr>
              <a:t>Short</a:t>
            </a:r>
            <a:r>
              <a:rPr sz="3200" spc="-555" dirty="0">
                <a:latin typeface="Trebuchet MS"/>
                <a:cs typeface="Trebuchet MS"/>
              </a:rPr>
              <a:t> </a:t>
            </a:r>
            <a:r>
              <a:rPr sz="3200" spc="-10" dirty="0">
                <a:latin typeface="Trebuchet MS"/>
                <a:cs typeface="Trebuchet MS"/>
              </a:rPr>
              <a:t>Video</a:t>
            </a:r>
            <a:endParaRPr sz="32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469265" algn="l"/>
              </a:tabLst>
            </a:pPr>
            <a:r>
              <a:rPr sz="3200" spc="-120" dirty="0">
                <a:latin typeface="Trebuchet MS"/>
                <a:cs typeface="Trebuchet MS"/>
              </a:rPr>
              <a:t>Implementation</a:t>
            </a:r>
            <a:endParaRPr sz="32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buFont typeface="Wingdings"/>
              <a:buChar char=""/>
              <a:tabLst>
                <a:tab pos="469265" algn="l"/>
              </a:tabLst>
            </a:pPr>
            <a:r>
              <a:rPr sz="3200" spc="-75" dirty="0">
                <a:latin typeface="Trebuchet MS"/>
                <a:cs typeface="Trebuchet MS"/>
              </a:rPr>
              <a:t>Output</a:t>
            </a:r>
            <a:r>
              <a:rPr sz="3200" spc="-125" dirty="0">
                <a:latin typeface="Trebuchet MS"/>
                <a:cs typeface="Trebuchet MS"/>
              </a:rPr>
              <a:t> </a:t>
            </a:r>
            <a:r>
              <a:rPr sz="3200" spc="-114" dirty="0">
                <a:latin typeface="Trebuchet MS"/>
                <a:cs typeface="Trebuchet MS"/>
              </a:rPr>
              <a:t>Screenshots</a:t>
            </a:r>
            <a:endParaRPr sz="32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buFont typeface="Wingdings"/>
              <a:buChar char=""/>
              <a:tabLst>
                <a:tab pos="469265" algn="l"/>
              </a:tabLst>
            </a:pPr>
            <a:r>
              <a:rPr sz="3200" spc="-80" dirty="0">
                <a:latin typeface="Trebuchet MS"/>
                <a:cs typeface="Trebuchet MS"/>
              </a:rPr>
              <a:t>References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3216" y="417017"/>
            <a:ext cx="11470005" cy="44839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125"/>
              </a:spcBef>
            </a:pPr>
            <a:endParaRPr sz="32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30"/>
              </a:spcBef>
              <a:buFont typeface="Wingdings"/>
              <a:buChar char="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The </a:t>
            </a: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Amazon Prime 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 Project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focuses on uncovering insights from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Amazon Prime's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extensive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catalog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movies, TV shows, and user interaction data to better understand viewing patterns, content trends, and user preferences.</a:t>
            </a:r>
          </a:p>
          <a:p>
            <a:pPr>
              <a:lnSpc>
                <a:spcPct val="100000"/>
              </a:lnSpc>
              <a:spcBef>
                <a:spcPts val="130"/>
              </a:spcBef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objectives include:</a:t>
            </a:r>
          </a:p>
          <a:p>
            <a:pPr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 Trends Analysis</a:t>
            </a:r>
          </a:p>
          <a:p>
            <a:pPr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 System Enhancement</a:t>
            </a:r>
          </a:p>
          <a:p>
            <a:pPr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Behaviour Insights</a:t>
            </a:r>
            <a:endParaRPr lang="en-IN" sz="3200" spc="-50" dirty="0">
              <a:latin typeface="Trebuchet MS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endParaRPr lang="en-IN" sz="3200" spc="-50" dirty="0">
              <a:latin typeface="Trebuchet MS"/>
              <a:cs typeface="Times New Roman" panose="02020603050405020304" pitchFamily="18" charset="0"/>
            </a:endParaRPr>
          </a:p>
          <a:p>
            <a:endParaRPr sz="32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3216" y="417019"/>
            <a:ext cx="11572875" cy="400430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sz="3200" b="1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125"/>
              </a:spcBef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130"/>
              </a:spcBef>
              <a:buFont typeface="Wingdings"/>
              <a:buChar char="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With the rapid growth of the streaming industry,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Amazon Prime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amassed a vast collection of content and user data.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125"/>
              </a:spcBef>
              <a:buFont typeface="Wingdings"/>
              <a:buChar char="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effectively leveraging this data to enhance user satisfaction, improve content recommendations, and drive strategic decisions remains a challenge.</a:t>
            </a:r>
          </a:p>
          <a:p>
            <a:pPr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 Trends Analysis</a:t>
            </a:r>
          </a:p>
          <a:p>
            <a:pPr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 System Enhancement</a:t>
            </a:r>
          </a:p>
          <a:p>
            <a:pPr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Behaviour Insights</a:t>
            </a:r>
            <a:endParaRPr lang="en-IN" sz="2400" spc="-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125"/>
              </a:spcBef>
            </a:pPr>
            <a:endParaRPr sz="32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9200" y="974568"/>
            <a:ext cx="1036320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069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</a:t>
            </a:r>
            <a:r>
              <a:rPr sz="28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1219200" y="1447800"/>
            <a:ext cx="10363200" cy="508434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354965" algn="l"/>
              </a:tabLst>
            </a:pP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Loading</a:t>
            </a:r>
            <a:r>
              <a:rPr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b="1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pc="-3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explore</a:t>
            </a:r>
            <a:r>
              <a:rPr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pc="-6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Amazon Prime </a:t>
            </a:r>
            <a:r>
              <a:rPr spc="-16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55600">
              <a:lnSpc>
                <a:spcPct val="100000"/>
              </a:lnSpc>
            </a:pPr>
            <a:r>
              <a:rPr b="1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Pre-processing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69900" marR="6272530">
              <a:lnSpc>
                <a:spcPct val="100000"/>
              </a:lnSpc>
            </a:pPr>
            <a:r>
              <a:rPr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</a:t>
            </a:r>
            <a:r>
              <a:rPr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missing</a:t>
            </a:r>
            <a:r>
              <a:rPr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values. </a:t>
            </a:r>
            <a:r>
              <a:rPr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Encode</a:t>
            </a:r>
            <a:r>
              <a:rPr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categorical</a:t>
            </a:r>
            <a:r>
              <a:rPr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variables. </a:t>
            </a:r>
            <a:r>
              <a:rPr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</a:t>
            </a:r>
            <a:r>
              <a:rPr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imbalance.</a:t>
            </a:r>
          </a:p>
          <a:p>
            <a:pPr marL="354965" indent="-342265">
              <a:lnSpc>
                <a:spcPct val="100000"/>
              </a:lnSpc>
              <a:buFont typeface="Wingdings"/>
              <a:buChar char=""/>
              <a:tabLst>
                <a:tab pos="354965" algn="l"/>
              </a:tabLst>
            </a:pPr>
            <a:r>
              <a:rPr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</a:t>
            </a:r>
            <a:r>
              <a:rPr b="1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Splitting</a:t>
            </a:r>
            <a:r>
              <a:rPr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pc="-3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Divide</a:t>
            </a:r>
            <a:r>
              <a:rPr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  <a:r>
              <a:rPr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r>
              <a:rPr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subsets.</a:t>
            </a:r>
          </a:p>
          <a:p>
            <a:pPr marL="354965" indent="-34226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354965" algn="l"/>
              </a:tabLst>
            </a:pPr>
            <a:r>
              <a:rPr b="1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b="1" spc="-4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  <a:r>
              <a:rPr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pc="-3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</a:t>
            </a:r>
            <a:r>
              <a:rPr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  <a:r>
              <a:rPr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</a:t>
            </a:r>
            <a:r>
              <a:rPr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model.</a:t>
            </a:r>
          </a:p>
          <a:p>
            <a:pPr marL="354965" indent="-342265">
              <a:lnSpc>
                <a:spcPct val="100000"/>
              </a:lnSpc>
              <a:buFont typeface="Wingdings"/>
              <a:buChar char=""/>
              <a:tabLst>
                <a:tab pos="354965" algn="l"/>
              </a:tabLst>
            </a:pPr>
            <a:r>
              <a:rPr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  <a:r>
              <a:rPr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pc="-5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Assess</a:t>
            </a:r>
            <a:r>
              <a:rPr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using:</a:t>
            </a:r>
          </a:p>
          <a:p>
            <a:pPr marL="812165" lvl="1" indent="-342265">
              <a:lnSpc>
                <a:spcPct val="100000"/>
              </a:lnSpc>
              <a:buFont typeface="Wingdings"/>
              <a:buChar char=""/>
              <a:tabLst>
                <a:tab pos="812165" algn="l"/>
              </a:tabLst>
            </a:pP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12165" lvl="1" indent="-342265">
              <a:lnSpc>
                <a:spcPct val="100000"/>
              </a:lnSpc>
              <a:buFont typeface="Wingdings"/>
              <a:buChar char=""/>
              <a:tabLst>
                <a:tab pos="812165" algn="l"/>
              </a:tabLst>
            </a:pPr>
            <a:r>
              <a:rPr sz="280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r>
              <a:rPr sz="28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12165" lvl="1" indent="-342265">
              <a:lnSpc>
                <a:spcPct val="100000"/>
              </a:lnSpc>
              <a:buFont typeface="Wingdings"/>
              <a:buChar char=""/>
              <a:tabLst>
                <a:tab pos="812165" algn="l"/>
              </a:tabLst>
            </a:pPr>
            <a:r>
              <a:rPr sz="28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Confusion</a:t>
            </a:r>
            <a:r>
              <a:rPr sz="28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Matrix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5427" y="314071"/>
            <a:ext cx="175831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Trebuchet MS"/>
                <a:cs typeface="Trebuchet MS"/>
              </a:rPr>
              <a:t>Implementation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429000" y="3124200"/>
            <a:ext cx="6096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https://</a:t>
            </a:r>
            <a:r>
              <a:rPr lang="en-US" dirty="0" smtClean="0"/>
              <a:t>github.com/spandanacr7366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5427" y="314071"/>
            <a:ext cx="808991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Trebuchet MS"/>
                <a:cs typeface="Trebuchet MS"/>
              </a:rPr>
              <a:t>Output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D5EDC7DC-BE65-8305-A0FE-C80B6BA5C6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057400"/>
            <a:ext cx="4114800" cy="27432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579D2C8F-795F-1323-C6E4-61AB9FA3495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5333" y="2057400"/>
            <a:ext cx="4283867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5A7EA440-6284-FCCD-2F19-5CE623DE5C9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2057400"/>
            <a:ext cx="4167188" cy="2819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A9E23C63-21EA-92C4-AF33-6C34B16AD6B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2057400"/>
            <a:ext cx="5029200" cy="28194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663884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92</TotalTime>
  <Words>216</Words>
  <Application>Microsoft Office PowerPoint</Application>
  <PresentationFormat>Custom</PresentationFormat>
  <Paragraphs>42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Flow</vt:lpstr>
      <vt:lpstr>Amazon Prime Data Analysis Project</vt:lpstr>
      <vt:lpstr>Slide 2</vt:lpstr>
      <vt:lpstr>Slide 3</vt:lpstr>
      <vt:lpstr>Slide 4</vt:lpstr>
      <vt:lpstr>Proposed Solution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Raksha U</dc:creator>
  <cp:lastModifiedBy>roopa</cp:lastModifiedBy>
  <cp:revision>7</cp:revision>
  <dcterms:created xsi:type="dcterms:W3CDTF">2025-01-28T12:55:32Z</dcterms:created>
  <dcterms:modified xsi:type="dcterms:W3CDTF">2025-02-01T18:42:27Z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2025-01-25T00:00:00Z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2025-01-28T00:00:00Z</vt:filetime>
  </property>
  <property fmtid="{D5CDD505-2E9C-101B-9397-08002B2CF9AE}" pid="5" name="Producer">
    <vt:lpwstr>Microsoft® PowerPoint® 2016</vt:lpwstr>
  </property>
</Properties>
</file>