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9" r:id="rId7"/>
    <p:sldId id="274" r:id="rId8"/>
    <p:sldId id="275" r:id="rId9"/>
    <p:sldId id="270" r:id="rId10"/>
    <p:sldId id="271" r:id="rId11"/>
    <p:sldId id="272" r:id="rId12"/>
    <p:sldId id="273" r:id="rId13"/>
    <p:sldId id="266" r:id="rId14"/>
  </p:sldIdLst>
  <p:sldSz cx="9144000" cy="5143500" type="screen16x9"/>
  <p:notesSz cx="6858000" cy="9144000"/>
  <p:embeddedFontLs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Medium"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421f3f7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1421f3f7da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421f3f7da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1421f3f7da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1f3f7d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421f3f7da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21f3f7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421f3f7da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1406700"/>
            <a:ext cx="3584100" cy="2330100"/>
          </a:xfrm>
          <a:prstGeom prst="rect">
            <a:avLst/>
          </a:prstGeom>
          <a:solidFill>
            <a:schemeClr val="lt1"/>
          </a:solid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25" y="3882622"/>
            <a:ext cx="3751200" cy="288600"/>
          </a:xfrm>
          <a:prstGeom prst="rect">
            <a:avLst/>
          </a:prstGeom>
          <a:solidFill>
            <a:schemeClr val="lt1"/>
          </a:soli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000250" y="1975275"/>
            <a:ext cx="5143500" cy="199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 name="Google Shape;46;p11"/>
          <p:cNvSpPr txBox="1">
            <a:spLocks noGrp="1"/>
          </p:cNvSpPr>
          <p:nvPr>
            <p:ph type="body" idx="1"/>
          </p:nvPr>
        </p:nvSpPr>
        <p:spPr>
          <a:xfrm>
            <a:off x="1195500" y="4037275"/>
            <a:ext cx="6753000" cy="5316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600"/>
            </a:lvl1pPr>
            <a:lvl2pPr marL="914400" lvl="1" indent="-330200" algn="ctr">
              <a:lnSpc>
                <a:spcPct val="115000"/>
              </a:lnSpc>
              <a:spcBef>
                <a:spcPts val="0"/>
              </a:spcBef>
              <a:spcAft>
                <a:spcPts val="0"/>
              </a:spcAft>
              <a:buSzPts val="1600"/>
              <a:buChar char="○"/>
              <a:defRPr sz="1600"/>
            </a:lvl2pPr>
            <a:lvl3pPr marL="1371600" lvl="2" indent="-330200" algn="ctr">
              <a:lnSpc>
                <a:spcPct val="115000"/>
              </a:lnSpc>
              <a:spcBef>
                <a:spcPts val="0"/>
              </a:spcBef>
              <a:spcAft>
                <a:spcPts val="0"/>
              </a:spcAft>
              <a:buSzPts val="1600"/>
              <a:buChar char="■"/>
              <a:defRPr sz="1600"/>
            </a:lvl3pPr>
            <a:lvl4pPr marL="1828800" lvl="3" indent="-330200" algn="ctr">
              <a:lnSpc>
                <a:spcPct val="115000"/>
              </a:lnSpc>
              <a:spcBef>
                <a:spcPts val="0"/>
              </a:spcBef>
              <a:spcAft>
                <a:spcPts val="0"/>
              </a:spcAft>
              <a:buSzPts val="1600"/>
              <a:buChar char="●"/>
              <a:defRPr sz="1600"/>
            </a:lvl4pPr>
            <a:lvl5pPr marL="2286000" lvl="4" indent="-330200" algn="ctr">
              <a:lnSpc>
                <a:spcPct val="115000"/>
              </a:lnSpc>
              <a:spcBef>
                <a:spcPts val="0"/>
              </a:spcBef>
              <a:spcAft>
                <a:spcPts val="0"/>
              </a:spcAft>
              <a:buSzPts val="1600"/>
              <a:buChar char="○"/>
              <a:defRPr sz="1600"/>
            </a:lvl5pPr>
            <a:lvl6pPr marL="2743200" lvl="5" indent="-330200" algn="ctr">
              <a:lnSpc>
                <a:spcPct val="115000"/>
              </a:lnSpc>
              <a:spcBef>
                <a:spcPts val="0"/>
              </a:spcBef>
              <a:spcAft>
                <a:spcPts val="0"/>
              </a:spcAft>
              <a:buSzPts val="1600"/>
              <a:buChar char="■"/>
              <a:defRPr sz="1600"/>
            </a:lvl6pPr>
            <a:lvl7pPr marL="3200400" lvl="6" indent="-330200" algn="ctr">
              <a:lnSpc>
                <a:spcPct val="115000"/>
              </a:lnSpc>
              <a:spcBef>
                <a:spcPts val="0"/>
              </a:spcBef>
              <a:spcAft>
                <a:spcPts val="0"/>
              </a:spcAft>
              <a:buSzPts val="1600"/>
              <a:buChar char="●"/>
              <a:defRPr sz="1600"/>
            </a:lvl7pPr>
            <a:lvl8pPr marL="3657600" lvl="7" indent="-330200" algn="ctr">
              <a:lnSpc>
                <a:spcPct val="115000"/>
              </a:lnSpc>
              <a:spcBef>
                <a:spcPts val="0"/>
              </a:spcBef>
              <a:spcAft>
                <a:spcPts val="0"/>
              </a:spcAft>
              <a:buSzPts val="1600"/>
              <a:buChar char="○"/>
              <a:defRPr sz="1600"/>
            </a:lvl8pPr>
            <a:lvl9pPr marL="4114800" lvl="8" indent="-330200" algn="ctr">
              <a:lnSpc>
                <a:spcPct val="115000"/>
              </a:lnSpc>
              <a:spcBef>
                <a:spcPts val="0"/>
              </a:spcBef>
              <a:spcAft>
                <a:spcPts val="0"/>
              </a:spcAft>
              <a:buSzPts val="1600"/>
              <a:buChar char="■"/>
              <a:defRPr sz="1600"/>
            </a:lvl9pPr>
          </a:lstStyle>
          <a:p>
            <a:endParaRPr/>
          </a:p>
        </p:txBody>
      </p:sp>
      <p:sp>
        <p:nvSpPr>
          <p:cNvPr id="47" name="Google Shape;47;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15" name="Google Shape;15;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10025" y="2360877"/>
            <a:ext cx="412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4"/>
          <p:cNvSpPr txBox="1">
            <a:spLocks noGrp="1"/>
          </p:cNvSpPr>
          <p:nvPr>
            <p:ph type="title" idx="2"/>
          </p:nvPr>
        </p:nvSpPr>
        <p:spPr>
          <a:xfrm>
            <a:off x="3434016" y="1412475"/>
            <a:ext cx="2276100" cy="899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7200"/>
              <a:buNone/>
              <a:defRPr sz="7200"/>
            </a:lvl1pPr>
            <a:lvl2pPr lvl="1" algn="ctr">
              <a:lnSpc>
                <a:spcPct val="100000"/>
              </a:lnSpc>
              <a:spcBef>
                <a:spcPts val="0"/>
              </a:spcBef>
              <a:spcAft>
                <a:spcPts val="0"/>
              </a:spcAft>
              <a:buClr>
                <a:schemeClr val="dk2"/>
              </a:buClr>
              <a:buSzPts val="9600"/>
              <a:buNone/>
              <a:defRPr sz="9600">
                <a:solidFill>
                  <a:schemeClr val="dk2"/>
                </a:solidFill>
              </a:defRPr>
            </a:lvl2pPr>
            <a:lvl3pPr lvl="2" algn="ctr">
              <a:lnSpc>
                <a:spcPct val="100000"/>
              </a:lnSpc>
              <a:spcBef>
                <a:spcPts val="0"/>
              </a:spcBef>
              <a:spcAft>
                <a:spcPts val="0"/>
              </a:spcAft>
              <a:buClr>
                <a:schemeClr val="dk2"/>
              </a:buClr>
              <a:buSzPts val="9600"/>
              <a:buNone/>
              <a:defRPr sz="9600">
                <a:solidFill>
                  <a:schemeClr val="dk2"/>
                </a:solidFill>
              </a:defRPr>
            </a:lvl3pPr>
            <a:lvl4pPr lvl="3" algn="ctr">
              <a:lnSpc>
                <a:spcPct val="100000"/>
              </a:lnSpc>
              <a:spcBef>
                <a:spcPts val="0"/>
              </a:spcBef>
              <a:spcAft>
                <a:spcPts val="0"/>
              </a:spcAft>
              <a:buClr>
                <a:schemeClr val="dk2"/>
              </a:buClr>
              <a:buSzPts val="9600"/>
              <a:buNone/>
              <a:defRPr sz="9600">
                <a:solidFill>
                  <a:schemeClr val="dk2"/>
                </a:solidFill>
              </a:defRPr>
            </a:lvl4pPr>
            <a:lvl5pPr lvl="4" algn="ctr">
              <a:lnSpc>
                <a:spcPct val="100000"/>
              </a:lnSpc>
              <a:spcBef>
                <a:spcPts val="0"/>
              </a:spcBef>
              <a:spcAft>
                <a:spcPts val="0"/>
              </a:spcAft>
              <a:buClr>
                <a:schemeClr val="dk2"/>
              </a:buClr>
              <a:buSzPts val="9600"/>
              <a:buNone/>
              <a:defRPr sz="9600">
                <a:solidFill>
                  <a:schemeClr val="dk2"/>
                </a:solidFill>
              </a:defRPr>
            </a:lvl5pPr>
            <a:lvl6pPr lvl="5" algn="ctr">
              <a:lnSpc>
                <a:spcPct val="100000"/>
              </a:lnSpc>
              <a:spcBef>
                <a:spcPts val="0"/>
              </a:spcBef>
              <a:spcAft>
                <a:spcPts val="0"/>
              </a:spcAft>
              <a:buClr>
                <a:schemeClr val="dk2"/>
              </a:buClr>
              <a:buSzPts val="9600"/>
              <a:buNone/>
              <a:defRPr sz="9600">
                <a:solidFill>
                  <a:schemeClr val="dk2"/>
                </a:solidFill>
              </a:defRPr>
            </a:lvl6pPr>
            <a:lvl7pPr lvl="6" algn="ctr">
              <a:lnSpc>
                <a:spcPct val="100000"/>
              </a:lnSpc>
              <a:spcBef>
                <a:spcPts val="0"/>
              </a:spcBef>
              <a:spcAft>
                <a:spcPts val="0"/>
              </a:spcAft>
              <a:buClr>
                <a:schemeClr val="dk2"/>
              </a:buClr>
              <a:buSzPts val="9600"/>
              <a:buNone/>
              <a:defRPr sz="9600">
                <a:solidFill>
                  <a:schemeClr val="dk2"/>
                </a:solidFill>
              </a:defRPr>
            </a:lvl7pPr>
            <a:lvl8pPr lvl="7" algn="ctr">
              <a:lnSpc>
                <a:spcPct val="100000"/>
              </a:lnSpc>
              <a:spcBef>
                <a:spcPts val="0"/>
              </a:spcBef>
              <a:spcAft>
                <a:spcPts val="0"/>
              </a:spcAft>
              <a:buClr>
                <a:schemeClr val="dk2"/>
              </a:buClr>
              <a:buSzPts val="9600"/>
              <a:buNone/>
              <a:defRPr sz="9600">
                <a:solidFill>
                  <a:schemeClr val="dk2"/>
                </a:solidFill>
              </a:defRPr>
            </a:lvl8pPr>
            <a:lvl9pPr lvl="8" algn="ctr">
              <a:lnSpc>
                <a:spcPct val="100000"/>
              </a:lnSpc>
              <a:spcBef>
                <a:spcPts val="0"/>
              </a:spcBef>
              <a:spcAft>
                <a:spcPts val="0"/>
              </a:spcAft>
              <a:buClr>
                <a:schemeClr val="dk2"/>
              </a:buClr>
              <a:buSzPts val="9600"/>
              <a:buNone/>
              <a:defRPr sz="9600">
                <a:solidFill>
                  <a:schemeClr val="dk2"/>
                </a:solidFill>
              </a:defRPr>
            </a:lvl9pPr>
          </a:lstStyle>
          <a:p>
            <a:endParaRPr/>
          </a:p>
        </p:txBody>
      </p:sp>
      <p:sp>
        <p:nvSpPr>
          <p:cNvPr id="19" name="Google Shape;19;p4"/>
          <p:cNvSpPr txBox="1">
            <a:spLocks noGrp="1"/>
          </p:cNvSpPr>
          <p:nvPr>
            <p:ph type="subTitle" idx="1"/>
          </p:nvPr>
        </p:nvSpPr>
        <p:spPr>
          <a:xfrm>
            <a:off x="2770467" y="3227325"/>
            <a:ext cx="3603300" cy="50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None/>
              <a:defRPr sz="1600"/>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0" name="Google Shape;20;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457325" y="1491625"/>
            <a:ext cx="8238600" cy="32451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chemeClr val="dk1"/>
              </a:buClr>
              <a:buSzPts val="1000"/>
              <a:buAutoNum type="arabicPeriod"/>
              <a:defRPr sz="1100"/>
            </a:lvl1pPr>
            <a:lvl2pPr marL="914400" lvl="1" indent="-304800" algn="l">
              <a:lnSpc>
                <a:spcPct val="100000"/>
              </a:lnSpc>
              <a:spcBef>
                <a:spcPts val="0"/>
              </a:spcBef>
              <a:spcAft>
                <a:spcPts val="0"/>
              </a:spcAft>
              <a:buSzPts val="1200"/>
              <a:buAutoNum type="alphaLcPeriod"/>
              <a:defRPr/>
            </a:lvl2pPr>
            <a:lvl3pPr marL="1371600" lvl="2" indent="-304800" algn="l">
              <a:lnSpc>
                <a:spcPct val="100000"/>
              </a:lnSpc>
              <a:spcBef>
                <a:spcPts val="0"/>
              </a:spcBef>
              <a:spcAft>
                <a:spcPts val="0"/>
              </a:spcAft>
              <a:buSzPts val="1200"/>
              <a:buAutoNum type="romanLcPeriod"/>
              <a:defRPr/>
            </a:lvl3pPr>
            <a:lvl4pPr marL="1828800" lvl="3" indent="-304800" algn="l">
              <a:lnSpc>
                <a:spcPct val="100000"/>
              </a:lnSpc>
              <a:spcBef>
                <a:spcPts val="0"/>
              </a:spcBef>
              <a:spcAft>
                <a:spcPts val="0"/>
              </a:spcAft>
              <a:buSzPts val="1200"/>
              <a:buAutoNum type="arabicPeriod"/>
              <a:defRPr/>
            </a:lvl4pPr>
            <a:lvl5pPr marL="2286000" lvl="4" indent="-304800" algn="l">
              <a:lnSpc>
                <a:spcPct val="100000"/>
              </a:lnSpc>
              <a:spcBef>
                <a:spcPts val="0"/>
              </a:spcBef>
              <a:spcAft>
                <a:spcPts val="0"/>
              </a:spcAft>
              <a:buSzPts val="1200"/>
              <a:buAutoNum type="alphaLcPeriod"/>
              <a:defRPr/>
            </a:lvl5pPr>
            <a:lvl6pPr marL="2743200" lvl="5" indent="-304800" algn="l">
              <a:lnSpc>
                <a:spcPct val="100000"/>
              </a:lnSpc>
              <a:spcBef>
                <a:spcPts val="0"/>
              </a:spcBef>
              <a:spcAft>
                <a:spcPts val="0"/>
              </a:spcAft>
              <a:buSzPts val="1200"/>
              <a:buAutoNum type="romanLcPeriod"/>
              <a:defRPr/>
            </a:lvl6pPr>
            <a:lvl7pPr marL="3200400" lvl="6" indent="-304800" algn="l">
              <a:lnSpc>
                <a:spcPct val="100000"/>
              </a:lnSpc>
              <a:spcBef>
                <a:spcPts val="0"/>
              </a:spcBef>
              <a:spcAft>
                <a:spcPts val="0"/>
              </a:spcAft>
              <a:buSzPts val="1200"/>
              <a:buAutoNum type="arabicPeriod"/>
              <a:defRPr/>
            </a:lvl7pPr>
            <a:lvl8pPr marL="3657600" lvl="7" indent="-304800" algn="l">
              <a:lnSpc>
                <a:spcPct val="100000"/>
              </a:lnSpc>
              <a:spcBef>
                <a:spcPts val="0"/>
              </a:spcBef>
              <a:spcAft>
                <a:spcPts val="0"/>
              </a:spcAft>
              <a:buSzPts val="1200"/>
              <a:buAutoNum type="alphaLcPeriod"/>
              <a:defRPr/>
            </a:lvl8pPr>
            <a:lvl9pPr marL="4114800" lvl="8" indent="-304800" algn="l">
              <a:lnSpc>
                <a:spcPct val="100000"/>
              </a:lnSpc>
              <a:spcBef>
                <a:spcPts val="0"/>
              </a:spcBef>
              <a:spcAft>
                <a:spcPts val="0"/>
              </a:spcAft>
              <a:buSzPts val="1200"/>
              <a:buAutoNum type="romanLcPeriod"/>
              <a:defRPr/>
            </a:lvl9pPr>
          </a:lstStyle>
          <a:p>
            <a:endParaRPr/>
          </a:p>
        </p:txBody>
      </p:sp>
      <p:sp>
        <p:nvSpPr>
          <p:cNvPr id="23" name="Google Shape;23;p5"/>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24" name="Google Shape;24;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1573200"/>
            <a:ext cx="4012800" cy="3163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7" name="Google Shape;27;p6"/>
          <p:cNvSpPr txBox="1">
            <a:spLocks noGrp="1"/>
          </p:cNvSpPr>
          <p:nvPr>
            <p:ph type="body" idx="2"/>
          </p:nvPr>
        </p:nvSpPr>
        <p:spPr>
          <a:xfrm>
            <a:off x="4683077" y="1573200"/>
            <a:ext cx="4012800" cy="3163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8" name="Google Shape;28;p6"/>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29" name="Google Shape;29;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457325" y="1491625"/>
            <a:ext cx="4114800" cy="2160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33" name="Google Shape;33;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677900" y="1573200"/>
            <a:ext cx="5788200" cy="199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000"/>
              <a:buNone/>
              <a:defRPr sz="72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36" name="Google Shape;36;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510025" y="1425825"/>
            <a:ext cx="4124100" cy="90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510025" y="2283926"/>
            <a:ext cx="4124100" cy="195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0" name="Google Shape;4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57325" y="4258400"/>
            <a:ext cx="82386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2"/>
              </a:buClr>
              <a:buSzPts val="3000"/>
              <a:buNone/>
              <a:defRPr>
                <a:solidFill>
                  <a:schemeClr val="dk2"/>
                </a:solidFill>
              </a:defRPr>
            </a:lvl2pPr>
            <a:lvl3pPr lvl="2" algn="ctr">
              <a:lnSpc>
                <a:spcPct val="100000"/>
              </a:lnSpc>
              <a:spcBef>
                <a:spcPts val="0"/>
              </a:spcBef>
              <a:spcAft>
                <a:spcPts val="0"/>
              </a:spcAft>
              <a:buClr>
                <a:schemeClr val="dk2"/>
              </a:buClr>
              <a:buSzPts val="3000"/>
              <a:buNone/>
              <a:defRPr>
                <a:solidFill>
                  <a:schemeClr val="dk2"/>
                </a:solidFill>
              </a:defRPr>
            </a:lvl3pPr>
            <a:lvl4pPr lvl="3" algn="ctr">
              <a:lnSpc>
                <a:spcPct val="100000"/>
              </a:lnSpc>
              <a:spcBef>
                <a:spcPts val="0"/>
              </a:spcBef>
              <a:spcAft>
                <a:spcPts val="0"/>
              </a:spcAft>
              <a:buClr>
                <a:schemeClr val="dk2"/>
              </a:buClr>
              <a:buSzPts val="3000"/>
              <a:buNone/>
              <a:defRPr>
                <a:solidFill>
                  <a:schemeClr val="dk2"/>
                </a:solidFill>
              </a:defRPr>
            </a:lvl4pPr>
            <a:lvl5pPr lvl="4" algn="ctr">
              <a:lnSpc>
                <a:spcPct val="100000"/>
              </a:lnSpc>
              <a:spcBef>
                <a:spcPts val="0"/>
              </a:spcBef>
              <a:spcAft>
                <a:spcPts val="0"/>
              </a:spcAft>
              <a:buClr>
                <a:schemeClr val="dk2"/>
              </a:buClr>
              <a:buSzPts val="3000"/>
              <a:buNone/>
              <a:defRPr>
                <a:solidFill>
                  <a:schemeClr val="dk2"/>
                </a:solidFill>
              </a:defRPr>
            </a:lvl5pPr>
            <a:lvl6pPr lvl="5" algn="ctr">
              <a:lnSpc>
                <a:spcPct val="100000"/>
              </a:lnSpc>
              <a:spcBef>
                <a:spcPts val="0"/>
              </a:spcBef>
              <a:spcAft>
                <a:spcPts val="0"/>
              </a:spcAft>
              <a:buClr>
                <a:schemeClr val="dk2"/>
              </a:buClr>
              <a:buSzPts val="3000"/>
              <a:buNone/>
              <a:defRPr>
                <a:solidFill>
                  <a:schemeClr val="dk2"/>
                </a:solidFill>
              </a:defRPr>
            </a:lvl6pPr>
            <a:lvl7pPr lvl="6" algn="ctr">
              <a:lnSpc>
                <a:spcPct val="100000"/>
              </a:lnSpc>
              <a:spcBef>
                <a:spcPts val="0"/>
              </a:spcBef>
              <a:spcAft>
                <a:spcPts val="0"/>
              </a:spcAft>
              <a:buClr>
                <a:schemeClr val="dk2"/>
              </a:buClr>
              <a:buSzPts val="3000"/>
              <a:buNone/>
              <a:defRPr>
                <a:solidFill>
                  <a:schemeClr val="dk2"/>
                </a:solidFill>
              </a:defRPr>
            </a:lvl7pPr>
            <a:lvl8pPr lvl="7" algn="ctr">
              <a:lnSpc>
                <a:spcPct val="100000"/>
              </a:lnSpc>
              <a:spcBef>
                <a:spcPts val="0"/>
              </a:spcBef>
              <a:spcAft>
                <a:spcPts val="0"/>
              </a:spcAft>
              <a:buClr>
                <a:schemeClr val="dk2"/>
              </a:buClr>
              <a:buSzPts val="3000"/>
              <a:buNone/>
              <a:defRPr>
                <a:solidFill>
                  <a:schemeClr val="dk2"/>
                </a:solidFill>
              </a:defRPr>
            </a:lvl8pPr>
            <a:lvl9pPr lvl="8" algn="ctr">
              <a:lnSpc>
                <a:spcPct val="100000"/>
              </a:lnSpc>
              <a:spcBef>
                <a:spcPts val="0"/>
              </a:spcBef>
              <a:spcAft>
                <a:spcPts val="0"/>
              </a:spcAft>
              <a:buClr>
                <a:schemeClr val="dk2"/>
              </a:buClr>
              <a:buSzPts val="3000"/>
              <a:buNone/>
              <a:defRPr>
                <a:solidFill>
                  <a:schemeClr val="dk2"/>
                </a:solidFill>
              </a:defRPr>
            </a:lvl9pPr>
          </a:lstStyle>
          <a:p>
            <a:endParaRPr/>
          </a:p>
        </p:txBody>
      </p:sp>
      <p:sp>
        <p:nvSpPr>
          <p:cNvPr id="43" name="Google Shape;43;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EFC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457200" y="1491625"/>
            <a:ext cx="8238600" cy="32451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who.int/news-room/fact-sheets/detail/deafness-and-hearing-los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vxv42870@ucmo.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mailto:vxt88380@ucmo.edu" TargetMode="External"/><Relationship Id="rId5" Type="http://schemas.openxmlformats.org/officeDocument/2006/relationships/hyperlink" Target="mailto:sxn28460@ucmo.edu" TargetMode="External"/><Relationship Id="rId4" Type="http://schemas.openxmlformats.org/officeDocument/2006/relationships/hyperlink" Target="mailto:sxr12280@ucmo.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60875" y="1101900"/>
            <a:ext cx="8366425" cy="23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dirty="0"/>
              <a:t>Sign Language Recognition System</a:t>
            </a:r>
            <a:endParaRPr dirty="0"/>
          </a:p>
        </p:txBody>
      </p:sp>
      <p:cxnSp>
        <p:nvCxnSpPr>
          <p:cNvPr id="55" name="Google Shape;55;p13"/>
          <p:cNvCxnSpPr/>
          <p:nvPr/>
        </p:nvCxnSpPr>
        <p:spPr>
          <a:xfrm>
            <a:off x="536600" y="3431988"/>
            <a:ext cx="8390700" cy="0"/>
          </a:xfrm>
          <a:prstGeom prst="straightConnector1">
            <a:avLst/>
          </a:prstGeom>
          <a:noFill/>
          <a:ln w="9525" cap="flat" cmpd="sng">
            <a:solidFill>
              <a:schemeClr val="dk1"/>
            </a:solidFill>
            <a:prstDash val="solid"/>
            <a:round/>
            <a:headEnd type="none" w="sm" len="sm"/>
            <a:tailEnd type="none" w="sm" len="sm"/>
          </a:ln>
        </p:spPr>
      </p:cxnSp>
      <p:sp>
        <p:nvSpPr>
          <p:cNvPr id="56" name="Google Shape;56;p13"/>
          <p:cNvSpPr txBox="1">
            <a:spLocks noGrp="1"/>
          </p:cNvSpPr>
          <p:nvPr>
            <p:ph type="ctrTitle"/>
          </p:nvPr>
        </p:nvSpPr>
        <p:spPr>
          <a:xfrm>
            <a:off x="523400" y="3661075"/>
            <a:ext cx="8417100" cy="689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200"/>
              <a:buNone/>
            </a:pPr>
            <a:r>
              <a:rPr lang="en-US" sz="2000" dirty="0">
                <a:latin typeface="Roboto Medium"/>
                <a:ea typeface="Roboto Medium"/>
                <a:cs typeface="Roboto Medium"/>
                <a:sym typeface="Roboto Medium"/>
              </a:rPr>
              <a:t>Machine Learning</a:t>
            </a:r>
            <a:endParaRPr sz="2000" dirty="0">
              <a:latin typeface="Roboto Medium"/>
              <a:ea typeface="Roboto Medium"/>
              <a:cs typeface="Roboto Medium"/>
              <a:sym typeface="Roboto Medium"/>
            </a:endParaRPr>
          </a:p>
        </p:txBody>
      </p:sp>
      <p:sp>
        <p:nvSpPr>
          <p:cNvPr id="58" name="Google Shape;58;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30700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Load the datasets from Kaggle, divide into two parts –</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One to train and other for testing</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Image Augmentation and Preprocess the data</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To get better feature extraction – used CNN layering model on images </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Train each ML algo and predict on test folder dataset</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Providing classification report and accuracy</a:t>
            </a:r>
          </a:p>
        </p:txBody>
      </p:sp>
    </p:spTree>
    <p:extLst>
      <p:ext uri="{BB962C8B-B14F-4D97-AF65-F5344CB8AC3E}">
        <p14:creationId xmlns:p14="http://schemas.microsoft.com/office/powerpoint/2010/main" val="343475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13387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Results</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p:txBody>
      </p:sp>
      <p:pic>
        <p:nvPicPr>
          <p:cNvPr id="3" name="Picture 2" descr="Table&#10;&#10;Description automatically generated">
            <a:extLst>
              <a:ext uri="{FF2B5EF4-FFF2-40B4-BE49-F238E27FC236}">
                <a16:creationId xmlns:a16="http://schemas.microsoft.com/office/drawing/2014/main" id="{BC8E292E-212C-FDB5-E475-DB55E2A695B7}"/>
              </a:ext>
            </a:extLst>
          </p:cNvPr>
          <p:cNvPicPr>
            <a:picLocks noChangeAspect="1"/>
          </p:cNvPicPr>
          <p:nvPr/>
        </p:nvPicPr>
        <p:blipFill>
          <a:blip r:embed="rId2"/>
          <a:stretch>
            <a:fillRect/>
          </a:stretch>
        </p:blipFill>
        <p:spPr>
          <a:xfrm>
            <a:off x="1739590" y="1419922"/>
            <a:ext cx="5511150" cy="2572215"/>
          </a:xfrm>
          <a:prstGeom prst="rect">
            <a:avLst/>
          </a:prstGeom>
        </p:spPr>
      </p:pic>
    </p:spTree>
    <p:extLst>
      <p:ext uri="{BB962C8B-B14F-4D97-AF65-F5344CB8AC3E}">
        <p14:creationId xmlns:p14="http://schemas.microsoft.com/office/powerpoint/2010/main" val="425152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References</a:t>
            </a:r>
          </a:p>
          <a:p>
            <a:pPr marL="0" lvl="0" indent="0" algn="l" rtl="0">
              <a:spcBef>
                <a:spcPts val="0"/>
              </a:spcBef>
              <a:spcAft>
                <a:spcPts val="0"/>
              </a:spcAft>
              <a:buNone/>
            </a:pPr>
            <a:endParaRPr lang="en-US" sz="1500" dirty="0">
              <a:latin typeface="+mj-lt"/>
              <a:ea typeface="Fira Sans Extra Condensed"/>
              <a:cs typeface="Fira Sans Extra Condensed"/>
              <a:sym typeface="Fira Sans Extra Condensed"/>
            </a:endParaRP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World Health Organization WHO, [Online] Available: </a:t>
            </a:r>
            <a:r>
              <a:rPr lang="en-US" sz="1500" dirty="0">
                <a:latin typeface="+mj-lt"/>
                <a:ea typeface="Fira Sans Extra Condensed"/>
                <a:cs typeface="Fira Sans Extra Condensed"/>
                <a:sym typeface="Fira Sans Extra Condensed"/>
                <a:hlinkClick r:id="rId2"/>
              </a:rPr>
              <a:t>https://www.who.int/news-room/fact-sheets/detail/deafness-and-hearing-loss</a:t>
            </a:r>
            <a:r>
              <a:rPr lang="en-US" sz="1500" dirty="0">
                <a:latin typeface="+mj-lt"/>
                <a:ea typeface="Fira Sans Extra Condensed"/>
                <a:cs typeface="Fira Sans Extra Condensed"/>
                <a:sym typeface="Fira Sans Extra Condensed"/>
              </a:rPr>
              <a:t>  </a:t>
            </a: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M. M. Rahman, M. S. Islam, M. H. Rahman, R. Sassi, M. W. </a:t>
            </a:r>
            <a:r>
              <a:rPr lang="en-US" sz="1500" dirty="0" err="1">
                <a:latin typeface="+mj-lt"/>
                <a:ea typeface="Fira Sans Extra Condensed"/>
                <a:cs typeface="Fira Sans Extra Condensed"/>
                <a:sym typeface="Fira Sans Extra Condensed"/>
              </a:rPr>
              <a:t>Rivolta</a:t>
            </a:r>
            <a:r>
              <a:rPr lang="en-US" sz="1500" dirty="0">
                <a:latin typeface="+mj-lt"/>
                <a:ea typeface="Fira Sans Extra Condensed"/>
                <a:cs typeface="Fira Sans Extra Condensed"/>
                <a:sym typeface="Fira Sans Extra Condensed"/>
              </a:rPr>
              <a:t> and M. </a:t>
            </a:r>
            <a:r>
              <a:rPr lang="en-US" sz="1500" dirty="0" err="1">
                <a:latin typeface="+mj-lt"/>
                <a:ea typeface="Fira Sans Extra Condensed"/>
                <a:cs typeface="Fira Sans Extra Condensed"/>
                <a:sym typeface="Fira Sans Extra Condensed"/>
              </a:rPr>
              <a:t>Aktaruzzaman</a:t>
            </a:r>
            <a:r>
              <a:rPr lang="en-US" sz="1500" dirty="0">
                <a:latin typeface="+mj-lt"/>
                <a:ea typeface="Fira Sans Extra Condensed"/>
                <a:cs typeface="Fira Sans Extra Condensed"/>
                <a:sym typeface="Fira Sans Extra Condensed"/>
              </a:rPr>
              <a:t>, "A New Benchmark on American Sign Language Recognition using Convolutional Neural Network," 2019 International Conference on Sustainable Technologies for Industry 4.0 (STI), 2019, pp. 1-6, </a:t>
            </a:r>
            <a:r>
              <a:rPr lang="en-US" sz="1500" dirty="0" err="1">
                <a:latin typeface="+mj-lt"/>
                <a:ea typeface="Fira Sans Extra Condensed"/>
                <a:cs typeface="Fira Sans Extra Condensed"/>
                <a:sym typeface="Fira Sans Extra Condensed"/>
              </a:rPr>
              <a:t>doi</a:t>
            </a:r>
            <a:r>
              <a:rPr lang="en-US" sz="1500" dirty="0">
                <a:latin typeface="+mj-lt"/>
                <a:ea typeface="Fira Sans Extra Condensed"/>
                <a:cs typeface="Fira Sans Extra Condensed"/>
                <a:sym typeface="Fira Sans Extra Condensed"/>
              </a:rPr>
              <a:t>: 10.1109/STI47673.2019.9067974. [Online]. Available: https://ieeexplore.ieee.org/abstract/document/9067974/citations#citations </a:t>
            </a: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K. Amrutha and P. Prabu, "ML Based Sign Language Recognition System," 2021 International Conference on Innovative Trends in Information Technology (ICITIIT), 2021, pp. 1-6, </a:t>
            </a:r>
            <a:r>
              <a:rPr lang="en-US" sz="1500" dirty="0" err="1">
                <a:latin typeface="+mj-lt"/>
                <a:ea typeface="Fira Sans Extra Condensed"/>
                <a:cs typeface="Fira Sans Extra Condensed"/>
                <a:sym typeface="Fira Sans Extra Condensed"/>
              </a:rPr>
              <a:t>doi</a:t>
            </a:r>
            <a:r>
              <a:rPr lang="en-US" sz="1500" dirty="0">
                <a:latin typeface="+mj-lt"/>
                <a:ea typeface="Fira Sans Extra Condensed"/>
                <a:cs typeface="Fira Sans Extra Condensed"/>
                <a:sym typeface="Fira Sans Extra Condensed"/>
              </a:rPr>
              <a:t>: 10.1109/ICITIIT51526.2021.9399594. [Online]. Available: https://ieeexplore.ieee.org/abstract/document/9399594 </a:t>
            </a:r>
          </a:p>
          <a:p>
            <a:pPr marL="342900" lvl="0" indent="-342900" algn="l" rtl="0">
              <a:spcBef>
                <a:spcPts val="0"/>
              </a:spcBef>
              <a:spcAft>
                <a:spcPts val="0"/>
              </a:spcAft>
              <a:buFont typeface="+mj-lt"/>
              <a:buAutoNum type="arabicPeriod"/>
            </a:pPr>
            <a:r>
              <a:rPr lang="en-US" sz="1500" dirty="0" err="1">
                <a:latin typeface="+mj-lt"/>
                <a:ea typeface="Fira Sans Extra Condensed"/>
                <a:cs typeface="Fira Sans Extra Condensed"/>
                <a:sym typeface="Fira Sans Extra Condensed"/>
              </a:rPr>
              <a:t>Shagun</a:t>
            </a:r>
            <a:r>
              <a:rPr lang="en-US" sz="1500" dirty="0">
                <a:latin typeface="+mj-lt"/>
                <a:ea typeface="Fira Sans Extra Condensed"/>
                <a:cs typeface="Fira Sans Extra Condensed"/>
                <a:sym typeface="Fira Sans Extra Condensed"/>
              </a:rPr>
              <a:t> </a:t>
            </a:r>
            <a:r>
              <a:rPr lang="en-US" sz="1500" dirty="0" err="1">
                <a:latin typeface="+mj-lt"/>
                <a:ea typeface="Fira Sans Extra Condensed"/>
                <a:cs typeface="Fira Sans Extra Condensed"/>
                <a:sym typeface="Fira Sans Extra Condensed"/>
              </a:rPr>
              <a:t>Katoch</a:t>
            </a:r>
            <a:r>
              <a:rPr lang="en-US" sz="1500" dirty="0">
                <a:latin typeface="+mj-lt"/>
                <a:ea typeface="Fira Sans Extra Condensed"/>
                <a:cs typeface="Fira Sans Extra Condensed"/>
                <a:sym typeface="Fira Sans Extra Condensed"/>
              </a:rPr>
              <a:t>, Varsha Singh, Uma Shanker Tiwary, ”Indian Sign Language recognition system using SURF with SVM and CNN,” Array, Volume 14,2022,100141,SSN 2590-0056, https://doi.org/10.1016/j.array.2022.100141 (https://www.sciencedirect.com/science/article/pii/S2590005622000121)</a:t>
            </a:r>
          </a:p>
        </p:txBody>
      </p:sp>
    </p:spTree>
    <p:extLst>
      <p:ext uri="{BB962C8B-B14F-4D97-AF65-F5344CB8AC3E}">
        <p14:creationId xmlns:p14="http://schemas.microsoft.com/office/powerpoint/2010/main" val="95875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sp>
        <p:nvSpPr>
          <p:cNvPr id="128" name="Google Shape;128;p23"/>
          <p:cNvSpPr txBox="1"/>
          <p:nvPr/>
        </p:nvSpPr>
        <p:spPr>
          <a:xfrm>
            <a:off x="2913900" y="1777050"/>
            <a:ext cx="3156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latin typeface="Fira Sans Extra Condensed"/>
                <a:ea typeface="Fira Sans Extra Condensed"/>
                <a:cs typeface="Fira Sans Extra Condensed"/>
                <a:sym typeface="Fira Sans Extra Condensed"/>
              </a:rPr>
              <a:t>Thank you</a:t>
            </a:r>
            <a:endParaRPr sz="60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
        <p:nvSpPr>
          <p:cNvPr id="64" name="Google Shape;64;p14"/>
          <p:cNvSpPr txBox="1"/>
          <p:nvPr/>
        </p:nvSpPr>
        <p:spPr>
          <a:xfrm>
            <a:off x="438450" y="148727"/>
            <a:ext cx="8267100" cy="41087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Agenda:</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Group Member Information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Role/Responsibilities and Contribution in project</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Motivation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Objectives</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Results/Simulations</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438450" y="554365"/>
            <a:ext cx="82671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Team Members Information:</a:t>
            </a:r>
          </a:p>
        </p:txBody>
      </p:sp>
      <p:sp>
        <p:nvSpPr>
          <p:cNvPr id="70" name="Google Shape;70;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graphicFrame>
        <p:nvGraphicFramePr>
          <p:cNvPr id="3" name="Table 3">
            <a:extLst>
              <a:ext uri="{FF2B5EF4-FFF2-40B4-BE49-F238E27FC236}">
                <a16:creationId xmlns:a16="http://schemas.microsoft.com/office/drawing/2014/main" id="{0D8EC575-8076-82DB-0873-A4CC59AEC979}"/>
              </a:ext>
            </a:extLst>
          </p:cNvPr>
          <p:cNvGraphicFramePr>
            <a:graphicFrameLocks noGrp="1"/>
          </p:cNvGraphicFramePr>
          <p:nvPr>
            <p:extLst>
              <p:ext uri="{D42A27DB-BD31-4B8C-83A1-F6EECF244321}">
                <p14:modId xmlns:p14="http://schemas.microsoft.com/office/powerpoint/2010/main" val="1165847524"/>
              </p:ext>
            </p:extLst>
          </p:nvPr>
        </p:nvGraphicFramePr>
        <p:xfrm>
          <a:off x="743415" y="1992351"/>
          <a:ext cx="7322634" cy="1769328"/>
        </p:xfrm>
        <a:graphic>
          <a:graphicData uri="http://schemas.openxmlformats.org/drawingml/2006/table">
            <a:tbl>
              <a:tblPr firstRow="1" bandRow="1">
                <a:tableStyleId>{2D5ABB26-0587-4C30-8999-92F81FD0307C}</a:tableStyleId>
              </a:tblPr>
              <a:tblGrid>
                <a:gridCol w="3661317">
                  <a:extLst>
                    <a:ext uri="{9D8B030D-6E8A-4147-A177-3AD203B41FA5}">
                      <a16:colId xmlns:a16="http://schemas.microsoft.com/office/drawing/2014/main" val="3845203943"/>
                    </a:ext>
                  </a:extLst>
                </a:gridCol>
                <a:gridCol w="3661317">
                  <a:extLst>
                    <a:ext uri="{9D8B030D-6E8A-4147-A177-3AD203B41FA5}">
                      <a16:colId xmlns:a16="http://schemas.microsoft.com/office/drawing/2014/main" val="896406710"/>
                    </a:ext>
                  </a:extLst>
                </a:gridCol>
              </a:tblGrid>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Krishna Lakshmi Spandana </a:t>
                      </a:r>
                      <a:r>
                        <a:rPr lang="en-US" sz="1400" b="0" i="0" u="none" strike="noStrike" dirty="0" err="1">
                          <a:solidFill>
                            <a:srgbClr val="000000"/>
                          </a:solidFill>
                          <a:effectLst/>
                          <a:latin typeface="Times New Roman" panose="02020603050405020304" pitchFamily="18" charset="0"/>
                        </a:rPr>
                        <a:t>Vegi</a:t>
                      </a:r>
                      <a:r>
                        <a:rPr lang="en-US" sz="1400" b="0" i="0" u="none" strike="noStrike" dirty="0">
                          <a:solidFill>
                            <a:srgbClr val="000000"/>
                          </a:solidFill>
                          <a:effectLst/>
                          <a:latin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700744287 (</a:t>
                      </a:r>
                      <a:r>
                        <a:rPr lang="en-US" sz="1400" b="0" i="0" u="sng" strike="noStrike" dirty="0">
                          <a:solidFill>
                            <a:srgbClr val="0000FF"/>
                          </a:solidFill>
                          <a:effectLst/>
                          <a:latin typeface="Times New Roman" panose="02020603050405020304" pitchFamily="18" charset="0"/>
                          <a:hlinkClick r:id="rId3"/>
                        </a:rPr>
                        <a:t>vxv42870@ucmo.edu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4236404939"/>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Sindhu </a:t>
                      </a:r>
                      <a:r>
                        <a:rPr lang="en-US" sz="1400" b="0" i="0" u="none" strike="noStrike" dirty="0" err="1">
                          <a:solidFill>
                            <a:srgbClr val="000000"/>
                          </a:solidFill>
                          <a:effectLst/>
                          <a:latin typeface="Times New Roman" panose="02020603050405020304" pitchFamily="18" charset="0"/>
                        </a:rPr>
                        <a:t>Rajanala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700741228 (</a:t>
                      </a:r>
                      <a:r>
                        <a:rPr lang="en-US" sz="1400" b="0" i="0" u="sng" strike="noStrike" dirty="0">
                          <a:solidFill>
                            <a:srgbClr val="0000FF"/>
                          </a:solidFill>
                          <a:effectLst/>
                          <a:latin typeface="Times New Roman" panose="02020603050405020304" pitchFamily="18" charset="0"/>
                          <a:hlinkClick r:id="rId4"/>
                        </a:rPr>
                        <a:t>sxr12280@ucmo.edu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1000101419"/>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Sai Swetha Nambari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700742846 (</a:t>
                      </a:r>
                      <a:r>
                        <a:rPr lang="en-US" sz="1400" b="0" i="0" u="sng" strike="noStrike" dirty="0">
                          <a:solidFill>
                            <a:srgbClr val="0000FF"/>
                          </a:solidFill>
                          <a:effectLst/>
                          <a:latin typeface="Times New Roman" panose="02020603050405020304" pitchFamily="18" charset="0"/>
                          <a:hlinkClick r:id="rId5"/>
                        </a:rPr>
                        <a:t>sxn28460@ucmo.edu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1571051514"/>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Lakshmi Sasank Tipparaju </a:t>
                      </a:r>
                      <a:endParaRPr lang="en-US" dirty="0"/>
                    </a:p>
                  </a:txBody>
                  <a:tcPr/>
                </a:tc>
                <a:tc>
                  <a:txBody>
                    <a:bodyPr/>
                    <a:lstStyle/>
                    <a:p>
                      <a:r>
                        <a:rPr lang="en-US" sz="1400" b="0" i="0" u="none" strike="noStrike" dirty="0">
                          <a:solidFill>
                            <a:srgbClr val="000000"/>
                          </a:solidFill>
                          <a:effectLst/>
                          <a:latin typeface="Times New Roman" panose="02020603050405020304" pitchFamily="18" charset="0"/>
                        </a:rPr>
                        <a:t>700738838 (</a:t>
                      </a:r>
                      <a:r>
                        <a:rPr lang="en-US" sz="1400" b="0" i="0" u="sng" strike="noStrike" dirty="0">
                          <a:solidFill>
                            <a:srgbClr val="0000FF"/>
                          </a:solidFill>
                          <a:effectLst/>
                          <a:latin typeface="Times New Roman" panose="02020603050405020304" pitchFamily="18" charset="0"/>
                          <a:hlinkClick r:id="rId6"/>
                        </a:rPr>
                        <a:t>vxt88380@ucmo.edu</a:t>
                      </a:r>
                      <a:r>
                        <a:rPr lang="en-US" sz="1400" b="0" i="0" u="none" strike="noStrike" dirty="0">
                          <a:solidFill>
                            <a:srgbClr val="000000"/>
                          </a:solidFill>
                          <a:effectLst/>
                          <a:latin typeface="Times New Roman" panose="02020603050405020304" pitchFamily="18" charset="0"/>
                        </a:rPr>
                        <a:t>)</a:t>
                      </a:r>
                      <a:endParaRPr lang="en-US" dirty="0"/>
                    </a:p>
                  </a:txBody>
                  <a:tcPr/>
                </a:tc>
                <a:extLst>
                  <a:ext uri="{0D108BD9-81ED-4DB2-BD59-A6C34878D82A}">
                    <a16:rowId xmlns:a16="http://schemas.microsoft.com/office/drawing/2014/main" val="338891533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80" name="Google Shape;80;p16"/>
          <p:cNvSpPr txBox="1"/>
          <p:nvPr/>
        </p:nvSpPr>
        <p:spPr>
          <a:xfrm>
            <a:off x="474623" y="491221"/>
            <a:ext cx="5420654"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Roles &amp; Responsibilities</a:t>
            </a:r>
            <a:endParaRPr sz="3000" b="1" dirty="0">
              <a:solidFill>
                <a:srgbClr val="002060"/>
              </a:solidFill>
              <a:latin typeface="+mj-lt"/>
              <a:ea typeface="Fira Sans Extra Condensed"/>
              <a:cs typeface="Fira Sans Extra Condensed"/>
              <a:sym typeface="Fira Sans Extra Condensed"/>
            </a:endParaRPr>
          </a:p>
        </p:txBody>
      </p:sp>
      <p:graphicFrame>
        <p:nvGraphicFramePr>
          <p:cNvPr id="2" name="Table 3">
            <a:extLst>
              <a:ext uri="{FF2B5EF4-FFF2-40B4-BE49-F238E27FC236}">
                <a16:creationId xmlns:a16="http://schemas.microsoft.com/office/drawing/2014/main" id="{F74C4AA7-68C9-0AEE-D447-2ACFA6711838}"/>
              </a:ext>
            </a:extLst>
          </p:cNvPr>
          <p:cNvGraphicFramePr>
            <a:graphicFrameLocks noGrp="1"/>
          </p:cNvGraphicFramePr>
          <p:nvPr>
            <p:extLst>
              <p:ext uri="{D42A27DB-BD31-4B8C-83A1-F6EECF244321}">
                <p14:modId xmlns:p14="http://schemas.microsoft.com/office/powerpoint/2010/main" val="2436970754"/>
              </p:ext>
            </p:extLst>
          </p:nvPr>
        </p:nvGraphicFramePr>
        <p:xfrm>
          <a:off x="474623" y="1650380"/>
          <a:ext cx="8208458" cy="1940312"/>
        </p:xfrm>
        <a:graphic>
          <a:graphicData uri="http://schemas.openxmlformats.org/drawingml/2006/table">
            <a:tbl>
              <a:tblPr firstRow="1" bandRow="1">
                <a:tableStyleId>{2D5ABB26-0587-4C30-8999-92F81FD0307C}</a:tableStyleId>
              </a:tblPr>
              <a:tblGrid>
                <a:gridCol w="4104229">
                  <a:extLst>
                    <a:ext uri="{9D8B030D-6E8A-4147-A177-3AD203B41FA5}">
                      <a16:colId xmlns:a16="http://schemas.microsoft.com/office/drawing/2014/main" val="3845203943"/>
                    </a:ext>
                  </a:extLst>
                </a:gridCol>
                <a:gridCol w="4104229">
                  <a:extLst>
                    <a:ext uri="{9D8B030D-6E8A-4147-A177-3AD203B41FA5}">
                      <a16:colId xmlns:a16="http://schemas.microsoft.com/office/drawing/2014/main" val="896406710"/>
                    </a:ext>
                  </a:extLst>
                </a:gridCol>
              </a:tblGrid>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Krishna Lakshmi Spandana </a:t>
                      </a:r>
                      <a:r>
                        <a:rPr lang="en-US" sz="1400" b="0" i="0" u="none" strike="noStrike" dirty="0" err="1">
                          <a:solidFill>
                            <a:srgbClr val="000000"/>
                          </a:solidFill>
                          <a:effectLst/>
                          <a:latin typeface="Times New Roman" panose="02020603050405020304" pitchFamily="18" charset="0"/>
                        </a:rPr>
                        <a:t>Vegi</a:t>
                      </a:r>
                      <a:r>
                        <a:rPr lang="en-US" sz="1400" b="0" i="0" u="none" strike="noStrike" dirty="0">
                          <a:solidFill>
                            <a:srgbClr val="000000"/>
                          </a:solidFill>
                          <a:effectLst/>
                          <a:latin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 </a:t>
                      </a:r>
                      <a:r>
                        <a:rPr lang="en-US" sz="1400" b="0" i="0" u="none" strike="noStrike" dirty="0" err="1">
                          <a:solidFill>
                            <a:srgbClr val="000000"/>
                          </a:solidFill>
                          <a:effectLst/>
                          <a:latin typeface="+mj-lt"/>
                        </a:rPr>
                        <a:t>alog</a:t>
                      </a:r>
                      <a:endParaRPr lang="en-US" sz="1400" b="0" i="0" u="none" strike="noStrike" dirty="0">
                        <a:solidFill>
                          <a:srgbClr val="000000"/>
                        </a:solidFill>
                        <a:effectLst/>
                        <a:latin typeface="+mj-lt"/>
                      </a:endParaRPr>
                    </a:p>
                  </a:txBody>
                  <a:tcPr/>
                </a:tc>
                <a:extLst>
                  <a:ext uri="{0D108BD9-81ED-4DB2-BD59-A6C34878D82A}">
                    <a16:rowId xmlns:a16="http://schemas.microsoft.com/office/drawing/2014/main" val="4236404939"/>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Sindhu </a:t>
                      </a:r>
                      <a:r>
                        <a:rPr lang="en-US" sz="1400" b="0" i="0" u="none" strike="noStrike" dirty="0" err="1">
                          <a:solidFill>
                            <a:srgbClr val="000000"/>
                          </a:solidFill>
                          <a:effectLst/>
                          <a:latin typeface="Times New Roman" panose="02020603050405020304" pitchFamily="18" charset="0"/>
                        </a:rPr>
                        <a:t>Rajanala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---algo</a:t>
                      </a:r>
                    </a:p>
                  </a:txBody>
                  <a:tcPr/>
                </a:tc>
                <a:extLst>
                  <a:ext uri="{0D108BD9-81ED-4DB2-BD59-A6C34878D82A}">
                    <a16:rowId xmlns:a16="http://schemas.microsoft.com/office/drawing/2014/main" val="1000101419"/>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Sai Swetha Nambari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alog</a:t>
                      </a:r>
                      <a:endParaRPr lang="en-US" sz="1400" b="0" i="0" u="none" strike="noStrike" dirty="0">
                        <a:solidFill>
                          <a:srgbClr val="000000"/>
                        </a:solidFill>
                        <a:effectLst/>
                        <a:latin typeface="+mj-lt"/>
                      </a:endParaRPr>
                    </a:p>
                  </a:txBody>
                  <a:tcPr/>
                </a:tc>
                <a:extLst>
                  <a:ext uri="{0D108BD9-81ED-4DB2-BD59-A6C34878D82A}">
                    <a16:rowId xmlns:a16="http://schemas.microsoft.com/office/drawing/2014/main" val="1571051514"/>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Lakshmi Sasank Tipparaju </a:t>
                      </a:r>
                      <a:endParaRPr lang="en-US" dirty="0"/>
                    </a:p>
                  </a:txBody>
                  <a:tcPr/>
                </a:tc>
                <a:tc>
                  <a:txBody>
                    <a:bodyPr/>
                    <a:lstStyle/>
                    <a:p>
                      <a:r>
                        <a:rPr lang="en-US" sz="1400" b="0" dirty="0">
                          <a:latin typeface="+mj-lt"/>
                        </a:rPr>
                        <a:t>--algo</a:t>
                      </a:r>
                    </a:p>
                  </a:txBody>
                  <a:tcPr/>
                </a:tc>
                <a:extLst>
                  <a:ext uri="{0D108BD9-81ED-4DB2-BD59-A6C34878D82A}">
                    <a16:rowId xmlns:a16="http://schemas.microsoft.com/office/drawing/2014/main" val="338891533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23775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Motivation</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Necessity to Socialize with all kinds of people</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Sign language is like a bridge that connects hearing and speech disabled</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People who understand hearing &amp; speech disabled are very limited</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Utilization of Machine Learning techniques in Sign Language Recognition Systems</a:t>
            </a:r>
          </a:p>
        </p:txBody>
      </p:sp>
    </p:spTree>
    <p:extLst>
      <p:ext uri="{BB962C8B-B14F-4D97-AF65-F5344CB8AC3E}">
        <p14:creationId xmlns:p14="http://schemas.microsoft.com/office/powerpoint/2010/main" val="403804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57396" y="432547"/>
            <a:ext cx="82671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Objective</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Applying Course Knowledge &amp; Experimenting with various machine learning algorithms</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Get Classification report of each algorithm</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Performance Metrics Comparison in terms of Accuracy</a:t>
            </a:r>
          </a:p>
        </p:txBody>
      </p:sp>
    </p:spTree>
    <p:extLst>
      <p:ext uri="{BB962C8B-B14F-4D97-AF65-F5344CB8AC3E}">
        <p14:creationId xmlns:p14="http://schemas.microsoft.com/office/powerpoint/2010/main" val="362811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45268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“A New Benchmark on American Sign Language Recognition using Convolutional Neural Network"(M. M. Rahman et. al.,2019). The above-mentioned work gives us an idea on the detection of American Sign Language by using convolutional neural networks. About four datasets were considered with good reports. The performance of the proposed model is studied on each dataset when trained and tested. The model has an accuracy of 100% while recognizing both digits and alphabets and it has an accuracy of 99.90% with the digit and the sign language [2].</a:t>
            </a:r>
            <a:endParaRPr lang="en-US" sz="2000"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"ML Based Sign Language Recognition System" (K. Amrutha and P. Prabu,2021) This research talks about automated identification of SLR based on vision-based isolated hand gesture detection and recognition utilizing convex Hull feature extraction and KNN as classifier which yielded an 65% accuracy [3]. </a:t>
            </a:r>
            <a:endParaRPr lang="en-US" sz="2000" b="0" dirty="0">
              <a:effectLst/>
            </a:endParaRPr>
          </a:p>
          <a:p>
            <a:endParaRPr lang="en-US" sz="1500" dirty="0">
              <a:latin typeface="+mj-lt"/>
              <a:ea typeface="Fira Sans Extra Condensed"/>
              <a:cs typeface="Fira Sans Extra Condensed"/>
              <a:sym typeface="Fira Sans Extra Condensed"/>
            </a:endParaRPr>
          </a:p>
        </p:txBody>
      </p:sp>
    </p:spTree>
    <p:extLst>
      <p:ext uri="{BB962C8B-B14F-4D97-AF65-F5344CB8AC3E}">
        <p14:creationId xmlns:p14="http://schemas.microsoft.com/office/powerpoint/2010/main" val="96679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6BE4-A918-2453-64C8-2F98EF7E39C6}"/>
              </a:ext>
            </a:extLst>
          </p:cNvPr>
          <p:cNvSpPr>
            <a:spLocks noGrp="1"/>
          </p:cNvSpPr>
          <p:nvPr>
            <p:ph type="title"/>
          </p:nvPr>
        </p:nvSpPr>
        <p:spPr>
          <a:xfrm>
            <a:off x="318184" y="1211766"/>
            <a:ext cx="8238600" cy="2108875"/>
          </a:xfrm>
        </p:spPr>
        <p:txBody>
          <a:bodyPr/>
          <a:lstStyle/>
          <a:p>
            <a:pPr algn="l"/>
            <a:r>
              <a:rPr lang="en-US" sz="1500" b="0" i="0" u="none" strike="noStrike" dirty="0">
                <a:solidFill>
                  <a:srgbClr val="000000"/>
                </a:solidFill>
                <a:effectLst/>
                <a:latin typeface="+mj-lt"/>
              </a:rPr>
              <a:t>” Indian Sign Language recognition system using SURF with SVM and CNN” (</a:t>
            </a:r>
            <a:r>
              <a:rPr lang="en-US" sz="1500" b="0" i="0" u="none" strike="noStrike" dirty="0" err="1">
                <a:solidFill>
                  <a:srgbClr val="000000"/>
                </a:solidFill>
                <a:effectLst/>
                <a:latin typeface="+mj-lt"/>
              </a:rPr>
              <a:t>Shagun</a:t>
            </a:r>
            <a:r>
              <a:rPr lang="en-US" sz="1500" b="0" i="0" u="none" strike="noStrike" dirty="0">
                <a:solidFill>
                  <a:srgbClr val="000000"/>
                </a:solidFill>
                <a:effectLst/>
                <a:latin typeface="+mj-lt"/>
              </a:rPr>
              <a:t> </a:t>
            </a:r>
            <a:r>
              <a:rPr lang="en-US" sz="1500" b="0" i="0" u="none" strike="noStrike" dirty="0" err="1">
                <a:solidFill>
                  <a:srgbClr val="000000"/>
                </a:solidFill>
                <a:effectLst/>
                <a:latin typeface="+mj-lt"/>
              </a:rPr>
              <a:t>Katoch</a:t>
            </a:r>
            <a:r>
              <a:rPr lang="en-US" sz="1500" b="0" i="0" u="none" strike="noStrike" dirty="0">
                <a:solidFill>
                  <a:srgbClr val="000000"/>
                </a:solidFill>
                <a:effectLst/>
                <a:latin typeface="+mj-lt"/>
              </a:rPr>
              <a:t> et. at., 2022). In this work the Support Vector Machine and Convolutional Neural Networks are used for the classification. The training data used is 80% and 20% of the data is used for the purpose of testing. For classification SVM with linear kernel is used. SVM has given an accuracy of 99.14% on test data and overall accuracy of 99%. Whereas CNN has given an accuracy of 99% on testing data and overall accuracy of 94% on training data [4].</a:t>
            </a:r>
            <a:br>
              <a:rPr lang="en-US" sz="1500" b="0" dirty="0">
                <a:effectLst/>
                <a:latin typeface="+mj-lt"/>
              </a:rPr>
            </a:br>
            <a:endParaRPr lang="en-US" sz="1500" dirty="0">
              <a:latin typeface="+mj-lt"/>
            </a:endParaRPr>
          </a:p>
        </p:txBody>
      </p:sp>
      <p:sp>
        <p:nvSpPr>
          <p:cNvPr id="3" name="Slide Number Placeholder 2">
            <a:extLst>
              <a:ext uri="{FF2B5EF4-FFF2-40B4-BE49-F238E27FC236}">
                <a16:creationId xmlns:a16="http://schemas.microsoft.com/office/drawing/2014/main" id="{57DD0B20-5D1E-86FA-9FAF-AC08AE807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itle 1">
            <a:extLst>
              <a:ext uri="{FF2B5EF4-FFF2-40B4-BE49-F238E27FC236}">
                <a16:creationId xmlns:a16="http://schemas.microsoft.com/office/drawing/2014/main" id="{62CB7C11-FC62-C052-50B9-618AC467E106}"/>
              </a:ext>
            </a:extLst>
          </p:cNvPr>
          <p:cNvSpPr txBox="1">
            <a:spLocks/>
          </p:cNvSpPr>
          <p:nvPr/>
        </p:nvSpPr>
        <p:spPr>
          <a:xfrm>
            <a:off x="318184" y="511837"/>
            <a:ext cx="8238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r>
              <a:rPr lang="en-US" sz="2500" b="1" dirty="0">
                <a:solidFill>
                  <a:srgbClr val="002060"/>
                </a:solidFill>
                <a:latin typeface="+mj-lt"/>
              </a:rPr>
              <a:t>Related Work Cont..</a:t>
            </a:r>
          </a:p>
        </p:txBody>
      </p:sp>
    </p:spTree>
    <p:extLst>
      <p:ext uri="{BB962C8B-B14F-4D97-AF65-F5344CB8AC3E}">
        <p14:creationId xmlns:p14="http://schemas.microsoft.com/office/powerpoint/2010/main" val="299427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23775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Sign language is really important as it gives the bridge sport to the common people and people containing hearing disability</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Experimental Analysis of these machine learning algorithms </a:t>
            </a:r>
            <a:r>
              <a:rPr lang="en-US" sz="1500" dirty="0" err="1">
                <a:latin typeface="+mj-lt"/>
                <a:ea typeface="Fira Sans Extra Condensed"/>
                <a:cs typeface="Fira Sans Extra Condensed"/>
                <a:sym typeface="Fira Sans Extra Condensed"/>
              </a:rPr>
              <a:t>XGBoost</a:t>
            </a:r>
            <a:r>
              <a:rPr lang="en-US" sz="1500" dirty="0">
                <a:latin typeface="+mj-lt"/>
                <a:ea typeface="Fira Sans Extra Condensed"/>
                <a:cs typeface="Fira Sans Extra Condensed"/>
                <a:sym typeface="Fira Sans Extra Condensed"/>
              </a:rPr>
              <a:t>, </a:t>
            </a:r>
            <a:r>
              <a:rPr lang="en-US" sz="1500" dirty="0" err="1">
                <a:latin typeface="+mj-lt"/>
                <a:ea typeface="Fira Sans Extra Condensed"/>
                <a:cs typeface="Fira Sans Extra Condensed"/>
                <a:sym typeface="Fira Sans Extra Condensed"/>
              </a:rPr>
              <a:t>LightGBM</a:t>
            </a:r>
            <a:r>
              <a:rPr lang="en-US" sz="1500" dirty="0">
                <a:latin typeface="+mj-lt"/>
                <a:ea typeface="Fira Sans Extra Condensed"/>
                <a:cs typeface="Fira Sans Extra Condensed"/>
                <a:sym typeface="Fira Sans Extra Condensed"/>
              </a:rPr>
              <a:t>, Support Vector Machine, Decision Tree, and Random Forest in the area of SLRS</a:t>
            </a:r>
          </a:p>
        </p:txBody>
      </p:sp>
    </p:spTree>
    <p:extLst>
      <p:ext uri="{BB962C8B-B14F-4D97-AF65-F5344CB8AC3E}">
        <p14:creationId xmlns:p14="http://schemas.microsoft.com/office/powerpoint/2010/main" val="3614502053"/>
      </p:ext>
    </p:extLst>
  </p:cSld>
  <p:clrMapOvr>
    <a:masterClrMapping/>
  </p:clrMapOvr>
</p:sld>
</file>

<file path=ppt/theme/theme1.xml><?xml version="1.0" encoding="utf-8"?>
<a:theme xmlns:a="http://schemas.openxmlformats.org/drawingml/2006/main" name="Product Positioning Infographics by Slidesgo">
  <a:themeElements>
    <a:clrScheme name="Simple Light">
      <a:dk1>
        <a:srgbClr val="000000"/>
      </a:dk1>
      <a:lt1>
        <a:srgbClr val="FFFFFF"/>
      </a:lt1>
      <a:dk2>
        <a:srgbClr val="F3F3F3"/>
      </a:dk2>
      <a:lt2>
        <a:srgbClr val="D2DEFF"/>
      </a:lt2>
      <a:accent1>
        <a:srgbClr val="8399FE"/>
      </a:accent1>
      <a:accent2>
        <a:srgbClr val="00D890"/>
      </a:accent2>
      <a:accent3>
        <a:srgbClr val="02FFB3"/>
      </a:accent3>
      <a:accent4>
        <a:srgbClr val="FF5BA8"/>
      </a:accent4>
      <a:accent5>
        <a:srgbClr val="FFA8CF"/>
      </a:accent5>
      <a:accent6>
        <a:srgbClr val="FFDBE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790</Words>
  <Application>Microsoft Office PowerPoint</Application>
  <PresentationFormat>On-screen Show (16:9)</PresentationFormat>
  <Paragraphs>74</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Medium</vt:lpstr>
      <vt:lpstr>Fira Sans Extra Condensed SemiBold</vt:lpstr>
      <vt:lpstr>Times New Roman</vt:lpstr>
      <vt:lpstr>Arial</vt:lpstr>
      <vt:lpstr>Roboto</vt:lpstr>
      <vt:lpstr>Fira Sans Extra Condensed</vt:lpstr>
      <vt:lpstr>Product Positioning Infographics by Slidesgo</vt:lpstr>
      <vt:lpstr>Sign Language Recognition System</vt:lpstr>
      <vt:lpstr>PowerPoint Presentation</vt:lpstr>
      <vt:lpstr>PowerPoint Presentation</vt:lpstr>
      <vt:lpstr>PowerPoint Presentation</vt:lpstr>
      <vt:lpstr>PowerPoint Presentation</vt:lpstr>
      <vt:lpstr>PowerPoint Presentation</vt:lpstr>
      <vt:lpstr>PowerPoint Presentation</vt:lpstr>
      <vt:lpstr>” Indian Sign Language recognition system using SURF with SVM and CNN” (Shagun Katoch et. at., 2022). In this work the Support Vector Machine and Convolutional Neural Networks are used for the classification. The training data used is 80% and 20% of the data is used for the purpose of testing. For classification SVM with linear kernel is used. SVM has given an accuracy of 99.14% on test data and overall accuracy of 99%. Whereas CNN has given an accuracy of 99% on testing data and overall accuracy of 94% on training data [4].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Application (CMS)</dc:title>
  <dc:creator>Sasank Tipparaju</dc:creator>
  <cp:lastModifiedBy>Sasank Tipparaju</cp:lastModifiedBy>
  <cp:revision>14</cp:revision>
  <dcterms:modified xsi:type="dcterms:W3CDTF">2022-12-06T03:01:49Z</dcterms:modified>
</cp:coreProperties>
</file>