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4" r:id="rId8"/>
    <p:sldId id="266" r:id="rId9"/>
    <p:sldId id="268" r:id="rId10"/>
    <p:sldId id="269" r:id="rId11"/>
    <p:sldId id="267" r:id="rId12"/>
    <p:sldId id="270" r:id="rId13"/>
    <p:sldId id="271" r:id="rId14"/>
    <p:sldId id="265" r:id="rId15"/>
    <p:sldId id="273" r:id="rId16"/>
  </p:sldIdLst>
  <p:sldSz cx="9144000" cy="5143500" type="screen16x9"/>
  <p:notesSz cx="6858000" cy="9144000"/>
  <p:embeddedFontLst>
    <p:embeddedFont>
      <p:font typeface="Lato" panose="020B0604020202020204" charset="0"/>
      <p:regular r:id="rId18"/>
      <p:bold r:id="rId19"/>
      <p:italic r:id="rId20"/>
      <p:boldItalic r:id="rId21"/>
    </p:embeddedFont>
    <p:embeddedFont>
      <p:font typeface="Raleway"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78" y="64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2bed6dce2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2bed6dce2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2bed6dce2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2bed6dc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2bed6dce2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2bed6dce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2bed6dce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2bed6dce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2bed6dce2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2bed6dce2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2bed6dce2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2bed6dce2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2bed6dce2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2bed6dce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Naive_Bayes_classifier" TargetMode="External"/><Relationship Id="rId2" Type="http://schemas.openxmlformats.org/officeDocument/2006/relationships/hyperlink" Target="https://towardsdatascience.com/illustrated-guide-to-lstms-and-gru-s-a-step-by-step-explanation-44e9eb85bf21"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Predicting Stock Prices using Daily News Headlines</a:t>
            </a:r>
            <a:endParaRPr/>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457200" lvl="0" indent="-342900" algn="l" rtl="0">
              <a:spcBef>
                <a:spcPts val="0"/>
              </a:spcBef>
              <a:spcAft>
                <a:spcPts val="0"/>
              </a:spcAft>
              <a:buSzPts val="1800"/>
              <a:buChar char="-"/>
            </a:pPr>
            <a:r>
              <a:rPr lang="en" dirty="0"/>
              <a:t>Spandan Gupta</a:t>
            </a:r>
          </a:p>
          <a:p>
            <a:pPr marL="114300" lvl="0" indent="0" algn="l" rtl="0">
              <a:spcBef>
                <a:spcPts val="0"/>
              </a:spcBef>
              <a:spcAft>
                <a:spcPts val="0"/>
              </a:spcAft>
              <a:buSzPts val="1800"/>
            </a:pPr>
            <a:r>
              <a:rPr lang="en" dirty="0"/>
              <a:t>       Spring 2020</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1239F-7D65-4EEA-B05F-BF5A88B66AB3}"/>
              </a:ext>
            </a:extLst>
          </p:cNvPr>
          <p:cNvSpPr>
            <a:spLocks noGrp="1"/>
          </p:cNvSpPr>
          <p:nvPr>
            <p:ph type="title"/>
          </p:nvPr>
        </p:nvSpPr>
        <p:spPr/>
        <p:txBody>
          <a:bodyPr/>
          <a:lstStyle/>
          <a:p>
            <a:r>
              <a:rPr lang="en-US" dirty="0"/>
              <a:t>Multi-layer feed forward Deep Neural Network</a:t>
            </a:r>
          </a:p>
        </p:txBody>
      </p:sp>
      <p:sp>
        <p:nvSpPr>
          <p:cNvPr id="3" name="Text Placeholder 2">
            <a:extLst>
              <a:ext uri="{FF2B5EF4-FFF2-40B4-BE49-F238E27FC236}">
                <a16:creationId xmlns:a16="http://schemas.microsoft.com/office/drawing/2014/main" id="{20FA358A-4EBD-4F44-904E-4AE1DF4A32EB}"/>
              </a:ext>
            </a:extLst>
          </p:cNvPr>
          <p:cNvSpPr>
            <a:spLocks noGrp="1"/>
          </p:cNvSpPr>
          <p:nvPr>
            <p:ph type="body" idx="1"/>
          </p:nvPr>
        </p:nvSpPr>
        <p:spPr>
          <a:xfrm>
            <a:off x="4783014" y="1595776"/>
            <a:ext cx="3948697" cy="3356830"/>
          </a:xfrm>
        </p:spPr>
        <p:txBody>
          <a:bodyPr/>
          <a:lstStyle/>
          <a:p>
            <a:r>
              <a:rPr lang="en-US" dirty="0"/>
              <a:t>Feed-forward neural networks are inspired by the information processing of one or more neural cells, called a neuron [1]</a:t>
            </a:r>
          </a:p>
        </p:txBody>
      </p:sp>
      <p:pic>
        <p:nvPicPr>
          <p:cNvPr id="4" name="Picture 3">
            <a:extLst>
              <a:ext uri="{FF2B5EF4-FFF2-40B4-BE49-F238E27FC236}">
                <a16:creationId xmlns:a16="http://schemas.microsoft.com/office/drawing/2014/main" id="{8F8833C5-59D6-4A5F-8BFF-D76CBA4A995D}"/>
              </a:ext>
            </a:extLst>
          </p:cNvPr>
          <p:cNvPicPr/>
          <p:nvPr/>
        </p:nvPicPr>
        <p:blipFill>
          <a:blip r:embed="rId2"/>
          <a:stretch>
            <a:fillRect/>
          </a:stretch>
        </p:blipFill>
        <p:spPr>
          <a:xfrm>
            <a:off x="371425" y="1566862"/>
            <a:ext cx="4200575" cy="3356830"/>
          </a:xfrm>
          <a:prstGeom prst="rect">
            <a:avLst/>
          </a:prstGeom>
        </p:spPr>
      </p:pic>
    </p:spTree>
    <p:extLst>
      <p:ext uri="{BB962C8B-B14F-4D97-AF65-F5344CB8AC3E}">
        <p14:creationId xmlns:p14="http://schemas.microsoft.com/office/powerpoint/2010/main" val="1434408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2A486-435D-435B-9A80-EB63A8504B85}"/>
              </a:ext>
            </a:extLst>
          </p:cNvPr>
          <p:cNvSpPr>
            <a:spLocks noGrp="1"/>
          </p:cNvSpPr>
          <p:nvPr>
            <p:ph type="title"/>
          </p:nvPr>
        </p:nvSpPr>
        <p:spPr/>
        <p:txBody>
          <a:bodyPr/>
          <a:lstStyle/>
          <a:p>
            <a:r>
              <a:rPr lang="en-US" sz="2800" dirty="0"/>
              <a:t>Evaluation of Multi Layer Network</a:t>
            </a:r>
          </a:p>
        </p:txBody>
      </p:sp>
      <p:sp>
        <p:nvSpPr>
          <p:cNvPr id="3" name="Text Placeholder 2">
            <a:extLst>
              <a:ext uri="{FF2B5EF4-FFF2-40B4-BE49-F238E27FC236}">
                <a16:creationId xmlns:a16="http://schemas.microsoft.com/office/drawing/2014/main" id="{F5655152-BCC6-46BA-985D-2DE611E094E2}"/>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E840B9AB-1EBF-4FB0-9785-4F944BBBE3D9}"/>
              </a:ext>
            </a:extLst>
          </p:cNvPr>
          <p:cNvPicPr/>
          <p:nvPr/>
        </p:nvPicPr>
        <p:blipFill>
          <a:blip r:embed="rId2"/>
          <a:stretch>
            <a:fillRect/>
          </a:stretch>
        </p:blipFill>
        <p:spPr>
          <a:xfrm>
            <a:off x="123092" y="1211350"/>
            <a:ext cx="8608620" cy="3932150"/>
          </a:xfrm>
          <a:prstGeom prst="rect">
            <a:avLst/>
          </a:prstGeom>
        </p:spPr>
      </p:pic>
    </p:spTree>
    <p:extLst>
      <p:ext uri="{BB962C8B-B14F-4D97-AF65-F5344CB8AC3E}">
        <p14:creationId xmlns:p14="http://schemas.microsoft.com/office/powerpoint/2010/main" val="1472211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4DC9-E3F2-4665-AE23-CBC886BCDD71}"/>
              </a:ext>
            </a:extLst>
          </p:cNvPr>
          <p:cNvSpPr>
            <a:spLocks noGrp="1"/>
          </p:cNvSpPr>
          <p:nvPr>
            <p:ph type="title"/>
          </p:nvPr>
        </p:nvSpPr>
        <p:spPr/>
        <p:txBody>
          <a:bodyPr/>
          <a:lstStyle/>
          <a:p>
            <a:r>
              <a:rPr lang="en-US" dirty="0"/>
              <a:t>LSTM</a:t>
            </a:r>
          </a:p>
        </p:txBody>
      </p:sp>
      <p:sp>
        <p:nvSpPr>
          <p:cNvPr id="3" name="Text Placeholder 2">
            <a:extLst>
              <a:ext uri="{FF2B5EF4-FFF2-40B4-BE49-F238E27FC236}">
                <a16:creationId xmlns:a16="http://schemas.microsoft.com/office/drawing/2014/main" id="{5D21B1E9-7994-4423-BD0D-E28988274631}"/>
              </a:ext>
            </a:extLst>
          </p:cNvPr>
          <p:cNvSpPr>
            <a:spLocks noGrp="1"/>
          </p:cNvSpPr>
          <p:nvPr>
            <p:ph type="body" idx="1"/>
          </p:nvPr>
        </p:nvSpPr>
        <p:spPr>
          <a:xfrm>
            <a:off x="5240214" y="1376361"/>
            <a:ext cx="3491497" cy="3617669"/>
          </a:xfrm>
        </p:spPr>
        <p:txBody>
          <a:bodyPr/>
          <a:lstStyle/>
          <a:p>
            <a:r>
              <a:rPr lang="en-US" dirty="0"/>
              <a:t>Long Short-Term Memory (LSTM) networks are a type of recurrent neural network capable of learning order dependence in sequence prediction problems. [1] </a:t>
            </a:r>
          </a:p>
          <a:p>
            <a:pPr marL="114300" indent="0">
              <a:buNone/>
            </a:pPr>
            <a:endParaRPr lang="en-US" dirty="0"/>
          </a:p>
        </p:txBody>
      </p:sp>
      <p:pic>
        <p:nvPicPr>
          <p:cNvPr id="4" name="Picture 3">
            <a:extLst>
              <a:ext uri="{FF2B5EF4-FFF2-40B4-BE49-F238E27FC236}">
                <a16:creationId xmlns:a16="http://schemas.microsoft.com/office/drawing/2014/main" id="{91377E1C-45CF-4291-AB23-E5A9899DF2F4}"/>
              </a:ext>
            </a:extLst>
          </p:cNvPr>
          <p:cNvPicPr/>
          <p:nvPr/>
        </p:nvPicPr>
        <p:blipFill>
          <a:blip r:embed="rId2"/>
          <a:stretch>
            <a:fillRect/>
          </a:stretch>
        </p:blipFill>
        <p:spPr>
          <a:xfrm>
            <a:off x="238198" y="1376362"/>
            <a:ext cx="4808587" cy="3617669"/>
          </a:xfrm>
          <a:prstGeom prst="rect">
            <a:avLst/>
          </a:prstGeom>
        </p:spPr>
      </p:pic>
    </p:spTree>
    <p:extLst>
      <p:ext uri="{BB962C8B-B14F-4D97-AF65-F5344CB8AC3E}">
        <p14:creationId xmlns:p14="http://schemas.microsoft.com/office/powerpoint/2010/main" val="1405680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56FE-BCE8-4C1C-86AB-004D6DF37E73}"/>
              </a:ext>
            </a:extLst>
          </p:cNvPr>
          <p:cNvSpPr>
            <a:spLocks noGrp="1"/>
          </p:cNvSpPr>
          <p:nvPr>
            <p:ph type="title"/>
          </p:nvPr>
        </p:nvSpPr>
        <p:spPr/>
        <p:txBody>
          <a:bodyPr/>
          <a:lstStyle/>
          <a:p>
            <a:r>
              <a:rPr lang="en-US" dirty="0"/>
              <a:t>Accuracy of LSTM</a:t>
            </a:r>
          </a:p>
        </p:txBody>
      </p:sp>
      <p:sp>
        <p:nvSpPr>
          <p:cNvPr id="3" name="Text Placeholder 2">
            <a:extLst>
              <a:ext uri="{FF2B5EF4-FFF2-40B4-BE49-F238E27FC236}">
                <a16:creationId xmlns:a16="http://schemas.microsoft.com/office/drawing/2014/main" id="{314CBDE7-D114-4F15-A9DA-54833730325E}"/>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E72DE695-C1C2-4731-896E-51BDE170C837}"/>
              </a:ext>
            </a:extLst>
          </p:cNvPr>
          <p:cNvPicPr/>
          <p:nvPr/>
        </p:nvPicPr>
        <p:blipFill>
          <a:blip r:embed="rId2"/>
          <a:stretch>
            <a:fillRect/>
          </a:stretch>
        </p:blipFill>
        <p:spPr>
          <a:xfrm>
            <a:off x="87922" y="1303669"/>
            <a:ext cx="8643789" cy="3514516"/>
          </a:xfrm>
          <a:prstGeom prst="rect">
            <a:avLst/>
          </a:prstGeom>
        </p:spPr>
      </p:pic>
    </p:spTree>
    <p:extLst>
      <p:ext uri="{BB962C8B-B14F-4D97-AF65-F5344CB8AC3E}">
        <p14:creationId xmlns:p14="http://schemas.microsoft.com/office/powerpoint/2010/main" val="806904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 and </a:t>
            </a:r>
            <a:r>
              <a:rPr lang="en" dirty="0"/>
              <a:t>Future </a:t>
            </a:r>
            <a:r>
              <a:rPr lang="en-US" dirty="0"/>
              <a:t>Work</a:t>
            </a:r>
            <a:r>
              <a:rPr lang="en" dirty="0"/>
              <a:t>	</a:t>
            </a:r>
            <a:endParaRPr dirty="0"/>
          </a:p>
        </p:txBody>
      </p:sp>
      <p:sp>
        <p:nvSpPr>
          <p:cNvPr id="139" name="Google Shape;139;p22"/>
          <p:cNvSpPr txBox="1">
            <a:spLocks noGrp="1"/>
          </p:cNvSpPr>
          <p:nvPr>
            <p:ph type="body" idx="1"/>
          </p:nvPr>
        </p:nvSpPr>
        <p:spPr>
          <a:xfrm>
            <a:off x="2410112" y="1595775"/>
            <a:ext cx="6321600" cy="3239993"/>
          </a:xfrm>
          <a:prstGeom prst="rect">
            <a:avLst/>
          </a:prstGeom>
        </p:spPr>
        <p:txBody>
          <a:bodyPr spcFirstLastPara="1" wrap="square" lIns="91425" tIns="91425" rIns="91425" bIns="91425" anchor="t" anchorCtr="0">
            <a:noAutofit/>
          </a:bodyPr>
          <a:lstStyle/>
          <a:p>
            <a:r>
              <a:rPr lang="en-US" sz="1600" dirty="0"/>
              <a:t>As understood from the accuracy score achieved, it states the fact that stock prices are the most difficult to predict. Also probably, </a:t>
            </a:r>
          </a:p>
          <a:p>
            <a:r>
              <a:rPr lang="en-US" sz="1600" dirty="0"/>
              <a:t>The Future Work would be figure out other factors. Link it with a company’s background. Since now I have got a grasp of this, within a week or two I have plan on implementing the prediction of stock prices, based on backgrounds of company. Next step will be to answer questions like, what was related news of Apple company since it’s stock prices dropped. Similarly for Amazon and Facebook, if they are doing good these days, what are the relevant news headlines about them now?</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CDBE6-102D-46F4-A0DF-7937D7B48F71}"/>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D6017FFE-1328-408E-875F-C61BE1ED9DB2}"/>
              </a:ext>
            </a:extLst>
          </p:cNvPr>
          <p:cNvSpPr>
            <a:spLocks noGrp="1"/>
          </p:cNvSpPr>
          <p:nvPr>
            <p:ph type="body" idx="1"/>
          </p:nvPr>
        </p:nvSpPr>
        <p:spPr/>
        <p:txBody>
          <a:bodyPr/>
          <a:lstStyle/>
          <a:p>
            <a:r>
              <a:rPr lang="en-US" dirty="0"/>
              <a:t>[1] Multi layer network, https://www.tutorialspoint.com/keras/keras_deep_learning.htm</a:t>
            </a:r>
          </a:p>
          <a:p>
            <a:r>
              <a:rPr lang="en-US" dirty="0"/>
              <a:t>[2] LSTM, </a:t>
            </a:r>
            <a:r>
              <a:rPr lang="en-US" dirty="0">
                <a:hlinkClick r:id="rId2"/>
              </a:rPr>
              <a:t>https://towardsdatascience.com/illustrated-guide-to-lstms-and-gru-s-a-step-by-step-explanation-44e9eb85bf21</a:t>
            </a:r>
            <a:endParaRPr lang="en-US" dirty="0"/>
          </a:p>
          <a:p>
            <a:r>
              <a:rPr lang="en-US" dirty="0"/>
              <a:t>[3] Na</a:t>
            </a:r>
            <a:r>
              <a:rPr lang="en-US" dirty="0">
                <a:hlinkClick r:id="rId3"/>
              </a:rPr>
              <a:t>ï</a:t>
            </a:r>
            <a:r>
              <a:rPr lang="en-US" dirty="0"/>
              <a:t>ve Bayes </a:t>
            </a:r>
            <a:r>
              <a:rPr lang="en-US" dirty="0">
                <a:hlinkClick r:id="rId3"/>
              </a:rPr>
              <a:t>https://en.wikipedia.org/wiki/Naive_Bayes_classifier</a:t>
            </a:r>
            <a:endParaRPr lang="en-US" dirty="0"/>
          </a:p>
        </p:txBody>
      </p:sp>
    </p:spTree>
    <p:extLst>
      <p:ext uri="{BB962C8B-B14F-4D97-AF65-F5344CB8AC3E}">
        <p14:creationId xmlns:p14="http://schemas.microsoft.com/office/powerpoint/2010/main" val="1254698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1699250" y="578375"/>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DJIA Historical Stock Data</a:t>
            </a:r>
            <a:endParaRPr/>
          </a:p>
        </p:txBody>
      </p:sp>
      <p:sp>
        <p:nvSpPr>
          <p:cNvPr id="79" name="Google Shape;79;p1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80" name="Google Shape;80;p14"/>
          <p:cNvPicPr preferRelativeResize="0"/>
          <p:nvPr/>
        </p:nvPicPr>
        <p:blipFill>
          <a:blip r:embed="rId3">
            <a:alphaModFix/>
          </a:blip>
          <a:stretch>
            <a:fillRect/>
          </a:stretch>
        </p:blipFill>
        <p:spPr>
          <a:xfrm>
            <a:off x="908625" y="1213775"/>
            <a:ext cx="7238675" cy="3929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1756375" y="3597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 News Headlines on Reddit</a:t>
            </a:r>
            <a:endParaRPr/>
          </a:p>
        </p:txBody>
      </p:sp>
      <p:sp>
        <p:nvSpPr>
          <p:cNvPr id="86" name="Google Shape;86;p15"/>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87" name="Google Shape;87;p15"/>
          <p:cNvPicPr preferRelativeResize="0"/>
          <p:nvPr/>
        </p:nvPicPr>
        <p:blipFill>
          <a:blip r:embed="rId3">
            <a:alphaModFix/>
          </a:blip>
          <a:stretch>
            <a:fillRect/>
          </a:stretch>
        </p:blipFill>
        <p:spPr>
          <a:xfrm>
            <a:off x="658350" y="1084525"/>
            <a:ext cx="8188449" cy="4024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2161025" y="46920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Train and test split</a:t>
            </a:r>
            <a:endParaRPr/>
          </a:p>
        </p:txBody>
      </p:sp>
      <p:sp>
        <p:nvSpPr>
          <p:cNvPr id="93" name="Google Shape;93;p16"/>
          <p:cNvSpPr txBox="1">
            <a:spLocks noGrp="1"/>
          </p:cNvSpPr>
          <p:nvPr>
            <p:ph type="body" idx="1"/>
          </p:nvPr>
        </p:nvSpPr>
        <p:spPr>
          <a:xfrm>
            <a:off x="4571997" y="1104600"/>
            <a:ext cx="4159500" cy="3493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ratio to divide the train and split is chosen to be 70-30.</a:t>
            </a:r>
            <a:endParaRPr/>
          </a:p>
        </p:txBody>
      </p:sp>
      <p:pic>
        <p:nvPicPr>
          <p:cNvPr id="94" name="Google Shape;94;p16"/>
          <p:cNvPicPr preferRelativeResize="0"/>
          <p:nvPr/>
        </p:nvPicPr>
        <p:blipFill>
          <a:blip r:embed="rId3">
            <a:alphaModFix/>
          </a:blip>
          <a:stretch>
            <a:fillRect/>
          </a:stretch>
        </p:blipFill>
        <p:spPr>
          <a:xfrm>
            <a:off x="152400" y="1104600"/>
            <a:ext cx="3715200" cy="3886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Count Vectorizer</a:t>
            </a:r>
            <a:endParaRPr/>
          </a:p>
        </p:txBody>
      </p:sp>
      <p:sp>
        <p:nvSpPr>
          <p:cNvPr id="100" name="Google Shape;100;p17"/>
          <p:cNvSpPr txBox="1">
            <a:spLocks noGrp="1"/>
          </p:cNvSpPr>
          <p:nvPr>
            <p:ph type="body" idx="1"/>
          </p:nvPr>
        </p:nvSpPr>
        <p:spPr>
          <a:xfrm>
            <a:off x="5292968" y="1211350"/>
            <a:ext cx="3438743" cy="2200065"/>
          </a:xfrm>
          <a:prstGeom prst="rect">
            <a:avLst/>
          </a:prstGeom>
        </p:spPr>
        <p:txBody>
          <a:bodyPr spcFirstLastPara="1" wrap="square" lIns="91425" tIns="91425" rIns="91425" bIns="91425" anchor="t" anchorCtr="0">
            <a:noAutofit/>
          </a:bodyPr>
          <a:lstStyle/>
          <a:p>
            <a:pPr marL="285750" indent="-285750">
              <a:spcAft>
                <a:spcPts val="1600"/>
              </a:spcAft>
            </a:pPr>
            <a:r>
              <a:rPr lang="en-US" dirty="0"/>
              <a:t>Count Vectorizer, counts the number of times the keyword appears. </a:t>
            </a:r>
          </a:p>
          <a:p>
            <a:pPr marL="285750" indent="-285750">
              <a:spcAft>
                <a:spcPts val="1600"/>
              </a:spcAft>
            </a:pPr>
            <a:r>
              <a:rPr lang="en-US" dirty="0"/>
              <a:t>Creates a matrix of token counts</a:t>
            </a:r>
            <a:endParaRPr dirty="0"/>
          </a:p>
        </p:txBody>
      </p:sp>
      <p:pic>
        <p:nvPicPr>
          <p:cNvPr id="6" name="Picture 5">
            <a:extLst>
              <a:ext uri="{FF2B5EF4-FFF2-40B4-BE49-F238E27FC236}">
                <a16:creationId xmlns:a16="http://schemas.microsoft.com/office/drawing/2014/main" id="{9CC0EBE7-399E-436E-A772-81A033FB8BF6}"/>
              </a:ext>
            </a:extLst>
          </p:cNvPr>
          <p:cNvPicPr/>
          <p:nvPr/>
        </p:nvPicPr>
        <p:blipFill>
          <a:blip r:embed="rId3"/>
          <a:stretch>
            <a:fillRect/>
          </a:stretch>
        </p:blipFill>
        <p:spPr>
          <a:xfrm>
            <a:off x="0" y="1211350"/>
            <a:ext cx="5011615" cy="2372339"/>
          </a:xfrm>
          <a:prstGeom prst="rect">
            <a:avLst/>
          </a:prstGeom>
        </p:spPr>
      </p:pic>
      <p:pic>
        <p:nvPicPr>
          <p:cNvPr id="7" name="Picture 6">
            <a:extLst>
              <a:ext uri="{FF2B5EF4-FFF2-40B4-BE49-F238E27FC236}">
                <a16:creationId xmlns:a16="http://schemas.microsoft.com/office/drawing/2014/main" id="{84EFDDCF-085A-482C-B407-BA2CF3DC4A4C}"/>
              </a:ext>
            </a:extLst>
          </p:cNvPr>
          <p:cNvPicPr/>
          <p:nvPr/>
        </p:nvPicPr>
        <p:blipFill>
          <a:blip r:embed="rId4"/>
          <a:stretch>
            <a:fillRect/>
          </a:stretch>
        </p:blipFill>
        <p:spPr>
          <a:xfrm>
            <a:off x="27513" y="3583689"/>
            <a:ext cx="9116486" cy="15598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Logistic Regression</a:t>
            </a:r>
            <a:endParaRPr/>
          </a:p>
        </p:txBody>
      </p:sp>
      <p:sp>
        <p:nvSpPr>
          <p:cNvPr id="108" name="Google Shape;108;p18"/>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10" name="Google Shape;110;p18"/>
          <p:cNvSpPr txBox="1"/>
          <p:nvPr/>
        </p:nvSpPr>
        <p:spPr>
          <a:xfrm>
            <a:off x="5721650" y="4485600"/>
            <a:ext cx="3010200" cy="47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Lato"/>
                <a:ea typeface="Lato"/>
                <a:cs typeface="Lato"/>
                <a:sym typeface="Lato"/>
              </a:rPr>
              <a:t>Accuracy score = 0.408</a:t>
            </a:r>
            <a:endParaRPr sz="1800">
              <a:latin typeface="Lato"/>
              <a:ea typeface="Lato"/>
              <a:cs typeface="Lato"/>
              <a:sym typeface="Lato"/>
            </a:endParaRPr>
          </a:p>
        </p:txBody>
      </p:sp>
      <p:pic>
        <p:nvPicPr>
          <p:cNvPr id="6" name="Picture 5">
            <a:extLst>
              <a:ext uri="{FF2B5EF4-FFF2-40B4-BE49-F238E27FC236}">
                <a16:creationId xmlns:a16="http://schemas.microsoft.com/office/drawing/2014/main" id="{31A047E9-6F13-4C8F-9771-53A2B3B3ECD0}"/>
              </a:ext>
            </a:extLst>
          </p:cNvPr>
          <p:cNvPicPr/>
          <p:nvPr/>
        </p:nvPicPr>
        <p:blipFill>
          <a:blip r:embed="rId3"/>
          <a:stretch>
            <a:fillRect/>
          </a:stretch>
        </p:blipFill>
        <p:spPr>
          <a:xfrm>
            <a:off x="0" y="1211580"/>
            <a:ext cx="8968154" cy="37525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Naive Bayes</a:t>
            </a:r>
            <a:endParaRPr/>
          </a:p>
        </p:txBody>
      </p:sp>
      <p:sp>
        <p:nvSpPr>
          <p:cNvPr id="131" name="Google Shape;131;p21"/>
          <p:cNvSpPr txBox="1">
            <a:spLocks noGrp="1"/>
          </p:cNvSpPr>
          <p:nvPr>
            <p:ph type="body" idx="1"/>
          </p:nvPr>
        </p:nvSpPr>
        <p:spPr>
          <a:xfrm>
            <a:off x="5890846" y="1211350"/>
            <a:ext cx="2840866" cy="3386826"/>
          </a:xfrm>
          <a:prstGeom prst="rect">
            <a:avLst/>
          </a:prstGeom>
        </p:spPr>
        <p:txBody>
          <a:bodyPr spcFirstLastPara="1" wrap="square" lIns="91425" tIns="91425" rIns="91425" bIns="91425" anchor="t" anchorCtr="0">
            <a:noAutofit/>
          </a:bodyPr>
          <a:lstStyle/>
          <a:p>
            <a:pPr marL="285750" indent="-285750">
              <a:spcAft>
                <a:spcPts val="1600"/>
              </a:spcAft>
            </a:pPr>
            <a:r>
              <a:rPr lang="en-US" dirty="0"/>
              <a:t>A probabilistic Classifier based on Bayes Theorem</a:t>
            </a:r>
          </a:p>
          <a:p>
            <a:pPr marL="285750" indent="-285750">
              <a:spcAft>
                <a:spcPts val="1600"/>
              </a:spcAft>
            </a:pPr>
            <a:r>
              <a:rPr lang="en-US" dirty="0"/>
              <a:t>Considers the probability of an outcome regardless of correlations[3]</a:t>
            </a:r>
            <a:endParaRPr dirty="0"/>
          </a:p>
        </p:txBody>
      </p:sp>
      <p:sp>
        <p:nvSpPr>
          <p:cNvPr id="133" name="Google Shape;133;p21"/>
          <p:cNvSpPr txBox="1"/>
          <p:nvPr/>
        </p:nvSpPr>
        <p:spPr>
          <a:xfrm>
            <a:off x="5715000" y="4039875"/>
            <a:ext cx="2601600" cy="73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dirty="0">
              <a:latin typeface="Lato"/>
              <a:ea typeface="Lato"/>
              <a:cs typeface="Lato"/>
              <a:sym typeface="Lato"/>
            </a:endParaRPr>
          </a:p>
        </p:txBody>
      </p:sp>
      <p:pic>
        <p:nvPicPr>
          <p:cNvPr id="6" name="Picture 5">
            <a:extLst>
              <a:ext uri="{FF2B5EF4-FFF2-40B4-BE49-F238E27FC236}">
                <a16:creationId xmlns:a16="http://schemas.microsoft.com/office/drawing/2014/main" id="{37B664A0-10ED-4119-B05B-042BFEF712E9}"/>
              </a:ext>
            </a:extLst>
          </p:cNvPr>
          <p:cNvPicPr/>
          <p:nvPr/>
        </p:nvPicPr>
        <p:blipFill>
          <a:blip r:embed="rId3"/>
          <a:stretch>
            <a:fillRect/>
          </a:stretch>
        </p:blipFill>
        <p:spPr>
          <a:xfrm>
            <a:off x="412287" y="1103625"/>
            <a:ext cx="5302713" cy="38206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0BB09-1E2F-4A7C-8E6F-AF26F064C861}"/>
              </a:ext>
            </a:extLst>
          </p:cNvPr>
          <p:cNvSpPr>
            <a:spLocks noGrp="1"/>
          </p:cNvSpPr>
          <p:nvPr>
            <p:ph type="title"/>
          </p:nvPr>
        </p:nvSpPr>
        <p:spPr/>
        <p:txBody>
          <a:bodyPr/>
          <a:lstStyle/>
          <a:p>
            <a:r>
              <a:rPr lang="en-US" dirty="0"/>
              <a:t>Random Forest Classifier</a:t>
            </a:r>
          </a:p>
        </p:txBody>
      </p:sp>
      <p:sp>
        <p:nvSpPr>
          <p:cNvPr id="3" name="Text Placeholder 2">
            <a:extLst>
              <a:ext uri="{FF2B5EF4-FFF2-40B4-BE49-F238E27FC236}">
                <a16:creationId xmlns:a16="http://schemas.microsoft.com/office/drawing/2014/main" id="{8F4BFB24-D220-4012-B379-4FDF4554E7DF}"/>
              </a:ext>
            </a:extLst>
          </p:cNvPr>
          <p:cNvSpPr>
            <a:spLocks noGrp="1"/>
          </p:cNvSpPr>
          <p:nvPr>
            <p:ph type="body" idx="1"/>
          </p:nvPr>
        </p:nvSpPr>
        <p:spPr>
          <a:xfrm>
            <a:off x="6682154" y="1211350"/>
            <a:ext cx="2049558" cy="3386826"/>
          </a:xfrm>
        </p:spPr>
        <p:txBody>
          <a:bodyPr/>
          <a:lstStyle/>
          <a:p>
            <a:r>
              <a:rPr lang="en-US" dirty="0"/>
              <a:t>Random sampling of training data points when building trees</a:t>
            </a:r>
          </a:p>
        </p:txBody>
      </p:sp>
      <p:pic>
        <p:nvPicPr>
          <p:cNvPr id="4" name="Picture 3">
            <a:extLst>
              <a:ext uri="{FF2B5EF4-FFF2-40B4-BE49-F238E27FC236}">
                <a16:creationId xmlns:a16="http://schemas.microsoft.com/office/drawing/2014/main" id="{224C02BC-CC95-49F4-86B6-2FFAC0670788}"/>
              </a:ext>
            </a:extLst>
          </p:cNvPr>
          <p:cNvPicPr/>
          <p:nvPr/>
        </p:nvPicPr>
        <p:blipFill>
          <a:blip r:embed="rId2"/>
          <a:stretch>
            <a:fillRect/>
          </a:stretch>
        </p:blipFill>
        <p:spPr>
          <a:xfrm>
            <a:off x="209837" y="1211350"/>
            <a:ext cx="6321600" cy="3932150"/>
          </a:xfrm>
          <a:prstGeom prst="rect">
            <a:avLst/>
          </a:prstGeom>
        </p:spPr>
      </p:pic>
    </p:spTree>
    <p:extLst>
      <p:ext uri="{BB962C8B-B14F-4D97-AF65-F5344CB8AC3E}">
        <p14:creationId xmlns:p14="http://schemas.microsoft.com/office/powerpoint/2010/main" val="3085974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5A52F-1983-44E5-B545-519907EE4A0D}"/>
              </a:ext>
            </a:extLst>
          </p:cNvPr>
          <p:cNvSpPr>
            <a:spLocks noGrp="1"/>
          </p:cNvSpPr>
          <p:nvPr>
            <p:ph type="title"/>
          </p:nvPr>
        </p:nvSpPr>
        <p:spPr/>
        <p:txBody>
          <a:bodyPr/>
          <a:lstStyle/>
          <a:p>
            <a:r>
              <a:rPr lang="en-US" dirty="0"/>
              <a:t>Gradient Boosting Classifier</a:t>
            </a:r>
          </a:p>
        </p:txBody>
      </p:sp>
      <p:sp>
        <p:nvSpPr>
          <p:cNvPr id="3" name="Text Placeholder 2">
            <a:extLst>
              <a:ext uri="{FF2B5EF4-FFF2-40B4-BE49-F238E27FC236}">
                <a16:creationId xmlns:a16="http://schemas.microsoft.com/office/drawing/2014/main" id="{320F2641-5B3A-44D1-B608-8619B4429F77}"/>
              </a:ext>
            </a:extLst>
          </p:cNvPr>
          <p:cNvSpPr>
            <a:spLocks noGrp="1"/>
          </p:cNvSpPr>
          <p:nvPr>
            <p:ph type="body" idx="1"/>
          </p:nvPr>
        </p:nvSpPr>
        <p:spPr>
          <a:xfrm>
            <a:off x="6189784" y="1211350"/>
            <a:ext cx="2541927" cy="3386826"/>
          </a:xfrm>
        </p:spPr>
        <p:txBody>
          <a:bodyPr/>
          <a:lstStyle/>
          <a:p>
            <a:r>
              <a:rPr lang="en-US" dirty="0"/>
              <a:t>A group of ML models that combine many weak learning models to create a strong predictive model.</a:t>
            </a:r>
          </a:p>
        </p:txBody>
      </p:sp>
      <p:pic>
        <p:nvPicPr>
          <p:cNvPr id="4" name="Picture 3">
            <a:extLst>
              <a:ext uri="{FF2B5EF4-FFF2-40B4-BE49-F238E27FC236}">
                <a16:creationId xmlns:a16="http://schemas.microsoft.com/office/drawing/2014/main" id="{79D04CB9-D1B2-4111-A115-3EF16DF10D7F}"/>
              </a:ext>
            </a:extLst>
          </p:cNvPr>
          <p:cNvPicPr/>
          <p:nvPr/>
        </p:nvPicPr>
        <p:blipFill>
          <a:blip r:embed="rId2"/>
          <a:stretch>
            <a:fillRect/>
          </a:stretch>
        </p:blipFill>
        <p:spPr>
          <a:xfrm>
            <a:off x="90774" y="1176546"/>
            <a:ext cx="6099011" cy="3817485"/>
          </a:xfrm>
          <a:prstGeom prst="rect">
            <a:avLst/>
          </a:prstGeom>
        </p:spPr>
      </p:pic>
    </p:spTree>
    <p:extLst>
      <p:ext uri="{BB962C8B-B14F-4D97-AF65-F5344CB8AC3E}">
        <p14:creationId xmlns:p14="http://schemas.microsoft.com/office/powerpoint/2010/main" val="238114935"/>
      </p:ext>
    </p:extLst>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364</Words>
  <Application>Microsoft Office PowerPoint</Application>
  <PresentationFormat>On-screen Show (16:9)</PresentationFormat>
  <Paragraphs>32</Paragraphs>
  <Slides>15</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Lato</vt:lpstr>
      <vt:lpstr>Arial</vt:lpstr>
      <vt:lpstr>Raleway</vt:lpstr>
      <vt:lpstr>Swiss</vt:lpstr>
      <vt:lpstr>Predicting Stock Prices using Daily News Headlines</vt:lpstr>
      <vt:lpstr>DJIA Historical Stock Data</vt:lpstr>
      <vt:lpstr>Top News Headlines on Reddit</vt:lpstr>
      <vt:lpstr>Train and test split</vt:lpstr>
      <vt:lpstr>Count Vectorizer</vt:lpstr>
      <vt:lpstr>Logistic Regression</vt:lpstr>
      <vt:lpstr>Naive Bayes</vt:lpstr>
      <vt:lpstr>Random Forest Classifier</vt:lpstr>
      <vt:lpstr>Gradient Boosting Classifier</vt:lpstr>
      <vt:lpstr>Multi-layer feed forward Deep Neural Network</vt:lpstr>
      <vt:lpstr>Evaluation of Multi Layer Network</vt:lpstr>
      <vt:lpstr>LSTM</vt:lpstr>
      <vt:lpstr>Accuracy of LSTM</vt:lpstr>
      <vt:lpstr>Conclusion and Future Work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Stock Prices using Daily News Headlines</dc:title>
  <cp:lastModifiedBy>Spandan Gupta</cp:lastModifiedBy>
  <cp:revision>6</cp:revision>
  <dcterms:modified xsi:type="dcterms:W3CDTF">2020-05-12T03:43:34Z</dcterms:modified>
</cp:coreProperties>
</file>