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138CEC-B9AD-4F89-96E0-C3F1FD7A7766}">
  <a:tblStyle styleId="{78138CEC-B9AD-4F89-96E0-C3F1FD7A77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SourceSansPr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SourceSansPro-italic.fntdata"/><Relationship Id="rId16" Type="http://schemas.openxmlformats.org/officeDocument/2006/relationships/slide" Target="slides/slide10.xml"/><Relationship Id="rId38" Type="http://schemas.openxmlformats.org/officeDocument/2006/relationships/font" Target="fonts/SourceSans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Today we are going to talk about our project 4: Algorithm implementation and evaluation.</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96c2cbcd3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96c2cbc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6c2cbcd3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6c2cbc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6c2cbcd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6c2cbc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6c2cbcd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6c2cbcd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6c2cbcd3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6c2cbc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6c2cbcd3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6c2cbcd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670786d2_0_4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670786d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second part of this project is error correction, there are 5 possible techniques</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6c2cbcd3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6c2cbc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assigned paper is Probability scoring for spelling correction.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96c2cbcd3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96c2cbcd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flow chart showing how it works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6c2cbcd3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96c2cbcd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400">
                <a:latin typeface="Calibri"/>
                <a:ea typeface="Calibri"/>
                <a:cs typeface="Calibri"/>
                <a:sym typeface="Calibri"/>
              </a:rPr>
              <a:t>The entire word list of all the papers in groundtruth serves as our training data, we can call it a ”dictionary” from where we check for the existence of a word, then we can calculate the frequencies for each word and bigram frequencies of its neighbors.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400">
                <a:highlight>
                  <a:schemeClr val="lt1"/>
                </a:highlight>
              </a:rPr>
              <a:t>OCR is the process of converting scanned images into machine readable character streams.In this project, we </a:t>
            </a:r>
            <a:r>
              <a:rPr b="1" lang="en" sz="1400">
                <a:highlight>
                  <a:schemeClr val="lt1"/>
                </a:highlight>
              </a:rPr>
              <a:t>focus on the post-processing</a:t>
            </a:r>
            <a:r>
              <a:rPr lang="en" sz="1400">
                <a:highlight>
                  <a:schemeClr val="lt1"/>
                </a:highlight>
              </a:rPr>
              <a:t> which includes two tasks: </a:t>
            </a:r>
            <a:r>
              <a:rPr b="1" i="1" lang="en" sz="1400">
                <a:highlight>
                  <a:schemeClr val="lt1"/>
                </a:highlight>
              </a:rPr>
              <a:t>error detection</a:t>
            </a:r>
            <a:r>
              <a:rPr lang="en" sz="1400">
                <a:highlight>
                  <a:schemeClr val="lt1"/>
                </a:highlight>
              </a:rPr>
              <a:t> and </a:t>
            </a:r>
            <a:r>
              <a:rPr b="1" i="1" lang="en" sz="1400">
                <a:highlight>
                  <a:schemeClr val="lt1"/>
                </a:highlight>
              </a:rPr>
              <a:t>error correction</a:t>
            </a:r>
            <a:r>
              <a:rPr lang="en" sz="1400">
                <a:highlight>
                  <a:schemeClr val="lt1"/>
                </a:highlight>
              </a:rPr>
              <a:t>.</a:t>
            </a:r>
            <a:endParaRPr sz="1400">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6c2cbcd3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6c2cbcd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90000"/>
              </a:lnSpc>
              <a:spcBef>
                <a:spcPts val="500"/>
              </a:spcBef>
              <a:spcAft>
                <a:spcPts val="0"/>
              </a:spcAft>
              <a:buClr>
                <a:srgbClr val="000000"/>
              </a:buClr>
              <a:buSzPts val="1200"/>
              <a:buFont typeface="Calibri"/>
              <a:buChar char="●"/>
            </a:pPr>
            <a:r>
              <a:rPr lang="en" sz="1200">
                <a:latin typeface="Calibri"/>
                <a:ea typeface="Calibri"/>
                <a:cs typeface="Calibri"/>
                <a:sym typeface="Calibri"/>
              </a:rPr>
              <a:t>To correct the words, we take each misspelled word, and use the word index to find the left and right neighbors of that word, to provide bigram information</a:t>
            </a:r>
            <a:endParaRPr sz="1200">
              <a:latin typeface="Calibri"/>
              <a:ea typeface="Calibri"/>
              <a:cs typeface="Calibri"/>
              <a:sym typeface="Calibri"/>
            </a:endParaRPr>
          </a:p>
          <a:p>
            <a:pPr indent="-304800" lvl="0" marL="457200" rtl="0" algn="l">
              <a:lnSpc>
                <a:spcPct val="90000"/>
              </a:lnSpc>
              <a:spcBef>
                <a:spcPts val="0"/>
              </a:spcBef>
              <a:spcAft>
                <a:spcPts val="0"/>
              </a:spcAft>
              <a:buClr>
                <a:srgbClr val="000000"/>
              </a:buClr>
              <a:buSzPts val="1200"/>
              <a:buFont typeface="Calibri"/>
              <a:buChar char="●"/>
            </a:pPr>
            <a:r>
              <a:rPr lang="en" sz="1200">
                <a:latin typeface="Calibri"/>
                <a:ea typeface="Calibri"/>
                <a:cs typeface="Calibri"/>
                <a:sym typeface="Calibri"/>
              </a:rPr>
              <a:t>3 techniques to find a possible correct spelling:</a:t>
            </a:r>
            <a:endParaRPr sz="1200">
              <a:latin typeface="Calibri"/>
              <a:ea typeface="Calibri"/>
              <a:cs typeface="Calibri"/>
              <a:sym typeface="Calibri"/>
            </a:endParaRPr>
          </a:p>
          <a:p>
            <a:pPr indent="457200" lvl="0" marL="457200" rtl="0" algn="l">
              <a:lnSpc>
                <a:spcPct val="90000"/>
              </a:lnSpc>
              <a:spcBef>
                <a:spcPts val="500"/>
              </a:spcBef>
              <a:spcAft>
                <a:spcPts val="0"/>
              </a:spcAft>
              <a:buClr>
                <a:schemeClr val="dk2"/>
              </a:buClr>
              <a:buSzPts val="1100"/>
              <a:buFont typeface="Arial"/>
              <a:buNone/>
            </a:pPr>
            <a:r>
              <a:rPr lang="en" sz="1200"/>
              <a:t>• </a:t>
            </a:r>
            <a:r>
              <a:rPr b="1" lang="en" sz="1200">
                <a:latin typeface="Calibri"/>
                <a:ea typeface="Calibri"/>
                <a:cs typeface="Calibri"/>
                <a:sym typeface="Calibri"/>
              </a:rPr>
              <a:t>Deletion</a:t>
            </a:r>
            <a:r>
              <a:rPr lang="en" sz="1200">
                <a:latin typeface="Calibri"/>
                <a:ea typeface="Calibri"/>
                <a:cs typeface="Calibri"/>
                <a:sym typeface="Calibri"/>
              </a:rPr>
              <a:t>: Sees if removing an unnecessary character from the word will create a correctly spelled word</a:t>
            </a:r>
            <a:endParaRPr sz="1200">
              <a:latin typeface="Calibri"/>
              <a:ea typeface="Calibri"/>
              <a:cs typeface="Calibri"/>
              <a:sym typeface="Calibri"/>
            </a:endParaRPr>
          </a:p>
          <a:p>
            <a:pPr indent="457200" lvl="0" marL="457200" rtl="0" algn="l">
              <a:lnSpc>
                <a:spcPct val="90000"/>
              </a:lnSpc>
              <a:spcBef>
                <a:spcPts val="500"/>
              </a:spcBef>
              <a:spcAft>
                <a:spcPts val="0"/>
              </a:spcAft>
              <a:buClr>
                <a:schemeClr val="dk2"/>
              </a:buClr>
              <a:buSzPts val="1100"/>
              <a:buFont typeface="Arial"/>
              <a:buNone/>
            </a:pPr>
            <a:r>
              <a:rPr lang="en" sz="1200"/>
              <a:t>• </a:t>
            </a:r>
            <a:r>
              <a:rPr b="1" lang="en" sz="1200">
                <a:latin typeface="Calibri"/>
                <a:ea typeface="Calibri"/>
                <a:cs typeface="Calibri"/>
                <a:sym typeface="Calibri"/>
              </a:rPr>
              <a:t>Insertion</a:t>
            </a:r>
            <a:r>
              <a:rPr lang="en" sz="1200">
                <a:latin typeface="Calibri"/>
                <a:ea typeface="Calibri"/>
                <a:cs typeface="Calibri"/>
                <a:sym typeface="Calibri"/>
              </a:rPr>
              <a:t>: Sees if adding a missing character to a word will create a correctly spelled word</a:t>
            </a:r>
            <a:endParaRPr sz="1200">
              <a:latin typeface="Calibri"/>
              <a:ea typeface="Calibri"/>
              <a:cs typeface="Calibri"/>
              <a:sym typeface="Calibri"/>
            </a:endParaRPr>
          </a:p>
          <a:p>
            <a:pPr indent="457200" lvl="0" marL="457200" rtl="0" algn="l">
              <a:lnSpc>
                <a:spcPct val="90000"/>
              </a:lnSpc>
              <a:spcBef>
                <a:spcPts val="500"/>
              </a:spcBef>
              <a:spcAft>
                <a:spcPts val="0"/>
              </a:spcAft>
              <a:buClr>
                <a:schemeClr val="dk2"/>
              </a:buClr>
              <a:buSzPts val="1100"/>
              <a:buFont typeface="Arial"/>
              <a:buNone/>
            </a:pPr>
            <a:r>
              <a:rPr lang="en" sz="1200"/>
              <a:t>• </a:t>
            </a:r>
            <a:r>
              <a:rPr b="1" lang="en" sz="1200">
                <a:latin typeface="Calibri"/>
                <a:ea typeface="Calibri"/>
                <a:cs typeface="Calibri"/>
                <a:sym typeface="Calibri"/>
              </a:rPr>
              <a:t>Substitution</a:t>
            </a:r>
            <a:r>
              <a:rPr lang="en" sz="1200">
                <a:latin typeface="Calibri"/>
                <a:ea typeface="Calibri"/>
                <a:cs typeface="Calibri"/>
                <a:sym typeface="Calibri"/>
              </a:rPr>
              <a:t>: Sees if replacing a character with a different character will create a correctly spelled word</a:t>
            </a:r>
            <a:endParaRPr sz="1200">
              <a:latin typeface="Calibri"/>
              <a:ea typeface="Calibri"/>
              <a:cs typeface="Calibri"/>
              <a:sym typeface="Calibri"/>
            </a:endParaRPr>
          </a:p>
          <a:p>
            <a:pPr indent="0" lvl="0" marL="0" rtl="0" algn="ctr">
              <a:lnSpc>
                <a:spcPct val="90000"/>
              </a:lnSpc>
              <a:spcBef>
                <a:spcPts val="500"/>
              </a:spcBef>
              <a:spcAft>
                <a:spcPts val="0"/>
              </a:spcAft>
              <a:buClr>
                <a:schemeClr val="dk2"/>
              </a:buClr>
              <a:buSzPts val="1100"/>
              <a:buFont typeface="Arial"/>
              <a:buNone/>
            </a:pPr>
            <a:r>
              <a:rPr b="1" lang="en" sz="1200"/>
              <a:t>(</a:t>
            </a:r>
            <a:r>
              <a:rPr b="1" lang="en" sz="1200">
                <a:latin typeface="Calibri"/>
                <a:ea typeface="Calibri"/>
                <a:cs typeface="Calibri"/>
                <a:sym typeface="Calibri"/>
              </a:rPr>
              <a:t>These techniques only work for words off by one character)</a:t>
            </a:r>
            <a:endParaRPr b="1" sz="1200">
              <a:latin typeface="Calibri"/>
              <a:ea typeface="Calibri"/>
              <a:cs typeface="Calibri"/>
              <a:sym typeface="Calibri"/>
            </a:endParaRPr>
          </a:p>
          <a:p>
            <a:pPr indent="0" lvl="0" marL="0" rtl="0" algn="l">
              <a:lnSpc>
                <a:spcPct val="90000"/>
              </a:lnSpc>
              <a:spcBef>
                <a:spcPts val="500"/>
              </a:spcBef>
              <a:spcAft>
                <a:spcPts val="0"/>
              </a:spcAft>
              <a:buClr>
                <a:schemeClr val="dk2"/>
              </a:buClr>
              <a:buSzPts val="1100"/>
              <a:buFont typeface="Arial"/>
              <a:buNone/>
            </a:pPr>
            <a:r>
              <a:rPr lang="en" sz="1200"/>
              <a:t>• </a:t>
            </a:r>
            <a:r>
              <a:rPr lang="en" sz="1200">
                <a:latin typeface="Calibri"/>
                <a:ea typeface="Calibri"/>
                <a:cs typeface="Calibri"/>
                <a:sym typeface="Calibri"/>
              </a:rPr>
              <a:t>If there are multiple potential corrections that come from these three techniques, the one with the highest word frequency and bigram frequencies (with the left and right neighbors) is chosen</a:t>
            </a:r>
            <a:endParaRPr sz="12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96c2cbcd3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96c2cbcd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Here is an example of substitution technique.</a:t>
            </a:r>
            <a:endParaRPr sz="14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lang="en" sz="1400">
                <a:latin typeface="Calibri"/>
                <a:ea typeface="Calibri"/>
                <a:cs typeface="Calibri"/>
                <a:sym typeface="Calibri"/>
              </a:rPr>
              <a:t>The score we are looking for is</a:t>
            </a:r>
            <a:r>
              <a:rPr lang="en" sz="1400">
                <a:latin typeface="Calibri"/>
                <a:ea typeface="Calibri"/>
                <a:cs typeface="Calibri"/>
                <a:sym typeface="Calibri"/>
              </a:rPr>
              <a:t> a combination of how commonly the word was used in the papers, and how often it was used in that context.</a:t>
            </a:r>
            <a:endParaRPr sz="14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lang="en" sz="1400">
                <a:latin typeface="Calibri"/>
                <a:ea typeface="Calibri"/>
                <a:cs typeface="Calibri"/>
                <a:sym typeface="Calibri"/>
              </a:rPr>
              <a:t>Suppose we wanna find the correct spelling for the middle word in the phrase "from t-h-n house". If we want to test the word "the" as a possible correction, we would look at the word frequency of "the", the bigram frequency for "from the", and the bigram frequency for "the home".</a:t>
            </a:r>
            <a:endParaRPr sz="1400">
              <a:latin typeface="Calibri"/>
              <a:ea typeface="Calibri"/>
              <a:cs typeface="Calibri"/>
              <a:sym typeface="Calibri"/>
            </a:endParaRPr>
          </a:p>
          <a:p>
            <a:pPr indent="0" lvl="0" marL="0" rtl="0" algn="l">
              <a:spcBef>
                <a:spcPts val="0"/>
              </a:spcBef>
              <a:spcAft>
                <a:spcPts val="0"/>
              </a:spcAft>
              <a:buNone/>
            </a:pPr>
            <a:r>
              <a:rPr lang="en" sz="1400">
                <a:latin typeface="Calibri"/>
                <a:ea typeface="Calibri"/>
                <a:cs typeface="Calibri"/>
                <a:sym typeface="Calibri"/>
              </a:rPr>
              <a:t>Then we take the mean of those 3 frequencies and that's the score for the word “the”. </a:t>
            </a:r>
            <a:endParaRPr sz="14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lang="en" sz="1400">
                <a:latin typeface="Calibri"/>
                <a:ea typeface="Calibri"/>
                <a:cs typeface="Calibri"/>
                <a:sym typeface="Calibri"/>
              </a:rPr>
              <a:t>Then we do that for all possible corrections and whichever has the highest "score" is the one to be chosen as a correction.</a:t>
            </a:r>
            <a:endParaRPr sz="1400">
              <a:latin typeface="Calibri"/>
              <a:ea typeface="Calibri"/>
              <a:cs typeface="Calibri"/>
              <a:sym typeface="Calibri"/>
            </a:endParaRPr>
          </a:p>
          <a:p>
            <a:pPr indent="0" lvl="0" marL="0" rtl="0" algn="l">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96c2cbcd3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96c2cbcd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As we can see from this output table, for the misspelled word m-e-e-t-l-n-g, there is no match found for deletion and insertion technique, the highest score for substitution technique is 297.66, so we will choose the correction from substitution technique as our final correction.</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9670786d2_0_4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9670786d2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 these two function to measure the performance of our project</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96c2cbcd3_0_2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96c2cbcd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chose the first two papers in group 1 as our test input and corrected them, the table shows m</a:t>
            </a:r>
            <a:r>
              <a:rPr lang="en" sz="1400"/>
              <a:t>isspelled word, correct word, word location, and correction attempt</a:t>
            </a:r>
            <a:r>
              <a:rPr lang="en" sz="1400"/>
              <a:t>, as we can see that some of the of misspelled words are corrected perfectly while some are not.</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96c2cbcd3_0_3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96c2cbcd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But generally we got a pretty good result, the recall and precision both increased a lot after our post-processing.</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6c2cbcd3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6c2cbcd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first part of this project is error detection, there are three workable techniques: Rule-based techniques, letter n-gram and SVM garbage detection.</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96c2cbcd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96c2cbc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assigned paper is: Shortening documents and weeding out garbage, this paper offers a rule-based technique, it clearly defines eight rules to determine whether a string is garbage or not.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6c2cbcd3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96c2cbcd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Theses are the </a:t>
            </a:r>
            <a:r>
              <a:rPr lang="en" sz="1400"/>
              <a:t>garbage detection rules we can find in the paper, they are based on the rmgarbage system with additional rules in order to find more items.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6c2cbcd3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6c2cbcd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job we did here is just “play with strings”, we use regular expression as a tool to apply the rules on each word and determine whether it is garbage or not, it </a:t>
            </a:r>
            <a:r>
              <a:rPr lang="en" sz="1400"/>
              <a:t>is </a:t>
            </a:r>
            <a:r>
              <a:rPr lang="en" sz="1400"/>
              <a:t>pretty much the same as what we did in the course “introduction to data science” </a:t>
            </a:r>
            <a:r>
              <a:rPr lang="en" sz="1400"/>
              <a:t>when we do</a:t>
            </a:r>
            <a:r>
              <a:rPr lang="en" sz="1400"/>
              <a:t> “web scraping”.</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96c2cbcd3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96c2cbc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I’ll skip the details of the code and move to next part </a:t>
            </a:r>
            <a:r>
              <a:rPr lang="en"/>
              <a:t>since I don’t want to waste your time and this class is about something advanced.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6c2cbcd3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6c2cbc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2307300"/>
          </a:xfrm>
          <a:prstGeom prst="rect">
            <a:avLst/>
          </a:prstGeom>
        </p:spPr>
        <p:txBody>
          <a:bodyPr anchorCtr="0" anchor="b" bIns="91425" lIns="91425" spcFirstLastPara="1" rIns="91425" wrap="square" tIns="91425">
            <a:noAutofit/>
          </a:bodyPr>
          <a:lstStyle/>
          <a:p>
            <a:pPr indent="0" lvl="0" marL="0" rtl="0" algn="l">
              <a:lnSpc>
                <a:spcPct val="125000"/>
              </a:lnSpc>
              <a:spcBef>
                <a:spcPts val="1800"/>
              </a:spcBef>
              <a:spcAft>
                <a:spcPts val="0"/>
              </a:spcAft>
              <a:buNone/>
            </a:pPr>
            <a:r>
              <a:t/>
            </a:r>
            <a:endParaRPr sz="1650">
              <a:solidFill>
                <a:srgbClr val="24292E"/>
              </a:solidFill>
              <a:latin typeface="Arial"/>
              <a:ea typeface="Arial"/>
              <a:cs typeface="Arial"/>
              <a:sym typeface="Arial"/>
            </a:endParaRPr>
          </a:p>
          <a:p>
            <a:pPr indent="0" lvl="0" marL="0" rtl="0" algn="l">
              <a:lnSpc>
                <a:spcPct val="125000"/>
              </a:lnSpc>
              <a:spcBef>
                <a:spcPts val="1800"/>
              </a:spcBef>
              <a:spcAft>
                <a:spcPts val="0"/>
              </a:spcAft>
              <a:buNone/>
            </a:pPr>
            <a:r>
              <a:rPr lang="en" sz="4800">
                <a:solidFill>
                  <a:srgbClr val="24292E"/>
                </a:solidFill>
                <a:latin typeface="Arial"/>
                <a:ea typeface="Arial"/>
                <a:cs typeface="Arial"/>
                <a:sym typeface="Arial"/>
              </a:rPr>
              <a:t>Algorithm </a:t>
            </a:r>
            <a:endParaRPr sz="4800">
              <a:solidFill>
                <a:srgbClr val="24292E"/>
              </a:solidFill>
              <a:latin typeface="Arial"/>
              <a:ea typeface="Arial"/>
              <a:cs typeface="Arial"/>
              <a:sym typeface="Arial"/>
            </a:endParaRPr>
          </a:p>
          <a:p>
            <a:pPr indent="0" lvl="0" marL="0" rtl="0" algn="l">
              <a:lnSpc>
                <a:spcPct val="125000"/>
              </a:lnSpc>
              <a:spcBef>
                <a:spcPts val="1800"/>
              </a:spcBef>
              <a:spcAft>
                <a:spcPts val="1200"/>
              </a:spcAft>
              <a:buNone/>
            </a:pPr>
            <a:r>
              <a:rPr lang="en" sz="3600">
                <a:solidFill>
                  <a:srgbClr val="24292E"/>
                </a:solidFill>
                <a:latin typeface="Arial"/>
                <a:ea typeface="Arial"/>
                <a:cs typeface="Arial"/>
                <a:sym typeface="Arial"/>
              </a:rPr>
              <a:t>Implementation and Evaluation</a:t>
            </a:r>
            <a:endParaRPr sz="3600"/>
          </a:p>
        </p:txBody>
      </p:sp>
      <p:sp>
        <p:nvSpPr>
          <p:cNvPr id="59" name="Google Shape;59;p13"/>
          <p:cNvSpPr txBox="1"/>
          <p:nvPr>
            <p:ph idx="1" type="subTitle"/>
          </p:nvPr>
        </p:nvSpPr>
        <p:spPr>
          <a:xfrm>
            <a:off x="480150" y="2863150"/>
            <a:ext cx="81837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Group 1</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Izzy Beers, Yang Chen, Han Gao, Yimeng Qiu, Chun Zhai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nchar(cur_token)&gt;20</a:t>
            </a:r>
            <a:endParaRPr>
              <a:solidFill>
                <a:srgbClr val="FFFFFF"/>
              </a:solidFill>
            </a:endParaRPr>
          </a:p>
        </p:txBody>
      </p:sp>
      <p:sp>
        <p:nvSpPr>
          <p:cNvPr id="114" name="Google Shape;114;p22"/>
          <p:cNvSpPr txBox="1"/>
          <p:nvPr/>
        </p:nvSpPr>
        <p:spPr>
          <a:xfrm>
            <a:off x="322650" y="892050"/>
            <a:ext cx="85218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#3 </a:t>
            </a:r>
            <a:r>
              <a:rPr lang="en" sz="2400"/>
              <a:t>A string composed of more than 20 symbols is garbage.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str_detect(cur_token,'([a-z\\d]|[A-Z\\d])\\1{2,}')</a:t>
            </a:r>
            <a:endParaRPr>
              <a:solidFill>
                <a:srgbClr val="FFFFFF"/>
              </a:solidFill>
            </a:endParaRPr>
          </a:p>
        </p:txBody>
      </p:sp>
      <p:sp>
        <p:nvSpPr>
          <p:cNvPr id="120" name="Google Shape;120;p23"/>
          <p:cNvSpPr txBox="1"/>
          <p:nvPr/>
        </p:nvSpPr>
        <p:spPr>
          <a:xfrm>
            <a:off x="322650" y="892050"/>
            <a:ext cx="85218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#4 </a:t>
            </a:r>
            <a:r>
              <a:rPr lang="en" sz="2400"/>
              <a:t>If there are three or more identical characters in a row in a string, it is garbage.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str_count(cur_token, pattern = '[A-Z]') &gt; str_count(cur_token, pattern = '[a-z]') &amp; str_count(cur_token, pattern = '[A-Z]') &lt; nchar(cur_token)</a:t>
            </a:r>
            <a:endParaRPr>
              <a:solidFill>
                <a:srgbClr val="FFFFFF"/>
              </a:solidFill>
            </a:endParaRPr>
          </a:p>
        </p:txBody>
      </p:sp>
      <p:sp>
        <p:nvSpPr>
          <p:cNvPr id="126" name="Google Shape;126;p24"/>
          <p:cNvSpPr txBox="1"/>
          <p:nvPr/>
        </p:nvSpPr>
        <p:spPr>
          <a:xfrm>
            <a:off x="322650" y="531425"/>
            <a:ext cx="8521800" cy="17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#5 </a:t>
            </a:r>
            <a:r>
              <a:rPr lang="en" sz="2400"/>
              <a:t>If the number of uppercase characters in a string is greater than the number of lowercase characters, and if the number of uppercase characters is less than the total number of characters in the string, it is garbage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if(str_count(cur_token,'[a-zA-Z]')==nchar(cur_token)){nchar(cur_token)-str_count(cur_token,'[aeiouAEIOU]')&gt;=8*str_count(cur_token,'[aeiouAEIOU]') | nchar(cur_token)-str_count(cur_token,'[aeiouAEIOU]')&lt;=1/8*str_count(cur_token,'[aeiouAEIOU]')}</a:t>
            </a:r>
            <a:endParaRPr sz="2400">
              <a:solidFill>
                <a:srgbClr val="FFFFFF"/>
              </a:solidFill>
            </a:endParaRPr>
          </a:p>
        </p:txBody>
      </p:sp>
      <p:sp>
        <p:nvSpPr>
          <p:cNvPr id="132" name="Google Shape;132;p25"/>
          <p:cNvSpPr txBox="1"/>
          <p:nvPr/>
        </p:nvSpPr>
        <p:spPr>
          <a:xfrm>
            <a:off x="322650" y="663450"/>
            <a:ext cx="85218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#6 </a:t>
            </a:r>
            <a:r>
              <a:rPr lang="en" sz="2400"/>
              <a:t>If all the characters in a string are alphabetic, and if the number of consonants in the string is greater than 8 times the number of vowels in the string, or vice-versa, it is garbage.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str_detect(cur_token,'[aeiou]{4,}') | str_detect(cur_token,'[^aeiou]{5,}')</a:t>
            </a:r>
            <a:endParaRPr>
              <a:solidFill>
                <a:srgbClr val="FFFFFF"/>
              </a:solidFill>
            </a:endParaRPr>
          </a:p>
        </p:txBody>
      </p:sp>
      <p:sp>
        <p:nvSpPr>
          <p:cNvPr id="138" name="Google Shape;138;p26"/>
          <p:cNvSpPr txBox="1"/>
          <p:nvPr/>
        </p:nvSpPr>
        <p:spPr>
          <a:xfrm>
            <a:off x="180300" y="892050"/>
            <a:ext cx="87873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#7 </a:t>
            </a:r>
            <a:r>
              <a:rPr lang="en" sz="2400"/>
              <a:t>If there are four or more consecutive vowels in the string or five or more consecutive consonants in the string, it is garbage.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str_detect(substr(cur_token,1,1),'[a-z]') &amp; str_detect(substr(cur_token,nchar(cur_token),nchar(cur_token)),'[a-z]') &amp; str_detect(substr(cur_token,2,nchar(cur_token)),'[A-Z]')</a:t>
            </a:r>
            <a:endParaRPr sz="2400">
              <a:solidFill>
                <a:srgbClr val="FFFFFF"/>
              </a:solidFill>
            </a:endParaRPr>
          </a:p>
        </p:txBody>
      </p:sp>
      <p:sp>
        <p:nvSpPr>
          <p:cNvPr id="144" name="Google Shape;144;p27"/>
          <p:cNvSpPr txBox="1"/>
          <p:nvPr/>
        </p:nvSpPr>
        <p:spPr>
          <a:xfrm>
            <a:off x="322650" y="892050"/>
            <a:ext cx="85218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#8 </a:t>
            </a:r>
            <a:r>
              <a:rPr lang="en" sz="2400"/>
              <a:t>If the first and last characters in a string are both lowercase and any other character is uppercase, it is garbage.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Error</a:t>
            </a:r>
            <a:endParaRPr/>
          </a:p>
          <a:p>
            <a:pPr indent="0" lvl="0" marL="0" rtl="0" algn="ctr">
              <a:spcBef>
                <a:spcPts val="0"/>
              </a:spcBef>
              <a:spcAft>
                <a:spcPts val="0"/>
              </a:spcAft>
              <a:buNone/>
            </a:pPr>
            <a:r>
              <a:rPr lang="en"/>
              <a:t>Correction</a:t>
            </a:r>
            <a:endParaRPr/>
          </a:p>
        </p:txBody>
      </p:sp>
      <p:sp>
        <p:nvSpPr>
          <p:cNvPr id="150" name="Google Shape;150;p28"/>
          <p:cNvSpPr txBox="1"/>
          <p:nvPr>
            <p:ph idx="2" type="body"/>
          </p:nvPr>
        </p:nvSpPr>
        <p:spPr>
          <a:xfrm>
            <a:off x="4731300" y="724200"/>
            <a:ext cx="42471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n" sz="2100"/>
              <a:t>Letter n-gram</a:t>
            </a:r>
            <a:endParaRPr sz="2100"/>
          </a:p>
          <a:p>
            <a:pPr indent="-361950" lvl="0" marL="457200" rtl="0" algn="l">
              <a:spcBef>
                <a:spcPts val="0"/>
              </a:spcBef>
              <a:spcAft>
                <a:spcPts val="0"/>
              </a:spcAft>
              <a:buSzPts val="2100"/>
              <a:buChar char="●"/>
            </a:pPr>
            <a:r>
              <a:rPr lang="en" sz="2100"/>
              <a:t>Supervised model – correction regressor</a:t>
            </a:r>
            <a:endParaRPr sz="2100"/>
          </a:p>
          <a:p>
            <a:pPr indent="-361950" lvl="0" marL="457200" rtl="0" algn="l">
              <a:spcBef>
                <a:spcPts val="0"/>
              </a:spcBef>
              <a:spcAft>
                <a:spcPts val="0"/>
              </a:spcAft>
              <a:buSzPts val="2100"/>
              <a:buChar char="●"/>
            </a:pPr>
            <a:r>
              <a:rPr lang="en" sz="2100"/>
              <a:t>Probability scoring without context</a:t>
            </a:r>
            <a:endParaRPr sz="2100"/>
          </a:p>
          <a:p>
            <a:pPr indent="-361950" lvl="0" marL="457200" rtl="0" algn="l">
              <a:spcBef>
                <a:spcPts val="0"/>
              </a:spcBef>
              <a:spcAft>
                <a:spcPts val="0"/>
              </a:spcAft>
              <a:buSzPts val="2100"/>
              <a:buChar char="●"/>
            </a:pPr>
            <a:r>
              <a:rPr lang="en" sz="2100"/>
              <a:t>Probability scoring with contextual constraints </a:t>
            </a:r>
            <a:r>
              <a:rPr lang="en" sz="1400"/>
              <a:t>(Assigned)</a:t>
            </a:r>
            <a:endParaRPr sz="1400"/>
          </a:p>
          <a:p>
            <a:pPr indent="-361950" lvl="0" marL="457200" rtl="0" algn="l">
              <a:spcBef>
                <a:spcPts val="0"/>
              </a:spcBef>
              <a:spcAft>
                <a:spcPts val="0"/>
              </a:spcAft>
              <a:buSzPts val="2100"/>
              <a:buChar char="●"/>
            </a:pPr>
            <a:r>
              <a:rPr lang="en" sz="2100"/>
              <a:t>Topic models</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idx="4294967295" type="title"/>
          </p:nvPr>
        </p:nvSpPr>
        <p:spPr>
          <a:xfrm>
            <a:off x="2439125" y="3469475"/>
            <a:ext cx="42798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Assigned Paper</a:t>
            </a:r>
            <a:endParaRPr>
              <a:solidFill>
                <a:srgbClr val="FFFFFF"/>
              </a:solidFill>
            </a:endParaRPr>
          </a:p>
        </p:txBody>
      </p:sp>
      <p:pic>
        <p:nvPicPr>
          <p:cNvPr id="156" name="Google Shape;156;p29"/>
          <p:cNvPicPr preferRelativeResize="0"/>
          <p:nvPr/>
        </p:nvPicPr>
        <p:blipFill>
          <a:blip r:embed="rId3">
            <a:alphaModFix/>
          </a:blip>
          <a:stretch>
            <a:fillRect/>
          </a:stretch>
        </p:blipFill>
        <p:spPr>
          <a:xfrm>
            <a:off x="1085550" y="417275"/>
            <a:ext cx="6986944" cy="316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cxnSp>
        <p:nvCxnSpPr>
          <p:cNvPr id="162" name="Google Shape;162;p30"/>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163" name="Google Shape;163;p30"/>
          <p:cNvGrpSpPr/>
          <p:nvPr/>
        </p:nvGrpSpPr>
        <p:grpSpPr>
          <a:xfrm>
            <a:off x="648675" y="1581271"/>
            <a:ext cx="196200" cy="1306800"/>
            <a:chOff x="648675" y="1657471"/>
            <a:chExt cx="196200" cy="1306800"/>
          </a:xfrm>
        </p:grpSpPr>
        <p:sp>
          <p:nvSpPr>
            <p:cNvPr id="164" name="Google Shape;164;p30"/>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30"/>
            <p:cNvCxnSpPr>
              <a:stCxn id="164"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66" name="Google Shape;166;p30"/>
          <p:cNvSpPr txBox="1"/>
          <p:nvPr>
            <p:ph idx="4294967295" type="body"/>
          </p:nvPr>
        </p:nvSpPr>
        <p:spPr>
          <a:xfrm>
            <a:off x="823805"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Word counts</a:t>
            </a:r>
            <a:endParaRPr b="1">
              <a:solidFill>
                <a:schemeClr val="dk2"/>
              </a:solidFill>
            </a:endParaRPr>
          </a:p>
          <a:p>
            <a:pPr indent="0" lvl="0" marL="0" rtl="0" algn="l">
              <a:spcBef>
                <a:spcPts val="0"/>
              </a:spcBef>
              <a:spcAft>
                <a:spcPts val="1600"/>
              </a:spcAft>
              <a:buNone/>
            </a:pPr>
            <a:r>
              <a:rPr lang="en" sz="1400"/>
              <a:t>calculated word frequencies</a:t>
            </a:r>
            <a:endParaRPr sz="1400"/>
          </a:p>
        </p:txBody>
      </p:sp>
      <p:grpSp>
        <p:nvGrpSpPr>
          <p:cNvPr id="167" name="Google Shape;167;p30"/>
          <p:cNvGrpSpPr/>
          <p:nvPr/>
        </p:nvGrpSpPr>
        <p:grpSpPr>
          <a:xfrm>
            <a:off x="2512925" y="2692171"/>
            <a:ext cx="196200" cy="1404905"/>
            <a:chOff x="2512925" y="2768371"/>
            <a:chExt cx="196200" cy="1404905"/>
          </a:xfrm>
        </p:grpSpPr>
        <p:cxnSp>
          <p:nvCxnSpPr>
            <p:cNvPr id="168" name="Google Shape;168;p30"/>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69" name="Google Shape;169;p30"/>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0"/>
          <p:cNvSpPr txBox="1"/>
          <p:nvPr>
            <p:ph idx="4294967295" type="body"/>
          </p:nvPr>
        </p:nvSpPr>
        <p:spPr>
          <a:xfrm>
            <a:off x="269315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Bigram counts</a:t>
            </a:r>
            <a:endParaRPr b="1">
              <a:solidFill>
                <a:schemeClr val="dk2"/>
              </a:solidFill>
            </a:endParaRPr>
          </a:p>
          <a:p>
            <a:pPr indent="0" lvl="0" marL="0" rtl="0" algn="l">
              <a:spcBef>
                <a:spcPts val="0"/>
              </a:spcBef>
              <a:spcAft>
                <a:spcPts val="1600"/>
              </a:spcAft>
              <a:buNone/>
            </a:pPr>
            <a:r>
              <a:rPr lang="en" sz="1400"/>
              <a:t>Calculated bigram frequencies</a:t>
            </a:r>
            <a:endParaRPr sz="1400"/>
          </a:p>
        </p:txBody>
      </p:sp>
      <p:grpSp>
        <p:nvGrpSpPr>
          <p:cNvPr id="171" name="Google Shape;171;p30"/>
          <p:cNvGrpSpPr/>
          <p:nvPr/>
        </p:nvGrpSpPr>
        <p:grpSpPr>
          <a:xfrm>
            <a:off x="4279200" y="1483171"/>
            <a:ext cx="196200" cy="1404900"/>
            <a:chOff x="4279200" y="1559371"/>
            <a:chExt cx="196200" cy="1404900"/>
          </a:xfrm>
        </p:grpSpPr>
        <p:cxnSp>
          <p:nvCxnSpPr>
            <p:cNvPr id="172" name="Google Shape;172;p30"/>
            <p:cNvCxnSpPr>
              <a:stCxn id="173"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73" name="Google Shape;173;p30"/>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30"/>
          <p:cNvSpPr txBox="1"/>
          <p:nvPr>
            <p:ph idx="4294967295" type="body"/>
          </p:nvPr>
        </p:nvSpPr>
        <p:spPr>
          <a:xfrm>
            <a:off x="4454449"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Highest score search</a:t>
            </a:r>
            <a:endParaRPr b="1">
              <a:solidFill>
                <a:schemeClr val="dk2"/>
              </a:solidFill>
            </a:endParaRPr>
          </a:p>
          <a:p>
            <a:pPr indent="0" lvl="0" marL="0" rtl="0" algn="l">
              <a:spcBef>
                <a:spcPts val="0"/>
              </a:spcBef>
              <a:spcAft>
                <a:spcPts val="0"/>
              </a:spcAft>
              <a:buNone/>
            </a:pPr>
            <a:r>
              <a:rPr lang="en" sz="1400"/>
              <a:t>Look for highest word frequency and bigram frequencies</a:t>
            </a:r>
            <a:endParaRPr sz="1400"/>
          </a:p>
          <a:p>
            <a:pPr indent="0" lvl="0" marL="0" rtl="0" algn="l">
              <a:spcBef>
                <a:spcPts val="1600"/>
              </a:spcBef>
              <a:spcAft>
                <a:spcPts val="1600"/>
              </a:spcAft>
              <a:buNone/>
            </a:pPr>
            <a:r>
              <a:t/>
            </a:r>
            <a:endParaRPr/>
          </a:p>
        </p:txBody>
      </p:sp>
      <p:grpSp>
        <p:nvGrpSpPr>
          <p:cNvPr id="175" name="Google Shape;175;p30"/>
          <p:cNvGrpSpPr/>
          <p:nvPr/>
        </p:nvGrpSpPr>
        <p:grpSpPr>
          <a:xfrm>
            <a:off x="6045475" y="2692171"/>
            <a:ext cx="196200" cy="1404905"/>
            <a:chOff x="6045475" y="2768371"/>
            <a:chExt cx="196200" cy="1404905"/>
          </a:xfrm>
        </p:grpSpPr>
        <p:cxnSp>
          <p:nvCxnSpPr>
            <p:cNvPr id="176" name="Google Shape;176;p30"/>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77" name="Google Shape;177;p30"/>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0"/>
          <p:cNvSpPr txBox="1"/>
          <p:nvPr>
            <p:ph idx="4294967295" type="body"/>
          </p:nvPr>
        </p:nvSpPr>
        <p:spPr>
          <a:xfrm>
            <a:off x="622572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Correction</a:t>
            </a:r>
            <a:endParaRPr b="1">
              <a:solidFill>
                <a:schemeClr val="dk2"/>
              </a:solidFill>
            </a:endParaRPr>
          </a:p>
          <a:p>
            <a:pPr indent="0" lvl="0" marL="0" rtl="0" algn="l">
              <a:spcBef>
                <a:spcPts val="0"/>
              </a:spcBef>
              <a:spcAft>
                <a:spcPts val="1600"/>
              </a:spcAft>
              <a:buNone/>
            </a:pPr>
            <a:r>
              <a:rPr lang="en" sz="1400"/>
              <a:t>Replace the misspelled word with the highest score correction</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p:nvPr/>
        </p:nvSpPr>
        <p:spPr>
          <a:xfrm>
            <a:off x="100" y="0"/>
            <a:ext cx="9144000" cy="10341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1"/>
          <p:cNvSpPr txBox="1"/>
          <p:nvPr/>
        </p:nvSpPr>
        <p:spPr>
          <a:xfrm>
            <a:off x="588375" y="151850"/>
            <a:ext cx="80001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Word Counts and Bigram Counts</a:t>
            </a:r>
            <a:endParaRPr sz="3600">
              <a:solidFill>
                <a:srgbClr val="FFFFFF"/>
              </a:solidFill>
            </a:endParaRPr>
          </a:p>
        </p:txBody>
      </p:sp>
      <p:sp>
        <p:nvSpPr>
          <p:cNvPr id="185" name="Google Shape;185;p31"/>
          <p:cNvSpPr txBox="1"/>
          <p:nvPr/>
        </p:nvSpPr>
        <p:spPr>
          <a:xfrm>
            <a:off x="379600" y="1660725"/>
            <a:ext cx="5580000" cy="3530700"/>
          </a:xfrm>
          <a:prstGeom prst="rect">
            <a:avLst/>
          </a:prstGeom>
          <a:noFill/>
          <a:ln>
            <a:noFill/>
          </a:ln>
        </p:spPr>
        <p:txBody>
          <a:bodyPr anchorCtr="0" anchor="t" bIns="91425" lIns="91425" spcFirstLastPara="1" rIns="91425" wrap="square" tIns="91425">
            <a:noAutofit/>
          </a:bodyPr>
          <a:lstStyle/>
          <a:p>
            <a:pPr indent="-368300" lvl="0" marL="457200" rtl="0" algn="l">
              <a:lnSpc>
                <a:spcPct val="90000"/>
              </a:lnSpc>
              <a:spcBef>
                <a:spcPts val="1000"/>
              </a:spcBef>
              <a:spcAft>
                <a:spcPts val="0"/>
              </a:spcAft>
              <a:buClr>
                <a:schemeClr val="dk2"/>
              </a:buClr>
              <a:buSzPts val="2200"/>
              <a:buFont typeface="Calibri"/>
              <a:buChar char="●"/>
            </a:pPr>
            <a:r>
              <a:rPr lang="en" sz="2200">
                <a:solidFill>
                  <a:schemeClr val="dk2"/>
                </a:solidFill>
                <a:latin typeface="Calibri"/>
                <a:ea typeface="Calibri"/>
                <a:cs typeface="Calibri"/>
                <a:sym typeface="Calibri"/>
              </a:rPr>
              <a:t>Took all words in the groundtruth papers and calculated word frequencies</a:t>
            </a:r>
            <a:endParaRPr sz="2200">
              <a:solidFill>
                <a:schemeClr val="dk2"/>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sz="2200">
              <a:solidFill>
                <a:schemeClr val="dk2"/>
              </a:solidFill>
              <a:latin typeface="Calibri"/>
              <a:ea typeface="Calibri"/>
              <a:cs typeface="Calibri"/>
              <a:sym typeface="Calibri"/>
            </a:endParaRPr>
          </a:p>
          <a:p>
            <a:pPr indent="-368300" lvl="0" marL="457200" rtl="0" algn="l">
              <a:lnSpc>
                <a:spcPct val="90000"/>
              </a:lnSpc>
              <a:spcBef>
                <a:spcPts val="1000"/>
              </a:spcBef>
              <a:spcAft>
                <a:spcPts val="0"/>
              </a:spcAft>
              <a:buClr>
                <a:schemeClr val="dk2"/>
              </a:buClr>
              <a:buSzPts val="2200"/>
              <a:buFont typeface="Calibri"/>
              <a:buChar char="●"/>
            </a:pPr>
            <a:r>
              <a:rPr lang="en" sz="2200">
                <a:solidFill>
                  <a:schemeClr val="dk2"/>
                </a:solidFill>
                <a:latin typeface="Calibri"/>
                <a:ea typeface="Calibri"/>
                <a:cs typeface="Calibri"/>
                <a:sym typeface="Calibri"/>
              </a:rPr>
              <a:t>Looked at the two neighboring words for each word and calculated bigram frequencies</a:t>
            </a:r>
            <a:endParaRPr sz="2200">
              <a:solidFill>
                <a:schemeClr val="dk2"/>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sz="2200">
              <a:solidFill>
                <a:schemeClr val="dk2"/>
              </a:solidFill>
              <a:latin typeface="Calibri"/>
              <a:ea typeface="Calibri"/>
              <a:cs typeface="Calibri"/>
              <a:sym typeface="Calibri"/>
            </a:endParaRPr>
          </a:p>
          <a:p>
            <a:pPr indent="0" lvl="0" marL="0" rtl="0" algn="l">
              <a:spcBef>
                <a:spcPts val="0"/>
              </a:spcBef>
              <a:spcAft>
                <a:spcPts val="0"/>
              </a:spcAft>
              <a:buNone/>
            </a:pPr>
            <a:r>
              <a:t/>
            </a:r>
            <a:endParaRPr sz="2200">
              <a:solidFill>
                <a:schemeClr val="dk2"/>
              </a:solidFill>
            </a:endParaRPr>
          </a:p>
        </p:txBody>
      </p:sp>
      <p:pic>
        <p:nvPicPr>
          <p:cNvPr id="186" name="Google Shape;186;p31"/>
          <p:cNvPicPr preferRelativeResize="0"/>
          <p:nvPr/>
        </p:nvPicPr>
        <p:blipFill rotWithShape="1">
          <a:blip r:embed="rId3">
            <a:alphaModFix/>
          </a:blip>
          <a:srcRect b="0" l="7867" r="8345" t="0"/>
          <a:stretch/>
        </p:blipFill>
        <p:spPr>
          <a:xfrm>
            <a:off x="6073500" y="1034375"/>
            <a:ext cx="3070501" cy="4032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152400" y="611225"/>
            <a:ext cx="8848200" cy="3555075"/>
          </a:xfrm>
          <a:prstGeom prst="rect">
            <a:avLst/>
          </a:prstGeom>
          <a:noFill/>
          <a:ln>
            <a:noFill/>
          </a:ln>
        </p:spPr>
      </p:pic>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3526625"/>
            <a:ext cx="85206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highlight>
                  <a:srgbClr val="FFFFFF"/>
                </a:highlight>
                <a:latin typeface="Arial"/>
                <a:ea typeface="Arial"/>
                <a:cs typeface="Arial"/>
                <a:sym typeface="Arial"/>
              </a:rPr>
              <a:t>Optical character recognition (OCR) is the process of converting scanned images of machine printed or handwritten text (numerals, letters, and symbols), into machine readable character streams, plain (e.g. text files) or formatted (e.g. HTML files).</a:t>
            </a:r>
            <a:endParaRPr sz="1200">
              <a:solidFill>
                <a:schemeClr val="accent1"/>
              </a:solidFill>
              <a:highlight>
                <a:srgbClr val="FFFFFF"/>
              </a:highlight>
              <a:latin typeface="Arial"/>
              <a:ea typeface="Arial"/>
              <a:cs typeface="Arial"/>
              <a:sym typeface="Arial"/>
            </a:endParaRPr>
          </a:p>
          <a:p>
            <a:pPr indent="0" lvl="0" marL="0" rtl="0" algn="l">
              <a:spcBef>
                <a:spcPts val="1600"/>
              </a:spcBef>
              <a:spcAft>
                <a:spcPts val="1600"/>
              </a:spcAft>
              <a:buNone/>
            </a:pPr>
            <a:r>
              <a:rPr lang="en" sz="1200">
                <a:solidFill>
                  <a:schemeClr val="accent1"/>
                </a:solidFill>
                <a:highlight>
                  <a:srgbClr val="FFFFFF"/>
                </a:highlight>
                <a:latin typeface="Arial"/>
                <a:ea typeface="Arial"/>
                <a:cs typeface="Arial"/>
                <a:sym typeface="Arial"/>
              </a:rPr>
              <a:t>In this project, we are going to </a:t>
            </a:r>
            <a:r>
              <a:rPr b="1" lang="en" sz="1200">
                <a:solidFill>
                  <a:schemeClr val="accent1"/>
                </a:solidFill>
                <a:highlight>
                  <a:srgbClr val="FFFFFF"/>
                </a:highlight>
                <a:latin typeface="Arial"/>
                <a:ea typeface="Arial"/>
                <a:cs typeface="Arial"/>
                <a:sym typeface="Arial"/>
              </a:rPr>
              <a:t>focus on the post-processing</a:t>
            </a:r>
            <a:r>
              <a:rPr lang="en" sz="1200">
                <a:solidFill>
                  <a:schemeClr val="accent1"/>
                </a:solidFill>
                <a:highlight>
                  <a:srgbClr val="FFFFFF"/>
                </a:highlight>
                <a:latin typeface="Arial"/>
                <a:ea typeface="Arial"/>
                <a:cs typeface="Arial"/>
                <a:sym typeface="Arial"/>
              </a:rPr>
              <a:t>, includes two tasks: </a:t>
            </a:r>
            <a:r>
              <a:rPr b="1" i="1" lang="en" sz="1200">
                <a:solidFill>
                  <a:schemeClr val="accent1"/>
                </a:solidFill>
                <a:highlight>
                  <a:srgbClr val="FFFFFF"/>
                </a:highlight>
                <a:latin typeface="Arial"/>
                <a:ea typeface="Arial"/>
                <a:cs typeface="Arial"/>
                <a:sym typeface="Arial"/>
              </a:rPr>
              <a:t>error detection</a:t>
            </a:r>
            <a:r>
              <a:rPr lang="en" sz="1200">
                <a:solidFill>
                  <a:schemeClr val="accent1"/>
                </a:solidFill>
                <a:highlight>
                  <a:srgbClr val="FFFFFF"/>
                </a:highlight>
                <a:latin typeface="Arial"/>
                <a:ea typeface="Arial"/>
                <a:cs typeface="Arial"/>
                <a:sym typeface="Arial"/>
              </a:rPr>
              <a:t> and </a:t>
            </a:r>
            <a:r>
              <a:rPr b="1" i="1" lang="en" sz="1200">
                <a:solidFill>
                  <a:schemeClr val="accent1"/>
                </a:solidFill>
                <a:highlight>
                  <a:srgbClr val="FFFFFF"/>
                </a:highlight>
                <a:latin typeface="Arial"/>
                <a:ea typeface="Arial"/>
                <a:cs typeface="Arial"/>
                <a:sym typeface="Arial"/>
              </a:rPr>
              <a:t>error correction</a:t>
            </a:r>
            <a:r>
              <a:rPr lang="en" sz="1200">
                <a:solidFill>
                  <a:schemeClr val="accent1"/>
                </a:solidFill>
                <a:highlight>
                  <a:srgbClr val="FFFFFF"/>
                </a:highlight>
                <a:latin typeface="Arial"/>
                <a:ea typeface="Arial"/>
                <a:cs typeface="Arial"/>
                <a:sym typeface="Arial"/>
              </a:rPr>
              <a:t>.</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p:nvPr/>
        </p:nvSpPr>
        <p:spPr>
          <a:xfrm>
            <a:off x="100" y="0"/>
            <a:ext cx="9144000" cy="10341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txBox="1"/>
          <p:nvPr/>
        </p:nvSpPr>
        <p:spPr>
          <a:xfrm>
            <a:off x="588375" y="151850"/>
            <a:ext cx="80001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Correcting the Words</a:t>
            </a:r>
            <a:endParaRPr sz="3600">
              <a:solidFill>
                <a:srgbClr val="FFFFFF"/>
              </a:solidFill>
            </a:endParaRPr>
          </a:p>
        </p:txBody>
      </p:sp>
      <p:sp>
        <p:nvSpPr>
          <p:cNvPr id="193" name="Google Shape;193;p32"/>
          <p:cNvSpPr txBox="1"/>
          <p:nvPr/>
        </p:nvSpPr>
        <p:spPr>
          <a:xfrm>
            <a:off x="132850" y="930000"/>
            <a:ext cx="8892000" cy="39861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50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To correct the words, we take each misspelled word, and use the word index to find the left and right neighbors of that word, to provide bigram information</a:t>
            </a:r>
            <a:endParaRPr sz="1800">
              <a:solidFill>
                <a:schemeClr val="dk2"/>
              </a:solidFill>
              <a:latin typeface="Calibri"/>
              <a:ea typeface="Calibri"/>
              <a:cs typeface="Calibri"/>
              <a:sym typeface="Calibri"/>
            </a:endParaRPr>
          </a:p>
          <a:p>
            <a:pPr indent="-342900" lvl="0" marL="457200" rtl="0" algn="l">
              <a:lnSpc>
                <a:spcPct val="90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3 techniques to find a possible correct spelling:</a:t>
            </a:r>
            <a:endParaRPr sz="1800">
              <a:solidFill>
                <a:schemeClr val="dk2"/>
              </a:solidFill>
              <a:latin typeface="Calibri"/>
              <a:ea typeface="Calibri"/>
              <a:cs typeface="Calibri"/>
              <a:sym typeface="Calibri"/>
            </a:endParaRPr>
          </a:p>
          <a:p>
            <a:pPr indent="457200" lvl="0" marL="457200" rtl="0" algn="l">
              <a:lnSpc>
                <a:spcPct val="90000"/>
              </a:lnSpc>
              <a:spcBef>
                <a:spcPts val="500"/>
              </a:spcBef>
              <a:spcAft>
                <a:spcPts val="0"/>
              </a:spcAft>
              <a:buClr>
                <a:schemeClr val="dk2"/>
              </a:buClr>
              <a:buSzPts val="1100"/>
              <a:buFont typeface="Arial"/>
              <a:buNone/>
            </a:pPr>
            <a:r>
              <a:rPr lang="en" sz="1800">
                <a:solidFill>
                  <a:schemeClr val="dk2"/>
                </a:solidFill>
              </a:rPr>
              <a:t>• </a:t>
            </a:r>
            <a:r>
              <a:rPr b="1" lang="en" sz="1800">
                <a:solidFill>
                  <a:schemeClr val="dk2"/>
                </a:solidFill>
                <a:latin typeface="Calibri"/>
                <a:ea typeface="Calibri"/>
                <a:cs typeface="Calibri"/>
                <a:sym typeface="Calibri"/>
              </a:rPr>
              <a:t>Deletion</a:t>
            </a:r>
            <a:r>
              <a:rPr lang="en" sz="1800">
                <a:solidFill>
                  <a:schemeClr val="dk2"/>
                </a:solidFill>
                <a:latin typeface="Calibri"/>
                <a:ea typeface="Calibri"/>
                <a:cs typeface="Calibri"/>
                <a:sym typeface="Calibri"/>
              </a:rPr>
              <a:t>: Sees if removing an unnecessary character from the word will create a correctly spelled word</a:t>
            </a:r>
            <a:endParaRPr sz="1800">
              <a:solidFill>
                <a:schemeClr val="dk2"/>
              </a:solidFill>
              <a:latin typeface="Calibri"/>
              <a:ea typeface="Calibri"/>
              <a:cs typeface="Calibri"/>
              <a:sym typeface="Calibri"/>
            </a:endParaRPr>
          </a:p>
          <a:p>
            <a:pPr indent="457200" lvl="0" marL="457200" rtl="0" algn="l">
              <a:lnSpc>
                <a:spcPct val="90000"/>
              </a:lnSpc>
              <a:spcBef>
                <a:spcPts val="500"/>
              </a:spcBef>
              <a:spcAft>
                <a:spcPts val="0"/>
              </a:spcAft>
              <a:buClr>
                <a:schemeClr val="dk2"/>
              </a:buClr>
              <a:buSzPts val="1100"/>
              <a:buFont typeface="Arial"/>
              <a:buNone/>
            </a:pPr>
            <a:r>
              <a:rPr lang="en" sz="1800">
                <a:solidFill>
                  <a:schemeClr val="dk2"/>
                </a:solidFill>
              </a:rPr>
              <a:t>• </a:t>
            </a:r>
            <a:r>
              <a:rPr b="1" lang="en" sz="1800">
                <a:solidFill>
                  <a:schemeClr val="dk2"/>
                </a:solidFill>
                <a:latin typeface="Calibri"/>
                <a:ea typeface="Calibri"/>
                <a:cs typeface="Calibri"/>
                <a:sym typeface="Calibri"/>
              </a:rPr>
              <a:t>Insertion</a:t>
            </a:r>
            <a:r>
              <a:rPr lang="en" sz="1800">
                <a:solidFill>
                  <a:schemeClr val="dk2"/>
                </a:solidFill>
                <a:latin typeface="Calibri"/>
                <a:ea typeface="Calibri"/>
                <a:cs typeface="Calibri"/>
                <a:sym typeface="Calibri"/>
              </a:rPr>
              <a:t>: Sees if adding a missing character to a word will create a correctly spelled word</a:t>
            </a:r>
            <a:endParaRPr sz="1800">
              <a:solidFill>
                <a:schemeClr val="dk2"/>
              </a:solidFill>
              <a:latin typeface="Calibri"/>
              <a:ea typeface="Calibri"/>
              <a:cs typeface="Calibri"/>
              <a:sym typeface="Calibri"/>
            </a:endParaRPr>
          </a:p>
          <a:p>
            <a:pPr indent="457200" lvl="0" marL="457200" rtl="0" algn="l">
              <a:lnSpc>
                <a:spcPct val="90000"/>
              </a:lnSpc>
              <a:spcBef>
                <a:spcPts val="500"/>
              </a:spcBef>
              <a:spcAft>
                <a:spcPts val="0"/>
              </a:spcAft>
              <a:buClr>
                <a:schemeClr val="dk2"/>
              </a:buClr>
              <a:buSzPts val="1100"/>
              <a:buFont typeface="Arial"/>
              <a:buNone/>
            </a:pPr>
            <a:r>
              <a:rPr lang="en" sz="1800">
                <a:solidFill>
                  <a:schemeClr val="dk2"/>
                </a:solidFill>
              </a:rPr>
              <a:t>• </a:t>
            </a:r>
            <a:r>
              <a:rPr b="1" lang="en" sz="1800">
                <a:solidFill>
                  <a:schemeClr val="dk2"/>
                </a:solidFill>
                <a:latin typeface="Calibri"/>
                <a:ea typeface="Calibri"/>
                <a:cs typeface="Calibri"/>
                <a:sym typeface="Calibri"/>
              </a:rPr>
              <a:t>Substitution</a:t>
            </a:r>
            <a:r>
              <a:rPr lang="en" sz="1800">
                <a:solidFill>
                  <a:schemeClr val="dk2"/>
                </a:solidFill>
                <a:latin typeface="Calibri"/>
                <a:ea typeface="Calibri"/>
                <a:cs typeface="Calibri"/>
                <a:sym typeface="Calibri"/>
              </a:rPr>
              <a:t>: Sees if replacing a character with a different character will create a correctly spelled word</a:t>
            </a:r>
            <a:endParaRPr sz="1800">
              <a:solidFill>
                <a:schemeClr val="dk2"/>
              </a:solidFill>
              <a:latin typeface="Calibri"/>
              <a:ea typeface="Calibri"/>
              <a:cs typeface="Calibri"/>
              <a:sym typeface="Calibri"/>
            </a:endParaRPr>
          </a:p>
          <a:p>
            <a:pPr indent="0" lvl="0" marL="0" rtl="0" algn="ctr">
              <a:lnSpc>
                <a:spcPct val="90000"/>
              </a:lnSpc>
              <a:spcBef>
                <a:spcPts val="500"/>
              </a:spcBef>
              <a:spcAft>
                <a:spcPts val="0"/>
              </a:spcAft>
              <a:buClr>
                <a:schemeClr val="dk2"/>
              </a:buClr>
              <a:buSzPts val="1100"/>
              <a:buFont typeface="Arial"/>
              <a:buNone/>
            </a:pPr>
            <a:r>
              <a:rPr b="1" lang="en" sz="1800">
                <a:solidFill>
                  <a:schemeClr val="dk2"/>
                </a:solidFill>
              </a:rPr>
              <a:t>(</a:t>
            </a:r>
            <a:r>
              <a:rPr b="1" lang="en" sz="1800">
                <a:solidFill>
                  <a:schemeClr val="dk2"/>
                </a:solidFill>
                <a:latin typeface="Calibri"/>
                <a:ea typeface="Calibri"/>
                <a:cs typeface="Calibri"/>
                <a:sym typeface="Calibri"/>
              </a:rPr>
              <a:t>These techniques only work for words off by one character)</a:t>
            </a:r>
            <a:endParaRPr b="1" sz="1800">
              <a:solidFill>
                <a:schemeClr val="dk2"/>
              </a:solidFill>
              <a:latin typeface="Calibri"/>
              <a:ea typeface="Calibri"/>
              <a:cs typeface="Calibri"/>
              <a:sym typeface="Calibri"/>
            </a:endParaRPr>
          </a:p>
          <a:p>
            <a:pPr indent="0" lvl="0" marL="0" rtl="0" algn="l">
              <a:lnSpc>
                <a:spcPct val="90000"/>
              </a:lnSpc>
              <a:spcBef>
                <a:spcPts val="500"/>
              </a:spcBef>
              <a:spcAft>
                <a:spcPts val="0"/>
              </a:spcAft>
              <a:buClr>
                <a:schemeClr val="dk2"/>
              </a:buClr>
              <a:buSzPts val="1100"/>
              <a:buFont typeface="Arial"/>
              <a:buNone/>
            </a:pPr>
            <a:r>
              <a:rPr lang="en" sz="1800">
                <a:solidFill>
                  <a:schemeClr val="dk2"/>
                </a:solidFill>
              </a:rPr>
              <a:t>• </a:t>
            </a:r>
            <a:r>
              <a:rPr lang="en" sz="1800">
                <a:solidFill>
                  <a:schemeClr val="dk2"/>
                </a:solidFill>
                <a:latin typeface="Calibri"/>
                <a:ea typeface="Calibri"/>
                <a:cs typeface="Calibri"/>
                <a:sym typeface="Calibri"/>
              </a:rPr>
              <a:t>If there are multiple potential corrections that come from these three techniques, the one with the highest word frequency and bigram frequencies (with the left and right neighbors) is chosen</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substitution technique</a:t>
            </a:r>
            <a:endParaRPr/>
          </a:p>
        </p:txBody>
      </p:sp>
      <p:cxnSp>
        <p:nvCxnSpPr>
          <p:cNvPr id="199" name="Google Shape;199;p33"/>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200" name="Google Shape;200;p33"/>
          <p:cNvGrpSpPr/>
          <p:nvPr/>
        </p:nvGrpSpPr>
        <p:grpSpPr>
          <a:xfrm>
            <a:off x="648675" y="1581271"/>
            <a:ext cx="196200" cy="1306800"/>
            <a:chOff x="648675" y="1657471"/>
            <a:chExt cx="196200" cy="1306800"/>
          </a:xfrm>
        </p:grpSpPr>
        <p:sp>
          <p:nvSpPr>
            <p:cNvPr id="201" name="Google Shape;201;p33"/>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33"/>
            <p:cNvCxnSpPr>
              <a:stCxn id="201"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203" name="Google Shape;203;p33"/>
          <p:cNvSpPr txBox="1"/>
          <p:nvPr>
            <p:ph idx="4294967295" type="body"/>
          </p:nvPr>
        </p:nvSpPr>
        <p:spPr>
          <a:xfrm>
            <a:off x="823805"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“from thn house”</a:t>
            </a:r>
            <a:endParaRPr b="1">
              <a:solidFill>
                <a:schemeClr val="dk2"/>
              </a:solidFill>
            </a:endParaRPr>
          </a:p>
          <a:p>
            <a:pPr indent="0" lvl="0" marL="0" rtl="0" algn="l">
              <a:spcBef>
                <a:spcPts val="0"/>
              </a:spcBef>
              <a:spcAft>
                <a:spcPts val="1600"/>
              </a:spcAft>
              <a:buNone/>
            </a:pPr>
            <a:r>
              <a:rPr lang="en" sz="1400"/>
              <a:t>The misspelled word and its neighbors</a:t>
            </a:r>
            <a:endParaRPr sz="1400"/>
          </a:p>
        </p:txBody>
      </p:sp>
      <p:grpSp>
        <p:nvGrpSpPr>
          <p:cNvPr id="204" name="Google Shape;204;p33"/>
          <p:cNvGrpSpPr/>
          <p:nvPr/>
        </p:nvGrpSpPr>
        <p:grpSpPr>
          <a:xfrm>
            <a:off x="3427325" y="2692171"/>
            <a:ext cx="196200" cy="1404905"/>
            <a:chOff x="2512925" y="2768371"/>
            <a:chExt cx="196200" cy="1404905"/>
          </a:xfrm>
        </p:grpSpPr>
        <p:cxnSp>
          <p:nvCxnSpPr>
            <p:cNvPr id="205" name="Google Shape;205;p33"/>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206" name="Google Shape;206;p33"/>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3"/>
          <p:cNvSpPr txBox="1"/>
          <p:nvPr>
            <p:ph idx="4294967295" type="body"/>
          </p:nvPr>
        </p:nvSpPr>
        <p:spPr>
          <a:xfrm>
            <a:off x="3607550" y="3473675"/>
            <a:ext cx="2934300" cy="13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“the” : 600</a:t>
            </a:r>
            <a:endParaRPr b="1">
              <a:solidFill>
                <a:schemeClr val="dk2"/>
              </a:solidFill>
            </a:endParaRPr>
          </a:p>
          <a:p>
            <a:pPr indent="0" lvl="0" marL="0" rtl="0" algn="l">
              <a:spcBef>
                <a:spcPts val="0"/>
              </a:spcBef>
              <a:spcAft>
                <a:spcPts val="0"/>
              </a:spcAft>
              <a:buNone/>
            </a:pPr>
            <a:r>
              <a:rPr b="1" lang="en">
                <a:solidFill>
                  <a:schemeClr val="dk2"/>
                </a:solidFill>
              </a:rPr>
              <a:t>“from the”: 299</a:t>
            </a:r>
            <a:endParaRPr b="1">
              <a:solidFill>
                <a:schemeClr val="dk2"/>
              </a:solidFill>
            </a:endParaRPr>
          </a:p>
          <a:p>
            <a:pPr indent="0" lvl="0" marL="0" rtl="0" algn="l">
              <a:spcBef>
                <a:spcPts val="0"/>
              </a:spcBef>
              <a:spcAft>
                <a:spcPts val="0"/>
              </a:spcAft>
              <a:buNone/>
            </a:pPr>
            <a:r>
              <a:rPr b="1" lang="en">
                <a:solidFill>
                  <a:schemeClr val="dk2"/>
                </a:solidFill>
              </a:rPr>
              <a:t>“the house”: 1</a:t>
            </a:r>
            <a:endParaRPr b="1">
              <a:solidFill>
                <a:schemeClr val="dk2"/>
              </a:solidFill>
            </a:endParaRPr>
          </a:p>
          <a:p>
            <a:pPr indent="0" lvl="0" marL="0" rtl="0" algn="l">
              <a:spcBef>
                <a:spcPts val="0"/>
              </a:spcBef>
              <a:spcAft>
                <a:spcPts val="1600"/>
              </a:spcAft>
              <a:buNone/>
            </a:pPr>
            <a:r>
              <a:rPr lang="en" sz="1400"/>
              <a:t>frequencies of word and bigram</a:t>
            </a:r>
            <a:endParaRPr sz="1400"/>
          </a:p>
        </p:txBody>
      </p:sp>
      <p:grpSp>
        <p:nvGrpSpPr>
          <p:cNvPr id="208" name="Google Shape;208;p33"/>
          <p:cNvGrpSpPr/>
          <p:nvPr/>
        </p:nvGrpSpPr>
        <p:grpSpPr>
          <a:xfrm>
            <a:off x="5955600" y="1483171"/>
            <a:ext cx="196200" cy="1404900"/>
            <a:chOff x="4279200" y="1559371"/>
            <a:chExt cx="196200" cy="1404900"/>
          </a:xfrm>
        </p:grpSpPr>
        <p:cxnSp>
          <p:nvCxnSpPr>
            <p:cNvPr id="209" name="Google Shape;209;p33"/>
            <p:cNvCxnSpPr>
              <a:stCxn id="210"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210" name="Google Shape;210;p33"/>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3"/>
          <p:cNvSpPr txBox="1"/>
          <p:nvPr>
            <p:ph idx="4294967295" type="body"/>
          </p:nvPr>
        </p:nvSpPr>
        <p:spPr>
          <a:xfrm>
            <a:off x="6130850" y="1299975"/>
            <a:ext cx="2302200" cy="15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Score of “the”：</a:t>
            </a:r>
            <a:endParaRPr b="1">
              <a:solidFill>
                <a:schemeClr val="dk2"/>
              </a:solidFill>
            </a:endParaRPr>
          </a:p>
          <a:p>
            <a:pPr indent="0" lvl="0" marL="0" rtl="0" algn="l">
              <a:spcBef>
                <a:spcPts val="0"/>
              </a:spcBef>
              <a:spcAft>
                <a:spcPts val="0"/>
              </a:spcAft>
              <a:buNone/>
            </a:pPr>
            <a:r>
              <a:rPr b="1" lang="en">
                <a:solidFill>
                  <a:schemeClr val="dk2"/>
                </a:solidFill>
              </a:rPr>
              <a:t>(600+299+1)/3 = 300</a:t>
            </a:r>
            <a:endParaRPr b="1">
              <a:solidFill>
                <a:schemeClr val="dk2"/>
              </a:solidFill>
            </a:endParaRPr>
          </a:p>
          <a:p>
            <a:pPr indent="0" lvl="0" marL="0" rtl="0" algn="l">
              <a:spcBef>
                <a:spcPts val="0"/>
              </a:spcBef>
              <a:spcAft>
                <a:spcPts val="0"/>
              </a:spcAft>
              <a:buNone/>
            </a:pPr>
            <a:r>
              <a:rPr lang="en" sz="1400"/>
              <a:t>The mean of the 3 frequencies will be the score</a:t>
            </a:r>
            <a:endParaRPr sz="1400"/>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p:nvPr/>
        </p:nvSpPr>
        <p:spPr>
          <a:xfrm>
            <a:off x="100" y="0"/>
            <a:ext cx="9144000" cy="114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nvSpPr>
        <p:spPr>
          <a:xfrm>
            <a:off x="588375" y="-550"/>
            <a:ext cx="80001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FFFFFF"/>
                </a:solidFill>
              </a:rPr>
              <a:t>Best deletion, insertion, and substitution corrections for words off by one character</a:t>
            </a:r>
            <a:endParaRPr sz="3600">
              <a:solidFill>
                <a:srgbClr val="FFFFFF"/>
              </a:solidFill>
            </a:endParaRPr>
          </a:p>
        </p:txBody>
      </p:sp>
      <p:pic>
        <p:nvPicPr>
          <p:cNvPr id="218" name="Google Shape;218;p34"/>
          <p:cNvPicPr preferRelativeResize="0"/>
          <p:nvPr/>
        </p:nvPicPr>
        <p:blipFill>
          <a:blip r:embed="rId3">
            <a:alphaModFix/>
          </a:blip>
          <a:stretch>
            <a:fillRect/>
          </a:stretch>
        </p:blipFill>
        <p:spPr>
          <a:xfrm>
            <a:off x="152400" y="1148400"/>
            <a:ext cx="6713422" cy="3911126"/>
          </a:xfrm>
          <a:prstGeom prst="rect">
            <a:avLst/>
          </a:prstGeom>
          <a:noFill/>
          <a:ln>
            <a:noFill/>
          </a:ln>
        </p:spPr>
      </p:pic>
      <p:sp>
        <p:nvSpPr>
          <p:cNvPr id="219" name="Google Shape;219;p34"/>
          <p:cNvSpPr/>
          <p:nvPr/>
        </p:nvSpPr>
        <p:spPr>
          <a:xfrm>
            <a:off x="1127113" y="1671050"/>
            <a:ext cx="4764000" cy="104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txBox="1"/>
          <p:nvPr/>
        </p:nvSpPr>
        <p:spPr>
          <a:xfrm>
            <a:off x="6139925" y="2287550"/>
            <a:ext cx="2923200" cy="273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chemeClr val="dk2"/>
                </a:solidFill>
                <a:latin typeface="Calibri"/>
                <a:ea typeface="Calibri"/>
                <a:cs typeface="Calibri"/>
                <a:sym typeface="Calibri"/>
              </a:rPr>
              <a:t>Deletion mean, insertion mean, and substitution mean are the means of the word’s frequency and bigram frequency, and this is how we “score” the correction</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sp>
        <p:nvSpPr>
          <p:cNvPr id="221" name="Google Shape;221;p34"/>
          <p:cNvSpPr/>
          <p:nvPr/>
        </p:nvSpPr>
        <p:spPr>
          <a:xfrm>
            <a:off x="1127113" y="2962525"/>
            <a:ext cx="4764000" cy="104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1127113" y="4254000"/>
            <a:ext cx="4764000" cy="104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idx="4294967295" type="title"/>
          </p:nvPr>
        </p:nvSpPr>
        <p:spPr>
          <a:xfrm>
            <a:off x="2439125" y="2936075"/>
            <a:ext cx="4653300" cy="17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Performance  Measure</a:t>
            </a:r>
            <a:endParaRPr>
              <a:solidFill>
                <a:srgbClr val="FFFFFF"/>
              </a:solidFill>
            </a:endParaRPr>
          </a:p>
        </p:txBody>
      </p:sp>
      <p:pic>
        <p:nvPicPr>
          <p:cNvPr id="228" name="Google Shape;228;p35"/>
          <p:cNvPicPr preferRelativeResize="0"/>
          <p:nvPr/>
        </p:nvPicPr>
        <p:blipFill>
          <a:blip r:embed="rId3">
            <a:alphaModFix/>
          </a:blip>
          <a:stretch>
            <a:fillRect/>
          </a:stretch>
        </p:blipFill>
        <p:spPr>
          <a:xfrm>
            <a:off x="1515223" y="490875"/>
            <a:ext cx="6113548" cy="1731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p:nvPr/>
        </p:nvSpPr>
        <p:spPr>
          <a:xfrm>
            <a:off x="100" y="0"/>
            <a:ext cx="9144000" cy="114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txBox="1"/>
          <p:nvPr/>
        </p:nvSpPr>
        <p:spPr>
          <a:xfrm>
            <a:off x="572050" y="237450"/>
            <a:ext cx="8000100" cy="6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Performance</a:t>
            </a:r>
            <a:endParaRPr sz="3000">
              <a:solidFill>
                <a:srgbClr val="FFFFFF"/>
              </a:solidFill>
            </a:endParaRPr>
          </a:p>
        </p:txBody>
      </p:sp>
      <p:sp>
        <p:nvSpPr>
          <p:cNvPr id="235" name="Google Shape;235;p36"/>
          <p:cNvSpPr txBox="1"/>
          <p:nvPr/>
        </p:nvSpPr>
        <p:spPr>
          <a:xfrm>
            <a:off x="152400" y="1216250"/>
            <a:ext cx="4591800" cy="60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chemeClr val="dk2"/>
                </a:solidFill>
                <a:latin typeface="Calibri"/>
                <a:ea typeface="Calibri"/>
                <a:cs typeface="Calibri"/>
                <a:sym typeface="Calibri"/>
              </a:rPr>
              <a:t>  C</a:t>
            </a:r>
            <a:r>
              <a:rPr lang="en" sz="1800">
                <a:solidFill>
                  <a:schemeClr val="dk2"/>
                </a:solidFill>
                <a:latin typeface="Calibri"/>
                <a:ea typeface="Calibri"/>
                <a:cs typeface="Calibri"/>
                <a:sym typeface="Calibri"/>
              </a:rPr>
              <a:t>orrect the first two papers in group 1:</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pic>
        <p:nvPicPr>
          <p:cNvPr id="236" name="Google Shape;236;p36"/>
          <p:cNvPicPr preferRelativeResize="0"/>
          <p:nvPr/>
        </p:nvPicPr>
        <p:blipFill rotWithShape="1">
          <a:blip r:embed="rId3">
            <a:alphaModFix/>
          </a:blip>
          <a:srcRect b="54615" l="0" r="0" t="0"/>
          <a:stretch/>
        </p:blipFill>
        <p:spPr>
          <a:xfrm>
            <a:off x="935412" y="2125150"/>
            <a:ext cx="7273375" cy="2373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p:nvPr/>
        </p:nvSpPr>
        <p:spPr>
          <a:xfrm>
            <a:off x="100" y="0"/>
            <a:ext cx="9144000" cy="114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txBox="1"/>
          <p:nvPr/>
        </p:nvSpPr>
        <p:spPr>
          <a:xfrm>
            <a:off x="572050" y="237450"/>
            <a:ext cx="8000100" cy="6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Performance</a:t>
            </a:r>
            <a:endParaRPr sz="3000">
              <a:solidFill>
                <a:srgbClr val="FFFFFF"/>
              </a:solidFill>
            </a:endParaRPr>
          </a:p>
        </p:txBody>
      </p:sp>
      <p:sp>
        <p:nvSpPr>
          <p:cNvPr id="243" name="Google Shape;243;p37"/>
          <p:cNvSpPr txBox="1"/>
          <p:nvPr/>
        </p:nvSpPr>
        <p:spPr>
          <a:xfrm>
            <a:off x="152400" y="1216250"/>
            <a:ext cx="4591800" cy="60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chemeClr val="dk2"/>
                </a:solidFill>
                <a:latin typeface="Calibri"/>
                <a:ea typeface="Calibri"/>
                <a:cs typeface="Calibri"/>
                <a:sym typeface="Calibri"/>
              </a:rPr>
              <a:t>  Correct the first two papers in group 1:</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graphicFrame>
        <p:nvGraphicFramePr>
          <p:cNvPr id="244" name="Google Shape;244;p37"/>
          <p:cNvGraphicFramePr/>
          <p:nvPr/>
        </p:nvGraphicFramePr>
        <p:xfrm>
          <a:off x="952600" y="2301550"/>
          <a:ext cx="3000000" cy="3000000"/>
        </p:xfrm>
        <a:graphic>
          <a:graphicData uri="http://schemas.openxmlformats.org/drawingml/2006/table">
            <a:tbl>
              <a:tblPr>
                <a:noFill/>
                <a:tableStyleId>{78138CEC-B9AD-4F89-96E0-C3F1FD7A7766}</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sz="1050">
                          <a:solidFill>
                            <a:schemeClr val="accent1"/>
                          </a:solidFill>
                          <a:highlight>
                            <a:srgbClr val="FFFFFF"/>
                          </a:highlight>
                        </a:rPr>
                        <a:t>Tesseract</a:t>
                      </a:r>
                      <a:endParaRPr/>
                    </a:p>
                  </a:txBody>
                  <a:tcPr marT="91425" marB="91425" marR="91425" marL="91425"/>
                </a:tc>
                <a:tc>
                  <a:txBody>
                    <a:bodyPr>
                      <a:noAutofit/>
                    </a:bodyPr>
                    <a:lstStyle/>
                    <a:p>
                      <a:pPr indent="0" lvl="0" marL="0" rtl="0" algn="ctr">
                        <a:spcBef>
                          <a:spcPts val="0"/>
                        </a:spcBef>
                        <a:spcAft>
                          <a:spcPts val="0"/>
                        </a:spcAft>
                        <a:buNone/>
                      </a:pPr>
                      <a:r>
                        <a:rPr b="1" lang="en" sz="1050">
                          <a:solidFill>
                            <a:schemeClr val="accent1"/>
                          </a:solidFill>
                          <a:highlight>
                            <a:srgbClr val="FFFFFF"/>
                          </a:highlight>
                        </a:rPr>
                        <a:t>Tesseract_with_postprocessing</a:t>
                      </a:r>
                      <a:endParaRPr/>
                    </a:p>
                  </a:txBody>
                  <a:tcPr marT="91425" marB="91425" marR="91425" marL="91425"/>
                </a:tc>
              </a:tr>
              <a:tr h="381000">
                <a:tc>
                  <a:txBody>
                    <a:bodyPr>
                      <a:noAutofit/>
                    </a:bodyPr>
                    <a:lstStyle/>
                    <a:p>
                      <a:pPr indent="0" lvl="0" marL="0" rtl="0" algn="l">
                        <a:spcBef>
                          <a:spcPts val="0"/>
                        </a:spcBef>
                        <a:spcAft>
                          <a:spcPts val="0"/>
                        </a:spcAft>
                        <a:buNone/>
                      </a:pPr>
                      <a:r>
                        <a:rPr lang="en" sz="1050">
                          <a:solidFill>
                            <a:schemeClr val="accent1"/>
                          </a:solidFill>
                          <a:highlight>
                            <a:srgbClr val="FFFFFF"/>
                          </a:highlight>
                        </a:rPr>
                        <a:t>word_wise_recall</a:t>
                      </a:r>
                      <a:endParaRPr/>
                    </a:p>
                  </a:txBody>
                  <a:tcPr marT="91425" marB="91425" marR="91425" marL="91425"/>
                </a:tc>
                <a:tc>
                  <a:txBody>
                    <a:bodyPr>
                      <a:noAutofit/>
                    </a:bodyPr>
                    <a:lstStyle/>
                    <a:p>
                      <a:pPr indent="0" lvl="0" marL="0" rtl="0" algn="ctr">
                        <a:spcBef>
                          <a:spcPts val="0"/>
                        </a:spcBef>
                        <a:spcAft>
                          <a:spcPts val="0"/>
                        </a:spcAft>
                        <a:buNone/>
                      </a:pPr>
                      <a:r>
                        <a:rPr lang="en"/>
                        <a:t>0.58</a:t>
                      </a:r>
                      <a:endParaRPr/>
                    </a:p>
                  </a:txBody>
                  <a:tcPr marT="91425" marB="91425" marR="91425" marL="91425"/>
                </a:tc>
                <a:tc>
                  <a:txBody>
                    <a:bodyPr>
                      <a:noAutofit/>
                    </a:bodyPr>
                    <a:lstStyle/>
                    <a:p>
                      <a:pPr indent="0" lvl="0" marL="0" rtl="0" algn="ctr">
                        <a:spcBef>
                          <a:spcPts val="0"/>
                        </a:spcBef>
                        <a:spcAft>
                          <a:spcPts val="0"/>
                        </a:spcAft>
                        <a:buNone/>
                      </a:pPr>
                      <a:r>
                        <a:rPr lang="en"/>
                        <a:t>0.72</a:t>
                      </a:r>
                      <a:endParaRPr/>
                    </a:p>
                  </a:txBody>
                  <a:tcPr marT="91425" marB="91425" marR="91425" marL="91425"/>
                </a:tc>
              </a:tr>
              <a:tr h="381000">
                <a:tc>
                  <a:txBody>
                    <a:bodyPr>
                      <a:noAutofit/>
                    </a:bodyPr>
                    <a:lstStyle/>
                    <a:p>
                      <a:pPr indent="0" lvl="0" marL="0" rtl="0" algn="l">
                        <a:spcBef>
                          <a:spcPts val="0"/>
                        </a:spcBef>
                        <a:spcAft>
                          <a:spcPts val="0"/>
                        </a:spcAft>
                        <a:buNone/>
                      </a:pPr>
                      <a:r>
                        <a:rPr lang="en" sz="1050">
                          <a:solidFill>
                            <a:schemeClr val="accent1"/>
                          </a:solidFill>
                          <a:highlight>
                            <a:srgbClr val="FFFFFF"/>
                          </a:highlight>
                        </a:rPr>
                        <a:t>word_wise_precision</a:t>
                      </a:r>
                      <a:endParaRPr/>
                    </a:p>
                  </a:txBody>
                  <a:tcPr marT="91425" marB="91425" marR="91425" marL="91425"/>
                </a:tc>
                <a:tc>
                  <a:txBody>
                    <a:bodyPr>
                      <a:noAutofit/>
                    </a:bodyPr>
                    <a:lstStyle/>
                    <a:p>
                      <a:pPr indent="0" lvl="0" marL="0" rtl="0" algn="ctr">
                        <a:spcBef>
                          <a:spcPts val="0"/>
                        </a:spcBef>
                        <a:spcAft>
                          <a:spcPts val="0"/>
                        </a:spcAft>
                        <a:buNone/>
                      </a:pPr>
                      <a:r>
                        <a:rPr lang="en"/>
                        <a:t>0.57</a:t>
                      </a:r>
                      <a:endParaRPr/>
                    </a:p>
                  </a:txBody>
                  <a:tcPr marT="91425" marB="91425" marR="91425" marL="91425"/>
                </a:tc>
                <a:tc>
                  <a:txBody>
                    <a:bodyPr>
                      <a:noAutofit/>
                    </a:bodyPr>
                    <a:lstStyle/>
                    <a:p>
                      <a:pPr indent="0" lvl="0" marL="0" rtl="0" algn="ctr">
                        <a:spcBef>
                          <a:spcPts val="0"/>
                        </a:spcBef>
                        <a:spcAft>
                          <a:spcPts val="0"/>
                        </a:spcAft>
                        <a:buNone/>
                      </a:pPr>
                      <a:r>
                        <a:rPr lang="en"/>
                        <a:t>0.69</a:t>
                      </a:r>
                      <a:endParaRPr/>
                    </a:p>
                  </a:txBody>
                  <a:tcPr marT="91425" marB="91425" marR="91425" marL="91425"/>
                </a:tc>
              </a:tr>
              <a:tr h="381000">
                <a:tc>
                  <a:txBody>
                    <a:bodyPr>
                      <a:noAutofit/>
                    </a:bodyPr>
                    <a:lstStyle/>
                    <a:p>
                      <a:pPr indent="0" lvl="0" marL="0" rtl="0" algn="l">
                        <a:spcBef>
                          <a:spcPts val="0"/>
                        </a:spcBef>
                        <a:spcAft>
                          <a:spcPts val="0"/>
                        </a:spcAft>
                        <a:buNone/>
                      </a:pPr>
                      <a:r>
                        <a:rPr lang="en" sz="1050">
                          <a:solidFill>
                            <a:schemeClr val="accent1"/>
                          </a:solidFill>
                          <a:highlight>
                            <a:srgbClr val="FFFFFF"/>
                          </a:highlight>
                        </a:rPr>
                        <a:t>character_wise_recall</a:t>
                      </a:r>
                      <a:endParaRPr/>
                    </a:p>
                  </a:txBody>
                  <a:tcPr marT="91425" marB="91425" marR="91425" marL="91425"/>
                </a:tc>
                <a:tc>
                  <a:txBody>
                    <a:bodyPr>
                      <a:noAutofit/>
                    </a:bodyPr>
                    <a:lstStyle/>
                    <a:p>
                      <a:pPr indent="0" lvl="0" marL="0" rtl="0" algn="ctr">
                        <a:spcBef>
                          <a:spcPts val="0"/>
                        </a:spcBef>
                        <a:spcAft>
                          <a:spcPts val="0"/>
                        </a:spcAft>
                        <a:buNone/>
                      </a:pPr>
                      <a:r>
                        <a:rPr lang="en"/>
                        <a:t>0.79</a:t>
                      </a:r>
                      <a:endParaRPr/>
                    </a:p>
                  </a:txBody>
                  <a:tcPr marT="91425" marB="91425" marR="91425" marL="91425"/>
                </a:tc>
                <a:tc>
                  <a:txBody>
                    <a:bodyPr>
                      <a:noAutofit/>
                    </a:bodyPr>
                    <a:lstStyle/>
                    <a:p>
                      <a:pPr indent="0" lvl="0" marL="0" rtl="0" algn="ctr">
                        <a:spcBef>
                          <a:spcPts val="0"/>
                        </a:spcBef>
                        <a:spcAft>
                          <a:spcPts val="0"/>
                        </a:spcAft>
                        <a:buNone/>
                      </a:pPr>
                      <a:r>
                        <a:rPr lang="en"/>
                        <a:t>0.91</a:t>
                      </a:r>
                      <a:endParaRPr/>
                    </a:p>
                  </a:txBody>
                  <a:tcPr marT="91425" marB="91425" marR="91425" marL="91425"/>
                </a:tc>
              </a:tr>
              <a:tr h="381000">
                <a:tc>
                  <a:txBody>
                    <a:bodyPr>
                      <a:noAutofit/>
                    </a:bodyPr>
                    <a:lstStyle/>
                    <a:p>
                      <a:pPr indent="0" lvl="0" marL="0" rtl="0" algn="l">
                        <a:spcBef>
                          <a:spcPts val="0"/>
                        </a:spcBef>
                        <a:spcAft>
                          <a:spcPts val="0"/>
                        </a:spcAft>
                        <a:buNone/>
                      </a:pPr>
                      <a:r>
                        <a:rPr lang="en" sz="1050">
                          <a:solidFill>
                            <a:schemeClr val="accent1"/>
                          </a:solidFill>
                          <a:highlight>
                            <a:srgbClr val="FFFFFF"/>
                          </a:highlight>
                        </a:rPr>
                        <a:t>character_wise_precision</a:t>
                      </a:r>
                      <a:endParaRPr/>
                    </a:p>
                  </a:txBody>
                  <a:tcPr marT="91425" marB="91425" marR="91425" marL="91425"/>
                </a:tc>
                <a:tc>
                  <a:txBody>
                    <a:bodyPr>
                      <a:noAutofit/>
                    </a:bodyPr>
                    <a:lstStyle/>
                    <a:p>
                      <a:pPr indent="0" lvl="0" marL="0" rtl="0" algn="ctr">
                        <a:spcBef>
                          <a:spcPts val="0"/>
                        </a:spcBef>
                        <a:spcAft>
                          <a:spcPts val="0"/>
                        </a:spcAft>
                        <a:buNone/>
                      </a:pPr>
                      <a:r>
                        <a:rPr lang="en"/>
                        <a:t>0.71</a:t>
                      </a:r>
                      <a:endParaRPr/>
                    </a:p>
                  </a:txBody>
                  <a:tcPr marT="91425" marB="91425" marR="91425" marL="91425"/>
                </a:tc>
                <a:tc>
                  <a:txBody>
                    <a:bodyPr>
                      <a:noAutofit/>
                    </a:bodyPr>
                    <a:lstStyle/>
                    <a:p>
                      <a:pPr indent="0" lvl="0" marL="0" rtl="0" algn="ctr">
                        <a:spcBef>
                          <a:spcPts val="0"/>
                        </a:spcBef>
                        <a:spcAft>
                          <a:spcPts val="0"/>
                        </a:spcAft>
                        <a:buNone/>
                      </a:pPr>
                      <a:r>
                        <a:rPr lang="en"/>
                        <a:t>0.93</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490250" y="526350"/>
            <a:ext cx="8202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Error</a:t>
            </a:r>
            <a:endParaRPr/>
          </a:p>
          <a:p>
            <a:pPr indent="0" lvl="0" marL="0" rtl="0" algn="ctr">
              <a:spcBef>
                <a:spcPts val="0"/>
              </a:spcBef>
              <a:spcAft>
                <a:spcPts val="0"/>
              </a:spcAft>
              <a:buNone/>
            </a:pPr>
            <a:r>
              <a:rPr lang="en"/>
              <a:t>Detection</a:t>
            </a:r>
            <a:endParaRPr/>
          </a:p>
        </p:txBody>
      </p:sp>
      <p:sp>
        <p:nvSpPr>
          <p:cNvPr id="72" name="Google Shape;72;p15"/>
          <p:cNvSpPr txBox="1"/>
          <p:nvPr>
            <p:ph type="title"/>
          </p:nvPr>
        </p:nvSpPr>
        <p:spPr>
          <a:xfrm>
            <a:off x="4859125"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Error</a:t>
            </a:r>
            <a:endParaRPr>
              <a:solidFill>
                <a:srgbClr val="FFFFFF"/>
              </a:solidFill>
            </a:endParaRPr>
          </a:p>
          <a:p>
            <a:pPr indent="0" lvl="0" marL="0" rtl="0" algn="ctr">
              <a:spcBef>
                <a:spcPts val="0"/>
              </a:spcBef>
              <a:spcAft>
                <a:spcPts val="0"/>
              </a:spcAft>
              <a:buNone/>
            </a:pPr>
            <a:r>
              <a:rPr lang="en">
                <a:solidFill>
                  <a:srgbClr val="FFFFFF"/>
                </a:solidFill>
              </a:rPr>
              <a:t>Correction</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Error</a:t>
            </a:r>
            <a:endParaRPr/>
          </a:p>
          <a:p>
            <a:pPr indent="0" lvl="0" marL="0" rtl="0" algn="ctr">
              <a:spcBef>
                <a:spcPts val="0"/>
              </a:spcBef>
              <a:spcAft>
                <a:spcPts val="0"/>
              </a:spcAft>
              <a:buNone/>
            </a:pPr>
            <a:r>
              <a:rPr lang="en"/>
              <a:t>Detection</a:t>
            </a:r>
            <a:endParaRPr/>
          </a:p>
        </p:txBody>
      </p:sp>
      <p:sp>
        <p:nvSpPr>
          <p:cNvPr id="78" name="Google Shape;78;p16"/>
          <p:cNvSpPr txBox="1"/>
          <p:nvPr>
            <p:ph idx="2" type="body"/>
          </p:nvPr>
        </p:nvSpPr>
        <p:spPr>
          <a:xfrm>
            <a:off x="4731300" y="724200"/>
            <a:ext cx="42471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n" sz="2100"/>
              <a:t>Rule-based techniques </a:t>
            </a:r>
            <a:r>
              <a:rPr lang="en" sz="1400"/>
              <a:t>(Assigned)</a:t>
            </a:r>
            <a:endParaRPr sz="1400"/>
          </a:p>
          <a:p>
            <a:pPr indent="0" lvl="0" marL="457200" rtl="0" algn="l">
              <a:spcBef>
                <a:spcPts val="1600"/>
              </a:spcBef>
              <a:spcAft>
                <a:spcPts val="0"/>
              </a:spcAft>
              <a:buNone/>
            </a:pPr>
            <a:r>
              <a:t/>
            </a:r>
            <a:endParaRPr sz="2100"/>
          </a:p>
          <a:p>
            <a:pPr indent="-361950" lvl="0" marL="457200" rtl="0" algn="l">
              <a:spcBef>
                <a:spcPts val="1600"/>
              </a:spcBef>
              <a:spcAft>
                <a:spcPts val="0"/>
              </a:spcAft>
              <a:buSzPts val="2100"/>
              <a:buChar char="●"/>
            </a:pPr>
            <a:r>
              <a:rPr lang="en" sz="2100"/>
              <a:t>Letter n-gram</a:t>
            </a:r>
            <a:endParaRPr sz="2100"/>
          </a:p>
          <a:p>
            <a:pPr indent="0" lvl="0" marL="457200" rtl="0" algn="l">
              <a:spcBef>
                <a:spcPts val="1600"/>
              </a:spcBef>
              <a:spcAft>
                <a:spcPts val="0"/>
              </a:spcAft>
              <a:buNone/>
            </a:pPr>
            <a:r>
              <a:t/>
            </a:r>
            <a:endParaRPr sz="2100"/>
          </a:p>
          <a:p>
            <a:pPr indent="-361950" lvl="0" marL="457200" rtl="0" algn="l">
              <a:spcBef>
                <a:spcPts val="1600"/>
              </a:spcBef>
              <a:spcAft>
                <a:spcPts val="0"/>
              </a:spcAft>
              <a:buSzPts val="2100"/>
              <a:buChar char="●"/>
            </a:pPr>
            <a:r>
              <a:rPr lang="en" sz="2100"/>
              <a:t>Probabilistic techniques – SVM garbage detection</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4294967295" type="title"/>
          </p:nvPr>
        </p:nvSpPr>
        <p:spPr>
          <a:xfrm>
            <a:off x="2439125" y="3469475"/>
            <a:ext cx="42798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Assigned Paper</a:t>
            </a:r>
            <a:endParaRPr>
              <a:solidFill>
                <a:srgbClr val="FFFFFF"/>
              </a:solidFill>
            </a:endParaRPr>
          </a:p>
        </p:txBody>
      </p:sp>
      <p:pic>
        <p:nvPicPr>
          <p:cNvPr id="84" name="Google Shape;84;p17"/>
          <p:cNvPicPr preferRelativeResize="0"/>
          <p:nvPr/>
        </p:nvPicPr>
        <p:blipFill>
          <a:blip r:embed="rId3">
            <a:alphaModFix/>
          </a:blip>
          <a:stretch>
            <a:fillRect/>
          </a:stretch>
        </p:blipFill>
        <p:spPr>
          <a:xfrm>
            <a:off x="418100" y="362025"/>
            <a:ext cx="8303073" cy="3427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p:nvPr/>
        </p:nvSpPr>
        <p:spPr>
          <a:xfrm>
            <a:off x="100" y="0"/>
            <a:ext cx="9144000" cy="114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588375" y="218275"/>
            <a:ext cx="8000100" cy="92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3600">
                <a:solidFill>
                  <a:srgbClr val="FFFFFF"/>
                </a:solidFill>
              </a:rPr>
              <a:t>Rule-based techniques</a:t>
            </a:r>
            <a:endParaRPr sz="3000">
              <a:solidFill>
                <a:srgbClr val="FFFFFF"/>
              </a:solidFill>
            </a:endParaRPr>
          </a:p>
        </p:txBody>
      </p:sp>
      <p:sp>
        <p:nvSpPr>
          <p:cNvPr id="91" name="Google Shape;91;p18"/>
          <p:cNvSpPr txBox="1"/>
          <p:nvPr/>
        </p:nvSpPr>
        <p:spPr>
          <a:xfrm>
            <a:off x="265875" y="1414125"/>
            <a:ext cx="8645100" cy="3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#If the number of punctuation characters in a string is greater than the number of alphanumeric characters, it is garbage</a:t>
            </a:r>
            <a:endParaRPr sz="1200"/>
          </a:p>
          <a:p>
            <a:pPr indent="0" lvl="0" marL="0" rtl="0" algn="l">
              <a:spcBef>
                <a:spcPts val="0"/>
              </a:spcBef>
              <a:spcAft>
                <a:spcPts val="0"/>
              </a:spcAft>
              <a:buClr>
                <a:schemeClr val="dk2"/>
              </a:buClr>
              <a:buSzPts val="1100"/>
              <a:buFont typeface="Arial"/>
              <a:buNone/>
            </a:pPr>
            <a:r>
              <a:rPr lang="en" sz="1200"/>
              <a:t>                 </a:t>
            </a:r>
            <a:endParaRPr sz="1200"/>
          </a:p>
          <a:p>
            <a:pPr indent="0" lvl="0" marL="0" rtl="0" algn="l">
              <a:spcBef>
                <a:spcPts val="0"/>
              </a:spcBef>
              <a:spcAft>
                <a:spcPts val="0"/>
              </a:spcAft>
              <a:buClr>
                <a:schemeClr val="dk2"/>
              </a:buClr>
              <a:buSzPts val="1100"/>
              <a:buFont typeface="Arial"/>
              <a:buNone/>
            </a:pPr>
            <a:r>
              <a:rPr lang="en" sz="1200"/>
              <a:t>#Ignoring the first and last characters in a string, if there are two or more different punctuation characters in the string, it is garbage</a:t>
            </a:r>
            <a:endParaRPr sz="1200"/>
          </a:p>
          <a:p>
            <a:pPr indent="0" lvl="0" marL="0" rtl="0" algn="l">
              <a:spcBef>
                <a:spcPts val="0"/>
              </a:spcBef>
              <a:spcAft>
                <a:spcPts val="0"/>
              </a:spcAft>
              <a:buClr>
                <a:schemeClr val="dk2"/>
              </a:buClr>
              <a:buSzPts val="1100"/>
              <a:buFont typeface="Arial"/>
              <a:buNone/>
            </a:pPr>
            <a:r>
              <a:rPr lang="en" sz="1200"/>
              <a:t>                 </a:t>
            </a:r>
            <a:endParaRPr sz="1200"/>
          </a:p>
          <a:p>
            <a:pPr indent="0" lvl="0" marL="0" rtl="0" algn="l">
              <a:spcBef>
                <a:spcPts val="0"/>
              </a:spcBef>
              <a:spcAft>
                <a:spcPts val="0"/>
              </a:spcAft>
              <a:buNone/>
            </a:pPr>
            <a:r>
              <a:rPr lang="en" sz="1200"/>
              <a:t>#A string composed of more than 20 symbols is garbage</a:t>
            </a:r>
            <a:endParaRPr sz="1200"/>
          </a:p>
          <a:p>
            <a:pPr indent="0" lvl="0" marL="0" rtl="0" algn="l">
              <a:spcBef>
                <a:spcPts val="0"/>
              </a:spcBef>
              <a:spcAft>
                <a:spcPts val="0"/>
              </a:spcAft>
              <a:buClr>
                <a:schemeClr val="dk2"/>
              </a:buClr>
              <a:buSzPts val="1100"/>
              <a:buFont typeface="Arial"/>
              <a:buNone/>
            </a:pPr>
            <a:r>
              <a:t/>
            </a:r>
            <a:endParaRPr sz="1200"/>
          </a:p>
          <a:p>
            <a:pPr indent="0" lvl="0" marL="0" rtl="0" algn="l">
              <a:spcBef>
                <a:spcPts val="0"/>
              </a:spcBef>
              <a:spcAft>
                <a:spcPts val="0"/>
              </a:spcAft>
              <a:buNone/>
            </a:pPr>
            <a:r>
              <a:rPr lang="en" sz="1200"/>
              <a:t>#If there are three or more identical characters in a row in a string, it is garbage</a:t>
            </a:r>
            <a:endParaRPr sz="1200"/>
          </a:p>
          <a:p>
            <a:pPr indent="0" lvl="0" marL="0" rtl="0" algn="l">
              <a:spcBef>
                <a:spcPts val="0"/>
              </a:spcBef>
              <a:spcAft>
                <a:spcPts val="0"/>
              </a:spcAft>
              <a:buClr>
                <a:schemeClr val="dk2"/>
              </a:buClr>
              <a:buSzPts val="1100"/>
              <a:buFont typeface="Arial"/>
              <a:buNone/>
            </a:pPr>
            <a:r>
              <a:t/>
            </a:r>
            <a:endParaRPr sz="1200"/>
          </a:p>
          <a:p>
            <a:pPr indent="0" lvl="0" marL="0" rtl="0" algn="l">
              <a:spcBef>
                <a:spcPts val="0"/>
              </a:spcBef>
              <a:spcAft>
                <a:spcPts val="0"/>
              </a:spcAft>
              <a:buClr>
                <a:schemeClr val="dk2"/>
              </a:buClr>
              <a:buSzPts val="1100"/>
              <a:buFont typeface="Arial"/>
              <a:buNone/>
            </a:pPr>
            <a:r>
              <a:rPr lang="en" sz="1200"/>
              <a:t>#If the number of uppercase characters in a string is greater than the number of lowercase characters, and if the number of uppercase characters is less than the total number of characters in the string, it is garbage</a:t>
            </a:r>
            <a:endParaRPr sz="1200"/>
          </a:p>
          <a:p>
            <a:pPr indent="0" lvl="0" marL="0" rtl="0" algn="l">
              <a:spcBef>
                <a:spcPts val="0"/>
              </a:spcBef>
              <a:spcAft>
                <a:spcPts val="0"/>
              </a:spcAft>
              <a:buClr>
                <a:schemeClr val="dk2"/>
              </a:buClr>
              <a:buSzPts val="1100"/>
              <a:buFont typeface="Arial"/>
              <a:buNone/>
            </a:pPr>
            <a:r>
              <a:rPr lang="en" sz="1200"/>
              <a:t>                 </a:t>
            </a:r>
            <a:endParaRPr sz="1200"/>
          </a:p>
          <a:p>
            <a:pPr indent="0" lvl="0" marL="0" rtl="0" algn="l">
              <a:spcBef>
                <a:spcPts val="0"/>
              </a:spcBef>
              <a:spcAft>
                <a:spcPts val="0"/>
              </a:spcAft>
              <a:buNone/>
            </a:pPr>
            <a:r>
              <a:rPr lang="en" sz="1200"/>
              <a:t>#If all the characters in a string are alphabetic, and if the number of consonants in the string is greater than 8 times the number of vowels in the string, or vice-versa, it is garbage</a:t>
            </a:r>
            <a:endParaRPr sz="1200"/>
          </a:p>
          <a:p>
            <a:pPr indent="0" lvl="0" marL="0" rtl="0" algn="l">
              <a:spcBef>
                <a:spcPts val="0"/>
              </a:spcBef>
              <a:spcAft>
                <a:spcPts val="0"/>
              </a:spcAft>
              <a:buClr>
                <a:schemeClr val="dk2"/>
              </a:buClr>
              <a:buSzPts val="1100"/>
              <a:buFont typeface="Arial"/>
              <a:buNone/>
            </a:pPr>
            <a:r>
              <a:t/>
            </a:r>
            <a:endParaRPr sz="1200"/>
          </a:p>
          <a:p>
            <a:pPr indent="0" lvl="0" marL="0" rtl="0" algn="l">
              <a:spcBef>
                <a:spcPts val="0"/>
              </a:spcBef>
              <a:spcAft>
                <a:spcPts val="0"/>
              </a:spcAft>
              <a:buClr>
                <a:schemeClr val="dk2"/>
              </a:buClr>
              <a:buSzPts val="1100"/>
              <a:buFont typeface="Arial"/>
              <a:buNone/>
            </a:pPr>
            <a:r>
              <a:rPr lang="en" sz="1200"/>
              <a:t>#If there are four or more consecutive vowels in the string or five or more consecutive consonants in the string, it is garbage</a:t>
            </a:r>
            <a:endParaRPr sz="1200"/>
          </a:p>
          <a:p>
            <a:pPr indent="0" lvl="0" marL="0" rtl="0" algn="l">
              <a:spcBef>
                <a:spcPts val="0"/>
              </a:spcBef>
              <a:spcAft>
                <a:spcPts val="0"/>
              </a:spcAft>
              <a:buClr>
                <a:schemeClr val="dk2"/>
              </a:buClr>
              <a:buSzPts val="1100"/>
              <a:buFont typeface="Arial"/>
              <a:buNone/>
            </a:pPr>
            <a:r>
              <a:t/>
            </a:r>
            <a:endParaRPr sz="1200"/>
          </a:p>
          <a:p>
            <a:pPr indent="0" lvl="0" marL="0" rtl="0" algn="l">
              <a:spcBef>
                <a:spcPts val="0"/>
              </a:spcBef>
              <a:spcAft>
                <a:spcPts val="0"/>
              </a:spcAft>
              <a:buClr>
                <a:schemeClr val="dk2"/>
              </a:buClr>
              <a:buSzPts val="1100"/>
              <a:buFont typeface="Arial"/>
              <a:buNone/>
            </a:pPr>
            <a:r>
              <a:rPr lang="en" sz="1200"/>
              <a:t>#If the first and last characters in a string are both lowercase and any other character is uppercase, it is garbage.</a:t>
            </a:r>
            <a:endParaRPr sz="1200"/>
          </a:p>
          <a:p>
            <a:pPr indent="0" lvl="0" marL="0" rtl="0" algn="l">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52400" y="388575"/>
            <a:ext cx="8839200" cy="4366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str_count(cur_token, pattern = '[A-Za-z0-9]') &lt; 0.5*nchar(cur_token)</a:t>
            </a:r>
            <a:endParaRPr>
              <a:solidFill>
                <a:srgbClr val="FFFFFF"/>
              </a:solidFill>
            </a:endParaRPr>
          </a:p>
        </p:txBody>
      </p:sp>
      <p:sp>
        <p:nvSpPr>
          <p:cNvPr id="102" name="Google Shape;102;p20"/>
          <p:cNvSpPr txBox="1"/>
          <p:nvPr/>
        </p:nvSpPr>
        <p:spPr>
          <a:xfrm>
            <a:off x="322650" y="892050"/>
            <a:ext cx="85218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#1 If the number of punctuation characters in a string is greater than the number of alphanumeric characters, it is garbage.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4294967295" type="title"/>
          </p:nvPr>
        </p:nvSpPr>
        <p:spPr>
          <a:xfrm>
            <a:off x="322625" y="2884925"/>
            <a:ext cx="8521800" cy="19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length(unique(strsplit(gsub('[A-Za-z0-9]','',substr(cur_token, 2, nchar(cur_token)-1)),'')[[1]]))&gt;1</a:t>
            </a:r>
            <a:endParaRPr sz="2400">
              <a:solidFill>
                <a:srgbClr val="FFFFFF"/>
              </a:solidFill>
            </a:endParaRPr>
          </a:p>
        </p:txBody>
      </p:sp>
      <p:sp>
        <p:nvSpPr>
          <p:cNvPr id="108" name="Google Shape;108;p21"/>
          <p:cNvSpPr txBox="1"/>
          <p:nvPr/>
        </p:nvSpPr>
        <p:spPr>
          <a:xfrm>
            <a:off x="322650" y="892050"/>
            <a:ext cx="85218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#2 </a:t>
            </a:r>
            <a:r>
              <a:rPr lang="en" sz="2400"/>
              <a:t>Ignoring the first and last characters in a string, if there are two or more different punctuation characters in the string, it is garbage.</a:t>
            </a:r>
            <a:br>
              <a:rPr lang="en" sz="2400"/>
            </a:b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