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CA4922F-A091-4BAE-9489-A858A741ED20}">
  <a:tblStyle styleId="{6CA4922F-A091-4BAE-9489-A858A741ED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7c2182fd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7c2182f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b7888fc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b7888fc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44e5cfe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44e5cfe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7b6fd716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7b6fd71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7b7888fc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7b7888fc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 canny edge detector is an edge detection operator which detects the edge of the objects on the image and transforms the image into black and white: the white part is the edge part, and the black part is other part. Based on Shannon's sampling theorem, we should have higher sample rate for high frequency signals. In image analysis, we can think of frequency as the rate of color change, which is edges in this case. Therefore, we put a higher weights on the edges that we have detected and a lower weights on other parts during sampling.</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7b7888fc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7b7888fc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7bed26b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7bed26b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 canny edge detector is an edge detection operator which detects the edge of the objects on the image and transforms the image into black and white: the white part is the edge part, and the black part is other part. Based on Shannon's sampling theorem, we should have higher sample rate for high frequency signals. In image analysis, we can think of frequency as the rate of color change, which is edges in this case. Therefore, we put a higher weights on the edges that we have detected and a lower weights on other parts during sampling.</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7b7888f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7b7888f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7c2182fd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7c2182f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arxiv.org/abs/1501.00092v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EFD1"/>
        </a:solidFill>
      </p:bgPr>
    </p:bg>
    <p:spTree>
      <p:nvGrpSpPr>
        <p:cNvPr id="53" name="Shape 53"/>
        <p:cNvGrpSpPr/>
        <p:nvPr/>
      </p:nvGrpSpPr>
      <p:grpSpPr>
        <a:xfrm>
          <a:off x="0" y="0"/>
          <a:ext cx="0" cy="0"/>
          <a:chOff x="0" y="0"/>
          <a:chExt cx="0" cy="0"/>
        </a:xfrm>
      </p:grpSpPr>
      <p:sp>
        <p:nvSpPr>
          <p:cNvPr id="54" name="Google Shape;54;p13"/>
          <p:cNvSpPr/>
          <p:nvPr/>
        </p:nvSpPr>
        <p:spPr>
          <a:xfrm>
            <a:off x="507900" y="373050"/>
            <a:ext cx="8128200" cy="4397400"/>
          </a:xfrm>
          <a:prstGeom prst="rect">
            <a:avLst/>
          </a:prstGeom>
          <a:noFill/>
          <a:ln cap="flat" cmpd="sng" w="38100">
            <a:solidFill>
              <a:srgbClr val="DC86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DC863B"/>
                </a:solidFill>
                <a:latin typeface="Roboto"/>
                <a:ea typeface="Roboto"/>
                <a:cs typeface="Roboto"/>
                <a:sym typeface="Roboto"/>
              </a:rPr>
              <a:t>PREDICTIVE ANALYSIS</a:t>
            </a:r>
            <a:endParaRPr sz="6000">
              <a:solidFill>
                <a:srgbClr val="DC863B"/>
              </a:solidFill>
              <a:latin typeface="Roboto"/>
              <a:ea typeface="Roboto"/>
              <a:cs typeface="Roboto"/>
              <a:sym typeface="Roboto"/>
            </a:endParaRPr>
          </a:p>
          <a:p>
            <a:pPr indent="0" lvl="0" marL="0" rtl="0" algn="ctr">
              <a:spcBef>
                <a:spcPts val="0"/>
              </a:spcBef>
              <a:spcAft>
                <a:spcPts val="0"/>
              </a:spcAft>
              <a:buNone/>
            </a:pPr>
            <a:r>
              <a:rPr b="1" lang="en" sz="1800">
                <a:solidFill>
                  <a:srgbClr val="C93312"/>
                </a:solidFill>
                <a:latin typeface="Montserrat"/>
                <a:ea typeface="Montserrat"/>
                <a:cs typeface="Montserrat"/>
                <a:sym typeface="Montserrat"/>
              </a:rPr>
              <a:t>Group 2</a:t>
            </a:r>
            <a:endParaRPr b="1" sz="1800">
              <a:solidFill>
                <a:srgbClr val="C93312"/>
              </a:solidFill>
              <a:latin typeface="Montserrat"/>
              <a:ea typeface="Montserrat"/>
              <a:cs typeface="Montserrat"/>
              <a:sym typeface="Montserrat"/>
            </a:endParaRPr>
          </a:p>
          <a:p>
            <a:pPr indent="0" lvl="0" marL="0" rtl="0" algn="ctr">
              <a:spcBef>
                <a:spcPts val="0"/>
              </a:spcBef>
              <a:spcAft>
                <a:spcPts val="0"/>
              </a:spcAft>
              <a:buNone/>
            </a:pPr>
            <a:r>
              <a:t/>
            </a:r>
            <a:endParaRPr sz="1800">
              <a:solidFill>
                <a:srgbClr val="DC863B"/>
              </a:solidFill>
              <a:latin typeface="Montserrat"/>
              <a:ea typeface="Montserrat"/>
              <a:cs typeface="Montserrat"/>
              <a:sym typeface="Montserrat"/>
            </a:endParaRPr>
          </a:p>
          <a:p>
            <a:pPr indent="0" lvl="0" marL="0" rtl="0" algn="ctr">
              <a:spcBef>
                <a:spcPts val="0"/>
              </a:spcBef>
              <a:spcAft>
                <a:spcPts val="0"/>
              </a:spcAft>
              <a:buNone/>
            </a:pPr>
            <a:r>
              <a:rPr lang="en" sz="1200">
                <a:solidFill>
                  <a:srgbClr val="DC863B"/>
                </a:solidFill>
                <a:latin typeface="Montserrat"/>
                <a:ea typeface="Montserrat"/>
                <a:cs typeface="Montserrat"/>
                <a:sym typeface="Montserrat"/>
              </a:rPr>
              <a:t>Yang Cai | Yang Chen | Yiming Shi | Kehui Zhu | Siyu Zhu</a:t>
            </a:r>
            <a:endParaRPr sz="1200">
              <a:solidFill>
                <a:srgbClr val="DC863B"/>
              </a:solidFill>
              <a:latin typeface="Montserrat"/>
              <a:ea typeface="Montserrat"/>
              <a:cs typeface="Montserrat"/>
              <a:sym typeface="Montserrat"/>
            </a:endParaRPr>
          </a:p>
        </p:txBody>
      </p:sp>
      <p:sp>
        <p:nvSpPr>
          <p:cNvPr id="55" name="Google Shape;55;p13"/>
          <p:cNvSpPr txBox="1"/>
          <p:nvPr/>
        </p:nvSpPr>
        <p:spPr>
          <a:xfrm>
            <a:off x="4863675" y="1954350"/>
            <a:ext cx="26700" cy="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EFD1"/>
        </a:solidFill>
      </p:bgPr>
    </p:bg>
    <p:spTree>
      <p:nvGrpSpPr>
        <p:cNvPr id="126" name="Shape 126"/>
        <p:cNvGrpSpPr/>
        <p:nvPr/>
      </p:nvGrpSpPr>
      <p:grpSpPr>
        <a:xfrm>
          <a:off x="0" y="0"/>
          <a:ext cx="0" cy="0"/>
          <a:chOff x="0" y="0"/>
          <a:chExt cx="0" cy="0"/>
        </a:xfrm>
      </p:grpSpPr>
      <p:sp>
        <p:nvSpPr>
          <p:cNvPr id="127" name="Google Shape;127;p22"/>
          <p:cNvSpPr/>
          <p:nvPr/>
        </p:nvSpPr>
        <p:spPr>
          <a:xfrm>
            <a:off x="226525" y="222075"/>
            <a:ext cx="8714700" cy="4677000"/>
          </a:xfrm>
          <a:prstGeom prst="rect">
            <a:avLst/>
          </a:prstGeom>
          <a:noFill/>
          <a:ln cap="flat" cmpd="sng" w="38100">
            <a:solidFill>
              <a:srgbClr val="DC8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txBox="1"/>
          <p:nvPr/>
        </p:nvSpPr>
        <p:spPr>
          <a:xfrm>
            <a:off x="399750" y="421950"/>
            <a:ext cx="22119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C93312"/>
              </a:solidFill>
              <a:latin typeface="Roboto"/>
              <a:ea typeface="Roboto"/>
              <a:cs typeface="Roboto"/>
              <a:sym typeface="Roboto"/>
            </a:endParaRPr>
          </a:p>
        </p:txBody>
      </p:sp>
      <p:sp>
        <p:nvSpPr>
          <p:cNvPr id="129" name="Google Shape;129;p22"/>
          <p:cNvSpPr txBox="1"/>
          <p:nvPr/>
        </p:nvSpPr>
        <p:spPr>
          <a:xfrm>
            <a:off x="546325" y="368650"/>
            <a:ext cx="25452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C93312"/>
                </a:solidFill>
                <a:latin typeface="Montserrat"/>
                <a:ea typeface="Montserrat"/>
                <a:cs typeface="Montserrat"/>
                <a:sym typeface="Montserrat"/>
              </a:rPr>
              <a:t>However..</a:t>
            </a:r>
            <a:endParaRPr b="1" sz="2400">
              <a:solidFill>
                <a:srgbClr val="C93312"/>
              </a:solidFill>
              <a:latin typeface="Montserrat"/>
              <a:ea typeface="Montserrat"/>
              <a:cs typeface="Montserrat"/>
              <a:sym typeface="Montserrat"/>
            </a:endParaRPr>
          </a:p>
        </p:txBody>
      </p:sp>
      <p:sp>
        <p:nvSpPr>
          <p:cNvPr id="130" name="Google Shape;130;p22"/>
          <p:cNvSpPr txBox="1"/>
          <p:nvPr/>
        </p:nvSpPr>
        <p:spPr>
          <a:xfrm>
            <a:off x="795475" y="1066675"/>
            <a:ext cx="7846200" cy="20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H</a:t>
            </a:r>
            <a:r>
              <a:rPr lang="en" sz="1800">
                <a:latin typeface="Montserrat"/>
                <a:ea typeface="Montserrat"/>
                <a:cs typeface="Montserrat"/>
                <a:sym typeface="Montserrat"/>
              </a:rPr>
              <a:t>ere the CNN model will super-resolution based on the same dimension. In the </a:t>
            </a:r>
            <a:r>
              <a:rPr lang="en" sz="1800">
                <a:latin typeface="Montserrat"/>
                <a:ea typeface="Montserrat"/>
                <a:cs typeface="Montserrat"/>
                <a:sym typeface="Montserrat"/>
              </a:rPr>
              <a:t>prediction</a:t>
            </a:r>
            <a:r>
              <a:rPr lang="en" sz="1800">
                <a:latin typeface="Montserrat"/>
                <a:ea typeface="Montserrat"/>
                <a:cs typeface="Montserrat"/>
                <a:sym typeface="Montserrat"/>
              </a:rPr>
              <a:t> test today, we will output the same dimension as the LR, which means it is not </a:t>
            </a:r>
            <a:r>
              <a:rPr lang="en" sz="1800">
                <a:latin typeface="Montserrat"/>
                <a:ea typeface="Montserrat"/>
                <a:cs typeface="Montserrat"/>
                <a:sym typeface="Montserrat"/>
              </a:rPr>
              <a:t>satisfied</a:t>
            </a:r>
            <a:r>
              <a:rPr lang="en" sz="1800">
                <a:latin typeface="Montserrat"/>
                <a:ea typeface="Montserrat"/>
                <a:cs typeface="Montserrat"/>
                <a:sym typeface="Montserrat"/>
              </a:rPr>
              <a:t> with instructor’s requirement, therefore here we did not use as a improvement test. But </a:t>
            </a:r>
            <a:r>
              <a:rPr lang="en" sz="1800">
                <a:latin typeface="Montserrat"/>
                <a:ea typeface="Montserrat"/>
                <a:cs typeface="Montserrat"/>
                <a:sym typeface="Montserrat"/>
              </a:rPr>
              <a:t>definitely</a:t>
            </a:r>
            <a:r>
              <a:rPr lang="en" sz="1800">
                <a:latin typeface="Montserrat"/>
                <a:ea typeface="Montserrat"/>
                <a:cs typeface="Montserrat"/>
                <a:sym typeface="Montserrat"/>
              </a:rPr>
              <a:t>, we can hand over this problem by </a:t>
            </a:r>
            <a:r>
              <a:rPr lang="en" sz="1800">
                <a:latin typeface="Montserrat"/>
                <a:ea typeface="Montserrat"/>
                <a:cs typeface="Montserrat"/>
                <a:sym typeface="Montserrat"/>
              </a:rPr>
              <a:t>predicting</a:t>
            </a:r>
            <a:r>
              <a:rPr lang="en" sz="1800">
                <a:latin typeface="Montserrat"/>
                <a:ea typeface="Montserrat"/>
                <a:cs typeface="Montserrat"/>
                <a:sym typeface="Montserrat"/>
              </a:rPr>
              <a:t> or changing the layer, we will do this research for that problem later.</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EFD1"/>
        </a:solidFill>
      </p:bgPr>
    </p:bg>
    <p:spTree>
      <p:nvGrpSpPr>
        <p:cNvPr id="59" name="Shape 59"/>
        <p:cNvGrpSpPr/>
        <p:nvPr/>
      </p:nvGrpSpPr>
      <p:grpSpPr>
        <a:xfrm>
          <a:off x="0" y="0"/>
          <a:ext cx="0" cy="0"/>
          <a:chOff x="0" y="0"/>
          <a:chExt cx="0" cy="0"/>
        </a:xfrm>
      </p:grpSpPr>
      <p:sp>
        <p:nvSpPr>
          <p:cNvPr id="60" name="Google Shape;60;p14"/>
          <p:cNvSpPr/>
          <p:nvPr/>
        </p:nvSpPr>
        <p:spPr>
          <a:xfrm>
            <a:off x="214650" y="233238"/>
            <a:ext cx="8714700" cy="4677000"/>
          </a:xfrm>
          <a:prstGeom prst="rect">
            <a:avLst/>
          </a:prstGeom>
          <a:noFill/>
          <a:ln cap="flat" cmpd="sng" w="38100">
            <a:solidFill>
              <a:srgbClr val="DC8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nvSpPr>
        <p:spPr>
          <a:xfrm>
            <a:off x="399750" y="421950"/>
            <a:ext cx="65427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C93312"/>
                </a:solidFill>
                <a:latin typeface="Montserrat"/>
                <a:ea typeface="Montserrat"/>
                <a:cs typeface="Montserrat"/>
                <a:sym typeface="Montserrat"/>
              </a:rPr>
              <a:t>Baseline Model (60 IMAGES)</a:t>
            </a:r>
            <a:endParaRPr b="1" sz="2400">
              <a:solidFill>
                <a:srgbClr val="C93312"/>
              </a:solidFill>
              <a:latin typeface="Montserrat"/>
              <a:ea typeface="Montserrat"/>
              <a:cs typeface="Montserrat"/>
              <a:sym typeface="Montserrat"/>
            </a:endParaRPr>
          </a:p>
        </p:txBody>
      </p:sp>
      <p:sp>
        <p:nvSpPr>
          <p:cNvPr id="62" name="Google Shape;62;p14"/>
          <p:cNvSpPr txBox="1"/>
          <p:nvPr/>
        </p:nvSpPr>
        <p:spPr>
          <a:xfrm>
            <a:off x="406550" y="994950"/>
            <a:ext cx="2891400" cy="131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DC863B"/>
                </a:solidFill>
                <a:latin typeface="Montserrat"/>
                <a:ea typeface="Montserrat"/>
                <a:cs typeface="Montserrat"/>
                <a:sym typeface="Montserrat"/>
              </a:rPr>
              <a:t>Feature</a:t>
            </a:r>
            <a:endParaRPr b="1" sz="1800">
              <a:solidFill>
                <a:srgbClr val="DC863B"/>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a:solidFill>
                <a:srgbClr val="DC863B"/>
              </a:solidFill>
              <a:latin typeface="Montserrat"/>
              <a:ea typeface="Montserrat"/>
              <a:cs typeface="Montserrat"/>
              <a:sym typeface="Montserrat"/>
            </a:endParaRPr>
          </a:p>
          <a:p>
            <a:pPr indent="0" lvl="0" marL="0" rtl="0" algn="l">
              <a:lnSpc>
                <a:spcPct val="100000"/>
              </a:lnSpc>
              <a:spcBef>
                <a:spcPts val="0"/>
              </a:spcBef>
              <a:spcAft>
                <a:spcPts val="0"/>
              </a:spcAft>
              <a:buNone/>
            </a:pPr>
            <a:r>
              <a:rPr lang="en">
                <a:solidFill>
                  <a:srgbClr val="DC863B"/>
                </a:solidFill>
                <a:latin typeface="Montserrat"/>
                <a:ea typeface="Montserrat"/>
                <a:cs typeface="Montserrat"/>
                <a:sym typeface="Montserrat"/>
              </a:rPr>
              <a:t>Depth = 11</a:t>
            </a:r>
            <a:endParaRPr>
              <a:solidFill>
                <a:srgbClr val="DC863B"/>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a:solidFill>
                <a:srgbClr val="DC863B"/>
              </a:solidFill>
              <a:latin typeface="Montserrat"/>
              <a:ea typeface="Montserrat"/>
              <a:cs typeface="Montserrat"/>
              <a:sym typeface="Montserrat"/>
            </a:endParaRPr>
          </a:p>
          <a:p>
            <a:pPr indent="0" lvl="0" marL="0" rtl="0" algn="l">
              <a:spcBef>
                <a:spcPts val="0"/>
              </a:spcBef>
              <a:spcAft>
                <a:spcPts val="0"/>
              </a:spcAft>
              <a:buNone/>
            </a:pPr>
            <a:r>
              <a:t/>
            </a:r>
            <a:endParaRPr>
              <a:solidFill>
                <a:srgbClr val="DC863B"/>
              </a:solidFill>
              <a:latin typeface="Montserrat"/>
              <a:ea typeface="Montserrat"/>
              <a:cs typeface="Montserrat"/>
              <a:sym typeface="Montserrat"/>
            </a:endParaRPr>
          </a:p>
          <a:p>
            <a:pPr indent="0" lvl="0" marL="0" rtl="0" algn="l">
              <a:spcBef>
                <a:spcPts val="0"/>
              </a:spcBef>
              <a:spcAft>
                <a:spcPts val="0"/>
              </a:spcAft>
              <a:buNone/>
            </a:pPr>
            <a:r>
              <a:t/>
            </a:r>
            <a:endParaRPr/>
          </a:p>
        </p:txBody>
      </p:sp>
      <p:graphicFrame>
        <p:nvGraphicFramePr>
          <p:cNvPr id="63" name="Google Shape;63;p14"/>
          <p:cNvGraphicFramePr/>
          <p:nvPr/>
        </p:nvGraphicFramePr>
        <p:xfrm>
          <a:off x="479700" y="2571750"/>
          <a:ext cx="3000000" cy="3000000"/>
        </p:xfrm>
        <a:graphic>
          <a:graphicData uri="http://schemas.openxmlformats.org/drawingml/2006/table">
            <a:tbl>
              <a:tblPr>
                <a:noFill/>
                <a:tableStyleId>{6CA4922F-A091-4BAE-9489-A858A741ED20}</a:tableStyleId>
              </a:tblPr>
              <a:tblGrid>
                <a:gridCol w="2333250"/>
                <a:gridCol w="2453225"/>
              </a:tblGrid>
              <a:tr h="473225">
                <a:tc>
                  <a:txBody>
                    <a:bodyPr>
                      <a:noAutofit/>
                    </a:bodyPr>
                    <a:lstStyle/>
                    <a:p>
                      <a:pPr indent="0" lvl="0" marL="0" rtl="0" algn="ctr">
                        <a:spcBef>
                          <a:spcPts val="0"/>
                        </a:spcBef>
                        <a:spcAft>
                          <a:spcPts val="0"/>
                        </a:spcAft>
                        <a:buNone/>
                      </a:pPr>
                      <a:r>
                        <a:rPr lang="en">
                          <a:solidFill>
                            <a:srgbClr val="FAEFD1"/>
                          </a:solidFill>
                          <a:latin typeface="Montserrat"/>
                          <a:ea typeface="Montserrat"/>
                          <a:cs typeface="Montserrat"/>
                          <a:sym typeface="Montserrat"/>
                        </a:rPr>
                        <a:t>PSNR</a:t>
                      </a:r>
                      <a:endParaRPr>
                        <a:solidFill>
                          <a:srgbClr val="FAEFD1"/>
                        </a:solidFill>
                        <a:latin typeface="Montserrat"/>
                        <a:ea typeface="Montserrat"/>
                        <a:cs typeface="Montserrat"/>
                        <a:sym typeface="Montserrat"/>
                      </a:endParaRPr>
                    </a:p>
                  </a:txBody>
                  <a:tcPr marT="91425" marB="91425" marR="91425" marL="91425">
                    <a:lnL cap="flat" cmpd="sng" w="19050">
                      <a:solidFill>
                        <a:srgbClr val="DC863B"/>
                      </a:solidFill>
                      <a:prstDash val="solid"/>
                      <a:round/>
                      <a:headEnd len="sm" w="sm" type="none"/>
                      <a:tailEnd len="sm" w="sm" type="none"/>
                    </a:lnL>
                    <a:lnR cap="flat" cmpd="sng" w="19050">
                      <a:solidFill>
                        <a:srgbClr val="DC863B"/>
                      </a:solidFill>
                      <a:prstDash val="solid"/>
                      <a:round/>
                      <a:headEnd len="sm" w="sm" type="none"/>
                      <a:tailEnd len="sm" w="sm" type="none"/>
                    </a:lnR>
                    <a:lnT cap="flat" cmpd="sng" w="19050">
                      <a:solidFill>
                        <a:srgbClr val="DC863B"/>
                      </a:solidFill>
                      <a:prstDash val="solid"/>
                      <a:round/>
                      <a:headEnd len="sm" w="sm" type="none"/>
                      <a:tailEnd len="sm" w="sm" type="none"/>
                    </a:lnT>
                    <a:lnB cap="flat" cmpd="sng" w="19050">
                      <a:solidFill>
                        <a:srgbClr val="DC863B"/>
                      </a:solidFill>
                      <a:prstDash val="solid"/>
                      <a:round/>
                      <a:headEnd len="sm" w="sm" type="none"/>
                      <a:tailEnd len="sm" w="sm" type="none"/>
                    </a:lnB>
                    <a:solidFill>
                      <a:srgbClr val="DC863B"/>
                    </a:solidFill>
                  </a:tcPr>
                </a:tc>
                <a:tc>
                  <a:txBody>
                    <a:bodyPr>
                      <a:noAutofit/>
                    </a:bodyPr>
                    <a:lstStyle/>
                    <a:p>
                      <a:pPr indent="0" lvl="0" marL="0" rtl="0" algn="ctr">
                        <a:spcBef>
                          <a:spcPts val="0"/>
                        </a:spcBef>
                        <a:spcAft>
                          <a:spcPts val="0"/>
                        </a:spcAft>
                        <a:buNone/>
                      </a:pPr>
                      <a:r>
                        <a:rPr lang="en">
                          <a:solidFill>
                            <a:srgbClr val="FAEFD1"/>
                          </a:solidFill>
                          <a:latin typeface="Montserrat"/>
                          <a:ea typeface="Montserrat"/>
                          <a:cs typeface="Montserrat"/>
                          <a:sym typeface="Montserrat"/>
                        </a:rPr>
                        <a:t>Time</a:t>
                      </a:r>
                      <a:endParaRPr>
                        <a:solidFill>
                          <a:srgbClr val="FAEFD1"/>
                        </a:solidFill>
                        <a:latin typeface="Montserrat"/>
                        <a:ea typeface="Montserrat"/>
                        <a:cs typeface="Montserrat"/>
                        <a:sym typeface="Montserrat"/>
                      </a:endParaRPr>
                    </a:p>
                  </a:txBody>
                  <a:tcPr marT="91425" marB="91425" marR="91425" marL="91425">
                    <a:lnL cap="flat" cmpd="sng" w="19050">
                      <a:solidFill>
                        <a:srgbClr val="DC863B"/>
                      </a:solidFill>
                      <a:prstDash val="solid"/>
                      <a:round/>
                      <a:headEnd len="sm" w="sm" type="none"/>
                      <a:tailEnd len="sm" w="sm" type="none"/>
                    </a:lnL>
                    <a:lnR cap="flat" cmpd="sng" w="19050">
                      <a:solidFill>
                        <a:srgbClr val="DC863B"/>
                      </a:solidFill>
                      <a:prstDash val="solid"/>
                      <a:round/>
                      <a:headEnd len="sm" w="sm" type="none"/>
                      <a:tailEnd len="sm" w="sm" type="none"/>
                    </a:lnR>
                    <a:lnT cap="flat" cmpd="sng" w="19050">
                      <a:solidFill>
                        <a:srgbClr val="DC863B"/>
                      </a:solidFill>
                      <a:prstDash val="solid"/>
                      <a:round/>
                      <a:headEnd len="sm" w="sm" type="none"/>
                      <a:tailEnd len="sm" w="sm" type="none"/>
                    </a:lnT>
                    <a:lnB cap="flat" cmpd="sng" w="19050">
                      <a:solidFill>
                        <a:srgbClr val="DC863B"/>
                      </a:solidFill>
                      <a:prstDash val="solid"/>
                      <a:round/>
                      <a:headEnd len="sm" w="sm" type="none"/>
                      <a:tailEnd len="sm" w="sm" type="none"/>
                    </a:lnB>
                    <a:solidFill>
                      <a:srgbClr val="DC863B"/>
                    </a:solidFill>
                  </a:tcPr>
                </a:tc>
              </a:tr>
              <a:tr h="473225">
                <a:tc>
                  <a:txBody>
                    <a:bodyPr>
                      <a:noAutofit/>
                    </a:bodyPr>
                    <a:lstStyle/>
                    <a:p>
                      <a:pPr indent="0" lvl="0" marL="0" rtl="0" algn="l">
                        <a:spcBef>
                          <a:spcPts val="0"/>
                        </a:spcBef>
                        <a:spcAft>
                          <a:spcPts val="0"/>
                        </a:spcAft>
                        <a:buClr>
                          <a:schemeClr val="dk1"/>
                        </a:buClr>
                        <a:buSzPts val="1100"/>
                        <a:buFont typeface="Arial"/>
                        <a:buNone/>
                      </a:pPr>
                      <a:r>
                        <a:rPr lang="en" sz="1800">
                          <a:solidFill>
                            <a:srgbClr val="DC863B"/>
                          </a:solidFill>
                          <a:latin typeface="Montserrat"/>
                          <a:ea typeface="Montserrat"/>
                          <a:cs typeface="Montserrat"/>
                          <a:sym typeface="Montserrat"/>
                        </a:rPr>
                        <a:t>19</a:t>
                      </a:r>
                      <a:r>
                        <a:rPr lang="en" sz="1800">
                          <a:solidFill>
                            <a:srgbClr val="DC863B"/>
                          </a:solidFill>
                          <a:latin typeface="Montserrat"/>
                          <a:ea typeface="Montserrat"/>
                          <a:cs typeface="Montserrat"/>
                          <a:sym typeface="Montserrat"/>
                        </a:rPr>
                        <a:t>.07427</a:t>
                      </a:r>
                      <a:endParaRPr sz="1800"/>
                    </a:p>
                  </a:txBody>
                  <a:tcPr marT="91425" marB="91425" marR="91425" marL="91425">
                    <a:lnL cap="flat" cmpd="sng" w="19050">
                      <a:solidFill>
                        <a:srgbClr val="DC863B"/>
                      </a:solidFill>
                      <a:prstDash val="solid"/>
                      <a:round/>
                      <a:headEnd len="sm" w="sm" type="none"/>
                      <a:tailEnd len="sm" w="sm" type="none"/>
                    </a:lnL>
                    <a:lnR cap="flat" cmpd="sng" w="19050">
                      <a:solidFill>
                        <a:srgbClr val="DC863B"/>
                      </a:solidFill>
                      <a:prstDash val="solid"/>
                      <a:round/>
                      <a:headEnd len="sm" w="sm" type="none"/>
                      <a:tailEnd len="sm" w="sm" type="none"/>
                    </a:lnR>
                    <a:lnT cap="flat" cmpd="sng" w="19050">
                      <a:solidFill>
                        <a:srgbClr val="DC863B"/>
                      </a:solidFill>
                      <a:prstDash val="solid"/>
                      <a:round/>
                      <a:headEnd len="sm" w="sm" type="none"/>
                      <a:tailEnd len="sm" w="sm" type="none"/>
                    </a:lnT>
                    <a:lnB cap="flat" cmpd="sng" w="19050">
                      <a:solidFill>
                        <a:srgbClr val="DC863B"/>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solidFill>
                            <a:srgbClr val="DC863B"/>
                          </a:solidFill>
                          <a:latin typeface="Montserrat"/>
                          <a:ea typeface="Montserrat"/>
                          <a:cs typeface="Montserrat"/>
                          <a:sym typeface="Montserrat"/>
                        </a:rPr>
                        <a:t>87.104</a:t>
                      </a:r>
                      <a:r>
                        <a:rPr lang="en" sz="1800">
                          <a:solidFill>
                            <a:srgbClr val="DC863B"/>
                          </a:solidFill>
                          <a:latin typeface="Montserrat"/>
                          <a:ea typeface="Montserrat"/>
                          <a:cs typeface="Montserrat"/>
                          <a:sym typeface="Montserrat"/>
                        </a:rPr>
                        <a:t>s</a:t>
                      </a:r>
                      <a:endParaRPr sz="1800">
                        <a:solidFill>
                          <a:srgbClr val="DC863B"/>
                        </a:solidFill>
                        <a:latin typeface="Montserrat"/>
                        <a:ea typeface="Montserrat"/>
                        <a:cs typeface="Montserrat"/>
                        <a:sym typeface="Montserrat"/>
                      </a:endParaRPr>
                    </a:p>
                  </a:txBody>
                  <a:tcPr marT="91425" marB="91425" marR="91425" marL="91425">
                    <a:lnL cap="flat" cmpd="sng" w="19050">
                      <a:solidFill>
                        <a:srgbClr val="DC863B"/>
                      </a:solidFill>
                      <a:prstDash val="solid"/>
                      <a:round/>
                      <a:headEnd len="sm" w="sm" type="none"/>
                      <a:tailEnd len="sm" w="sm" type="none"/>
                    </a:lnL>
                    <a:lnR cap="flat" cmpd="sng" w="19050">
                      <a:solidFill>
                        <a:srgbClr val="DC863B"/>
                      </a:solidFill>
                      <a:prstDash val="solid"/>
                      <a:round/>
                      <a:headEnd len="sm" w="sm" type="none"/>
                      <a:tailEnd len="sm" w="sm" type="none"/>
                    </a:lnR>
                    <a:lnT cap="flat" cmpd="sng" w="19050">
                      <a:solidFill>
                        <a:srgbClr val="DC863B"/>
                      </a:solidFill>
                      <a:prstDash val="solid"/>
                      <a:round/>
                      <a:headEnd len="sm" w="sm" type="none"/>
                      <a:tailEnd len="sm" w="sm" type="none"/>
                    </a:lnT>
                    <a:lnB cap="flat" cmpd="sng" w="19050">
                      <a:solidFill>
                        <a:srgbClr val="DC863B"/>
                      </a:solidFill>
                      <a:prstDash val="solid"/>
                      <a:round/>
                      <a:headEnd len="sm" w="sm" type="none"/>
                      <a:tailEnd len="sm" w="sm" type="none"/>
                    </a:lnB>
                  </a:tcPr>
                </a:tc>
              </a:tr>
            </a:tbl>
          </a:graphicData>
        </a:graphic>
      </p:graphicFrame>
      <p:sp>
        <p:nvSpPr>
          <p:cNvPr id="64" name="Google Shape;64;p14"/>
          <p:cNvSpPr txBox="1"/>
          <p:nvPr/>
        </p:nvSpPr>
        <p:spPr>
          <a:xfrm>
            <a:off x="4193500" y="994950"/>
            <a:ext cx="4320900" cy="298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DC863B"/>
                </a:solidFill>
                <a:latin typeface="Montserrat"/>
                <a:ea typeface="Montserrat"/>
                <a:cs typeface="Montserrat"/>
                <a:sym typeface="Montserrat"/>
              </a:rPr>
              <a:t>Prediction</a:t>
            </a:r>
            <a:r>
              <a:rPr b="1" lang="en" sz="1800">
                <a:solidFill>
                  <a:srgbClr val="DC863B"/>
                </a:solidFill>
                <a:latin typeface="Montserrat"/>
                <a:ea typeface="Montserrat"/>
                <a:cs typeface="Montserrat"/>
                <a:sym typeface="Montserrat"/>
              </a:rPr>
              <a:t> Algorithm</a:t>
            </a:r>
            <a:endParaRPr b="1" sz="1800">
              <a:solidFill>
                <a:srgbClr val="DC863B"/>
              </a:solidFill>
              <a:latin typeface="Montserrat"/>
              <a:ea typeface="Montserrat"/>
              <a:cs typeface="Montserrat"/>
              <a:sym typeface="Montserrat"/>
            </a:endParaRPr>
          </a:p>
          <a:p>
            <a:pPr indent="0" lvl="0" marL="0" rtl="0" algn="l">
              <a:lnSpc>
                <a:spcPct val="150000"/>
              </a:lnSpc>
              <a:spcBef>
                <a:spcPts val="0"/>
              </a:spcBef>
              <a:spcAft>
                <a:spcPts val="0"/>
              </a:spcAft>
              <a:buNone/>
            </a:pPr>
            <a:r>
              <a:rPr lang="en">
                <a:solidFill>
                  <a:srgbClr val="DC863B"/>
                </a:solidFill>
                <a:latin typeface="Montserrat"/>
                <a:ea typeface="Montserrat"/>
                <a:cs typeface="Montserrat"/>
                <a:sym typeface="Montserrat"/>
              </a:rPr>
              <a:t>GBM</a:t>
            </a:r>
            <a:endParaRPr>
              <a:solidFill>
                <a:srgbClr val="DC863B"/>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EFD1"/>
        </a:solidFill>
      </p:bgPr>
    </p:bg>
    <p:spTree>
      <p:nvGrpSpPr>
        <p:cNvPr id="68" name="Shape 68"/>
        <p:cNvGrpSpPr/>
        <p:nvPr/>
      </p:nvGrpSpPr>
      <p:grpSpPr>
        <a:xfrm>
          <a:off x="0" y="0"/>
          <a:ext cx="0" cy="0"/>
          <a:chOff x="0" y="0"/>
          <a:chExt cx="0" cy="0"/>
        </a:xfrm>
      </p:grpSpPr>
      <p:sp>
        <p:nvSpPr>
          <p:cNvPr id="69" name="Google Shape;69;p15"/>
          <p:cNvSpPr txBox="1"/>
          <p:nvPr/>
        </p:nvSpPr>
        <p:spPr>
          <a:xfrm>
            <a:off x="239850" y="268700"/>
            <a:ext cx="32913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C93312"/>
                </a:solidFill>
                <a:latin typeface="Montserrat"/>
                <a:ea typeface="Montserrat"/>
                <a:cs typeface="Montserrat"/>
                <a:sym typeface="Montserrat"/>
              </a:rPr>
              <a:t>Feature Detector</a:t>
            </a:r>
            <a:endParaRPr b="1" sz="2400">
              <a:solidFill>
                <a:srgbClr val="C93312"/>
              </a:solidFill>
              <a:latin typeface="Montserrat"/>
              <a:ea typeface="Montserrat"/>
              <a:cs typeface="Montserrat"/>
              <a:sym typeface="Montserrat"/>
            </a:endParaRPr>
          </a:p>
        </p:txBody>
      </p:sp>
      <p:sp>
        <p:nvSpPr>
          <p:cNvPr id="70" name="Google Shape;70;p15"/>
          <p:cNvSpPr txBox="1"/>
          <p:nvPr/>
        </p:nvSpPr>
        <p:spPr>
          <a:xfrm>
            <a:off x="4517225" y="268700"/>
            <a:ext cx="41706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C93312"/>
                </a:solidFill>
                <a:latin typeface="Montserrat"/>
                <a:ea typeface="Montserrat"/>
                <a:cs typeface="Montserrat"/>
                <a:sym typeface="Montserrat"/>
              </a:rPr>
              <a:t>Classification Algorithm</a:t>
            </a:r>
            <a:endParaRPr b="1" sz="2400">
              <a:solidFill>
                <a:srgbClr val="C93312"/>
              </a:solidFill>
              <a:latin typeface="Montserrat"/>
              <a:ea typeface="Montserrat"/>
              <a:cs typeface="Montserrat"/>
              <a:sym typeface="Montserrat"/>
            </a:endParaRPr>
          </a:p>
        </p:txBody>
      </p:sp>
      <p:sp>
        <p:nvSpPr>
          <p:cNvPr id="71" name="Google Shape;71;p15"/>
          <p:cNvSpPr txBox="1"/>
          <p:nvPr/>
        </p:nvSpPr>
        <p:spPr>
          <a:xfrm>
            <a:off x="426400" y="1021600"/>
            <a:ext cx="3104700" cy="329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DC863B"/>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DC863B"/>
              </a:buClr>
              <a:buSzPts val="1800"/>
              <a:buFont typeface="Montserrat"/>
              <a:buChar char="●"/>
            </a:pPr>
            <a:r>
              <a:rPr lang="en" sz="1800">
                <a:solidFill>
                  <a:srgbClr val="DC863B"/>
                </a:solidFill>
                <a:latin typeface="Montserrat"/>
                <a:ea typeface="Montserrat"/>
                <a:cs typeface="Montserrat"/>
                <a:sym typeface="Montserrat"/>
              </a:rPr>
              <a:t>Canny</a:t>
            </a:r>
            <a:endParaRPr sz="1800">
              <a:solidFill>
                <a:srgbClr val="DC863B"/>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DC863B"/>
              </a:buClr>
              <a:buSzPts val="1800"/>
              <a:buFont typeface="Montserrat"/>
              <a:buChar char="●"/>
            </a:pPr>
            <a:r>
              <a:rPr lang="en" sz="1800">
                <a:solidFill>
                  <a:srgbClr val="DC863B"/>
                </a:solidFill>
                <a:latin typeface="Montserrat"/>
                <a:ea typeface="Montserrat"/>
                <a:cs typeface="Montserrat"/>
                <a:sym typeface="Montserrat"/>
              </a:rPr>
              <a:t>Diagonal</a:t>
            </a:r>
            <a:endParaRPr sz="1800">
              <a:solidFill>
                <a:srgbClr val="DC863B"/>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DC863B"/>
              </a:buClr>
              <a:buSzPts val="1800"/>
              <a:buFont typeface="Montserrat"/>
              <a:buChar char="●"/>
            </a:pPr>
            <a:r>
              <a:rPr lang="en" sz="1800">
                <a:solidFill>
                  <a:srgbClr val="DC863B"/>
                </a:solidFill>
                <a:latin typeface="Montserrat"/>
                <a:ea typeface="Montserrat"/>
                <a:cs typeface="Montserrat"/>
                <a:sym typeface="Montserrat"/>
              </a:rPr>
              <a:t>Large neighborhood</a:t>
            </a:r>
            <a:endParaRPr sz="1800">
              <a:solidFill>
                <a:srgbClr val="DC863B"/>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DC863B"/>
              </a:buClr>
              <a:buSzPts val="1800"/>
              <a:buFont typeface="Montserrat"/>
              <a:buChar char="●"/>
            </a:pPr>
            <a:r>
              <a:rPr lang="en" sz="1800">
                <a:solidFill>
                  <a:srgbClr val="DC863B"/>
                </a:solidFill>
                <a:latin typeface="Montserrat"/>
                <a:ea typeface="Montserrat"/>
                <a:cs typeface="Montserrat"/>
                <a:sym typeface="Montserrat"/>
              </a:rPr>
              <a:t>Canny + Diagonal</a:t>
            </a:r>
            <a:endParaRPr sz="1800">
              <a:solidFill>
                <a:srgbClr val="DC863B"/>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DC863B"/>
              </a:buClr>
              <a:buSzPts val="1800"/>
              <a:buFont typeface="Montserrat"/>
              <a:buChar char="●"/>
            </a:pPr>
            <a:r>
              <a:rPr lang="en" sz="1800">
                <a:solidFill>
                  <a:srgbClr val="DC863B"/>
                </a:solidFill>
                <a:latin typeface="Montserrat"/>
                <a:ea typeface="Montserrat"/>
                <a:cs typeface="Montserrat"/>
                <a:sym typeface="Montserrat"/>
              </a:rPr>
              <a:t>Canny + large neighborhood </a:t>
            </a:r>
            <a:endParaRPr sz="1800">
              <a:solidFill>
                <a:srgbClr val="DC863B"/>
              </a:solidFill>
              <a:latin typeface="Montserrat"/>
              <a:ea typeface="Montserrat"/>
              <a:cs typeface="Montserrat"/>
              <a:sym typeface="Montserrat"/>
            </a:endParaRPr>
          </a:p>
        </p:txBody>
      </p:sp>
      <p:sp>
        <p:nvSpPr>
          <p:cNvPr id="72" name="Google Shape;72;p15"/>
          <p:cNvSpPr txBox="1"/>
          <p:nvPr/>
        </p:nvSpPr>
        <p:spPr>
          <a:xfrm>
            <a:off x="5036900" y="878425"/>
            <a:ext cx="3291300" cy="3200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DC863B"/>
              </a:buClr>
              <a:buSzPts val="1800"/>
              <a:buFont typeface="Montserrat"/>
              <a:buChar char="●"/>
            </a:pPr>
            <a:r>
              <a:rPr lang="en" sz="1800">
                <a:solidFill>
                  <a:srgbClr val="DC863B"/>
                </a:solidFill>
                <a:latin typeface="Montserrat"/>
                <a:ea typeface="Montserrat"/>
                <a:cs typeface="Montserrat"/>
                <a:sym typeface="Montserrat"/>
              </a:rPr>
              <a:t>GBM</a:t>
            </a:r>
            <a:endParaRPr sz="1800">
              <a:solidFill>
                <a:srgbClr val="DC863B"/>
              </a:solidFill>
              <a:latin typeface="Montserrat"/>
              <a:ea typeface="Montserrat"/>
              <a:cs typeface="Montserrat"/>
              <a:sym typeface="Montserrat"/>
            </a:endParaRPr>
          </a:p>
          <a:p>
            <a:pPr indent="0" lvl="0" marL="457200" rtl="0" algn="l">
              <a:lnSpc>
                <a:spcPct val="115000"/>
              </a:lnSpc>
              <a:spcBef>
                <a:spcPts val="0"/>
              </a:spcBef>
              <a:spcAft>
                <a:spcPts val="0"/>
              </a:spcAft>
              <a:buClr>
                <a:schemeClr val="dk1"/>
              </a:buClr>
              <a:buSzPts val="1100"/>
              <a:buFont typeface="Arial"/>
              <a:buNone/>
            </a:pPr>
            <a:r>
              <a:t/>
            </a:r>
            <a:endParaRPr sz="1800">
              <a:solidFill>
                <a:srgbClr val="DC863B"/>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DC863B"/>
              </a:buClr>
              <a:buSzPts val="1800"/>
              <a:buFont typeface="Montserrat"/>
              <a:buChar char="●"/>
            </a:pPr>
            <a:r>
              <a:rPr lang="en" sz="1800">
                <a:solidFill>
                  <a:srgbClr val="DC863B"/>
                </a:solidFill>
                <a:latin typeface="Montserrat"/>
                <a:ea typeface="Montserrat"/>
                <a:cs typeface="Montserrat"/>
                <a:sym typeface="Montserrat"/>
              </a:rPr>
              <a:t>XGBOOST</a:t>
            </a:r>
            <a:endParaRPr sz="1800">
              <a:solidFill>
                <a:srgbClr val="DC863B"/>
              </a:solidFill>
              <a:latin typeface="Montserrat"/>
              <a:ea typeface="Montserrat"/>
              <a:cs typeface="Montserrat"/>
              <a:sym typeface="Montserrat"/>
            </a:endParaRPr>
          </a:p>
          <a:p>
            <a:pPr indent="0" lvl="0" marL="457200" rtl="0" algn="l">
              <a:lnSpc>
                <a:spcPct val="115000"/>
              </a:lnSpc>
              <a:spcBef>
                <a:spcPts val="0"/>
              </a:spcBef>
              <a:spcAft>
                <a:spcPts val="0"/>
              </a:spcAft>
              <a:buClr>
                <a:schemeClr val="dk1"/>
              </a:buClr>
              <a:buSzPts val="1100"/>
              <a:buFont typeface="Arial"/>
              <a:buNone/>
            </a:pPr>
            <a:r>
              <a:t/>
            </a:r>
            <a:endParaRPr sz="1800">
              <a:solidFill>
                <a:srgbClr val="DC863B"/>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800">
              <a:solidFill>
                <a:srgbClr val="DC863B"/>
              </a:solidFill>
              <a:latin typeface="Montserrat"/>
              <a:ea typeface="Montserrat"/>
              <a:cs typeface="Montserrat"/>
              <a:sym typeface="Montserrat"/>
            </a:endParaRPr>
          </a:p>
        </p:txBody>
      </p:sp>
      <p:sp>
        <p:nvSpPr>
          <p:cNvPr id="73" name="Google Shape;73;p15"/>
          <p:cNvSpPr/>
          <p:nvPr/>
        </p:nvSpPr>
        <p:spPr>
          <a:xfrm>
            <a:off x="214650" y="196800"/>
            <a:ext cx="8714700" cy="4749900"/>
          </a:xfrm>
          <a:prstGeom prst="rect">
            <a:avLst/>
          </a:prstGeom>
          <a:noFill/>
          <a:ln cap="flat" cmpd="sng" w="38100">
            <a:solidFill>
              <a:srgbClr val="DC8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EFD1"/>
        </a:solidFill>
      </p:bgPr>
    </p:bg>
    <p:spTree>
      <p:nvGrpSpPr>
        <p:cNvPr id="77" name="Shape 77"/>
        <p:cNvGrpSpPr/>
        <p:nvPr/>
      </p:nvGrpSpPr>
      <p:grpSpPr>
        <a:xfrm>
          <a:off x="0" y="0"/>
          <a:ext cx="0" cy="0"/>
          <a:chOff x="0" y="0"/>
          <a:chExt cx="0" cy="0"/>
        </a:xfrm>
      </p:grpSpPr>
      <p:sp>
        <p:nvSpPr>
          <p:cNvPr id="78" name="Google Shape;78;p16"/>
          <p:cNvSpPr/>
          <p:nvPr/>
        </p:nvSpPr>
        <p:spPr>
          <a:xfrm>
            <a:off x="214650" y="233250"/>
            <a:ext cx="8714700" cy="4677000"/>
          </a:xfrm>
          <a:prstGeom prst="rect">
            <a:avLst/>
          </a:prstGeom>
          <a:noFill/>
          <a:ln cap="flat" cmpd="sng" w="38100">
            <a:solidFill>
              <a:srgbClr val="DC8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399750" y="421950"/>
            <a:ext cx="41067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93312"/>
                </a:solidFill>
                <a:latin typeface="Roboto"/>
                <a:ea typeface="Roboto"/>
                <a:cs typeface="Roboto"/>
                <a:sym typeface="Roboto"/>
              </a:rPr>
              <a:t>GBM (60 IMAGES) </a:t>
            </a:r>
            <a:endParaRPr sz="2400">
              <a:solidFill>
                <a:srgbClr val="C93312"/>
              </a:solidFill>
              <a:latin typeface="Roboto"/>
              <a:ea typeface="Roboto"/>
              <a:cs typeface="Roboto"/>
              <a:sym typeface="Roboto"/>
            </a:endParaRPr>
          </a:p>
        </p:txBody>
      </p:sp>
      <p:sp>
        <p:nvSpPr>
          <p:cNvPr id="80" name="Google Shape;80;p16"/>
          <p:cNvSpPr txBox="1"/>
          <p:nvPr/>
        </p:nvSpPr>
        <p:spPr>
          <a:xfrm>
            <a:off x="493025" y="1168188"/>
            <a:ext cx="2891400" cy="3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5609875" y="821725"/>
            <a:ext cx="2891400" cy="29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2" name="Google Shape;82;p16"/>
          <p:cNvGraphicFramePr/>
          <p:nvPr/>
        </p:nvGraphicFramePr>
        <p:xfrm>
          <a:off x="1233000" y="1168167"/>
          <a:ext cx="3000000" cy="3000000"/>
        </p:xfrm>
        <a:graphic>
          <a:graphicData uri="http://schemas.openxmlformats.org/drawingml/2006/table">
            <a:tbl>
              <a:tblPr>
                <a:noFill/>
                <a:tableStyleId>{6CA4922F-A091-4BAE-9489-A858A741ED20}</a:tableStyleId>
              </a:tblPr>
              <a:tblGrid>
                <a:gridCol w="2668100"/>
                <a:gridCol w="2253325"/>
                <a:gridCol w="2346850"/>
              </a:tblGrid>
              <a:tr h="437750">
                <a:tc>
                  <a:txBody>
                    <a:bodyPr>
                      <a:noAutofit/>
                    </a:bodyPr>
                    <a:lstStyle/>
                    <a:p>
                      <a:pPr indent="0" lvl="0" marL="0" rtl="0" algn="ctr">
                        <a:spcBef>
                          <a:spcPts val="0"/>
                        </a:spcBef>
                        <a:spcAft>
                          <a:spcPts val="0"/>
                        </a:spcAft>
                        <a:buNone/>
                      </a:pPr>
                      <a:r>
                        <a:rPr lang="en">
                          <a:solidFill>
                            <a:srgbClr val="FAEFD1"/>
                          </a:solidFill>
                          <a:latin typeface="Montserrat"/>
                          <a:ea typeface="Montserrat"/>
                          <a:cs typeface="Montserrat"/>
                          <a:sym typeface="Montserrat"/>
                        </a:rPr>
                        <a:t>Feature</a:t>
                      </a:r>
                      <a:endParaRPr>
                        <a:solidFill>
                          <a:srgbClr val="FAEFD1"/>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DC863B"/>
                    </a:solidFill>
                  </a:tcPr>
                </a:tc>
                <a:tc>
                  <a:txBody>
                    <a:bodyPr>
                      <a:noAutofit/>
                    </a:bodyPr>
                    <a:lstStyle/>
                    <a:p>
                      <a:pPr indent="0" lvl="0" marL="0" rtl="0" algn="ctr">
                        <a:spcBef>
                          <a:spcPts val="0"/>
                        </a:spcBef>
                        <a:spcAft>
                          <a:spcPts val="0"/>
                        </a:spcAft>
                        <a:buNone/>
                      </a:pPr>
                      <a:r>
                        <a:rPr lang="en">
                          <a:solidFill>
                            <a:srgbClr val="FAEFD1"/>
                          </a:solidFill>
                          <a:latin typeface="Montserrat"/>
                          <a:ea typeface="Montserrat"/>
                          <a:cs typeface="Montserrat"/>
                          <a:sym typeface="Montserrat"/>
                        </a:rPr>
                        <a:t>PSNR</a:t>
                      </a:r>
                      <a:endParaRPr>
                        <a:solidFill>
                          <a:srgbClr val="FAEFD1"/>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DC863B"/>
                    </a:solidFill>
                  </a:tcPr>
                </a:tc>
                <a:tc>
                  <a:txBody>
                    <a:bodyPr>
                      <a:noAutofit/>
                    </a:bodyPr>
                    <a:lstStyle/>
                    <a:p>
                      <a:pPr indent="0" lvl="0" marL="0" rtl="0" algn="ctr">
                        <a:spcBef>
                          <a:spcPts val="0"/>
                        </a:spcBef>
                        <a:spcAft>
                          <a:spcPts val="0"/>
                        </a:spcAft>
                        <a:buNone/>
                      </a:pPr>
                      <a:r>
                        <a:rPr lang="en">
                          <a:solidFill>
                            <a:srgbClr val="FAEFD1"/>
                          </a:solidFill>
                          <a:latin typeface="Montserrat"/>
                          <a:ea typeface="Montserrat"/>
                          <a:cs typeface="Montserrat"/>
                          <a:sym typeface="Montserrat"/>
                        </a:rPr>
                        <a:t>Time</a:t>
                      </a:r>
                      <a:endParaRPr>
                        <a:solidFill>
                          <a:srgbClr val="FAEFD1"/>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DC863B"/>
                    </a:solidFill>
                  </a:tcPr>
                </a:tc>
              </a:tr>
              <a:tr h="442000">
                <a:tc>
                  <a:txBody>
                    <a:bodyPr>
                      <a:noAutofit/>
                    </a:bodyPr>
                    <a:lstStyle/>
                    <a:p>
                      <a:pPr indent="0" lvl="0" marL="0" rtl="0" algn="l">
                        <a:spcBef>
                          <a:spcPts val="0"/>
                        </a:spcBef>
                        <a:spcAft>
                          <a:spcPts val="0"/>
                        </a:spcAft>
                        <a:buNone/>
                      </a:pPr>
                      <a:r>
                        <a:rPr lang="en">
                          <a:solidFill>
                            <a:srgbClr val="FAEFD1"/>
                          </a:solidFill>
                          <a:latin typeface="Montserrat"/>
                          <a:ea typeface="Montserrat"/>
                          <a:cs typeface="Montserrat"/>
                          <a:sym typeface="Montserrat"/>
                        </a:rPr>
                        <a:t>Canny + Sampling</a:t>
                      </a:r>
                      <a:endParaRPr>
                        <a:solidFill>
                          <a:srgbClr val="FAEFD1"/>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DC863B"/>
                    </a:solidFill>
                  </a:tcPr>
                </a:tc>
                <a:tc>
                  <a:txBody>
                    <a:bodyPr>
                      <a:noAutofit/>
                    </a:bodyPr>
                    <a:lstStyle/>
                    <a:p>
                      <a:pPr indent="0" lvl="0" marL="0" rtl="0" algn="l">
                        <a:spcBef>
                          <a:spcPts val="0"/>
                        </a:spcBef>
                        <a:spcAft>
                          <a:spcPts val="0"/>
                        </a:spcAft>
                        <a:buClr>
                          <a:schemeClr val="dk1"/>
                        </a:buClr>
                        <a:buSzPts val="1100"/>
                        <a:buFont typeface="Arial"/>
                        <a:buNone/>
                      </a:pPr>
                      <a:r>
                        <a:rPr lang="en">
                          <a:solidFill>
                            <a:srgbClr val="FAEFD1"/>
                          </a:solidFill>
                          <a:latin typeface="Montserrat"/>
                          <a:ea typeface="Montserrat"/>
                          <a:cs typeface="Montserrat"/>
                          <a:sym typeface="Montserrat"/>
                        </a:rPr>
                        <a:t>19</a:t>
                      </a:r>
                      <a:r>
                        <a:rPr lang="en">
                          <a:solidFill>
                            <a:srgbClr val="FAEFD1"/>
                          </a:solidFill>
                          <a:latin typeface="Montserrat"/>
                          <a:ea typeface="Montserrat"/>
                          <a:cs typeface="Montserrat"/>
                          <a:sym typeface="Montserrat"/>
                        </a:rPr>
                        <a:t>.07427</a:t>
                      </a:r>
                      <a:endParaRPr>
                        <a:solidFill>
                          <a:srgbClr val="FAEFD1"/>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DC863B"/>
                    </a:solidFill>
                  </a:tcPr>
                </a:tc>
                <a:tc>
                  <a:txBody>
                    <a:bodyPr>
                      <a:noAutofit/>
                    </a:bodyPr>
                    <a:lstStyle/>
                    <a:p>
                      <a:pPr indent="0" lvl="0" marL="0" rtl="0" algn="l">
                        <a:spcBef>
                          <a:spcPts val="0"/>
                        </a:spcBef>
                        <a:spcAft>
                          <a:spcPts val="0"/>
                        </a:spcAft>
                        <a:buNone/>
                      </a:pPr>
                      <a:r>
                        <a:rPr lang="en">
                          <a:solidFill>
                            <a:srgbClr val="FAEFD1"/>
                          </a:solidFill>
                          <a:latin typeface="Montserrat"/>
                          <a:ea typeface="Montserrat"/>
                          <a:cs typeface="Montserrat"/>
                          <a:sym typeface="Montserrat"/>
                        </a:rPr>
                        <a:t>13.436+12.114+61.554=87.104s</a:t>
                      </a:r>
                      <a:endParaRPr>
                        <a:solidFill>
                          <a:srgbClr val="FAEFD1"/>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DC863B"/>
                    </a:solidFill>
                  </a:tcPr>
                </a:tc>
              </a:tr>
              <a:tr h="671500">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Diagonal</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
                          <a:solidFill>
                            <a:srgbClr val="DC863B"/>
                          </a:solidFill>
                          <a:latin typeface="Montserrat"/>
                          <a:ea typeface="Montserrat"/>
                          <a:cs typeface="Montserrat"/>
                          <a:sym typeface="Montserrat"/>
                        </a:rPr>
                        <a:t>18</a:t>
                      </a:r>
                      <a:r>
                        <a:rPr lang="en">
                          <a:solidFill>
                            <a:srgbClr val="DC863B"/>
                          </a:solidFill>
                          <a:latin typeface="Montserrat"/>
                          <a:ea typeface="Montserrat"/>
                          <a:cs typeface="Montserrat"/>
                          <a:sym typeface="Montserrat"/>
                        </a:rPr>
                        <a:t>.76836</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FAEFD1"/>
                    </a:solidFill>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148.53s</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FAEFD1"/>
                    </a:solidFill>
                  </a:tcPr>
                </a:tc>
              </a:tr>
              <a:tr h="626575">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Large Neighborhood</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19.52101</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187.76s</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r>
              <a:tr h="442000">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Canny+diagonal</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21.0425</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198.52s</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r>
              <a:tr h="671500">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Canny+large neighborhood</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20.20425</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123.512s</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EFD1"/>
        </a:solidFill>
      </p:bgPr>
    </p:bg>
    <p:spTree>
      <p:nvGrpSpPr>
        <p:cNvPr id="86" name="Shape 86"/>
        <p:cNvGrpSpPr/>
        <p:nvPr/>
      </p:nvGrpSpPr>
      <p:grpSpPr>
        <a:xfrm>
          <a:off x="0" y="0"/>
          <a:ext cx="0" cy="0"/>
          <a:chOff x="0" y="0"/>
          <a:chExt cx="0" cy="0"/>
        </a:xfrm>
      </p:grpSpPr>
      <p:sp>
        <p:nvSpPr>
          <p:cNvPr id="87" name="Google Shape;87;p17"/>
          <p:cNvSpPr/>
          <p:nvPr/>
        </p:nvSpPr>
        <p:spPr>
          <a:xfrm>
            <a:off x="226525" y="222075"/>
            <a:ext cx="8714700" cy="4677000"/>
          </a:xfrm>
          <a:prstGeom prst="rect">
            <a:avLst/>
          </a:prstGeom>
          <a:noFill/>
          <a:ln cap="flat" cmpd="sng" w="38100">
            <a:solidFill>
              <a:srgbClr val="DC8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399750" y="421950"/>
            <a:ext cx="45756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93312"/>
                </a:solidFill>
                <a:latin typeface="Roboto"/>
                <a:ea typeface="Roboto"/>
                <a:cs typeface="Roboto"/>
                <a:sym typeface="Roboto"/>
              </a:rPr>
              <a:t>XGBOOST (60 IMAGES) </a:t>
            </a:r>
            <a:endParaRPr sz="2400">
              <a:solidFill>
                <a:srgbClr val="C93312"/>
              </a:solidFill>
              <a:latin typeface="Roboto"/>
              <a:ea typeface="Roboto"/>
              <a:cs typeface="Roboto"/>
              <a:sym typeface="Roboto"/>
            </a:endParaRPr>
          </a:p>
        </p:txBody>
      </p:sp>
      <p:sp>
        <p:nvSpPr>
          <p:cNvPr id="89" name="Google Shape;89;p17"/>
          <p:cNvSpPr txBox="1"/>
          <p:nvPr/>
        </p:nvSpPr>
        <p:spPr>
          <a:xfrm>
            <a:off x="479700" y="1168175"/>
            <a:ext cx="2891400" cy="3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5609875" y="821725"/>
            <a:ext cx="2891400" cy="29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1" name="Google Shape;91;p17"/>
          <p:cNvGraphicFramePr/>
          <p:nvPr/>
        </p:nvGraphicFramePr>
        <p:xfrm>
          <a:off x="994675" y="1168180"/>
          <a:ext cx="3000000" cy="3000000"/>
        </p:xfrm>
        <a:graphic>
          <a:graphicData uri="http://schemas.openxmlformats.org/drawingml/2006/table">
            <a:tbl>
              <a:tblPr>
                <a:noFill/>
                <a:tableStyleId>{6CA4922F-A091-4BAE-9489-A858A741ED20}</a:tableStyleId>
              </a:tblPr>
              <a:tblGrid>
                <a:gridCol w="2669425"/>
                <a:gridCol w="2254475"/>
                <a:gridCol w="2254475"/>
              </a:tblGrid>
              <a:tr h="438200">
                <a:tc>
                  <a:txBody>
                    <a:bodyPr>
                      <a:noAutofit/>
                    </a:bodyPr>
                    <a:lstStyle/>
                    <a:p>
                      <a:pPr indent="0" lvl="0" marL="0" rtl="0" algn="ctr">
                        <a:spcBef>
                          <a:spcPts val="0"/>
                        </a:spcBef>
                        <a:spcAft>
                          <a:spcPts val="0"/>
                        </a:spcAft>
                        <a:buNone/>
                      </a:pPr>
                      <a:r>
                        <a:rPr lang="en">
                          <a:solidFill>
                            <a:srgbClr val="FAEFD1"/>
                          </a:solidFill>
                          <a:latin typeface="Montserrat"/>
                          <a:ea typeface="Montserrat"/>
                          <a:cs typeface="Montserrat"/>
                          <a:sym typeface="Montserrat"/>
                        </a:rPr>
                        <a:t>Feature</a:t>
                      </a:r>
                      <a:endParaRPr>
                        <a:solidFill>
                          <a:srgbClr val="FAEFD1"/>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FAEFD1"/>
                      </a:solidFill>
                      <a:prstDash val="solid"/>
                      <a:round/>
                      <a:headEnd len="sm" w="sm" type="none"/>
                      <a:tailEnd len="sm" w="sm" type="none"/>
                    </a:lnB>
                    <a:solidFill>
                      <a:srgbClr val="DC863B"/>
                    </a:solidFill>
                  </a:tcPr>
                </a:tc>
                <a:tc>
                  <a:txBody>
                    <a:bodyPr>
                      <a:noAutofit/>
                    </a:bodyPr>
                    <a:lstStyle/>
                    <a:p>
                      <a:pPr indent="0" lvl="0" marL="0" rtl="0" algn="ctr">
                        <a:spcBef>
                          <a:spcPts val="0"/>
                        </a:spcBef>
                        <a:spcAft>
                          <a:spcPts val="0"/>
                        </a:spcAft>
                        <a:buNone/>
                      </a:pPr>
                      <a:r>
                        <a:rPr lang="en">
                          <a:solidFill>
                            <a:srgbClr val="FAEFD1"/>
                          </a:solidFill>
                          <a:latin typeface="Montserrat"/>
                          <a:ea typeface="Montserrat"/>
                          <a:cs typeface="Montserrat"/>
                          <a:sym typeface="Montserrat"/>
                        </a:rPr>
                        <a:t>PSNR</a:t>
                      </a:r>
                      <a:endParaRPr>
                        <a:solidFill>
                          <a:srgbClr val="FAEFD1"/>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DC863B"/>
                    </a:solidFill>
                  </a:tcPr>
                </a:tc>
                <a:tc>
                  <a:txBody>
                    <a:bodyPr>
                      <a:noAutofit/>
                    </a:bodyPr>
                    <a:lstStyle/>
                    <a:p>
                      <a:pPr indent="0" lvl="0" marL="0" rtl="0" algn="ctr">
                        <a:spcBef>
                          <a:spcPts val="0"/>
                        </a:spcBef>
                        <a:spcAft>
                          <a:spcPts val="0"/>
                        </a:spcAft>
                        <a:buNone/>
                      </a:pPr>
                      <a:r>
                        <a:rPr lang="en">
                          <a:solidFill>
                            <a:srgbClr val="FAEFD1"/>
                          </a:solidFill>
                          <a:latin typeface="Montserrat"/>
                          <a:ea typeface="Montserrat"/>
                          <a:cs typeface="Montserrat"/>
                          <a:sym typeface="Montserrat"/>
                        </a:rPr>
                        <a:t>Time</a:t>
                      </a:r>
                      <a:endParaRPr>
                        <a:solidFill>
                          <a:srgbClr val="FAEFD1"/>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DC863B"/>
                    </a:solidFill>
                  </a:tcPr>
                </a:tc>
              </a:tr>
              <a:tr h="672200">
                <a:tc>
                  <a:txBody>
                    <a:bodyPr>
                      <a:noAutofit/>
                    </a:bodyPr>
                    <a:lstStyle/>
                    <a:p>
                      <a:pPr indent="0" lvl="0" marL="0" rtl="0" algn="l">
                        <a:spcBef>
                          <a:spcPts val="0"/>
                        </a:spcBef>
                        <a:spcAft>
                          <a:spcPts val="0"/>
                        </a:spcAft>
                        <a:buNone/>
                      </a:pPr>
                      <a:r>
                        <a:rPr lang="en">
                          <a:solidFill>
                            <a:srgbClr val="FAEFD1"/>
                          </a:solidFill>
                          <a:latin typeface="Montserrat"/>
                          <a:ea typeface="Montserrat"/>
                          <a:cs typeface="Montserrat"/>
                          <a:sym typeface="Montserrat"/>
                        </a:rPr>
                        <a:t>Canny+Sampling</a:t>
                      </a:r>
                      <a:endParaRPr>
                        <a:solidFill>
                          <a:srgbClr val="FAEFD1"/>
                        </a:solidFill>
                        <a:latin typeface="Montserrat"/>
                        <a:ea typeface="Montserrat"/>
                        <a:cs typeface="Montserrat"/>
                        <a:sym typeface="Montserrat"/>
                      </a:endParaRPr>
                    </a:p>
                  </a:txBody>
                  <a:tcPr marT="91425" marB="91425" marR="91425" marL="91425">
                    <a:lnL cap="flat" cmpd="sng" w="9525">
                      <a:solidFill>
                        <a:srgbClr val="FAEFD1"/>
                      </a:solidFill>
                      <a:prstDash val="solid"/>
                      <a:round/>
                      <a:headEnd len="sm" w="sm" type="none"/>
                      <a:tailEnd len="sm" w="sm" type="none"/>
                    </a:lnL>
                    <a:lnR cap="flat" cmpd="sng" w="9525">
                      <a:solidFill>
                        <a:srgbClr val="FAEFD1"/>
                      </a:solidFill>
                      <a:prstDash val="solid"/>
                      <a:round/>
                      <a:headEnd len="sm" w="sm" type="none"/>
                      <a:tailEnd len="sm" w="sm" type="none"/>
                    </a:lnR>
                    <a:lnT cap="flat" cmpd="sng" w="9525">
                      <a:solidFill>
                        <a:srgbClr val="FAEFD1"/>
                      </a:solidFill>
                      <a:prstDash val="solid"/>
                      <a:round/>
                      <a:headEnd len="sm" w="sm" type="none"/>
                      <a:tailEnd len="sm" w="sm" type="none"/>
                    </a:lnT>
                    <a:lnB cap="flat" cmpd="sng" w="9525">
                      <a:solidFill>
                        <a:srgbClr val="FAEFD1"/>
                      </a:solidFill>
                      <a:prstDash val="solid"/>
                      <a:round/>
                      <a:headEnd len="sm" w="sm" type="none"/>
                      <a:tailEnd len="sm" w="sm" type="none"/>
                    </a:lnB>
                    <a:solidFill>
                      <a:srgbClr val="DC863B"/>
                    </a:solidFill>
                  </a:tcPr>
                </a:tc>
                <a:tc>
                  <a:txBody>
                    <a:bodyPr>
                      <a:noAutofit/>
                    </a:bodyPr>
                    <a:lstStyle/>
                    <a:p>
                      <a:pPr indent="0" lvl="0" marL="0" rtl="0" algn="l">
                        <a:spcBef>
                          <a:spcPts val="0"/>
                        </a:spcBef>
                        <a:spcAft>
                          <a:spcPts val="0"/>
                        </a:spcAft>
                        <a:buNone/>
                      </a:pPr>
                      <a:r>
                        <a:rPr lang="en">
                          <a:solidFill>
                            <a:srgbClr val="FAEFD1"/>
                          </a:solidFill>
                          <a:latin typeface="Montserrat"/>
                          <a:ea typeface="Montserrat"/>
                          <a:cs typeface="Montserrat"/>
                          <a:sym typeface="Montserrat"/>
                        </a:rPr>
                        <a:t>25.23255</a:t>
                      </a:r>
                      <a:endParaRPr>
                        <a:solidFill>
                          <a:srgbClr val="FAEFD1"/>
                        </a:solidFill>
                        <a:latin typeface="Montserrat"/>
                        <a:ea typeface="Montserrat"/>
                        <a:cs typeface="Montserrat"/>
                        <a:sym typeface="Montserrat"/>
                      </a:endParaRPr>
                    </a:p>
                  </a:txBody>
                  <a:tcPr marT="91425" marB="91425" marR="91425" marL="91425">
                    <a:lnL cap="flat" cmpd="sng" w="9525">
                      <a:solidFill>
                        <a:srgbClr val="FAEFD1"/>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solidFill>
                      <a:srgbClr val="DC863B"/>
                    </a:solidFill>
                  </a:tcPr>
                </a:tc>
                <a:tc>
                  <a:txBody>
                    <a:bodyPr>
                      <a:noAutofit/>
                    </a:bodyPr>
                    <a:lstStyle/>
                    <a:p>
                      <a:pPr indent="0" lvl="0" marL="0" rtl="0" algn="l">
                        <a:spcBef>
                          <a:spcPts val="0"/>
                        </a:spcBef>
                        <a:spcAft>
                          <a:spcPts val="0"/>
                        </a:spcAft>
                        <a:buNone/>
                      </a:pPr>
                      <a:r>
                        <a:rPr lang="en">
                          <a:solidFill>
                            <a:srgbClr val="FAEFD1"/>
                          </a:solidFill>
                          <a:latin typeface="Montserrat"/>
                          <a:ea typeface="Montserrat"/>
                          <a:cs typeface="Montserrat"/>
                          <a:sym typeface="Montserrat"/>
                        </a:rPr>
                        <a:t>13.436+1.49+16.235=31.361s</a:t>
                      </a:r>
                      <a:endParaRPr>
                        <a:solidFill>
                          <a:srgbClr val="FAEFD1"/>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FF9900"/>
                      </a:solidFill>
                      <a:prstDash val="solid"/>
                      <a:round/>
                      <a:headEnd len="sm" w="sm" type="none"/>
                      <a:tailEnd len="sm" w="sm" type="none"/>
                    </a:lnB>
                    <a:solidFill>
                      <a:srgbClr val="DC863B"/>
                    </a:solidFill>
                  </a:tcPr>
                </a:tc>
              </a:tr>
              <a:tr h="442425">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Diagonal</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FAEFD1"/>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20.92569</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32.47s</a:t>
                      </a:r>
                      <a:endParaRPr>
                        <a:solidFill>
                          <a:srgbClr val="DC863B"/>
                        </a:solidFill>
                        <a:latin typeface="Montserrat"/>
                        <a:ea typeface="Montserrat"/>
                        <a:cs typeface="Montserrat"/>
                        <a:sym typeface="Montserrat"/>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AEFD1"/>
                    </a:solidFill>
                  </a:tcPr>
                </a:tc>
              </a:tr>
              <a:tr h="442425">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Large Neighborhood</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20.11069</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38.66s</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DC863B"/>
                      </a:solidFill>
                      <a:prstDash val="solid"/>
                      <a:round/>
                      <a:headEnd len="sm" w="sm" type="none"/>
                      <a:tailEnd len="sm" w="sm" type="none"/>
                    </a:lnB>
                  </a:tcPr>
                </a:tc>
              </a:tr>
              <a:tr h="442425">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Canny+diagonal</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
                          <a:solidFill>
                            <a:srgbClr val="DC863B"/>
                          </a:solidFill>
                          <a:latin typeface="Montserrat"/>
                          <a:ea typeface="Montserrat"/>
                          <a:cs typeface="Montserrat"/>
                          <a:sym typeface="Montserrat"/>
                        </a:rPr>
                        <a:t>22</a:t>
                      </a:r>
                      <a:r>
                        <a:rPr lang="en">
                          <a:solidFill>
                            <a:srgbClr val="DC863B"/>
                          </a:solidFill>
                          <a:latin typeface="Montserrat"/>
                          <a:ea typeface="Montserrat"/>
                          <a:cs typeface="Montserrat"/>
                          <a:sym typeface="Montserrat"/>
                        </a:rPr>
                        <a:t>.89102</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58.52s</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r>
              <a:tr h="672200">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Canny+large neighborhood</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23.99228</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solidFill>
                            <a:srgbClr val="DC863B"/>
                          </a:solidFill>
                          <a:latin typeface="Montserrat"/>
                          <a:ea typeface="Montserrat"/>
                          <a:cs typeface="Montserrat"/>
                          <a:sym typeface="Montserrat"/>
                        </a:rPr>
                        <a:t>41.642s</a:t>
                      </a:r>
                      <a:endParaRPr>
                        <a:solidFill>
                          <a:srgbClr val="DC863B"/>
                        </a:solidFill>
                        <a:latin typeface="Montserrat"/>
                        <a:ea typeface="Montserrat"/>
                        <a:cs typeface="Montserrat"/>
                        <a:sym typeface="Montserrat"/>
                      </a:endParaRPr>
                    </a:p>
                  </a:txBody>
                  <a:tcPr marT="91425" marB="91425" marR="91425" marL="91425">
                    <a:lnL cap="flat" cmpd="sng" w="9525">
                      <a:solidFill>
                        <a:srgbClr val="DC863B"/>
                      </a:solidFill>
                      <a:prstDash val="solid"/>
                      <a:round/>
                      <a:headEnd len="sm" w="sm" type="none"/>
                      <a:tailEnd len="sm" w="sm" type="none"/>
                    </a:lnL>
                    <a:lnR cap="flat" cmpd="sng" w="9525">
                      <a:solidFill>
                        <a:srgbClr val="DC863B"/>
                      </a:solidFill>
                      <a:prstDash val="solid"/>
                      <a:round/>
                      <a:headEnd len="sm" w="sm" type="none"/>
                      <a:tailEnd len="sm" w="sm" type="none"/>
                    </a:lnR>
                    <a:lnT cap="flat" cmpd="sng" w="9525">
                      <a:solidFill>
                        <a:srgbClr val="DC863B"/>
                      </a:solidFill>
                      <a:prstDash val="solid"/>
                      <a:round/>
                      <a:headEnd len="sm" w="sm" type="none"/>
                      <a:tailEnd len="sm" w="sm" type="none"/>
                    </a:lnT>
                    <a:lnB cap="flat" cmpd="sng" w="9525">
                      <a:solidFill>
                        <a:srgbClr val="DC863B"/>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EFD1"/>
        </a:solidFill>
      </p:bgPr>
    </p:bg>
    <p:spTree>
      <p:nvGrpSpPr>
        <p:cNvPr id="95" name="Shape 95"/>
        <p:cNvGrpSpPr/>
        <p:nvPr/>
      </p:nvGrpSpPr>
      <p:grpSpPr>
        <a:xfrm>
          <a:off x="0" y="0"/>
          <a:ext cx="0" cy="0"/>
          <a:chOff x="0" y="0"/>
          <a:chExt cx="0" cy="0"/>
        </a:xfrm>
      </p:grpSpPr>
      <p:sp>
        <p:nvSpPr>
          <p:cNvPr id="96" name="Google Shape;96;p18"/>
          <p:cNvSpPr/>
          <p:nvPr/>
        </p:nvSpPr>
        <p:spPr>
          <a:xfrm>
            <a:off x="226525" y="222075"/>
            <a:ext cx="8714700" cy="4677000"/>
          </a:xfrm>
          <a:prstGeom prst="rect">
            <a:avLst/>
          </a:prstGeom>
          <a:noFill/>
          <a:ln cap="flat" cmpd="sng" w="38100">
            <a:solidFill>
              <a:srgbClr val="DC8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399750" y="421950"/>
            <a:ext cx="22119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93312"/>
                </a:solidFill>
                <a:latin typeface="Roboto"/>
                <a:ea typeface="Roboto"/>
                <a:cs typeface="Roboto"/>
                <a:sym typeface="Roboto"/>
              </a:rPr>
              <a:t>Best Model</a:t>
            </a:r>
            <a:endParaRPr sz="2400">
              <a:solidFill>
                <a:srgbClr val="C93312"/>
              </a:solidFill>
              <a:latin typeface="Roboto"/>
              <a:ea typeface="Roboto"/>
              <a:cs typeface="Roboto"/>
              <a:sym typeface="Roboto"/>
            </a:endParaRPr>
          </a:p>
        </p:txBody>
      </p:sp>
      <p:sp>
        <p:nvSpPr>
          <p:cNvPr id="98" name="Google Shape;98;p18"/>
          <p:cNvSpPr txBox="1"/>
          <p:nvPr/>
        </p:nvSpPr>
        <p:spPr>
          <a:xfrm>
            <a:off x="533000" y="1061575"/>
            <a:ext cx="7302300" cy="3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DC863B"/>
                </a:solidFill>
                <a:latin typeface="Montserrat"/>
                <a:ea typeface="Montserrat"/>
                <a:cs typeface="Montserrat"/>
                <a:sym typeface="Montserrat"/>
              </a:rPr>
              <a:t>Feature:  Canny+Sampling</a:t>
            </a:r>
            <a:endParaRPr sz="1800">
              <a:solidFill>
                <a:srgbClr val="DC863B"/>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DC863B"/>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DC863B"/>
                </a:solidFill>
                <a:latin typeface="Montserrat"/>
                <a:ea typeface="Montserrat"/>
                <a:cs typeface="Montserrat"/>
                <a:sym typeface="Montserrat"/>
              </a:rPr>
              <a:t>Classify Algorithm:   XGBoost</a:t>
            </a:r>
            <a:endParaRPr b="1" sz="1800">
              <a:solidFill>
                <a:srgbClr val="DC863B"/>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DC863B"/>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DC863B"/>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DC863B"/>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DC863B"/>
              </a:solidFill>
              <a:latin typeface="Montserrat"/>
              <a:ea typeface="Montserrat"/>
              <a:cs typeface="Montserrat"/>
              <a:sym typeface="Montserrat"/>
            </a:endParaRPr>
          </a:p>
          <a:p>
            <a:pPr indent="0" lvl="0" marL="0" rtl="0" algn="ctr">
              <a:spcBef>
                <a:spcPts val="0"/>
              </a:spcBef>
              <a:spcAft>
                <a:spcPts val="0"/>
              </a:spcAft>
              <a:buNone/>
            </a:pPr>
            <a:r>
              <a:rPr lang="en">
                <a:solidFill>
                  <a:srgbClr val="FAEFD1"/>
                </a:solidFill>
                <a:latin typeface="Montserrat"/>
                <a:ea typeface="Montserrat"/>
                <a:cs typeface="Montserrat"/>
                <a:sym typeface="Montserrat"/>
              </a:rPr>
              <a:t>PSNR</a:t>
            </a:r>
            <a:endParaRPr>
              <a:solidFill>
                <a:srgbClr val="FAEFD1"/>
              </a:solidFill>
              <a:latin typeface="Montserrat"/>
              <a:ea typeface="Montserrat"/>
              <a:cs typeface="Montserrat"/>
              <a:sym typeface="Montserrat"/>
            </a:endParaRPr>
          </a:p>
          <a:p>
            <a:pPr indent="0" lvl="0" marL="0" rtl="0" algn="ctr">
              <a:spcBef>
                <a:spcPts val="0"/>
              </a:spcBef>
              <a:spcAft>
                <a:spcPts val="0"/>
              </a:spcAft>
              <a:buNone/>
            </a:pPr>
            <a:r>
              <a:rPr lang="en">
                <a:solidFill>
                  <a:srgbClr val="FAEFD1"/>
                </a:solidFill>
                <a:latin typeface="Montserrat"/>
                <a:ea typeface="Montserrat"/>
                <a:cs typeface="Montserrat"/>
                <a:sym typeface="Montserrat"/>
              </a:rPr>
              <a:t>Time</a:t>
            </a:r>
            <a:endParaRPr>
              <a:solidFill>
                <a:srgbClr val="FAEFD1"/>
              </a:solidFill>
              <a:latin typeface="Montserrat"/>
              <a:ea typeface="Montserrat"/>
              <a:cs typeface="Montserrat"/>
              <a:sym typeface="Montserrat"/>
            </a:endParaRPr>
          </a:p>
          <a:p>
            <a:pPr indent="0" lvl="0" marL="0" rtl="0" algn="ctr">
              <a:spcBef>
                <a:spcPts val="0"/>
              </a:spcBef>
              <a:spcAft>
                <a:spcPts val="0"/>
              </a:spcAft>
              <a:buNone/>
            </a:pPr>
            <a:r>
              <a:rPr lang="en">
                <a:solidFill>
                  <a:srgbClr val="FAEFD1"/>
                </a:solidFill>
                <a:latin typeface="Montserrat"/>
                <a:ea typeface="Montserrat"/>
                <a:cs typeface="Montserrat"/>
                <a:sym typeface="Montserrat"/>
              </a:rPr>
              <a:t>PSNR</a:t>
            </a:r>
            <a:endParaRPr>
              <a:solidFill>
                <a:srgbClr val="FAEFD1"/>
              </a:solidFill>
              <a:latin typeface="Montserrat"/>
              <a:ea typeface="Montserrat"/>
              <a:cs typeface="Montserrat"/>
              <a:sym typeface="Montserrat"/>
            </a:endParaRPr>
          </a:p>
          <a:p>
            <a:pPr indent="0" lvl="0" marL="0" rtl="0" algn="ctr">
              <a:spcBef>
                <a:spcPts val="0"/>
              </a:spcBef>
              <a:spcAft>
                <a:spcPts val="0"/>
              </a:spcAft>
              <a:buNone/>
            </a:pPr>
            <a:r>
              <a:rPr lang="en">
                <a:solidFill>
                  <a:srgbClr val="FAEFD1"/>
                </a:solidFill>
                <a:latin typeface="Montserrat"/>
                <a:ea typeface="Montserrat"/>
                <a:cs typeface="Montserrat"/>
                <a:sym typeface="Montserrat"/>
              </a:rPr>
              <a:t>Time</a:t>
            </a:r>
            <a:endParaRPr b="1" sz="1800">
              <a:solidFill>
                <a:srgbClr val="DC863B"/>
              </a:solidFill>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b="1" sz="1800">
              <a:solidFill>
                <a:srgbClr val="DC863B"/>
              </a:solidFill>
              <a:latin typeface="Montserrat"/>
              <a:ea typeface="Montserrat"/>
              <a:cs typeface="Montserrat"/>
              <a:sym typeface="Montserrat"/>
            </a:endParaRPr>
          </a:p>
        </p:txBody>
      </p:sp>
      <p:graphicFrame>
        <p:nvGraphicFramePr>
          <p:cNvPr id="99" name="Google Shape;99;p18"/>
          <p:cNvGraphicFramePr/>
          <p:nvPr/>
        </p:nvGraphicFramePr>
        <p:xfrm>
          <a:off x="952500" y="2461150"/>
          <a:ext cx="3000000" cy="3000000"/>
        </p:xfrm>
        <a:graphic>
          <a:graphicData uri="http://schemas.openxmlformats.org/drawingml/2006/table">
            <a:tbl>
              <a:tblPr>
                <a:noFill/>
                <a:tableStyleId>{6CA4922F-A091-4BAE-9489-A858A741ED20}</a:tableStyleId>
              </a:tblPr>
              <a:tblGrid>
                <a:gridCol w="3003600"/>
                <a:gridCol w="3003600"/>
              </a:tblGrid>
              <a:tr h="453100">
                <a:tc>
                  <a:txBody>
                    <a:bodyPr>
                      <a:noAutofit/>
                    </a:bodyPr>
                    <a:lstStyle/>
                    <a:p>
                      <a:pPr indent="0" lvl="0" marL="0" rtl="0" algn="l">
                        <a:spcBef>
                          <a:spcPts val="0"/>
                        </a:spcBef>
                        <a:spcAft>
                          <a:spcPts val="0"/>
                        </a:spcAft>
                        <a:buNone/>
                      </a:pPr>
                      <a:r>
                        <a:rPr lang="en"/>
                        <a:t>                       </a:t>
                      </a:r>
                      <a:r>
                        <a:rPr b="1" lang="en"/>
                        <a:t>PSNR</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noAutofit/>
                    </a:bodyPr>
                    <a:lstStyle/>
                    <a:p>
                      <a:pPr indent="0" lvl="0" marL="0" rtl="0" algn="l">
                        <a:spcBef>
                          <a:spcPts val="0"/>
                        </a:spcBef>
                        <a:spcAft>
                          <a:spcPts val="0"/>
                        </a:spcAft>
                        <a:buNone/>
                      </a:pPr>
                      <a:r>
                        <a:rPr lang="en"/>
                        <a:t>                       </a:t>
                      </a:r>
                      <a:r>
                        <a:rPr b="1" lang="en"/>
                        <a:t>TIME</a:t>
                      </a:r>
                      <a:endParaRPr b="1"/>
                    </a:p>
                  </a:txBody>
                  <a:tcPr marT="91425" marB="91425" marR="91425" marL="91425">
                    <a:lnL cap="flat" cmpd="sng" w="9525">
                      <a:solidFill>
                        <a:srgbClr val="666666"/>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r>
              <a:tr h="453100">
                <a:tc>
                  <a:txBody>
                    <a:bodyPr>
                      <a:noAutofit/>
                    </a:bodyPr>
                    <a:lstStyle/>
                    <a:p>
                      <a:pPr indent="0" lvl="0" marL="0" rtl="0" algn="l">
                        <a:spcBef>
                          <a:spcPts val="0"/>
                        </a:spcBef>
                        <a:spcAft>
                          <a:spcPts val="0"/>
                        </a:spcAft>
                        <a:buClr>
                          <a:schemeClr val="dk1"/>
                        </a:buClr>
                        <a:buSzPts val="1100"/>
                        <a:buFont typeface="Arial"/>
                        <a:buNone/>
                      </a:pPr>
                      <a:r>
                        <a:rPr lang="en">
                          <a:solidFill>
                            <a:srgbClr val="DC863B"/>
                          </a:solidFill>
                          <a:latin typeface="Montserrat"/>
                          <a:ea typeface="Montserrat"/>
                          <a:cs typeface="Montserrat"/>
                          <a:sym typeface="Montserrat"/>
                        </a:rPr>
                        <a:t>                       25.23255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Clr>
                          <a:schemeClr val="dk1"/>
                        </a:buClr>
                        <a:buSzPts val="1100"/>
                        <a:buFont typeface="Arial"/>
                        <a:buNone/>
                      </a:pPr>
                      <a:r>
                        <a:rPr lang="en">
                          <a:solidFill>
                            <a:srgbClr val="DC863B"/>
                          </a:solidFill>
                          <a:latin typeface="Montserrat"/>
                          <a:ea typeface="Montserrat"/>
                          <a:cs typeface="Montserrat"/>
                          <a:sym typeface="Montserrat"/>
                        </a:rPr>
                        <a:t>      </a:t>
                      </a:r>
                      <a:r>
                        <a:rPr lang="en">
                          <a:solidFill>
                            <a:srgbClr val="DC863B"/>
                          </a:solidFill>
                          <a:latin typeface="Montserrat"/>
                          <a:ea typeface="Montserrat"/>
                          <a:cs typeface="Montserrat"/>
                          <a:sym typeface="Montserrat"/>
                        </a:rPr>
                        <a:t>31.361s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EFD1"/>
        </a:solidFill>
      </p:bgPr>
    </p:bg>
    <p:spTree>
      <p:nvGrpSpPr>
        <p:cNvPr id="103" name="Shape 103"/>
        <p:cNvGrpSpPr/>
        <p:nvPr/>
      </p:nvGrpSpPr>
      <p:grpSpPr>
        <a:xfrm>
          <a:off x="0" y="0"/>
          <a:ext cx="0" cy="0"/>
          <a:chOff x="0" y="0"/>
          <a:chExt cx="0" cy="0"/>
        </a:xfrm>
      </p:grpSpPr>
      <p:sp>
        <p:nvSpPr>
          <p:cNvPr id="104" name="Google Shape;104;p19"/>
          <p:cNvSpPr/>
          <p:nvPr/>
        </p:nvSpPr>
        <p:spPr>
          <a:xfrm>
            <a:off x="226525" y="222075"/>
            <a:ext cx="8714700" cy="4677000"/>
          </a:xfrm>
          <a:prstGeom prst="rect">
            <a:avLst/>
          </a:prstGeom>
          <a:noFill/>
          <a:ln cap="flat" cmpd="sng" w="38100">
            <a:solidFill>
              <a:srgbClr val="DC8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399750" y="421950"/>
            <a:ext cx="22119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93312"/>
                </a:solidFill>
                <a:latin typeface="Roboto"/>
                <a:ea typeface="Roboto"/>
                <a:cs typeface="Roboto"/>
                <a:sym typeface="Roboto"/>
              </a:rPr>
              <a:t>Performance</a:t>
            </a:r>
            <a:endParaRPr sz="2400">
              <a:solidFill>
                <a:srgbClr val="C93312"/>
              </a:solidFill>
              <a:latin typeface="Roboto"/>
              <a:ea typeface="Roboto"/>
              <a:cs typeface="Roboto"/>
              <a:sym typeface="Roboto"/>
            </a:endParaRPr>
          </a:p>
        </p:txBody>
      </p:sp>
      <p:sp>
        <p:nvSpPr>
          <p:cNvPr id="106" name="Google Shape;106;p19"/>
          <p:cNvSpPr txBox="1"/>
          <p:nvPr/>
        </p:nvSpPr>
        <p:spPr>
          <a:xfrm>
            <a:off x="479700" y="1168175"/>
            <a:ext cx="2891400" cy="3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nvSpPr>
        <p:spPr>
          <a:xfrm>
            <a:off x="5609875" y="821725"/>
            <a:ext cx="2891400" cy="29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9"/>
          <p:cNvPicPr preferRelativeResize="0"/>
          <p:nvPr/>
        </p:nvPicPr>
        <p:blipFill>
          <a:blip r:embed="rId3">
            <a:alphaModFix/>
          </a:blip>
          <a:stretch>
            <a:fillRect/>
          </a:stretch>
        </p:blipFill>
        <p:spPr>
          <a:xfrm>
            <a:off x="685000" y="1550250"/>
            <a:ext cx="3689374" cy="2736000"/>
          </a:xfrm>
          <a:prstGeom prst="rect">
            <a:avLst/>
          </a:prstGeom>
          <a:noFill/>
          <a:ln>
            <a:noFill/>
          </a:ln>
        </p:spPr>
      </p:pic>
      <p:pic>
        <p:nvPicPr>
          <p:cNvPr id="109" name="Google Shape;109;p19"/>
          <p:cNvPicPr preferRelativeResize="0"/>
          <p:nvPr/>
        </p:nvPicPr>
        <p:blipFill>
          <a:blip r:embed="rId4">
            <a:alphaModFix/>
          </a:blip>
          <a:stretch>
            <a:fillRect/>
          </a:stretch>
        </p:blipFill>
        <p:spPr>
          <a:xfrm>
            <a:off x="4722900" y="1550250"/>
            <a:ext cx="3689374" cy="273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EFD1"/>
        </a:solidFill>
      </p:bgPr>
    </p:bg>
    <p:spTree>
      <p:nvGrpSpPr>
        <p:cNvPr id="113" name="Shape 113"/>
        <p:cNvGrpSpPr/>
        <p:nvPr/>
      </p:nvGrpSpPr>
      <p:grpSpPr>
        <a:xfrm>
          <a:off x="0" y="0"/>
          <a:ext cx="0" cy="0"/>
          <a:chOff x="0" y="0"/>
          <a:chExt cx="0" cy="0"/>
        </a:xfrm>
      </p:grpSpPr>
      <p:sp>
        <p:nvSpPr>
          <p:cNvPr id="114" name="Google Shape;114;p20"/>
          <p:cNvSpPr/>
          <p:nvPr/>
        </p:nvSpPr>
        <p:spPr>
          <a:xfrm>
            <a:off x="226525" y="222075"/>
            <a:ext cx="8714700" cy="4677000"/>
          </a:xfrm>
          <a:prstGeom prst="rect">
            <a:avLst/>
          </a:prstGeom>
          <a:noFill/>
          <a:ln cap="flat" cmpd="sng" w="38100">
            <a:solidFill>
              <a:srgbClr val="DC86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15" name="Google Shape;115;p20"/>
          <p:cNvSpPr txBox="1"/>
          <p:nvPr/>
        </p:nvSpPr>
        <p:spPr>
          <a:xfrm>
            <a:off x="399750" y="421950"/>
            <a:ext cx="22119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C93312"/>
              </a:solidFill>
              <a:latin typeface="Roboto"/>
              <a:ea typeface="Roboto"/>
              <a:cs typeface="Roboto"/>
              <a:sym typeface="Roboto"/>
            </a:endParaRPr>
          </a:p>
        </p:txBody>
      </p:sp>
      <p:sp>
        <p:nvSpPr>
          <p:cNvPr id="116" name="Google Shape;116;p20"/>
          <p:cNvSpPr txBox="1"/>
          <p:nvPr/>
        </p:nvSpPr>
        <p:spPr>
          <a:xfrm>
            <a:off x="546325" y="368650"/>
            <a:ext cx="2545200" cy="5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C93312"/>
                </a:solidFill>
                <a:latin typeface="Montserrat"/>
                <a:ea typeface="Montserrat"/>
                <a:cs typeface="Montserrat"/>
                <a:sym typeface="Montserrat"/>
              </a:rPr>
              <a:t>CNN</a:t>
            </a:r>
            <a:endParaRPr b="1" sz="2400">
              <a:solidFill>
                <a:srgbClr val="C93312"/>
              </a:solidFill>
              <a:latin typeface="Montserrat"/>
              <a:ea typeface="Montserrat"/>
              <a:cs typeface="Montserrat"/>
              <a:sym typeface="Montserrat"/>
            </a:endParaRPr>
          </a:p>
        </p:txBody>
      </p:sp>
      <p:sp>
        <p:nvSpPr>
          <p:cNvPr id="117" name="Google Shape;117;p20"/>
          <p:cNvSpPr txBox="1"/>
          <p:nvPr/>
        </p:nvSpPr>
        <p:spPr>
          <a:xfrm>
            <a:off x="795475" y="941650"/>
            <a:ext cx="7846200" cy="20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After we read an amazing paper regarding the SRCNN in Cornell University Library. Reference (</a:t>
            </a:r>
            <a:r>
              <a:rPr lang="en" u="sng">
                <a:solidFill>
                  <a:schemeClr val="hlink"/>
                </a:solidFill>
                <a:latin typeface="Montserrat"/>
                <a:ea typeface="Montserrat"/>
                <a:cs typeface="Montserrat"/>
                <a:sym typeface="Montserrat"/>
                <a:hlinkClick r:id="rId3"/>
              </a:rPr>
              <a:t>https://arxiv.org/abs/1501.00092v3</a:t>
            </a:r>
            <a:r>
              <a:rPr lang="en">
                <a:latin typeface="Montserrat"/>
                <a:ea typeface="Montserrat"/>
                <a:cs typeface="Montserrat"/>
                <a:sym typeface="Montserrat"/>
              </a:rPr>
              <a:t>).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We sample based on the original resolution image and construct the low-resolution image. We pick 33X33 pixels with duplicates as the input and 21X21 pixels as label.And we take the mean variance as our Loss function.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Here we take 14 to be our strides in the </a:t>
            </a:r>
            <a:r>
              <a:rPr lang="en">
                <a:latin typeface="Montserrat"/>
                <a:ea typeface="Montserrat"/>
                <a:cs typeface="Montserrat"/>
                <a:sym typeface="Montserrat"/>
              </a:rPr>
              <a:t>training</a:t>
            </a:r>
            <a:r>
              <a:rPr lang="en">
                <a:latin typeface="Montserrat"/>
                <a:ea typeface="Montserrat"/>
                <a:cs typeface="Montserrat"/>
                <a:sym typeface="Montserrat"/>
              </a:rPr>
              <a:t> process and strides to be 21 in the test process in order to relief block artifacts.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In the </a:t>
            </a:r>
            <a:r>
              <a:rPr lang="en">
                <a:latin typeface="Montserrat"/>
                <a:ea typeface="Montserrat"/>
                <a:cs typeface="Montserrat"/>
                <a:sym typeface="Montserrat"/>
              </a:rPr>
              <a:t>training</a:t>
            </a:r>
            <a:r>
              <a:rPr lang="en">
                <a:latin typeface="Montserrat"/>
                <a:ea typeface="Montserrat"/>
                <a:cs typeface="Montserrat"/>
                <a:sym typeface="Montserrat"/>
              </a:rPr>
              <a:t> model, we use several parameters, we choose epchos to be 100 which has loss for 0.0016</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Eventually we have the PSRN roughly 34.3 for 1500 images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301785" y="0"/>
            <a:ext cx="8540431" cy="5143500"/>
          </a:xfrm>
          <a:prstGeom prst="rect">
            <a:avLst/>
          </a:prstGeom>
          <a:noFill/>
          <a:ln cap="flat" cmpd="sng" w="38100">
            <a:solidFill>
              <a:srgbClr val="DC863B"/>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