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06" r:id="rId1"/>
  </p:sldMasterIdLst>
  <p:notesMasterIdLst>
    <p:notesMasterId r:id="rId33"/>
  </p:notesMasterIdLst>
  <p:sldIdLst>
    <p:sldId id="256" r:id="rId2"/>
    <p:sldId id="263" r:id="rId3"/>
    <p:sldId id="265" r:id="rId4"/>
    <p:sldId id="266" r:id="rId5"/>
    <p:sldId id="267" r:id="rId6"/>
    <p:sldId id="268" r:id="rId7"/>
    <p:sldId id="282" r:id="rId8"/>
    <p:sldId id="283" r:id="rId9"/>
    <p:sldId id="284" r:id="rId10"/>
    <p:sldId id="285" r:id="rId11"/>
    <p:sldId id="272" r:id="rId12"/>
    <p:sldId id="271" r:id="rId13"/>
    <p:sldId id="270" r:id="rId14"/>
    <p:sldId id="257" r:id="rId15"/>
    <p:sldId id="258" r:id="rId16"/>
    <p:sldId id="259" r:id="rId17"/>
    <p:sldId id="260" r:id="rId18"/>
    <p:sldId id="261" r:id="rId19"/>
    <p:sldId id="262" r:id="rId20"/>
    <p:sldId id="275" r:id="rId21"/>
    <p:sldId id="276" r:id="rId22"/>
    <p:sldId id="278" r:id="rId23"/>
    <p:sldId id="279" r:id="rId24"/>
    <p:sldId id="281" r:id="rId25"/>
    <p:sldId id="286" r:id="rId26"/>
    <p:sldId id="287" r:id="rId27"/>
    <p:sldId id="288" r:id="rId28"/>
    <p:sldId id="289" r:id="rId29"/>
    <p:sldId id="273" r:id="rId30"/>
    <p:sldId id="274" r:id="rId31"/>
    <p:sldId id="290"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43"/>
    <p:restoredTop sz="95794"/>
  </p:normalViewPr>
  <p:slideViewPr>
    <p:cSldViewPr snapToGrid="0">
      <p:cViewPr varScale="1">
        <p:scale>
          <a:sx n="111" d="100"/>
          <a:sy n="111" d="100"/>
        </p:scale>
        <p:origin x="82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file:////Users/sachinpandya/Desktop/g_rating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sachinpandya/Desktop/pg_rating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sachinpandya/Desktop/pg13_ratings.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sachinpandya/Desktop/project-01-MJJS/Rating_csvs/r_ratings.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Users/sachinpandya/Desktop/project-01-MJJS/Rating_csvs/U_ratings.csv"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Users/sachinpandya/Desktop/project-01-MJJS/Rating_csvs/UA_ratings.csv"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G-Certificate Movies – </a:t>
            </a:r>
          </a:p>
          <a:p>
            <a:pPr>
              <a:defRPr/>
            </a:pPr>
            <a:r>
              <a:rPr lang="en-US"/>
              <a:t>Rotten Tomatoes vs. Metascore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g_ratings!$D$1</c:f>
              <c:strCache>
                <c:ptCount val="1"/>
                <c:pt idx="0">
                  <c:v>Metascore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g_ratings!$A$2:$A$16</c:f>
              <c:strCache>
                <c:ptCount val="15"/>
                <c:pt idx="0">
                  <c:v>The Wild</c:v>
                </c:pt>
                <c:pt idx="1">
                  <c:v>Valiant</c:v>
                </c:pt>
                <c:pt idx="2">
                  <c:v>Rio Lobo</c:v>
                </c:pt>
                <c:pt idx="3">
                  <c:v>The Golden Voyage of Sinbad</c:v>
                </c:pt>
                <c:pt idx="4">
                  <c:v>Song of the South</c:v>
                </c:pt>
                <c:pt idx="5">
                  <c:v>The Peanuts Movie</c:v>
                </c:pt>
                <c:pt idx="6">
                  <c:v>Neko no ongaeshi</c:v>
                </c:pt>
                <c:pt idx="7">
                  <c:v>How the West Was Won</c:v>
                </c:pt>
                <c:pt idx="8">
                  <c:v>Swiss Family Robinson</c:v>
                </c:pt>
                <c:pt idx="9">
                  <c:v>Dumbo</c:v>
                </c:pt>
                <c:pt idx="10">
                  <c:v>Cinderella</c:v>
                </c:pt>
                <c:pt idx="11">
                  <c:v>Lady and the Tramp</c:v>
                </c:pt>
                <c:pt idx="12">
                  <c:v>The Music Man</c:v>
                </c:pt>
                <c:pt idx="13">
                  <c:v>Singin' in the Rain</c:v>
                </c:pt>
                <c:pt idx="14">
                  <c:v>City Lights</c:v>
                </c:pt>
              </c:strCache>
            </c:strRef>
          </c:cat>
          <c:val>
            <c:numRef>
              <c:f>g_ratings!$D$2:$D$16</c:f>
              <c:numCache>
                <c:formatCode>General</c:formatCode>
                <c:ptCount val="15"/>
                <c:pt idx="0">
                  <c:v>47</c:v>
                </c:pt>
                <c:pt idx="1">
                  <c:v>45</c:v>
                </c:pt>
                <c:pt idx="2">
                  <c:v>55</c:v>
                </c:pt>
                <c:pt idx="3">
                  <c:v>69</c:v>
                </c:pt>
                <c:pt idx="4">
                  <c:v>54</c:v>
                </c:pt>
                <c:pt idx="5">
                  <c:v>67</c:v>
                </c:pt>
                <c:pt idx="6">
                  <c:v>70</c:v>
                </c:pt>
                <c:pt idx="7">
                  <c:v>56</c:v>
                </c:pt>
                <c:pt idx="8">
                  <c:v>61</c:v>
                </c:pt>
                <c:pt idx="9">
                  <c:v>96</c:v>
                </c:pt>
                <c:pt idx="10">
                  <c:v>85</c:v>
                </c:pt>
                <c:pt idx="11">
                  <c:v>78</c:v>
                </c:pt>
                <c:pt idx="12">
                  <c:v>76</c:v>
                </c:pt>
                <c:pt idx="13">
                  <c:v>99</c:v>
                </c:pt>
                <c:pt idx="14">
                  <c:v>99</c:v>
                </c:pt>
              </c:numCache>
            </c:numRef>
          </c:val>
          <c:smooth val="0"/>
          <c:extLst>
            <c:ext xmlns:c16="http://schemas.microsoft.com/office/drawing/2014/chart" uri="{C3380CC4-5D6E-409C-BE32-E72D297353CC}">
              <c16:uniqueId val="{00000000-9B00-F141-B3D0-DEF92558AF25}"/>
            </c:ext>
          </c:extLst>
        </c:ser>
        <c:ser>
          <c:idx val="1"/>
          <c:order val="1"/>
          <c:tx>
            <c:strRef>
              <c:f>g_ratings!$E$1</c:f>
              <c:strCache>
                <c:ptCount val="1"/>
                <c:pt idx="0">
                  <c:v>ScaledRating</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g_ratings!$A$2:$A$16</c:f>
              <c:strCache>
                <c:ptCount val="15"/>
                <c:pt idx="0">
                  <c:v>The Wild</c:v>
                </c:pt>
                <c:pt idx="1">
                  <c:v>Valiant</c:v>
                </c:pt>
                <c:pt idx="2">
                  <c:v>Rio Lobo</c:v>
                </c:pt>
                <c:pt idx="3">
                  <c:v>The Golden Voyage of Sinbad</c:v>
                </c:pt>
                <c:pt idx="4">
                  <c:v>Song of the South</c:v>
                </c:pt>
                <c:pt idx="5">
                  <c:v>The Peanuts Movie</c:v>
                </c:pt>
                <c:pt idx="6">
                  <c:v>Neko no ongaeshi</c:v>
                </c:pt>
                <c:pt idx="7">
                  <c:v>How the West Was Won</c:v>
                </c:pt>
                <c:pt idx="8">
                  <c:v>Swiss Family Robinson</c:v>
                </c:pt>
                <c:pt idx="9">
                  <c:v>Dumbo</c:v>
                </c:pt>
                <c:pt idx="10">
                  <c:v>Cinderella</c:v>
                </c:pt>
                <c:pt idx="11">
                  <c:v>Lady and the Tramp</c:v>
                </c:pt>
                <c:pt idx="12">
                  <c:v>The Music Man</c:v>
                </c:pt>
                <c:pt idx="13">
                  <c:v>Singin' in the Rain</c:v>
                </c:pt>
                <c:pt idx="14">
                  <c:v>City Lights</c:v>
                </c:pt>
              </c:strCache>
            </c:strRef>
          </c:cat>
          <c:val>
            <c:numRef>
              <c:f>g_ratings!$E$2:$E$16</c:f>
              <c:numCache>
                <c:formatCode>General</c:formatCode>
                <c:ptCount val="15"/>
                <c:pt idx="0">
                  <c:v>52</c:v>
                </c:pt>
                <c:pt idx="1">
                  <c:v>55</c:v>
                </c:pt>
                <c:pt idx="2">
                  <c:v>67</c:v>
                </c:pt>
                <c:pt idx="3">
                  <c:v>68</c:v>
                </c:pt>
                <c:pt idx="4">
                  <c:v>69</c:v>
                </c:pt>
                <c:pt idx="5">
                  <c:v>70</c:v>
                </c:pt>
                <c:pt idx="6">
                  <c:v>71</c:v>
                </c:pt>
                <c:pt idx="7">
                  <c:v>71</c:v>
                </c:pt>
                <c:pt idx="8">
                  <c:v>71</c:v>
                </c:pt>
                <c:pt idx="9">
                  <c:v>72</c:v>
                </c:pt>
                <c:pt idx="10">
                  <c:v>73</c:v>
                </c:pt>
                <c:pt idx="11">
                  <c:v>73</c:v>
                </c:pt>
                <c:pt idx="12">
                  <c:v>77</c:v>
                </c:pt>
                <c:pt idx="13">
                  <c:v>83</c:v>
                </c:pt>
                <c:pt idx="14">
                  <c:v>85</c:v>
                </c:pt>
              </c:numCache>
            </c:numRef>
          </c:val>
          <c:smooth val="0"/>
          <c:extLst>
            <c:ext xmlns:c16="http://schemas.microsoft.com/office/drawing/2014/chart" uri="{C3380CC4-5D6E-409C-BE32-E72D297353CC}">
              <c16:uniqueId val="{00000001-9B00-F141-B3D0-DEF92558AF25}"/>
            </c:ext>
          </c:extLst>
        </c:ser>
        <c:dLbls>
          <c:showLegendKey val="0"/>
          <c:showVal val="0"/>
          <c:showCatName val="0"/>
          <c:showSerName val="0"/>
          <c:showPercent val="0"/>
          <c:showBubbleSize val="0"/>
        </c:dLbls>
        <c:marker val="1"/>
        <c:smooth val="0"/>
        <c:axId val="953363024"/>
        <c:axId val="1073481936"/>
      </c:lineChart>
      <c:catAx>
        <c:axId val="9533630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73481936"/>
        <c:crosses val="autoZero"/>
        <c:auto val="1"/>
        <c:lblAlgn val="ctr"/>
        <c:lblOffset val="100"/>
        <c:noMultiLvlLbl val="0"/>
      </c:catAx>
      <c:valAx>
        <c:axId val="10734819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t>Rating</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533630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PG-Certificate</a:t>
            </a:r>
          </a:p>
          <a:p>
            <a:pPr>
              <a:defRPr/>
            </a:pPr>
            <a:r>
              <a:rPr lang="en-US"/>
              <a:t>Rotten Tomatoes vs. Metascore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pg_ratings!$D$1</c:f>
              <c:strCache>
                <c:ptCount val="1"/>
                <c:pt idx="0">
                  <c:v>Metascore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pg_ratings!$A$2:$A$51</c:f>
              <c:strCache>
                <c:ptCount val="50"/>
                <c:pt idx="0">
                  <c:v>Spy Kids: Armageddon</c:v>
                </c:pt>
                <c:pt idx="1">
                  <c:v>3 Ninjas Kick Back</c:v>
                </c:pt>
                <c:pt idx="2">
                  <c:v>Are We There Yet?</c:v>
                </c:pt>
                <c:pt idx="3">
                  <c:v>G-Force</c:v>
                </c:pt>
                <c:pt idx="4">
                  <c:v>First Daughter</c:v>
                </c:pt>
                <c:pt idx="5">
                  <c:v>Racing Stripes</c:v>
                </c:pt>
                <c:pt idx="6">
                  <c:v>Aquamarine</c:v>
                </c:pt>
                <c:pt idx="7">
                  <c:v>Hotel for Dogs</c:v>
                </c:pt>
                <c:pt idx="8">
                  <c:v>Barnyard</c:v>
                </c:pt>
                <c:pt idx="9">
                  <c:v>Kicking &amp; Screaming</c:v>
                </c:pt>
                <c:pt idx="10">
                  <c:v>The Tiger's Apprentice</c:v>
                </c:pt>
                <c:pt idx="11">
                  <c:v>Good Burger</c:v>
                </c:pt>
                <c:pt idx="12">
                  <c:v>Planet 51</c:v>
                </c:pt>
                <c:pt idx="13">
                  <c:v>Middle School: The Worst Years of My Life</c:v>
                </c:pt>
                <c:pt idx="14">
                  <c:v>Inkheart</c:v>
                </c:pt>
                <c:pt idx="15">
                  <c:v>Diary of a Wimpy Kid</c:v>
                </c:pt>
                <c:pt idx="16">
                  <c:v>Kung Fu Panda 4</c:v>
                </c:pt>
                <c:pt idx="17">
                  <c:v>The Case for Christ</c:v>
                </c:pt>
                <c:pt idx="18">
                  <c:v>Osmosis Jones</c:v>
                </c:pt>
                <c:pt idx="19">
                  <c:v>Dinosaur</c:v>
                </c:pt>
                <c:pt idx="20">
                  <c:v>Love &amp; Friendship</c:v>
                </c:pt>
                <c:pt idx="21">
                  <c:v>The Miracle Season</c:v>
                </c:pt>
                <c:pt idx="22">
                  <c:v>Diary of a Wimpy Kid: Rodrick Rules</c:v>
                </c:pt>
                <c:pt idx="23">
                  <c:v>The Call of the Wild</c:v>
                </c:pt>
                <c:pt idx="24">
                  <c:v>Ladies in Black</c:v>
                </c:pt>
                <c:pt idx="25">
                  <c:v>The Hitchhiker's Guide to the Galaxy</c:v>
                </c:pt>
                <c:pt idx="26">
                  <c:v>Migration</c:v>
                </c:pt>
                <c:pt idx="27">
                  <c:v>Goal!</c:v>
                </c:pt>
                <c:pt idx="28">
                  <c:v>Surf's Up</c:v>
                </c:pt>
                <c:pt idx="29">
                  <c:v>Brian and Charles</c:v>
                </c:pt>
                <c:pt idx="30">
                  <c:v>The Lake House</c:v>
                </c:pt>
                <c:pt idx="31">
                  <c:v>The Importance of Being Earnest</c:v>
                </c:pt>
                <c:pt idx="32">
                  <c:v>Wonka</c:v>
                </c:pt>
                <c:pt idx="33">
                  <c:v>Million Dollar Arm</c:v>
                </c:pt>
                <c:pt idx="34">
                  <c:v>Leo</c:v>
                </c:pt>
                <c:pt idx="35">
                  <c:v>American Underdog</c:v>
                </c:pt>
                <c:pt idx="36">
                  <c:v>The Great Santini</c:v>
                </c:pt>
                <c:pt idx="37">
                  <c:v>The Young Victoria</c:v>
                </c:pt>
                <c:pt idx="38">
                  <c:v>Mr. Holland's Opus</c:v>
                </c:pt>
                <c:pt idx="39">
                  <c:v>A Million Miles Away</c:v>
                </c:pt>
                <c:pt idx="40">
                  <c:v>Waking Ned</c:v>
                </c:pt>
                <c:pt idx="41">
                  <c:v>Ordinary Angels</c:v>
                </c:pt>
                <c:pt idx="42">
                  <c:v>Greater</c:v>
                </c:pt>
                <c:pt idx="43">
                  <c:v>Kokuriko-zaka kara</c:v>
                </c:pt>
                <c:pt idx="44">
                  <c:v>Le petit prince</c:v>
                </c:pt>
                <c:pt idx="45">
                  <c:v>Guillermo del Toro's Pinocchio</c:v>
                </c:pt>
                <c:pt idx="46">
                  <c:v>Marcel the Shell with Shoes On</c:v>
                </c:pt>
                <c:pt idx="47">
                  <c:v>The Deepest Breath</c:v>
                </c:pt>
                <c:pt idx="48">
                  <c:v>Unsung Hero</c:v>
                </c:pt>
                <c:pt idx="49">
                  <c:v>The Adventures of Robin Hood</c:v>
                </c:pt>
              </c:strCache>
            </c:strRef>
          </c:cat>
          <c:val>
            <c:numRef>
              <c:f>pg_ratings!$D$2:$D$51</c:f>
              <c:numCache>
                <c:formatCode>General</c:formatCode>
                <c:ptCount val="50"/>
                <c:pt idx="0">
                  <c:v>55</c:v>
                </c:pt>
                <c:pt idx="1">
                  <c:v>39</c:v>
                </c:pt>
                <c:pt idx="2">
                  <c:v>27</c:v>
                </c:pt>
                <c:pt idx="3">
                  <c:v>41</c:v>
                </c:pt>
                <c:pt idx="4">
                  <c:v>31</c:v>
                </c:pt>
                <c:pt idx="5">
                  <c:v>43</c:v>
                </c:pt>
                <c:pt idx="6">
                  <c:v>51</c:v>
                </c:pt>
                <c:pt idx="7">
                  <c:v>51</c:v>
                </c:pt>
                <c:pt idx="8">
                  <c:v>42</c:v>
                </c:pt>
                <c:pt idx="9">
                  <c:v>45</c:v>
                </c:pt>
                <c:pt idx="10">
                  <c:v>55</c:v>
                </c:pt>
                <c:pt idx="11">
                  <c:v>41</c:v>
                </c:pt>
                <c:pt idx="12">
                  <c:v>39</c:v>
                </c:pt>
                <c:pt idx="13">
                  <c:v>51</c:v>
                </c:pt>
                <c:pt idx="14">
                  <c:v>49</c:v>
                </c:pt>
                <c:pt idx="15">
                  <c:v>56</c:v>
                </c:pt>
                <c:pt idx="16">
                  <c:v>54</c:v>
                </c:pt>
                <c:pt idx="17">
                  <c:v>50</c:v>
                </c:pt>
                <c:pt idx="18">
                  <c:v>57</c:v>
                </c:pt>
                <c:pt idx="19">
                  <c:v>56</c:v>
                </c:pt>
                <c:pt idx="20">
                  <c:v>87</c:v>
                </c:pt>
                <c:pt idx="21">
                  <c:v>44</c:v>
                </c:pt>
                <c:pt idx="22">
                  <c:v>51</c:v>
                </c:pt>
                <c:pt idx="23">
                  <c:v>48</c:v>
                </c:pt>
                <c:pt idx="24">
                  <c:v>65</c:v>
                </c:pt>
                <c:pt idx="25">
                  <c:v>63</c:v>
                </c:pt>
                <c:pt idx="26">
                  <c:v>56</c:v>
                </c:pt>
                <c:pt idx="27">
                  <c:v>53</c:v>
                </c:pt>
                <c:pt idx="28">
                  <c:v>64</c:v>
                </c:pt>
                <c:pt idx="29">
                  <c:v>66</c:v>
                </c:pt>
                <c:pt idx="30">
                  <c:v>52</c:v>
                </c:pt>
                <c:pt idx="31">
                  <c:v>60</c:v>
                </c:pt>
                <c:pt idx="32">
                  <c:v>66</c:v>
                </c:pt>
                <c:pt idx="33">
                  <c:v>56</c:v>
                </c:pt>
                <c:pt idx="34">
                  <c:v>65</c:v>
                </c:pt>
                <c:pt idx="35">
                  <c:v>53</c:v>
                </c:pt>
                <c:pt idx="36">
                  <c:v>64</c:v>
                </c:pt>
                <c:pt idx="37">
                  <c:v>64</c:v>
                </c:pt>
                <c:pt idx="38">
                  <c:v>59</c:v>
                </c:pt>
                <c:pt idx="39">
                  <c:v>62</c:v>
                </c:pt>
                <c:pt idx="40">
                  <c:v>71</c:v>
                </c:pt>
                <c:pt idx="41">
                  <c:v>57</c:v>
                </c:pt>
                <c:pt idx="42">
                  <c:v>35</c:v>
                </c:pt>
                <c:pt idx="43">
                  <c:v>71</c:v>
                </c:pt>
                <c:pt idx="44">
                  <c:v>70</c:v>
                </c:pt>
                <c:pt idx="45">
                  <c:v>79</c:v>
                </c:pt>
                <c:pt idx="46">
                  <c:v>80</c:v>
                </c:pt>
                <c:pt idx="47">
                  <c:v>69</c:v>
                </c:pt>
                <c:pt idx="48">
                  <c:v>46</c:v>
                </c:pt>
                <c:pt idx="49">
                  <c:v>97</c:v>
                </c:pt>
              </c:numCache>
            </c:numRef>
          </c:val>
          <c:smooth val="0"/>
          <c:extLst>
            <c:ext xmlns:c16="http://schemas.microsoft.com/office/drawing/2014/chart" uri="{C3380CC4-5D6E-409C-BE32-E72D297353CC}">
              <c16:uniqueId val="{00000000-09C9-AD4C-B972-F66A8E708770}"/>
            </c:ext>
          </c:extLst>
        </c:ser>
        <c:ser>
          <c:idx val="1"/>
          <c:order val="1"/>
          <c:tx>
            <c:strRef>
              <c:f>pg_ratings!$E$1</c:f>
              <c:strCache>
                <c:ptCount val="1"/>
                <c:pt idx="0">
                  <c:v>ScaledRating</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pg_ratings!$A$2:$A$51</c:f>
              <c:strCache>
                <c:ptCount val="50"/>
                <c:pt idx="0">
                  <c:v>Spy Kids: Armageddon</c:v>
                </c:pt>
                <c:pt idx="1">
                  <c:v>3 Ninjas Kick Back</c:v>
                </c:pt>
                <c:pt idx="2">
                  <c:v>Are We There Yet?</c:v>
                </c:pt>
                <c:pt idx="3">
                  <c:v>G-Force</c:v>
                </c:pt>
                <c:pt idx="4">
                  <c:v>First Daughter</c:v>
                </c:pt>
                <c:pt idx="5">
                  <c:v>Racing Stripes</c:v>
                </c:pt>
                <c:pt idx="6">
                  <c:v>Aquamarine</c:v>
                </c:pt>
                <c:pt idx="7">
                  <c:v>Hotel for Dogs</c:v>
                </c:pt>
                <c:pt idx="8">
                  <c:v>Barnyard</c:v>
                </c:pt>
                <c:pt idx="9">
                  <c:v>Kicking &amp; Screaming</c:v>
                </c:pt>
                <c:pt idx="10">
                  <c:v>The Tiger's Apprentice</c:v>
                </c:pt>
                <c:pt idx="11">
                  <c:v>Good Burger</c:v>
                </c:pt>
                <c:pt idx="12">
                  <c:v>Planet 51</c:v>
                </c:pt>
                <c:pt idx="13">
                  <c:v>Middle School: The Worst Years of My Life</c:v>
                </c:pt>
                <c:pt idx="14">
                  <c:v>Inkheart</c:v>
                </c:pt>
                <c:pt idx="15">
                  <c:v>Diary of a Wimpy Kid</c:v>
                </c:pt>
                <c:pt idx="16">
                  <c:v>Kung Fu Panda 4</c:v>
                </c:pt>
                <c:pt idx="17">
                  <c:v>The Case for Christ</c:v>
                </c:pt>
                <c:pt idx="18">
                  <c:v>Osmosis Jones</c:v>
                </c:pt>
                <c:pt idx="19">
                  <c:v>Dinosaur</c:v>
                </c:pt>
                <c:pt idx="20">
                  <c:v>Love &amp; Friendship</c:v>
                </c:pt>
                <c:pt idx="21">
                  <c:v>The Miracle Season</c:v>
                </c:pt>
                <c:pt idx="22">
                  <c:v>Diary of a Wimpy Kid: Rodrick Rules</c:v>
                </c:pt>
                <c:pt idx="23">
                  <c:v>The Call of the Wild</c:v>
                </c:pt>
                <c:pt idx="24">
                  <c:v>Ladies in Black</c:v>
                </c:pt>
                <c:pt idx="25">
                  <c:v>The Hitchhiker's Guide to the Galaxy</c:v>
                </c:pt>
                <c:pt idx="26">
                  <c:v>Migration</c:v>
                </c:pt>
                <c:pt idx="27">
                  <c:v>Goal!</c:v>
                </c:pt>
                <c:pt idx="28">
                  <c:v>Surf's Up</c:v>
                </c:pt>
                <c:pt idx="29">
                  <c:v>Brian and Charles</c:v>
                </c:pt>
                <c:pt idx="30">
                  <c:v>The Lake House</c:v>
                </c:pt>
                <c:pt idx="31">
                  <c:v>The Importance of Being Earnest</c:v>
                </c:pt>
                <c:pt idx="32">
                  <c:v>Wonka</c:v>
                </c:pt>
                <c:pt idx="33">
                  <c:v>Million Dollar Arm</c:v>
                </c:pt>
                <c:pt idx="34">
                  <c:v>Leo</c:v>
                </c:pt>
                <c:pt idx="35">
                  <c:v>American Underdog</c:v>
                </c:pt>
                <c:pt idx="36">
                  <c:v>The Great Santini</c:v>
                </c:pt>
                <c:pt idx="37">
                  <c:v>The Young Victoria</c:v>
                </c:pt>
                <c:pt idx="38">
                  <c:v>Mr. Holland's Opus</c:v>
                </c:pt>
                <c:pt idx="39">
                  <c:v>A Million Miles Away</c:v>
                </c:pt>
                <c:pt idx="40">
                  <c:v>Waking Ned</c:v>
                </c:pt>
                <c:pt idx="41">
                  <c:v>Ordinary Angels</c:v>
                </c:pt>
                <c:pt idx="42">
                  <c:v>Greater</c:v>
                </c:pt>
                <c:pt idx="43">
                  <c:v>Kokuriko-zaka kara</c:v>
                </c:pt>
                <c:pt idx="44">
                  <c:v>Le petit prince</c:v>
                </c:pt>
                <c:pt idx="45">
                  <c:v>Guillermo del Toro's Pinocchio</c:v>
                </c:pt>
                <c:pt idx="46">
                  <c:v>Marcel the Shell with Shoes On</c:v>
                </c:pt>
                <c:pt idx="47">
                  <c:v>The Deepest Breath</c:v>
                </c:pt>
                <c:pt idx="48">
                  <c:v>Unsung Hero</c:v>
                </c:pt>
                <c:pt idx="49">
                  <c:v>The Adventures of Robin Hood</c:v>
                </c:pt>
              </c:strCache>
            </c:strRef>
          </c:cat>
          <c:val>
            <c:numRef>
              <c:f>pg_ratings!$E$2:$E$51</c:f>
              <c:numCache>
                <c:formatCode>General</c:formatCode>
                <c:ptCount val="50"/>
                <c:pt idx="0">
                  <c:v>43</c:v>
                </c:pt>
                <c:pt idx="1">
                  <c:v>46</c:v>
                </c:pt>
                <c:pt idx="2">
                  <c:v>48</c:v>
                </c:pt>
                <c:pt idx="3">
                  <c:v>51</c:v>
                </c:pt>
                <c:pt idx="4">
                  <c:v>51</c:v>
                </c:pt>
                <c:pt idx="5">
                  <c:v>52</c:v>
                </c:pt>
                <c:pt idx="6">
                  <c:v>54</c:v>
                </c:pt>
                <c:pt idx="7">
                  <c:v>55</c:v>
                </c:pt>
                <c:pt idx="8">
                  <c:v>56</c:v>
                </c:pt>
                <c:pt idx="9">
                  <c:v>56</c:v>
                </c:pt>
                <c:pt idx="10">
                  <c:v>57</c:v>
                </c:pt>
                <c:pt idx="11">
                  <c:v>58</c:v>
                </c:pt>
                <c:pt idx="12">
                  <c:v>60</c:v>
                </c:pt>
                <c:pt idx="13">
                  <c:v>61</c:v>
                </c:pt>
                <c:pt idx="14">
                  <c:v>61</c:v>
                </c:pt>
                <c:pt idx="15">
                  <c:v>62</c:v>
                </c:pt>
                <c:pt idx="16">
                  <c:v>63</c:v>
                </c:pt>
                <c:pt idx="17">
                  <c:v>63</c:v>
                </c:pt>
                <c:pt idx="18">
                  <c:v>63</c:v>
                </c:pt>
                <c:pt idx="19">
                  <c:v>64</c:v>
                </c:pt>
                <c:pt idx="20">
                  <c:v>64</c:v>
                </c:pt>
                <c:pt idx="21">
                  <c:v>65</c:v>
                </c:pt>
                <c:pt idx="22">
                  <c:v>66</c:v>
                </c:pt>
                <c:pt idx="23">
                  <c:v>67</c:v>
                </c:pt>
                <c:pt idx="24">
                  <c:v>67</c:v>
                </c:pt>
                <c:pt idx="25">
                  <c:v>67</c:v>
                </c:pt>
                <c:pt idx="26">
                  <c:v>67</c:v>
                </c:pt>
                <c:pt idx="27">
                  <c:v>67</c:v>
                </c:pt>
                <c:pt idx="28">
                  <c:v>67</c:v>
                </c:pt>
                <c:pt idx="29">
                  <c:v>67</c:v>
                </c:pt>
                <c:pt idx="30">
                  <c:v>68</c:v>
                </c:pt>
                <c:pt idx="31">
                  <c:v>68</c:v>
                </c:pt>
                <c:pt idx="32">
                  <c:v>70</c:v>
                </c:pt>
                <c:pt idx="33">
                  <c:v>70</c:v>
                </c:pt>
                <c:pt idx="34">
                  <c:v>70</c:v>
                </c:pt>
                <c:pt idx="35">
                  <c:v>71</c:v>
                </c:pt>
                <c:pt idx="36">
                  <c:v>72</c:v>
                </c:pt>
                <c:pt idx="37">
                  <c:v>72</c:v>
                </c:pt>
                <c:pt idx="38">
                  <c:v>73</c:v>
                </c:pt>
                <c:pt idx="39">
                  <c:v>73</c:v>
                </c:pt>
                <c:pt idx="40">
                  <c:v>73</c:v>
                </c:pt>
                <c:pt idx="41">
                  <c:v>74</c:v>
                </c:pt>
                <c:pt idx="42">
                  <c:v>74</c:v>
                </c:pt>
                <c:pt idx="43">
                  <c:v>74</c:v>
                </c:pt>
                <c:pt idx="44">
                  <c:v>76</c:v>
                </c:pt>
                <c:pt idx="45">
                  <c:v>76</c:v>
                </c:pt>
                <c:pt idx="46">
                  <c:v>77</c:v>
                </c:pt>
                <c:pt idx="47">
                  <c:v>77</c:v>
                </c:pt>
                <c:pt idx="48">
                  <c:v>78</c:v>
                </c:pt>
                <c:pt idx="49">
                  <c:v>79</c:v>
                </c:pt>
              </c:numCache>
            </c:numRef>
          </c:val>
          <c:smooth val="0"/>
          <c:extLst>
            <c:ext xmlns:c16="http://schemas.microsoft.com/office/drawing/2014/chart" uri="{C3380CC4-5D6E-409C-BE32-E72D297353CC}">
              <c16:uniqueId val="{00000001-09C9-AD4C-B972-F66A8E708770}"/>
            </c:ext>
          </c:extLst>
        </c:ser>
        <c:dLbls>
          <c:showLegendKey val="0"/>
          <c:showVal val="0"/>
          <c:showCatName val="0"/>
          <c:showSerName val="0"/>
          <c:showPercent val="0"/>
          <c:showBubbleSize val="0"/>
        </c:dLbls>
        <c:marker val="1"/>
        <c:smooth val="0"/>
        <c:axId val="219902431"/>
        <c:axId val="219909071"/>
      </c:lineChart>
      <c:catAx>
        <c:axId val="2199024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9909071"/>
        <c:crosses val="autoZero"/>
        <c:auto val="1"/>
        <c:lblAlgn val="ctr"/>
        <c:lblOffset val="100"/>
        <c:noMultiLvlLbl val="0"/>
      </c:catAx>
      <c:valAx>
        <c:axId val="21990907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Rating</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990243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PG13 - Certificate</a:t>
            </a:r>
          </a:p>
          <a:p>
            <a:pPr>
              <a:defRPr/>
            </a:pPr>
            <a:r>
              <a:rPr lang="en-US"/>
              <a:t>Rotten</a:t>
            </a:r>
            <a:r>
              <a:rPr lang="en-US" baseline="0"/>
              <a:t> Tomatoes vs. Metascore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pg13_ratings!$D$1</c:f>
              <c:strCache>
                <c:ptCount val="1"/>
                <c:pt idx="0">
                  <c:v>Metascore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pg13_ratings!$A$2:$A$52</c:f>
              <c:strCache>
                <c:ptCount val="50"/>
                <c:pt idx="0">
                  <c:v>The Wicker Man</c:v>
                </c:pt>
                <c:pt idx="1">
                  <c:v>Pulse</c:v>
                </c:pt>
                <c:pt idx="2">
                  <c:v>Supernova</c:v>
                </c:pt>
                <c:pt idx="3">
                  <c:v>Tarot</c:v>
                </c:pt>
                <c:pt idx="4">
                  <c:v>Tesla</c:v>
                </c:pt>
                <c:pt idx="5">
                  <c:v>Madea's Family Reunion</c:v>
                </c:pt>
                <c:pt idx="6">
                  <c:v>Pootie Tang</c:v>
                </c:pt>
                <c:pt idx="7">
                  <c:v>Unfrosted</c:v>
                </c:pt>
                <c:pt idx="8">
                  <c:v>The Box</c:v>
                </c:pt>
                <c:pt idx="9">
                  <c:v>Daddy's Little Girls</c:v>
                </c:pt>
                <c:pt idx="10">
                  <c:v>Something Borrowed</c:v>
                </c:pt>
                <c:pt idx="11">
                  <c:v>Passengers</c:v>
                </c:pt>
                <c:pt idx="12">
                  <c:v>Jack</c:v>
                </c:pt>
                <c:pt idx="13">
                  <c:v>Wild Hogs</c:v>
                </c:pt>
                <c:pt idx="14">
                  <c:v>Romeo &amp; Juliet</c:v>
                </c:pt>
                <c:pt idx="15">
                  <c:v>The Haunting in Connecticut</c:v>
                </c:pt>
                <c:pt idx="16">
                  <c:v>And So It Goes</c:v>
                </c:pt>
                <c:pt idx="17">
                  <c:v>Drumline</c:v>
                </c:pt>
                <c:pt idx="18">
                  <c:v>The Double</c:v>
                </c:pt>
                <c:pt idx="19">
                  <c:v>Red Tails</c:v>
                </c:pt>
                <c:pt idx="20">
                  <c:v>Lockout</c:v>
                </c:pt>
                <c:pt idx="21">
                  <c:v>Bring It On</c:v>
                </c:pt>
                <c:pt idx="22">
                  <c:v>Out Cold</c:v>
                </c:pt>
                <c:pt idx="23">
                  <c:v>Wall Street: Money Never Sleeps</c:v>
                </c:pt>
                <c:pt idx="24">
                  <c:v>Ghostbusters: Frozen Empire</c:v>
                </c:pt>
                <c:pt idx="25">
                  <c:v>Hard Ball</c:v>
                </c:pt>
                <c:pt idx="26">
                  <c:v>Be Kind Rewind</c:v>
                </c:pt>
                <c:pt idx="27">
                  <c:v>Fire in the Sky</c:v>
                </c:pt>
                <c:pt idx="28">
                  <c:v>Veronica Mars</c:v>
                </c:pt>
                <c:pt idx="29">
                  <c:v>Hot Rod</c:v>
                </c:pt>
                <c:pt idx="30">
                  <c:v>The Soloist</c:v>
                </c:pt>
                <c:pt idx="31">
                  <c:v>Quartet</c:v>
                </c:pt>
                <c:pt idx="32">
                  <c:v>Women Talking</c:v>
                </c:pt>
                <c:pt idx="33">
                  <c:v>Wicker Park</c:v>
                </c:pt>
                <c:pt idx="34">
                  <c:v>The Color Purple</c:v>
                </c:pt>
                <c:pt idx="35">
                  <c:v>Happy Gilmore</c:v>
                </c:pt>
                <c:pt idx="36">
                  <c:v>Heart and Souls</c:v>
                </c:pt>
                <c:pt idx="37">
                  <c:v>Loving</c:v>
                </c:pt>
                <c:pt idx="38">
                  <c:v>9</c:v>
                </c:pt>
                <c:pt idx="39">
                  <c:v>Jesus Revolution</c:v>
                </c:pt>
                <c:pt idx="40">
                  <c:v>Super Size Me</c:v>
                </c:pt>
                <c:pt idx="41">
                  <c:v>A Hidden Life</c:v>
                </c:pt>
                <c:pt idx="42">
                  <c:v>Thelma</c:v>
                </c:pt>
                <c:pt idx="43">
                  <c:v>Maudie</c:v>
                </c:pt>
                <c:pt idx="44">
                  <c:v>La Vie En Rose</c:v>
                </c:pt>
                <c:pt idx="45">
                  <c:v>Star Trek: First Contact</c:v>
                </c:pt>
                <c:pt idx="46">
                  <c:v>Me and Earl and the Dying Girl</c:v>
                </c:pt>
                <c:pt idx="47">
                  <c:v>Beyond Utopia</c:v>
                </c:pt>
                <c:pt idx="48">
                  <c:v>The Salt of the Earth</c:v>
                </c:pt>
                <c:pt idx="49">
                  <c:v>Dune: Part Two</c:v>
                </c:pt>
              </c:strCache>
            </c:strRef>
          </c:cat>
          <c:val>
            <c:numRef>
              <c:f>pg13_ratings!$D$2:$D$52</c:f>
              <c:numCache>
                <c:formatCode>General</c:formatCode>
                <c:ptCount val="51"/>
                <c:pt idx="0">
                  <c:v>36</c:v>
                </c:pt>
                <c:pt idx="1">
                  <c:v>29</c:v>
                </c:pt>
                <c:pt idx="2">
                  <c:v>19</c:v>
                </c:pt>
                <c:pt idx="3">
                  <c:v>38</c:v>
                </c:pt>
                <c:pt idx="4">
                  <c:v>67</c:v>
                </c:pt>
                <c:pt idx="5">
                  <c:v>45</c:v>
                </c:pt>
                <c:pt idx="6">
                  <c:v>31</c:v>
                </c:pt>
                <c:pt idx="7">
                  <c:v>42</c:v>
                </c:pt>
                <c:pt idx="8">
                  <c:v>47</c:v>
                </c:pt>
                <c:pt idx="9">
                  <c:v>49</c:v>
                </c:pt>
                <c:pt idx="10">
                  <c:v>36</c:v>
                </c:pt>
                <c:pt idx="11">
                  <c:v>40</c:v>
                </c:pt>
                <c:pt idx="12">
                  <c:v>31</c:v>
                </c:pt>
                <c:pt idx="13">
                  <c:v>27</c:v>
                </c:pt>
                <c:pt idx="14">
                  <c:v>41</c:v>
                </c:pt>
                <c:pt idx="15">
                  <c:v>33</c:v>
                </c:pt>
                <c:pt idx="16">
                  <c:v>38</c:v>
                </c:pt>
                <c:pt idx="17">
                  <c:v>63</c:v>
                </c:pt>
                <c:pt idx="18">
                  <c:v>37</c:v>
                </c:pt>
                <c:pt idx="19">
                  <c:v>46</c:v>
                </c:pt>
                <c:pt idx="20">
                  <c:v>48</c:v>
                </c:pt>
                <c:pt idx="21">
                  <c:v>52</c:v>
                </c:pt>
                <c:pt idx="22">
                  <c:v>22</c:v>
                </c:pt>
                <c:pt idx="23">
                  <c:v>59</c:v>
                </c:pt>
                <c:pt idx="24">
                  <c:v>46</c:v>
                </c:pt>
                <c:pt idx="25">
                  <c:v>48</c:v>
                </c:pt>
                <c:pt idx="26">
                  <c:v>52</c:v>
                </c:pt>
                <c:pt idx="27">
                  <c:v>42</c:v>
                </c:pt>
                <c:pt idx="28">
                  <c:v>62</c:v>
                </c:pt>
                <c:pt idx="29">
                  <c:v>43</c:v>
                </c:pt>
                <c:pt idx="30">
                  <c:v>61</c:v>
                </c:pt>
                <c:pt idx="31">
                  <c:v>64</c:v>
                </c:pt>
                <c:pt idx="32">
                  <c:v>77</c:v>
                </c:pt>
                <c:pt idx="33">
                  <c:v>40</c:v>
                </c:pt>
                <c:pt idx="34">
                  <c:v>72</c:v>
                </c:pt>
                <c:pt idx="35">
                  <c:v>31</c:v>
                </c:pt>
                <c:pt idx="36">
                  <c:v>56</c:v>
                </c:pt>
                <c:pt idx="37">
                  <c:v>79</c:v>
                </c:pt>
                <c:pt idx="38">
                  <c:v>60</c:v>
                </c:pt>
                <c:pt idx="39">
                  <c:v>46</c:v>
                </c:pt>
                <c:pt idx="40">
                  <c:v>73</c:v>
                </c:pt>
                <c:pt idx="41">
                  <c:v>80</c:v>
                </c:pt>
                <c:pt idx="42">
                  <c:v>76</c:v>
                </c:pt>
                <c:pt idx="43">
                  <c:v>65</c:v>
                </c:pt>
                <c:pt idx="44">
                  <c:v>66</c:v>
                </c:pt>
                <c:pt idx="45">
                  <c:v>70</c:v>
                </c:pt>
                <c:pt idx="46">
                  <c:v>74</c:v>
                </c:pt>
                <c:pt idx="47">
                  <c:v>84</c:v>
                </c:pt>
                <c:pt idx="48">
                  <c:v>83</c:v>
                </c:pt>
                <c:pt idx="49">
                  <c:v>79</c:v>
                </c:pt>
              </c:numCache>
            </c:numRef>
          </c:val>
          <c:smooth val="0"/>
          <c:extLst>
            <c:ext xmlns:c16="http://schemas.microsoft.com/office/drawing/2014/chart" uri="{C3380CC4-5D6E-409C-BE32-E72D297353CC}">
              <c16:uniqueId val="{00000000-E8BA-D24E-9E48-95ABD607A0BA}"/>
            </c:ext>
          </c:extLst>
        </c:ser>
        <c:ser>
          <c:idx val="1"/>
          <c:order val="1"/>
          <c:tx>
            <c:strRef>
              <c:f>pg13_ratings!$E$1</c:f>
              <c:strCache>
                <c:ptCount val="1"/>
                <c:pt idx="0">
                  <c:v>ScaledRating</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pg13_ratings!$A$2:$A$52</c:f>
              <c:strCache>
                <c:ptCount val="50"/>
                <c:pt idx="0">
                  <c:v>The Wicker Man</c:v>
                </c:pt>
                <c:pt idx="1">
                  <c:v>Pulse</c:v>
                </c:pt>
                <c:pt idx="2">
                  <c:v>Supernova</c:v>
                </c:pt>
                <c:pt idx="3">
                  <c:v>Tarot</c:v>
                </c:pt>
                <c:pt idx="4">
                  <c:v>Tesla</c:v>
                </c:pt>
                <c:pt idx="5">
                  <c:v>Madea's Family Reunion</c:v>
                </c:pt>
                <c:pt idx="6">
                  <c:v>Pootie Tang</c:v>
                </c:pt>
                <c:pt idx="7">
                  <c:v>Unfrosted</c:v>
                </c:pt>
                <c:pt idx="8">
                  <c:v>The Box</c:v>
                </c:pt>
                <c:pt idx="9">
                  <c:v>Daddy's Little Girls</c:v>
                </c:pt>
                <c:pt idx="10">
                  <c:v>Something Borrowed</c:v>
                </c:pt>
                <c:pt idx="11">
                  <c:v>Passengers</c:v>
                </c:pt>
                <c:pt idx="12">
                  <c:v>Jack</c:v>
                </c:pt>
                <c:pt idx="13">
                  <c:v>Wild Hogs</c:v>
                </c:pt>
                <c:pt idx="14">
                  <c:v>Romeo &amp; Juliet</c:v>
                </c:pt>
                <c:pt idx="15">
                  <c:v>The Haunting in Connecticut</c:v>
                </c:pt>
                <c:pt idx="16">
                  <c:v>And So It Goes</c:v>
                </c:pt>
                <c:pt idx="17">
                  <c:v>Drumline</c:v>
                </c:pt>
                <c:pt idx="18">
                  <c:v>The Double</c:v>
                </c:pt>
                <c:pt idx="19">
                  <c:v>Red Tails</c:v>
                </c:pt>
                <c:pt idx="20">
                  <c:v>Lockout</c:v>
                </c:pt>
                <c:pt idx="21">
                  <c:v>Bring It On</c:v>
                </c:pt>
                <c:pt idx="22">
                  <c:v>Out Cold</c:v>
                </c:pt>
                <c:pt idx="23">
                  <c:v>Wall Street: Money Never Sleeps</c:v>
                </c:pt>
                <c:pt idx="24">
                  <c:v>Ghostbusters: Frozen Empire</c:v>
                </c:pt>
                <c:pt idx="25">
                  <c:v>Hard Ball</c:v>
                </c:pt>
                <c:pt idx="26">
                  <c:v>Be Kind Rewind</c:v>
                </c:pt>
                <c:pt idx="27">
                  <c:v>Fire in the Sky</c:v>
                </c:pt>
                <c:pt idx="28">
                  <c:v>Veronica Mars</c:v>
                </c:pt>
                <c:pt idx="29">
                  <c:v>Hot Rod</c:v>
                </c:pt>
                <c:pt idx="30">
                  <c:v>The Soloist</c:v>
                </c:pt>
                <c:pt idx="31">
                  <c:v>Quartet</c:v>
                </c:pt>
                <c:pt idx="32">
                  <c:v>Women Talking</c:v>
                </c:pt>
                <c:pt idx="33">
                  <c:v>Wicker Park</c:v>
                </c:pt>
                <c:pt idx="34">
                  <c:v>The Color Purple</c:v>
                </c:pt>
                <c:pt idx="35">
                  <c:v>Happy Gilmore</c:v>
                </c:pt>
                <c:pt idx="36">
                  <c:v>Heart and Souls</c:v>
                </c:pt>
                <c:pt idx="37">
                  <c:v>Loving</c:v>
                </c:pt>
                <c:pt idx="38">
                  <c:v>9</c:v>
                </c:pt>
                <c:pt idx="39">
                  <c:v>Jesus Revolution</c:v>
                </c:pt>
                <c:pt idx="40">
                  <c:v>Super Size Me</c:v>
                </c:pt>
                <c:pt idx="41">
                  <c:v>A Hidden Life</c:v>
                </c:pt>
                <c:pt idx="42">
                  <c:v>Thelma</c:v>
                </c:pt>
                <c:pt idx="43">
                  <c:v>Maudie</c:v>
                </c:pt>
                <c:pt idx="44">
                  <c:v>La Vie En Rose</c:v>
                </c:pt>
                <c:pt idx="45">
                  <c:v>Star Trek: First Contact</c:v>
                </c:pt>
                <c:pt idx="46">
                  <c:v>Me and Earl and the Dying Girl</c:v>
                </c:pt>
                <c:pt idx="47">
                  <c:v>Beyond Utopia</c:v>
                </c:pt>
                <c:pt idx="48">
                  <c:v>The Salt of the Earth</c:v>
                </c:pt>
                <c:pt idx="49">
                  <c:v>Dune: Part Two</c:v>
                </c:pt>
              </c:strCache>
            </c:strRef>
          </c:cat>
          <c:val>
            <c:numRef>
              <c:f>pg13_ratings!$E$2:$E$52</c:f>
              <c:numCache>
                <c:formatCode>General</c:formatCode>
                <c:ptCount val="51"/>
                <c:pt idx="0">
                  <c:v>38</c:v>
                </c:pt>
                <c:pt idx="1">
                  <c:v>47</c:v>
                </c:pt>
                <c:pt idx="2">
                  <c:v>48</c:v>
                </c:pt>
                <c:pt idx="3">
                  <c:v>50</c:v>
                </c:pt>
                <c:pt idx="4">
                  <c:v>51</c:v>
                </c:pt>
                <c:pt idx="5">
                  <c:v>53</c:v>
                </c:pt>
                <c:pt idx="6">
                  <c:v>53</c:v>
                </c:pt>
                <c:pt idx="7">
                  <c:v>55</c:v>
                </c:pt>
                <c:pt idx="8">
                  <c:v>56</c:v>
                </c:pt>
                <c:pt idx="9">
                  <c:v>58</c:v>
                </c:pt>
                <c:pt idx="10">
                  <c:v>58</c:v>
                </c:pt>
                <c:pt idx="11">
                  <c:v>58</c:v>
                </c:pt>
                <c:pt idx="12">
                  <c:v>58</c:v>
                </c:pt>
                <c:pt idx="13">
                  <c:v>58</c:v>
                </c:pt>
                <c:pt idx="14">
                  <c:v>58</c:v>
                </c:pt>
                <c:pt idx="15">
                  <c:v>58</c:v>
                </c:pt>
                <c:pt idx="16">
                  <c:v>59</c:v>
                </c:pt>
                <c:pt idx="17">
                  <c:v>59</c:v>
                </c:pt>
                <c:pt idx="18">
                  <c:v>59</c:v>
                </c:pt>
                <c:pt idx="19">
                  <c:v>59</c:v>
                </c:pt>
                <c:pt idx="20">
                  <c:v>60</c:v>
                </c:pt>
                <c:pt idx="21">
                  <c:v>61</c:v>
                </c:pt>
                <c:pt idx="22">
                  <c:v>62</c:v>
                </c:pt>
                <c:pt idx="23">
                  <c:v>62</c:v>
                </c:pt>
                <c:pt idx="24">
                  <c:v>62</c:v>
                </c:pt>
                <c:pt idx="25">
                  <c:v>64</c:v>
                </c:pt>
                <c:pt idx="26">
                  <c:v>64</c:v>
                </c:pt>
                <c:pt idx="27">
                  <c:v>65</c:v>
                </c:pt>
                <c:pt idx="28">
                  <c:v>67</c:v>
                </c:pt>
                <c:pt idx="29">
                  <c:v>67</c:v>
                </c:pt>
                <c:pt idx="30">
                  <c:v>67</c:v>
                </c:pt>
                <c:pt idx="31">
                  <c:v>68</c:v>
                </c:pt>
                <c:pt idx="32">
                  <c:v>69</c:v>
                </c:pt>
                <c:pt idx="33">
                  <c:v>69</c:v>
                </c:pt>
                <c:pt idx="34">
                  <c:v>69</c:v>
                </c:pt>
                <c:pt idx="35">
                  <c:v>70</c:v>
                </c:pt>
                <c:pt idx="36">
                  <c:v>70</c:v>
                </c:pt>
                <c:pt idx="37">
                  <c:v>70</c:v>
                </c:pt>
                <c:pt idx="38">
                  <c:v>70</c:v>
                </c:pt>
                <c:pt idx="39">
                  <c:v>71</c:v>
                </c:pt>
                <c:pt idx="40">
                  <c:v>72</c:v>
                </c:pt>
                <c:pt idx="41">
                  <c:v>74</c:v>
                </c:pt>
                <c:pt idx="42">
                  <c:v>76</c:v>
                </c:pt>
                <c:pt idx="43">
                  <c:v>76</c:v>
                </c:pt>
                <c:pt idx="44">
                  <c:v>76</c:v>
                </c:pt>
                <c:pt idx="45">
                  <c:v>76</c:v>
                </c:pt>
                <c:pt idx="46">
                  <c:v>77</c:v>
                </c:pt>
                <c:pt idx="47">
                  <c:v>80</c:v>
                </c:pt>
                <c:pt idx="48">
                  <c:v>84</c:v>
                </c:pt>
                <c:pt idx="49">
                  <c:v>87</c:v>
                </c:pt>
              </c:numCache>
            </c:numRef>
          </c:val>
          <c:smooth val="0"/>
          <c:extLst>
            <c:ext xmlns:c16="http://schemas.microsoft.com/office/drawing/2014/chart" uri="{C3380CC4-5D6E-409C-BE32-E72D297353CC}">
              <c16:uniqueId val="{00000001-E8BA-D24E-9E48-95ABD607A0BA}"/>
            </c:ext>
          </c:extLst>
        </c:ser>
        <c:dLbls>
          <c:showLegendKey val="0"/>
          <c:showVal val="0"/>
          <c:showCatName val="0"/>
          <c:showSerName val="0"/>
          <c:showPercent val="0"/>
          <c:showBubbleSize val="0"/>
        </c:dLbls>
        <c:marker val="1"/>
        <c:smooth val="0"/>
        <c:axId val="449106336"/>
        <c:axId val="449108048"/>
      </c:lineChart>
      <c:catAx>
        <c:axId val="4491063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9108048"/>
        <c:crosses val="autoZero"/>
        <c:auto val="1"/>
        <c:lblAlgn val="ctr"/>
        <c:lblOffset val="100"/>
        <c:noMultiLvlLbl val="0"/>
      </c:catAx>
      <c:valAx>
        <c:axId val="4491080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Rating</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9106336"/>
        <c:crosses val="autoZero"/>
        <c:crossBetween val="between"/>
      </c:valAx>
      <c:spPr>
        <a:noFill/>
        <a:ln>
          <a:noFill/>
        </a:ln>
        <a:effectLst/>
      </c:spPr>
    </c:plotArea>
    <c:legend>
      <c:legendPos val="b"/>
      <c:layout>
        <c:manualLayout>
          <c:xMode val="edge"/>
          <c:yMode val="edge"/>
          <c:x val="0.73884807022073062"/>
          <c:y val="4.5927582915771856E-2"/>
          <c:w val="0.20627064451030128"/>
          <c:h val="5.3571803524559439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 - Certificate</a:t>
            </a:r>
          </a:p>
          <a:p>
            <a:pPr>
              <a:defRPr/>
            </a:pPr>
            <a:r>
              <a:rPr lang="en-US"/>
              <a:t>Rotten Tomatoes vs. Metascore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r_ratings!$D$1</c:f>
              <c:strCache>
                <c:ptCount val="1"/>
                <c:pt idx="0">
                  <c:v>Metascore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r_ratings!$A$2:$A$52</c:f>
              <c:strCache>
                <c:ptCount val="50"/>
                <c:pt idx="0">
                  <c:v>AVPR: Aliens vs Predator - Requiem</c:v>
                </c:pt>
                <c:pt idx="1">
                  <c:v>Cash Out</c:v>
                </c:pt>
                <c:pt idx="2">
                  <c:v>Fool's Paradise</c:v>
                </c:pt>
                <c:pt idx="3">
                  <c:v>Miss March</c:v>
                </c:pt>
                <c:pt idx="4">
                  <c:v>Dangerous</c:v>
                </c:pt>
                <c:pt idx="5">
                  <c:v>Color of Night</c:v>
                </c:pt>
                <c:pt idx="6">
                  <c:v>You Belong to Me</c:v>
                </c:pt>
                <c:pt idx="7">
                  <c:v>The Monster</c:v>
                </c:pt>
                <c:pt idx="8">
                  <c:v>The Underdoggs</c:v>
                </c:pt>
                <c:pt idx="9">
                  <c:v>The Babysitters</c:v>
                </c:pt>
                <c:pt idx="10">
                  <c:v>MacGruber</c:v>
                </c:pt>
                <c:pt idx="11">
                  <c:v>Sting</c:v>
                </c:pt>
                <c:pt idx="12">
                  <c:v>The Independent</c:v>
                </c:pt>
                <c:pt idx="13">
                  <c:v>Medieval</c:v>
                </c:pt>
                <c:pt idx="14">
                  <c:v>Tragedy Girls</c:v>
                </c:pt>
                <c:pt idx="15">
                  <c:v>Relic</c:v>
                </c:pt>
                <c:pt idx="16">
                  <c:v>In Secret</c:v>
                </c:pt>
                <c:pt idx="17">
                  <c:v>Babes</c:v>
                </c:pt>
                <c:pt idx="18">
                  <c:v>Road House</c:v>
                </c:pt>
                <c:pt idx="19">
                  <c:v>We Are Your Friends</c:v>
                </c:pt>
                <c:pt idx="20">
                  <c:v>Third Person</c:v>
                </c:pt>
                <c:pt idx="21">
                  <c:v>The Beguiled</c:v>
                </c:pt>
                <c:pt idx="22">
                  <c:v>How I Live Now</c:v>
                </c:pt>
                <c:pt idx="23">
                  <c:v>The Only Living Boy in New York</c:v>
                </c:pt>
                <c:pt idx="24">
                  <c:v>Forsaken</c:v>
                </c:pt>
                <c:pt idx="25">
                  <c:v>Stand Up Guys</c:v>
                </c:pt>
                <c:pt idx="26">
                  <c:v>Beirut</c:v>
                </c:pt>
                <c:pt idx="27">
                  <c:v>Pain Hustlers</c:v>
                </c:pt>
                <c:pt idx="28">
                  <c:v>Wonderland</c:v>
                </c:pt>
                <c:pt idx="29">
                  <c:v>B√∏lgen</c:v>
                </c:pt>
                <c:pt idx="30">
                  <c:v>Suncoast</c:v>
                </c:pt>
                <c:pt idx="31">
                  <c:v>Bloody Hell</c:v>
                </c:pt>
                <c:pt idx="32">
                  <c:v>Stillwater</c:v>
                </c:pt>
                <c:pt idx="33">
                  <c:v>Brooklyn's Finest</c:v>
                </c:pt>
                <c:pt idx="34">
                  <c:v>Attack the Block</c:v>
                </c:pt>
                <c:pt idx="35">
                  <c:v>Summer of Sam</c:v>
                </c:pt>
                <c:pt idx="36">
                  <c:v>Behind the Mask: The Rise of Leslie Vernon</c:v>
                </c:pt>
                <c:pt idx="37">
                  <c:v>Bis ans Ende der Welt</c:v>
                </c:pt>
                <c:pt idx="38">
                  <c:v>Man Up</c:v>
                </c:pt>
                <c:pt idx="39">
                  <c:v>Safety Not Guaranteed</c:v>
                </c:pt>
                <c:pt idx="40">
                  <c:v>Mighty Aphrodite</c:v>
                </c:pt>
                <c:pt idx="41">
                  <c:v>Friday</c:v>
                </c:pt>
                <c:pt idx="42">
                  <c:v>Dans la maison</c:v>
                </c:pt>
                <c:pt idx="43">
                  <c:v>Trumbo</c:v>
                </c:pt>
                <c:pt idx="44">
                  <c:v>Reign Over Me</c:v>
                </c:pt>
                <c:pt idx="45">
                  <c:v>Ghost Dog: The Way of the Samurai</c:v>
                </c:pt>
                <c:pt idx="46">
                  <c:v>La migliore offerta</c:v>
                </c:pt>
                <c:pt idx="47">
                  <c:v>Bound by Honor</c:v>
                </c:pt>
                <c:pt idx="48">
                  <c:v>Deadpool</c:v>
                </c:pt>
                <c:pt idx="49">
                  <c:v>Magpie</c:v>
                </c:pt>
              </c:strCache>
            </c:strRef>
          </c:cat>
          <c:val>
            <c:numRef>
              <c:f>r_ratings!$D$2:$D$52</c:f>
              <c:numCache>
                <c:formatCode>General</c:formatCode>
                <c:ptCount val="51"/>
                <c:pt idx="0">
                  <c:v>29</c:v>
                </c:pt>
                <c:pt idx="1">
                  <c:v>49</c:v>
                </c:pt>
                <c:pt idx="2">
                  <c:v>27</c:v>
                </c:pt>
                <c:pt idx="3">
                  <c:v>7</c:v>
                </c:pt>
                <c:pt idx="4">
                  <c:v>27</c:v>
                </c:pt>
                <c:pt idx="5">
                  <c:v>36</c:v>
                </c:pt>
                <c:pt idx="6">
                  <c:v>32</c:v>
                </c:pt>
                <c:pt idx="7">
                  <c:v>69</c:v>
                </c:pt>
                <c:pt idx="8">
                  <c:v>39</c:v>
                </c:pt>
                <c:pt idx="9">
                  <c:v>35</c:v>
                </c:pt>
                <c:pt idx="10">
                  <c:v>43</c:v>
                </c:pt>
                <c:pt idx="11">
                  <c:v>57</c:v>
                </c:pt>
                <c:pt idx="12">
                  <c:v>48</c:v>
                </c:pt>
                <c:pt idx="13">
                  <c:v>46</c:v>
                </c:pt>
                <c:pt idx="14">
                  <c:v>58</c:v>
                </c:pt>
                <c:pt idx="15">
                  <c:v>77</c:v>
                </c:pt>
                <c:pt idx="16">
                  <c:v>47</c:v>
                </c:pt>
                <c:pt idx="17">
                  <c:v>74</c:v>
                </c:pt>
                <c:pt idx="18">
                  <c:v>57</c:v>
                </c:pt>
                <c:pt idx="19">
                  <c:v>46</c:v>
                </c:pt>
                <c:pt idx="20">
                  <c:v>38</c:v>
                </c:pt>
                <c:pt idx="21">
                  <c:v>77</c:v>
                </c:pt>
                <c:pt idx="22">
                  <c:v>57</c:v>
                </c:pt>
                <c:pt idx="23">
                  <c:v>33</c:v>
                </c:pt>
                <c:pt idx="24">
                  <c:v>55</c:v>
                </c:pt>
                <c:pt idx="25">
                  <c:v>41</c:v>
                </c:pt>
                <c:pt idx="26">
                  <c:v>69</c:v>
                </c:pt>
                <c:pt idx="27">
                  <c:v>44</c:v>
                </c:pt>
                <c:pt idx="28">
                  <c:v>43</c:v>
                </c:pt>
                <c:pt idx="29">
                  <c:v>68</c:v>
                </c:pt>
                <c:pt idx="30">
                  <c:v>61</c:v>
                </c:pt>
                <c:pt idx="31">
                  <c:v>52</c:v>
                </c:pt>
                <c:pt idx="32">
                  <c:v>60</c:v>
                </c:pt>
                <c:pt idx="33">
                  <c:v>43</c:v>
                </c:pt>
                <c:pt idx="34">
                  <c:v>75</c:v>
                </c:pt>
                <c:pt idx="35">
                  <c:v>67</c:v>
                </c:pt>
                <c:pt idx="36">
                  <c:v>66</c:v>
                </c:pt>
                <c:pt idx="37">
                  <c:v>63</c:v>
                </c:pt>
                <c:pt idx="38">
                  <c:v>69</c:v>
                </c:pt>
                <c:pt idx="39">
                  <c:v>72</c:v>
                </c:pt>
                <c:pt idx="40">
                  <c:v>60</c:v>
                </c:pt>
                <c:pt idx="41">
                  <c:v>54</c:v>
                </c:pt>
                <c:pt idx="42">
                  <c:v>72</c:v>
                </c:pt>
                <c:pt idx="43">
                  <c:v>60</c:v>
                </c:pt>
                <c:pt idx="44">
                  <c:v>61</c:v>
                </c:pt>
                <c:pt idx="45">
                  <c:v>68</c:v>
                </c:pt>
                <c:pt idx="46">
                  <c:v>49</c:v>
                </c:pt>
                <c:pt idx="47">
                  <c:v>47</c:v>
                </c:pt>
                <c:pt idx="48">
                  <c:v>65</c:v>
                </c:pt>
                <c:pt idx="49">
                  <c:v>69</c:v>
                </c:pt>
              </c:numCache>
            </c:numRef>
          </c:val>
          <c:smooth val="0"/>
          <c:extLst>
            <c:ext xmlns:c16="http://schemas.microsoft.com/office/drawing/2014/chart" uri="{C3380CC4-5D6E-409C-BE32-E72D297353CC}">
              <c16:uniqueId val="{00000000-3701-D24D-9E2F-9121AAFD9043}"/>
            </c:ext>
          </c:extLst>
        </c:ser>
        <c:ser>
          <c:idx val="1"/>
          <c:order val="1"/>
          <c:tx>
            <c:strRef>
              <c:f>r_ratings!$E$1</c:f>
              <c:strCache>
                <c:ptCount val="1"/>
                <c:pt idx="0">
                  <c:v>ScaledRating</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r_ratings!$A$2:$A$52</c:f>
              <c:strCache>
                <c:ptCount val="50"/>
                <c:pt idx="0">
                  <c:v>AVPR: Aliens vs Predator - Requiem</c:v>
                </c:pt>
                <c:pt idx="1">
                  <c:v>Cash Out</c:v>
                </c:pt>
                <c:pt idx="2">
                  <c:v>Fool's Paradise</c:v>
                </c:pt>
                <c:pt idx="3">
                  <c:v>Miss March</c:v>
                </c:pt>
                <c:pt idx="4">
                  <c:v>Dangerous</c:v>
                </c:pt>
                <c:pt idx="5">
                  <c:v>Color of Night</c:v>
                </c:pt>
                <c:pt idx="6">
                  <c:v>You Belong to Me</c:v>
                </c:pt>
                <c:pt idx="7">
                  <c:v>The Monster</c:v>
                </c:pt>
                <c:pt idx="8">
                  <c:v>The Underdoggs</c:v>
                </c:pt>
                <c:pt idx="9">
                  <c:v>The Babysitters</c:v>
                </c:pt>
                <c:pt idx="10">
                  <c:v>MacGruber</c:v>
                </c:pt>
                <c:pt idx="11">
                  <c:v>Sting</c:v>
                </c:pt>
                <c:pt idx="12">
                  <c:v>The Independent</c:v>
                </c:pt>
                <c:pt idx="13">
                  <c:v>Medieval</c:v>
                </c:pt>
                <c:pt idx="14">
                  <c:v>Tragedy Girls</c:v>
                </c:pt>
                <c:pt idx="15">
                  <c:v>Relic</c:v>
                </c:pt>
                <c:pt idx="16">
                  <c:v>In Secret</c:v>
                </c:pt>
                <c:pt idx="17">
                  <c:v>Babes</c:v>
                </c:pt>
                <c:pt idx="18">
                  <c:v>Road House</c:v>
                </c:pt>
                <c:pt idx="19">
                  <c:v>We Are Your Friends</c:v>
                </c:pt>
                <c:pt idx="20">
                  <c:v>Third Person</c:v>
                </c:pt>
                <c:pt idx="21">
                  <c:v>The Beguiled</c:v>
                </c:pt>
                <c:pt idx="22">
                  <c:v>How I Live Now</c:v>
                </c:pt>
                <c:pt idx="23">
                  <c:v>The Only Living Boy in New York</c:v>
                </c:pt>
                <c:pt idx="24">
                  <c:v>Forsaken</c:v>
                </c:pt>
                <c:pt idx="25">
                  <c:v>Stand Up Guys</c:v>
                </c:pt>
                <c:pt idx="26">
                  <c:v>Beirut</c:v>
                </c:pt>
                <c:pt idx="27">
                  <c:v>Pain Hustlers</c:v>
                </c:pt>
                <c:pt idx="28">
                  <c:v>Wonderland</c:v>
                </c:pt>
                <c:pt idx="29">
                  <c:v>B√∏lgen</c:v>
                </c:pt>
                <c:pt idx="30">
                  <c:v>Suncoast</c:v>
                </c:pt>
                <c:pt idx="31">
                  <c:v>Bloody Hell</c:v>
                </c:pt>
                <c:pt idx="32">
                  <c:v>Stillwater</c:v>
                </c:pt>
                <c:pt idx="33">
                  <c:v>Brooklyn's Finest</c:v>
                </c:pt>
                <c:pt idx="34">
                  <c:v>Attack the Block</c:v>
                </c:pt>
                <c:pt idx="35">
                  <c:v>Summer of Sam</c:v>
                </c:pt>
                <c:pt idx="36">
                  <c:v>Behind the Mask: The Rise of Leslie Vernon</c:v>
                </c:pt>
                <c:pt idx="37">
                  <c:v>Bis ans Ende der Welt</c:v>
                </c:pt>
                <c:pt idx="38">
                  <c:v>Man Up</c:v>
                </c:pt>
                <c:pt idx="39">
                  <c:v>Safety Not Guaranteed</c:v>
                </c:pt>
                <c:pt idx="40">
                  <c:v>Mighty Aphrodite</c:v>
                </c:pt>
                <c:pt idx="41">
                  <c:v>Friday</c:v>
                </c:pt>
                <c:pt idx="42">
                  <c:v>Dans la maison</c:v>
                </c:pt>
                <c:pt idx="43">
                  <c:v>Trumbo</c:v>
                </c:pt>
                <c:pt idx="44">
                  <c:v>Reign Over Me</c:v>
                </c:pt>
                <c:pt idx="45">
                  <c:v>Ghost Dog: The Way of the Samurai</c:v>
                </c:pt>
                <c:pt idx="46">
                  <c:v>La migliore offerta</c:v>
                </c:pt>
                <c:pt idx="47">
                  <c:v>Bound by Honor</c:v>
                </c:pt>
                <c:pt idx="48">
                  <c:v>Deadpool</c:v>
                </c:pt>
                <c:pt idx="49">
                  <c:v>Magpie</c:v>
                </c:pt>
              </c:strCache>
            </c:strRef>
          </c:cat>
          <c:val>
            <c:numRef>
              <c:f>r_ratings!$E$2:$E$52</c:f>
              <c:numCache>
                <c:formatCode>General</c:formatCode>
                <c:ptCount val="51"/>
                <c:pt idx="0">
                  <c:v>46</c:v>
                </c:pt>
                <c:pt idx="1">
                  <c:v>46</c:v>
                </c:pt>
                <c:pt idx="2">
                  <c:v>47</c:v>
                </c:pt>
                <c:pt idx="3">
                  <c:v>50</c:v>
                </c:pt>
                <c:pt idx="4">
                  <c:v>52</c:v>
                </c:pt>
                <c:pt idx="5">
                  <c:v>52</c:v>
                </c:pt>
                <c:pt idx="6">
                  <c:v>53</c:v>
                </c:pt>
                <c:pt idx="7">
                  <c:v>54</c:v>
                </c:pt>
                <c:pt idx="8">
                  <c:v>56</c:v>
                </c:pt>
                <c:pt idx="9">
                  <c:v>56</c:v>
                </c:pt>
                <c:pt idx="10">
                  <c:v>56</c:v>
                </c:pt>
                <c:pt idx="11">
                  <c:v>58</c:v>
                </c:pt>
                <c:pt idx="12">
                  <c:v>58</c:v>
                </c:pt>
                <c:pt idx="13">
                  <c:v>59</c:v>
                </c:pt>
                <c:pt idx="14">
                  <c:v>60</c:v>
                </c:pt>
                <c:pt idx="15">
                  <c:v>60</c:v>
                </c:pt>
                <c:pt idx="16">
                  <c:v>61</c:v>
                </c:pt>
                <c:pt idx="17">
                  <c:v>61</c:v>
                </c:pt>
                <c:pt idx="18">
                  <c:v>62</c:v>
                </c:pt>
                <c:pt idx="19">
                  <c:v>62</c:v>
                </c:pt>
                <c:pt idx="20">
                  <c:v>63</c:v>
                </c:pt>
                <c:pt idx="21">
                  <c:v>63</c:v>
                </c:pt>
                <c:pt idx="22">
                  <c:v>64</c:v>
                </c:pt>
                <c:pt idx="23">
                  <c:v>64</c:v>
                </c:pt>
                <c:pt idx="24">
                  <c:v>64</c:v>
                </c:pt>
                <c:pt idx="25">
                  <c:v>64</c:v>
                </c:pt>
                <c:pt idx="26">
                  <c:v>65</c:v>
                </c:pt>
                <c:pt idx="27">
                  <c:v>65</c:v>
                </c:pt>
                <c:pt idx="28">
                  <c:v>65</c:v>
                </c:pt>
                <c:pt idx="29">
                  <c:v>66</c:v>
                </c:pt>
                <c:pt idx="30">
                  <c:v>66</c:v>
                </c:pt>
                <c:pt idx="31">
                  <c:v>66</c:v>
                </c:pt>
                <c:pt idx="32">
                  <c:v>66</c:v>
                </c:pt>
                <c:pt idx="33">
                  <c:v>67</c:v>
                </c:pt>
                <c:pt idx="34">
                  <c:v>67</c:v>
                </c:pt>
                <c:pt idx="35">
                  <c:v>67</c:v>
                </c:pt>
                <c:pt idx="36">
                  <c:v>67</c:v>
                </c:pt>
                <c:pt idx="37">
                  <c:v>68</c:v>
                </c:pt>
                <c:pt idx="38">
                  <c:v>68</c:v>
                </c:pt>
                <c:pt idx="39">
                  <c:v>69</c:v>
                </c:pt>
                <c:pt idx="40">
                  <c:v>70</c:v>
                </c:pt>
                <c:pt idx="41">
                  <c:v>72</c:v>
                </c:pt>
                <c:pt idx="42">
                  <c:v>73</c:v>
                </c:pt>
                <c:pt idx="43">
                  <c:v>74</c:v>
                </c:pt>
                <c:pt idx="44">
                  <c:v>74</c:v>
                </c:pt>
                <c:pt idx="45">
                  <c:v>75</c:v>
                </c:pt>
                <c:pt idx="46">
                  <c:v>78</c:v>
                </c:pt>
                <c:pt idx="47">
                  <c:v>79</c:v>
                </c:pt>
                <c:pt idx="48">
                  <c:v>80</c:v>
                </c:pt>
                <c:pt idx="49">
                  <c:v>88</c:v>
                </c:pt>
              </c:numCache>
            </c:numRef>
          </c:val>
          <c:smooth val="0"/>
          <c:extLst>
            <c:ext xmlns:c16="http://schemas.microsoft.com/office/drawing/2014/chart" uri="{C3380CC4-5D6E-409C-BE32-E72D297353CC}">
              <c16:uniqueId val="{00000001-3701-D24D-9E2F-9121AAFD9043}"/>
            </c:ext>
          </c:extLst>
        </c:ser>
        <c:dLbls>
          <c:showLegendKey val="0"/>
          <c:showVal val="0"/>
          <c:showCatName val="0"/>
          <c:showSerName val="0"/>
          <c:showPercent val="0"/>
          <c:showBubbleSize val="0"/>
        </c:dLbls>
        <c:marker val="1"/>
        <c:smooth val="0"/>
        <c:axId val="134516496"/>
        <c:axId val="134518208"/>
      </c:lineChart>
      <c:catAx>
        <c:axId val="1345164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4518208"/>
        <c:crosses val="autoZero"/>
        <c:auto val="1"/>
        <c:lblAlgn val="ctr"/>
        <c:lblOffset val="100"/>
        <c:noMultiLvlLbl val="0"/>
      </c:catAx>
      <c:valAx>
        <c:axId val="1345182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Rating</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45164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U - Certificate</a:t>
            </a:r>
          </a:p>
          <a:p>
            <a:pPr>
              <a:defRPr/>
            </a:pPr>
            <a:r>
              <a:rPr lang="en-US"/>
              <a:t>Rotten</a:t>
            </a:r>
            <a:r>
              <a:rPr lang="en-US" baseline="0"/>
              <a:t> Tomatoes vs Metascore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U_ratings!$D$1</c:f>
              <c:strCache>
                <c:ptCount val="1"/>
                <c:pt idx="0">
                  <c:v>Metascore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U_ratings!$A$2:$A$52</c:f>
              <c:strCache>
                <c:ptCount val="50"/>
                <c:pt idx="0">
                  <c:v>Howard the Duck</c:v>
                </c:pt>
                <c:pt idx="1">
                  <c:v>Big Momma's House 2</c:v>
                </c:pt>
                <c:pt idx="2">
                  <c:v>Who's That Girl</c:v>
                </c:pt>
                <c:pt idx="3">
                  <c:v>The Beverly Hillbillies</c:v>
                </c:pt>
                <c:pt idx="4">
                  <c:v>The Haunted Mansion</c:v>
                </c:pt>
                <c:pt idx="5">
                  <c:v>Sleepover</c:v>
                </c:pt>
                <c:pt idx="6">
                  <c:v>Stuart Little 2</c:v>
                </c:pt>
                <c:pt idx="7">
                  <c:v>Valentine's Day</c:v>
                </c:pt>
                <c:pt idx="8">
                  <c:v>Journey 2: The Mysterious Island</c:v>
                </c:pt>
                <c:pt idx="9">
                  <c:v>The Addams Family</c:v>
                </c:pt>
                <c:pt idx="10">
                  <c:v>The Ant Bully</c:v>
                </c:pt>
                <c:pt idx="11">
                  <c:v>Mad Money</c:v>
                </c:pt>
                <c:pt idx="12">
                  <c:v>Planes: Fire &amp; Rescue</c:v>
                </c:pt>
                <c:pt idx="13">
                  <c:v>Ice Princess</c:v>
                </c:pt>
                <c:pt idx="14">
                  <c:v>The Mirror Crack'd</c:v>
                </c:pt>
                <c:pt idx="15">
                  <c:v>Evita</c:v>
                </c:pt>
                <c:pt idx="16">
                  <c:v>One Crazy Summer</c:v>
                </c:pt>
                <c:pt idx="17">
                  <c:v>The Grinch</c:v>
                </c:pt>
                <c:pt idx="18">
                  <c:v>The Greatest Show on Earth</c:v>
                </c:pt>
                <c:pt idx="19">
                  <c:v>The Parent Trap</c:v>
                </c:pt>
                <c:pt idx="20">
                  <c:v>Star Trek III: The Search for Spock</c:v>
                </c:pt>
                <c:pt idx="21">
                  <c:v>Tron</c:v>
                </c:pt>
                <c:pt idx="22">
                  <c:v>Cars 3</c:v>
                </c:pt>
                <c:pt idx="23">
                  <c:v>The Last Starfighter</c:v>
                </c:pt>
                <c:pt idx="24">
                  <c:v>Bull Durham</c:v>
                </c:pt>
                <c:pt idx="25">
                  <c:v>Hairspray</c:v>
                </c:pt>
                <c:pt idx="26">
                  <c:v>Elemental</c:v>
                </c:pt>
                <c:pt idx="27">
                  <c:v>The Outsiders</c:v>
                </c:pt>
                <c:pt idx="28">
                  <c:v>The Bounty</c:v>
                </c:pt>
                <c:pt idx="29">
                  <c:v>Uncle Buck</c:v>
                </c:pt>
                <c:pt idx="30">
                  <c:v>Birdy</c:v>
                </c:pt>
                <c:pt idx="31">
                  <c:v>Cars</c:v>
                </c:pt>
                <c:pt idx="32">
                  <c:v>The Age of Innocence</c:v>
                </c:pt>
                <c:pt idx="33">
                  <c:v>10 Things I Hate About You</c:v>
                </c:pt>
                <c:pt idx="34">
                  <c:v>Bambi</c:v>
                </c:pt>
                <c:pt idx="35">
                  <c:v>The Constant Gardener</c:v>
                </c:pt>
                <c:pt idx="36">
                  <c:v>Much Ado About Nothing</c:v>
                </c:pt>
                <c:pt idx="37">
                  <c:v>Tootsie</c:v>
                </c:pt>
                <c:pt idx="38">
                  <c:v>The Adventures of Priscilla, Queen of the Desert</c:v>
                </c:pt>
                <c:pt idx="39">
                  <c:v>The Illusionist</c:v>
                </c:pt>
                <c:pt idx="40">
                  <c:v>Vampire Hunter D: Bloodlust</c:v>
                </c:pt>
                <c:pt idx="41">
                  <c:v>Airplane!</c:v>
                </c:pt>
                <c:pt idx="42">
                  <c:v>Mary Poppins</c:v>
                </c:pt>
                <c:pt idx="43">
                  <c:v>Star Wars: Episode VII - The Force Awakens</c:v>
                </c:pt>
                <c:pt idx="44">
                  <c:v>Mimi wo sumaseba</c:v>
                </c:pt>
                <c:pt idx="45">
                  <c:v>Kaguya-hime no monogatari</c:v>
                </c:pt>
                <c:pt idx="46">
                  <c:v>Lagaan: Once Upon a Time in India</c:v>
                </c:pt>
                <c:pt idx="47">
                  <c:v>Tonari no Totoro</c:v>
                </c:pt>
                <c:pt idx="48">
                  <c:v>Per qualche dollaro in pi√π</c:v>
                </c:pt>
                <c:pt idx="49">
                  <c:v>Witness for the Prosecution</c:v>
                </c:pt>
              </c:strCache>
            </c:strRef>
          </c:cat>
          <c:val>
            <c:numRef>
              <c:f>U_ratings!$D$2:$D$52</c:f>
              <c:numCache>
                <c:formatCode>General</c:formatCode>
                <c:ptCount val="51"/>
                <c:pt idx="0">
                  <c:v>28</c:v>
                </c:pt>
                <c:pt idx="1">
                  <c:v>34</c:v>
                </c:pt>
                <c:pt idx="2">
                  <c:v>27</c:v>
                </c:pt>
                <c:pt idx="3">
                  <c:v>37</c:v>
                </c:pt>
                <c:pt idx="4">
                  <c:v>34</c:v>
                </c:pt>
                <c:pt idx="5">
                  <c:v>33</c:v>
                </c:pt>
                <c:pt idx="6">
                  <c:v>66</c:v>
                </c:pt>
                <c:pt idx="7">
                  <c:v>34</c:v>
                </c:pt>
                <c:pt idx="8">
                  <c:v>41</c:v>
                </c:pt>
                <c:pt idx="9">
                  <c:v>46</c:v>
                </c:pt>
                <c:pt idx="10">
                  <c:v>59</c:v>
                </c:pt>
                <c:pt idx="11">
                  <c:v>41</c:v>
                </c:pt>
                <c:pt idx="12">
                  <c:v>48</c:v>
                </c:pt>
                <c:pt idx="13">
                  <c:v>55</c:v>
                </c:pt>
                <c:pt idx="14">
                  <c:v>47</c:v>
                </c:pt>
                <c:pt idx="15">
                  <c:v>45</c:v>
                </c:pt>
                <c:pt idx="16">
                  <c:v>47</c:v>
                </c:pt>
                <c:pt idx="17">
                  <c:v>51</c:v>
                </c:pt>
                <c:pt idx="18">
                  <c:v>76</c:v>
                </c:pt>
                <c:pt idx="19">
                  <c:v>63</c:v>
                </c:pt>
                <c:pt idx="20">
                  <c:v>56</c:v>
                </c:pt>
                <c:pt idx="21">
                  <c:v>58</c:v>
                </c:pt>
                <c:pt idx="22">
                  <c:v>59</c:v>
                </c:pt>
                <c:pt idx="23">
                  <c:v>67</c:v>
                </c:pt>
                <c:pt idx="24">
                  <c:v>73</c:v>
                </c:pt>
                <c:pt idx="25">
                  <c:v>77</c:v>
                </c:pt>
                <c:pt idx="26">
                  <c:v>58</c:v>
                </c:pt>
                <c:pt idx="27">
                  <c:v>45</c:v>
                </c:pt>
                <c:pt idx="28">
                  <c:v>62</c:v>
                </c:pt>
                <c:pt idx="29">
                  <c:v>51</c:v>
                </c:pt>
                <c:pt idx="30">
                  <c:v>71</c:v>
                </c:pt>
                <c:pt idx="31">
                  <c:v>73</c:v>
                </c:pt>
                <c:pt idx="32">
                  <c:v>90</c:v>
                </c:pt>
                <c:pt idx="33">
                  <c:v>70</c:v>
                </c:pt>
                <c:pt idx="34">
                  <c:v>91</c:v>
                </c:pt>
                <c:pt idx="35">
                  <c:v>82</c:v>
                </c:pt>
                <c:pt idx="36">
                  <c:v>80</c:v>
                </c:pt>
                <c:pt idx="37">
                  <c:v>88</c:v>
                </c:pt>
                <c:pt idx="38">
                  <c:v>70</c:v>
                </c:pt>
                <c:pt idx="39">
                  <c:v>68</c:v>
                </c:pt>
                <c:pt idx="40">
                  <c:v>62</c:v>
                </c:pt>
                <c:pt idx="41">
                  <c:v>78</c:v>
                </c:pt>
                <c:pt idx="42">
                  <c:v>88</c:v>
                </c:pt>
                <c:pt idx="43">
                  <c:v>80</c:v>
                </c:pt>
                <c:pt idx="44">
                  <c:v>75</c:v>
                </c:pt>
                <c:pt idx="45">
                  <c:v>89</c:v>
                </c:pt>
                <c:pt idx="46">
                  <c:v>84</c:v>
                </c:pt>
                <c:pt idx="47">
                  <c:v>86</c:v>
                </c:pt>
                <c:pt idx="48">
                  <c:v>74</c:v>
                </c:pt>
                <c:pt idx="49">
                  <c:v>76</c:v>
                </c:pt>
              </c:numCache>
            </c:numRef>
          </c:val>
          <c:smooth val="0"/>
          <c:extLst>
            <c:ext xmlns:c16="http://schemas.microsoft.com/office/drawing/2014/chart" uri="{C3380CC4-5D6E-409C-BE32-E72D297353CC}">
              <c16:uniqueId val="{00000000-9654-BA49-A6C8-0062E4FF2753}"/>
            </c:ext>
          </c:extLst>
        </c:ser>
        <c:ser>
          <c:idx val="1"/>
          <c:order val="1"/>
          <c:tx>
            <c:strRef>
              <c:f>U_ratings!$E$1</c:f>
              <c:strCache>
                <c:ptCount val="1"/>
                <c:pt idx="0">
                  <c:v>ScaledRating</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U_ratings!$A$2:$A$52</c:f>
              <c:strCache>
                <c:ptCount val="50"/>
                <c:pt idx="0">
                  <c:v>Howard the Duck</c:v>
                </c:pt>
                <c:pt idx="1">
                  <c:v>Big Momma's House 2</c:v>
                </c:pt>
                <c:pt idx="2">
                  <c:v>Who's That Girl</c:v>
                </c:pt>
                <c:pt idx="3">
                  <c:v>The Beverly Hillbillies</c:v>
                </c:pt>
                <c:pt idx="4">
                  <c:v>The Haunted Mansion</c:v>
                </c:pt>
                <c:pt idx="5">
                  <c:v>Sleepover</c:v>
                </c:pt>
                <c:pt idx="6">
                  <c:v>Stuart Little 2</c:v>
                </c:pt>
                <c:pt idx="7">
                  <c:v>Valentine's Day</c:v>
                </c:pt>
                <c:pt idx="8">
                  <c:v>Journey 2: The Mysterious Island</c:v>
                </c:pt>
                <c:pt idx="9">
                  <c:v>The Addams Family</c:v>
                </c:pt>
                <c:pt idx="10">
                  <c:v>The Ant Bully</c:v>
                </c:pt>
                <c:pt idx="11">
                  <c:v>Mad Money</c:v>
                </c:pt>
                <c:pt idx="12">
                  <c:v>Planes: Fire &amp; Rescue</c:v>
                </c:pt>
                <c:pt idx="13">
                  <c:v>Ice Princess</c:v>
                </c:pt>
                <c:pt idx="14">
                  <c:v>The Mirror Crack'd</c:v>
                </c:pt>
                <c:pt idx="15">
                  <c:v>Evita</c:v>
                </c:pt>
                <c:pt idx="16">
                  <c:v>One Crazy Summer</c:v>
                </c:pt>
                <c:pt idx="17">
                  <c:v>The Grinch</c:v>
                </c:pt>
                <c:pt idx="18">
                  <c:v>The Greatest Show on Earth</c:v>
                </c:pt>
                <c:pt idx="19">
                  <c:v>The Parent Trap</c:v>
                </c:pt>
                <c:pt idx="20">
                  <c:v>Star Trek III: The Search for Spock</c:v>
                </c:pt>
                <c:pt idx="21">
                  <c:v>Tron</c:v>
                </c:pt>
                <c:pt idx="22">
                  <c:v>Cars 3</c:v>
                </c:pt>
                <c:pt idx="23">
                  <c:v>The Last Starfighter</c:v>
                </c:pt>
                <c:pt idx="24">
                  <c:v>Bull Durham</c:v>
                </c:pt>
                <c:pt idx="25">
                  <c:v>Hairspray</c:v>
                </c:pt>
                <c:pt idx="26">
                  <c:v>Elemental</c:v>
                </c:pt>
                <c:pt idx="27">
                  <c:v>The Outsiders</c:v>
                </c:pt>
                <c:pt idx="28">
                  <c:v>The Bounty</c:v>
                </c:pt>
                <c:pt idx="29">
                  <c:v>Uncle Buck</c:v>
                </c:pt>
                <c:pt idx="30">
                  <c:v>Birdy</c:v>
                </c:pt>
                <c:pt idx="31">
                  <c:v>Cars</c:v>
                </c:pt>
                <c:pt idx="32">
                  <c:v>The Age of Innocence</c:v>
                </c:pt>
                <c:pt idx="33">
                  <c:v>10 Things I Hate About You</c:v>
                </c:pt>
                <c:pt idx="34">
                  <c:v>Bambi</c:v>
                </c:pt>
                <c:pt idx="35">
                  <c:v>The Constant Gardener</c:v>
                </c:pt>
                <c:pt idx="36">
                  <c:v>Much Ado About Nothing</c:v>
                </c:pt>
                <c:pt idx="37">
                  <c:v>Tootsie</c:v>
                </c:pt>
                <c:pt idx="38">
                  <c:v>The Adventures of Priscilla, Queen of the Desert</c:v>
                </c:pt>
                <c:pt idx="39">
                  <c:v>The Illusionist</c:v>
                </c:pt>
                <c:pt idx="40">
                  <c:v>Vampire Hunter D: Bloodlust</c:v>
                </c:pt>
                <c:pt idx="41">
                  <c:v>Airplane!</c:v>
                </c:pt>
                <c:pt idx="42">
                  <c:v>Mary Poppins</c:v>
                </c:pt>
                <c:pt idx="43">
                  <c:v>Star Wars: Episode VII - The Force Awakens</c:v>
                </c:pt>
                <c:pt idx="44">
                  <c:v>Mimi wo sumaseba</c:v>
                </c:pt>
                <c:pt idx="45">
                  <c:v>Kaguya-hime no monogatari</c:v>
                </c:pt>
                <c:pt idx="46">
                  <c:v>Lagaan: Once Upon a Time in India</c:v>
                </c:pt>
                <c:pt idx="47">
                  <c:v>Tonari no Totoro</c:v>
                </c:pt>
                <c:pt idx="48">
                  <c:v>Per qualche dollaro in pi√π</c:v>
                </c:pt>
                <c:pt idx="49">
                  <c:v>Witness for the Prosecution</c:v>
                </c:pt>
              </c:strCache>
            </c:strRef>
          </c:cat>
          <c:val>
            <c:numRef>
              <c:f>U_ratings!$E$2:$E$52</c:f>
              <c:numCache>
                <c:formatCode>General</c:formatCode>
                <c:ptCount val="51"/>
                <c:pt idx="0">
                  <c:v>47</c:v>
                </c:pt>
                <c:pt idx="1">
                  <c:v>48</c:v>
                </c:pt>
                <c:pt idx="2">
                  <c:v>48</c:v>
                </c:pt>
                <c:pt idx="3">
                  <c:v>50</c:v>
                </c:pt>
                <c:pt idx="4">
                  <c:v>52</c:v>
                </c:pt>
                <c:pt idx="5">
                  <c:v>53</c:v>
                </c:pt>
                <c:pt idx="6">
                  <c:v>55</c:v>
                </c:pt>
                <c:pt idx="7">
                  <c:v>57</c:v>
                </c:pt>
                <c:pt idx="8">
                  <c:v>57</c:v>
                </c:pt>
                <c:pt idx="9">
                  <c:v>58</c:v>
                </c:pt>
                <c:pt idx="10">
                  <c:v>58</c:v>
                </c:pt>
                <c:pt idx="11">
                  <c:v>59</c:v>
                </c:pt>
                <c:pt idx="12">
                  <c:v>59</c:v>
                </c:pt>
                <c:pt idx="13">
                  <c:v>60</c:v>
                </c:pt>
                <c:pt idx="14">
                  <c:v>62</c:v>
                </c:pt>
                <c:pt idx="15">
                  <c:v>63</c:v>
                </c:pt>
                <c:pt idx="16">
                  <c:v>64</c:v>
                </c:pt>
                <c:pt idx="17">
                  <c:v>64</c:v>
                </c:pt>
                <c:pt idx="18">
                  <c:v>65</c:v>
                </c:pt>
                <c:pt idx="19">
                  <c:v>66</c:v>
                </c:pt>
                <c:pt idx="20">
                  <c:v>66</c:v>
                </c:pt>
                <c:pt idx="21">
                  <c:v>67</c:v>
                </c:pt>
                <c:pt idx="22">
                  <c:v>67</c:v>
                </c:pt>
                <c:pt idx="23">
                  <c:v>67</c:v>
                </c:pt>
                <c:pt idx="24">
                  <c:v>70</c:v>
                </c:pt>
                <c:pt idx="25">
                  <c:v>70</c:v>
                </c:pt>
                <c:pt idx="26">
                  <c:v>70</c:v>
                </c:pt>
                <c:pt idx="27">
                  <c:v>70</c:v>
                </c:pt>
                <c:pt idx="28">
                  <c:v>70</c:v>
                </c:pt>
                <c:pt idx="29">
                  <c:v>71</c:v>
                </c:pt>
                <c:pt idx="30">
                  <c:v>72</c:v>
                </c:pt>
                <c:pt idx="31">
                  <c:v>72</c:v>
                </c:pt>
                <c:pt idx="32">
                  <c:v>72</c:v>
                </c:pt>
                <c:pt idx="33">
                  <c:v>73</c:v>
                </c:pt>
                <c:pt idx="34">
                  <c:v>73</c:v>
                </c:pt>
                <c:pt idx="35">
                  <c:v>73</c:v>
                </c:pt>
                <c:pt idx="36">
                  <c:v>73</c:v>
                </c:pt>
                <c:pt idx="37">
                  <c:v>74</c:v>
                </c:pt>
                <c:pt idx="38">
                  <c:v>75</c:v>
                </c:pt>
                <c:pt idx="39">
                  <c:v>75</c:v>
                </c:pt>
                <c:pt idx="40">
                  <c:v>76</c:v>
                </c:pt>
                <c:pt idx="41">
                  <c:v>77</c:v>
                </c:pt>
                <c:pt idx="42">
                  <c:v>78</c:v>
                </c:pt>
                <c:pt idx="43">
                  <c:v>78</c:v>
                </c:pt>
                <c:pt idx="44">
                  <c:v>78</c:v>
                </c:pt>
                <c:pt idx="45">
                  <c:v>80</c:v>
                </c:pt>
                <c:pt idx="46">
                  <c:v>81</c:v>
                </c:pt>
                <c:pt idx="47">
                  <c:v>81</c:v>
                </c:pt>
                <c:pt idx="48">
                  <c:v>82</c:v>
                </c:pt>
                <c:pt idx="49">
                  <c:v>84</c:v>
                </c:pt>
              </c:numCache>
            </c:numRef>
          </c:val>
          <c:smooth val="0"/>
          <c:extLst>
            <c:ext xmlns:c16="http://schemas.microsoft.com/office/drawing/2014/chart" uri="{C3380CC4-5D6E-409C-BE32-E72D297353CC}">
              <c16:uniqueId val="{00000001-9654-BA49-A6C8-0062E4FF2753}"/>
            </c:ext>
          </c:extLst>
        </c:ser>
        <c:dLbls>
          <c:showLegendKey val="0"/>
          <c:showVal val="0"/>
          <c:showCatName val="0"/>
          <c:showSerName val="0"/>
          <c:showPercent val="0"/>
          <c:showBubbleSize val="0"/>
        </c:dLbls>
        <c:marker val="1"/>
        <c:smooth val="0"/>
        <c:axId val="450168336"/>
        <c:axId val="450170048"/>
      </c:lineChart>
      <c:catAx>
        <c:axId val="4501683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0170048"/>
        <c:crosses val="autoZero"/>
        <c:auto val="1"/>
        <c:lblAlgn val="ctr"/>
        <c:lblOffset val="100"/>
        <c:noMultiLvlLbl val="0"/>
      </c:catAx>
      <c:valAx>
        <c:axId val="4501700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Rating</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01683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UA - Certificate</a:t>
            </a:r>
          </a:p>
          <a:p>
            <a:pPr>
              <a:defRPr/>
            </a:pPr>
            <a:r>
              <a:rPr lang="en-US"/>
              <a:t>Rotten Tomatoes vs.</a:t>
            </a:r>
            <a:r>
              <a:rPr lang="en-US" baseline="0"/>
              <a:t> Metascore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UA_ratings!$D$1</c:f>
              <c:strCache>
                <c:ptCount val="1"/>
                <c:pt idx="0">
                  <c:v>Metascore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UA_ratings!$A$2:$A$52</c:f>
              <c:strCache>
                <c:ptCount val="50"/>
                <c:pt idx="0">
                  <c:v>The Emoji Movie</c:v>
                </c:pt>
                <c:pt idx="1">
                  <c:v>After Earth</c:v>
                </c:pt>
                <c:pt idx="2">
                  <c:v>Independence Day: Resurgence</c:v>
                </c:pt>
                <c:pt idx="3">
                  <c:v>Rough Night</c:v>
                </c:pt>
                <c:pt idx="4">
                  <c:v>Point Break</c:v>
                </c:pt>
                <c:pt idx="5">
                  <c:v>Once Bitten</c:v>
                </c:pt>
                <c:pt idx="6">
                  <c:v>Beverly Hills Ninja</c:v>
                </c:pt>
                <c:pt idx="7">
                  <c:v>Blue Crush</c:v>
                </c:pt>
                <c:pt idx="8">
                  <c:v>Heaven Is for Real</c:v>
                </c:pt>
                <c:pt idx="9">
                  <c:v>Daylight</c:v>
                </c:pt>
                <c:pt idx="10">
                  <c:v>Jack Reacher: Never Go Back</c:v>
                </c:pt>
                <c:pt idx="11">
                  <c:v>Sucker Punch</c:v>
                </c:pt>
                <c:pt idx="12">
                  <c:v>The House with a Clock in Its Walls</c:v>
                </c:pt>
                <c:pt idx="13">
                  <c:v>Chasing Liberty</c:v>
                </c:pt>
                <c:pt idx="14">
                  <c:v>Starsky &amp; Hutch</c:v>
                </c:pt>
                <c:pt idx="15">
                  <c:v>Justice League</c:v>
                </c:pt>
                <c:pt idx="16">
                  <c:v>Ali G Indahouse</c:v>
                </c:pt>
                <c:pt idx="17">
                  <c:v>The Fifth Estate</c:v>
                </c:pt>
                <c:pt idx="18">
                  <c:v>Star Trek: Insurrection</c:v>
                </c:pt>
                <c:pt idx="19">
                  <c:v>Due Date</c:v>
                </c:pt>
                <c:pt idx="20">
                  <c:v>Life as We Know It</c:v>
                </c:pt>
                <c:pt idx="21">
                  <c:v>Blended</c:v>
                </c:pt>
                <c:pt idx="22">
                  <c:v>The Pelican Brief</c:v>
                </c:pt>
                <c:pt idx="23">
                  <c:v>A Walk on the Moon</c:v>
                </c:pt>
                <c:pt idx="24">
                  <c:v>Stay</c:v>
                </c:pt>
                <c:pt idx="25">
                  <c:v>All of Me</c:v>
                </c:pt>
                <c:pt idx="26">
                  <c:v>The Thomas Crown Affair</c:v>
                </c:pt>
                <c:pt idx="27">
                  <c:v>The 33</c:v>
                </c:pt>
                <c:pt idx="28">
                  <c:v>The Devil Wears Prada</c:v>
                </c:pt>
                <c:pt idx="29">
                  <c:v>Jumanji: Welcome to the Jungle</c:v>
                </c:pt>
                <c:pt idx="30">
                  <c:v>Beaches</c:v>
                </c:pt>
                <c:pt idx="31">
                  <c:v>The Frighteners</c:v>
                </c:pt>
                <c:pt idx="32">
                  <c:v>8 Mile</c:v>
                </c:pt>
                <c:pt idx="33">
                  <c:v>The Disaster Artist</c:v>
                </c:pt>
                <c:pt idx="34">
                  <c:v>Split</c:v>
                </c:pt>
                <c:pt idx="35">
                  <c:v>Reds</c:v>
                </c:pt>
                <c:pt idx="36">
                  <c:v>Mud</c:v>
                </c:pt>
                <c:pt idx="37">
                  <c:v>Ging chaat goo si</c:v>
                </c:pt>
                <c:pt idx="38">
                  <c:v>Guardians of the Galaxy Vol. 2</c:v>
                </c:pt>
                <c:pt idx="39">
                  <c:v>The Hobbit: The Desolation of Smaug</c:v>
                </c:pt>
                <c:pt idx="40">
                  <c:v>The Curious Case of Benjamin Button</c:v>
                </c:pt>
                <c:pt idx="41">
                  <c:v>T√¥ky√¥ goddof√¢z√¢zu</c:v>
                </c:pt>
                <c:pt idx="42">
                  <c:v>Iron Man</c:v>
                </c:pt>
                <c:pt idx="43">
                  <c:v>Casino Royale</c:v>
                </c:pt>
                <c:pt idx="44">
                  <c:v>Guardians of the Galaxy</c:v>
                </c:pt>
                <c:pt idx="45">
                  <c:v>Magnolia</c:v>
                </c:pt>
                <c:pt idx="46">
                  <c:v>Harry Potter and the Deathly Hallows - Part 2</c:v>
                </c:pt>
                <c:pt idx="47">
                  <c:v>Hotel Rwanda</c:v>
                </c:pt>
                <c:pt idx="48">
                  <c:v>Gran Torino</c:v>
                </c:pt>
                <c:pt idx="49">
                  <c:v>The Elephant Man</c:v>
                </c:pt>
              </c:strCache>
            </c:strRef>
          </c:cat>
          <c:val>
            <c:numRef>
              <c:f>UA_ratings!$D$2:$D$52</c:f>
              <c:numCache>
                <c:formatCode>General</c:formatCode>
                <c:ptCount val="51"/>
                <c:pt idx="0">
                  <c:v>12</c:v>
                </c:pt>
                <c:pt idx="1">
                  <c:v>33</c:v>
                </c:pt>
                <c:pt idx="2">
                  <c:v>32</c:v>
                </c:pt>
                <c:pt idx="3">
                  <c:v>51</c:v>
                </c:pt>
                <c:pt idx="4">
                  <c:v>34</c:v>
                </c:pt>
                <c:pt idx="5">
                  <c:v>64</c:v>
                </c:pt>
                <c:pt idx="6">
                  <c:v>27</c:v>
                </c:pt>
                <c:pt idx="7">
                  <c:v>61</c:v>
                </c:pt>
                <c:pt idx="8">
                  <c:v>47</c:v>
                </c:pt>
                <c:pt idx="9">
                  <c:v>47</c:v>
                </c:pt>
                <c:pt idx="10">
                  <c:v>47</c:v>
                </c:pt>
                <c:pt idx="11">
                  <c:v>33</c:v>
                </c:pt>
                <c:pt idx="12">
                  <c:v>57</c:v>
                </c:pt>
                <c:pt idx="13">
                  <c:v>46</c:v>
                </c:pt>
                <c:pt idx="14">
                  <c:v>55</c:v>
                </c:pt>
                <c:pt idx="15">
                  <c:v>45</c:v>
                </c:pt>
                <c:pt idx="16">
                  <c:v>46</c:v>
                </c:pt>
                <c:pt idx="17">
                  <c:v>49</c:v>
                </c:pt>
                <c:pt idx="18">
                  <c:v>64</c:v>
                </c:pt>
                <c:pt idx="19">
                  <c:v>51</c:v>
                </c:pt>
                <c:pt idx="20">
                  <c:v>39</c:v>
                </c:pt>
                <c:pt idx="21">
                  <c:v>31</c:v>
                </c:pt>
                <c:pt idx="22">
                  <c:v>51</c:v>
                </c:pt>
                <c:pt idx="23">
                  <c:v>71</c:v>
                </c:pt>
                <c:pt idx="24">
                  <c:v>41</c:v>
                </c:pt>
                <c:pt idx="25">
                  <c:v>68</c:v>
                </c:pt>
                <c:pt idx="26">
                  <c:v>72</c:v>
                </c:pt>
                <c:pt idx="27">
                  <c:v>55</c:v>
                </c:pt>
                <c:pt idx="28">
                  <c:v>62</c:v>
                </c:pt>
                <c:pt idx="29">
                  <c:v>58</c:v>
                </c:pt>
                <c:pt idx="30">
                  <c:v>46</c:v>
                </c:pt>
                <c:pt idx="31">
                  <c:v>52</c:v>
                </c:pt>
                <c:pt idx="32">
                  <c:v>77</c:v>
                </c:pt>
                <c:pt idx="33">
                  <c:v>76</c:v>
                </c:pt>
                <c:pt idx="34">
                  <c:v>63</c:v>
                </c:pt>
                <c:pt idx="35">
                  <c:v>76</c:v>
                </c:pt>
                <c:pt idx="36">
                  <c:v>76</c:v>
                </c:pt>
                <c:pt idx="37">
                  <c:v>78</c:v>
                </c:pt>
                <c:pt idx="38">
                  <c:v>67</c:v>
                </c:pt>
                <c:pt idx="39">
                  <c:v>66</c:v>
                </c:pt>
                <c:pt idx="40">
                  <c:v>70</c:v>
                </c:pt>
                <c:pt idx="41">
                  <c:v>75</c:v>
                </c:pt>
                <c:pt idx="42">
                  <c:v>79</c:v>
                </c:pt>
                <c:pt idx="43">
                  <c:v>80</c:v>
                </c:pt>
                <c:pt idx="44">
                  <c:v>76</c:v>
                </c:pt>
                <c:pt idx="45">
                  <c:v>78</c:v>
                </c:pt>
                <c:pt idx="46">
                  <c:v>85</c:v>
                </c:pt>
                <c:pt idx="47">
                  <c:v>79</c:v>
                </c:pt>
                <c:pt idx="48">
                  <c:v>73</c:v>
                </c:pt>
                <c:pt idx="49">
                  <c:v>78</c:v>
                </c:pt>
              </c:numCache>
            </c:numRef>
          </c:val>
          <c:smooth val="0"/>
          <c:extLst>
            <c:ext xmlns:c16="http://schemas.microsoft.com/office/drawing/2014/chart" uri="{C3380CC4-5D6E-409C-BE32-E72D297353CC}">
              <c16:uniqueId val="{00000000-F57D-CC4C-A840-9250D22A6F07}"/>
            </c:ext>
          </c:extLst>
        </c:ser>
        <c:ser>
          <c:idx val="1"/>
          <c:order val="1"/>
          <c:tx>
            <c:strRef>
              <c:f>UA_ratings!$E$1</c:f>
              <c:strCache>
                <c:ptCount val="1"/>
                <c:pt idx="0">
                  <c:v>ScaledRating</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UA_ratings!$A$2:$A$52</c:f>
              <c:strCache>
                <c:ptCount val="50"/>
                <c:pt idx="0">
                  <c:v>The Emoji Movie</c:v>
                </c:pt>
                <c:pt idx="1">
                  <c:v>After Earth</c:v>
                </c:pt>
                <c:pt idx="2">
                  <c:v>Independence Day: Resurgence</c:v>
                </c:pt>
                <c:pt idx="3">
                  <c:v>Rough Night</c:v>
                </c:pt>
                <c:pt idx="4">
                  <c:v>Point Break</c:v>
                </c:pt>
                <c:pt idx="5">
                  <c:v>Once Bitten</c:v>
                </c:pt>
                <c:pt idx="6">
                  <c:v>Beverly Hills Ninja</c:v>
                </c:pt>
                <c:pt idx="7">
                  <c:v>Blue Crush</c:v>
                </c:pt>
                <c:pt idx="8">
                  <c:v>Heaven Is for Real</c:v>
                </c:pt>
                <c:pt idx="9">
                  <c:v>Daylight</c:v>
                </c:pt>
                <c:pt idx="10">
                  <c:v>Jack Reacher: Never Go Back</c:v>
                </c:pt>
                <c:pt idx="11">
                  <c:v>Sucker Punch</c:v>
                </c:pt>
                <c:pt idx="12">
                  <c:v>The House with a Clock in Its Walls</c:v>
                </c:pt>
                <c:pt idx="13">
                  <c:v>Chasing Liberty</c:v>
                </c:pt>
                <c:pt idx="14">
                  <c:v>Starsky &amp; Hutch</c:v>
                </c:pt>
                <c:pt idx="15">
                  <c:v>Justice League</c:v>
                </c:pt>
                <c:pt idx="16">
                  <c:v>Ali G Indahouse</c:v>
                </c:pt>
                <c:pt idx="17">
                  <c:v>The Fifth Estate</c:v>
                </c:pt>
                <c:pt idx="18">
                  <c:v>Star Trek: Insurrection</c:v>
                </c:pt>
                <c:pt idx="19">
                  <c:v>Due Date</c:v>
                </c:pt>
                <c:pt idx="20">
                  <c:v>Life as We Know It</c:v>
                </c:pt>
                <c:pt idx="21">
                  <c:v>Blended</c:v>
                </c:pt>
                <c:pt idx="22">
                  <c:v>The Pelican Brief</c:v>
                </c:pt>
                <c:pt idx="23">
                  <c:v>A Walk on the Moon</c:v>
                </c:pt>
                <c:pt idx="24">
                  <c:v>Stay</c:v>
                </c:pt>
                <c:pt idx="25">
                  <c:v>All of Me</c:v>
                </c:pt>
                <c:pt idx="26">
                  <c:v>The Thomas Crown Affair</c:v>
                </c:pt>
                <c:pt idx="27">
                  <c:v>The 33</c:v>
                </c:pt>
                <c:pt idx="28">
                  <c:v>The Devil Wears Prada</c:v>
                </c:pt>
                <c:pt idx="29">
                  <c:v>Jumanji: Welcome to the Jungle</c:v>
                </c:pt>
                <c:pt idx="30">
                  <c:v>Beaches</c:v>
                </c:pt>
                <c:pt idx="31">
                  <c:v>The Frighteners</c:v>
                </c:pt>
                <c:pt idx="32">
                  <c:v>8 Mile</c:v>
                </c:pt>
                <c:pt idx="33">
                  <c:v>The Disaster Artist</c:v>
                </c:pt>
                <c:pt idx="34">
                  <c:v>Split</c:v>
                </c:pt>
                <c:pt idx="35">
                  <c:v>Reds</c:v>
                </c:pt>
                <c:pt idx="36">
                  <c:v>Mud</c:v>
                </c:pt>
                <c:pt idx="37">
                  <c:v>Ging chaat goo si</c:v>
                </c:pt>
                <c:pt idx="38">
                  <c:v>Guardians of the Galaxy Vol. 2</c:v>
                </c:pt>
                <c:pt idx="39">
                  <c:v>The Hobbit: The Desolation of Smaug</c:v>
                </c:pt>
                <c:pt idx="40">
                  <c:v>The Curious Case of Benjamin Button</c:v>
                </c:pt>
                <c:pt idx="41">
                  <c:v>T√¥ky√¥ goddof√¢z√¢zu</c:v>
                </c:pt>
                <c:pt idx="42">
                  <c:v>Iron Man</c:v>
                </c:pt>
                <c:pt idx="43">
                  <c:v>Casino Royale</c:v>
                </c:pt>
                <c:pt idx="44">
                  <c:v>Guardians of the Galaxy</c:v>
                </c:pt>
                <c:pt idx="45">
                  <c:v>Magnolia</c:v>
                </c:pt>
                <c:pt idx="46">
                  <c:v>Harry Potter and the Deathly Hallows - Part 2</c:v>
                </c:pt>
                <c:pt idx="47">
                  <c:v>Hotel Rwanda</c:v>
                </c:pt>
                <c:pt idx="48">
                  <c:v>Gran Torino</c:v>
                </c:pt>
                <c:pt idx="49">
                  <c:v>The Elephant Man</c:v>
                </c:pt>
              </c:strCache>
            </c:strRef>
          </c:cat>
          <c:val>
            <c:numRef>
              <c:f>UA_ratings!$E$2:$E$52</c:f>
              <c:numCache>
                <c:formatCode>General</c:formatCode>
                <c:ptCount val="51"/>
                <c:pt idx="0">
                  <c:v>34</c:v>
                </c:pt>
                <c:pt idx="1">
                  <c:v>48</c:v>
                </c:pt>
                <c:pt idx="2">
                  <c:v>52</c:v>
                </c:pt>
                <c:pt idx="3">
                  <c:v>52</c:v>
                </c:pt>
                <c:pt idx="4">
                  <c:v>53</c:v>
                </c:pt>
                <c:pt idx="5">
                  <c:v>56</c:v>
                </c:pt>
                <c:pt idx="6">
                  <c:v>56</c:v>
                </c:pt>
                <c:pt idx="7">
                  <c:v>57</c:v>
                </c:pt>
                <c:pt idx="8">
                  <c:v>58</c:v>
                </c:pt>
                <c:pt idx="9">
                  <c:v>59</c:v>
                </c:pt>
                <c:pt idx="10">
                  <c:v>61</c:v>
                </c:pt>
                <c:pt idx="11">
                  <c:v>61</c:v>
                </c:pt>
                <c:pt idx="12">
                  <c:v>61</c:v>
                </c:pt>
                <c:pt idx="13">
                  <c:v>61</c:v>
                </c:pt>
                <c:pt idx="14">
                  <c:v>61</c:v>
                </c:pt>
                <c:pt idx="15">
                  <c:v>61</c:v>
                </c:pt>
                <c:pt idx="16">
                  <c:v>62</c:v>
                </c:pt>
                <c:pt idx="17">
                  <c:v>62</c:v>
                </c:pt>
                <c:pt idx="18">
                  <c:v>64</c:v>
                </c:pt>
                <c:pt idx="19">
                  <c:v>65</c:v>
                </c:pt>
                <c:pt idx="20">
                  <c:v>65</c:v>
                </c:pt>
                <c:pt idx="21">
                  <c:v>65</c:v>
                </c:pt>
                <c:pt idx="22">
                  <c:v>66</c:v>
                </c:pt>
                <c:pt idx="23">
                  <c:v>66</c:v>
                </c:pt>
                <c:pt idx="24">
                  <c:v>67</c:v>
                </c:pt>
                <c:pt idx="25">
                  <c:v>67</c:v>
                </c:pt>
                <c:pt idx="26">
                  <c:v>68</c:v>
                </c:pt>
                <c:pt idx="27">
                  <c:v>69</c:v>
                </c:pt>
                <c:pt idx="28">
                  <c:v>69</c:v>
                </c:pt>
                <c:pt idx="29">
                  <c:v>70</c:v>
                </c:pt>
                <c:pt idx="30">
                  <c:v>70</c:v>
                </c:pt>
                <c:pt idx="31">
                  <c:v>71</c:v>
                </c:pt>
                <c:pt idx="32">
                  <c:v>72</c:v>
                </c:pt>
                <c:pt idx="33">
                  <c:v>73</c:v>
                </c:pt>
                <c:pt idx="34">
                  <c:v>73</c:v>
                </c:pt>
                <c:pt idx="35">
                  <c:v>73</c:v>
                </c:pt>
                <c:pt idx="36">
                  <c:v>74</c:v>
                </c:pt>
                <c:pt idx="37">
                  <c:v>75</c:v>
                </c:pt>
                <c:pt idx="38">
                  <c:v>76</c:v>
                </c:pt>
                <c:pt idx="39">
                  <c:v>78</c:v>
                </c:pt>
                <c:pt idx="40">
                  <c:v>78</c:v>
                </c:pt>
                <c:pt idx="41">
                  <c:v>78</c:v>
                </c:pt>
                <c:pt idx="42">
                  <c:v>79</c:v>
                </c:pt>
                <c:pt idx="43">
                  <c:v>80</c:v>
                </c:pt>
                <c:pt idx="44">
                  <c:v>80</c:v>
                </c:pt>
                <c:pt idx="45">
                  <c:v>80</c:v>
                </c:pt>
                <c:pt idx="46">
                  <c:v>81</c:v>
                </c:pt>
                <c:pt idx="47">
                  <c:v>81</c:v>
                </c:pt>
                <c:pt idx="48">
                  <c:v>81</c:v>
                </c:pt>
                <c:pt idx="49">
                  <c:v>82</c:v>
                </c:pt>
              </c:numCache>
            </c:numRef>
          </c:val>
          <c:smooth val="0"/>
          <c:extLst>
            <c:ext xmlns:c16="http://schemas.microsoft.com/office/drawing/2014/chart" uri="{C3380CC4-5D6E-409C-BE32-E72D297353CC}">
              <c16:uniqueId val="{00000001-F57D-CC4C-A840-9250D22A6F07}"/>
            </c:ext>
          </c:extLst>
        </c:ser>
        <c:dLbls>
          <c:showLegendKey val="0"/>
          <c:showVal val="0"/>
          <c:showCatName val="0"/>
          <c:showSerName val="0"/>
          <c:showPercent val="0"/>
          <c:showBubbleSize val="0"/>
        </c:dLbls>
        <c:marker val="1"/>
        <c:smooth val="0"/>
        <c:axId val="134697776"/>
        <c:axId val="134699488"/>
      </c:lineChart>
      <c:catAx>
        <c:axId val="1346977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4699488"/>
        <c:crosses val="autoZero"/>
        <c:auto val="1"/>
        <c:lblAlgn val="ctr"/>
        <c:lblOffset val="100"/>
        <c:noMultiLvlLbl val="0"/>
      </c:catAx>
      <c:valAx>
        <c:axId val="1346994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Rating</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4697776"/>
        <c:crosses val="autoZero"/>
        <c:crossBetween val="between"/>
      </c:valAx>
      <c:spPr>
        <a:noFill/>
        <a:ln>
          <a:noFill/>
        </a:ln>
        <a:effectLst/>
      </c:spPr>
    </c:plotArea>
    <c:legend>
      <c:legendPos val="b"/>
      <c:layout>
        <c:manualLayout>
          <c:xMode val="edge"/>
          <c:yMode val="edge"/>
          <c:x val="0.70732463002385282"/>
          <c:y val="5.4021709431431544E-2"/>
          <c:w val="0.20815194029085127"/>
          <c:h val="5.3233811073300386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86D2A-8247-CD4B-AB94-939F2A339E1F}" type="datetimeFigureOut">
              <a:rPr lang="en-US" smtClean="0"/>
              <a:t>8/4/24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E415B2-76F7-1845-A119-90B4097E9501}" type="slidenum">
              <a:rPr lang="en-US" smtClean="0"/>
              <a:t>‹#›</a:t>
            </a:fld>
            <a:endParaRPr lang="en-US"/>
          </a:p>
        </p:txBody>
      </p:sp>
    </p:spTree>
    <p:extLst>
      <p:ext uri="{BB962C8B-B14F-4D97-AF65-F5344CB8AC3E}">
        <p14:creationId xmlns:p14="http://schemas.microsoft.com/office/powerpoint/2010/main" val="3544903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E415B2-76F7-1845-A119-90B4097E9501}" type="slidenum">
              <a:rPr lang="en-US" smtClean="0"/>
              <a:t>7</a:t>
            </a:fld>
            <a:endParaRPr lang="en-US"/>
          </a:p>
        </p:txBody>
      </p:sp>
    </p:spTree>
    <p:extLst>
      <p:ext uri="{BB962C8B-B14F-4D97-AF65-F5344CB8AC3E}">
        <p14:creationId xmlns:p14="http://schemas.microsoft.com/office/powerpoint/2010/main" val="16420709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E415B2-76F7-1845-A119-90B4097E9501}" type="slidenum">
              <a:rPr lang="en-US" smtClean="0"/>
              <a:t>20</a:t>
            </a:fld>
            <a:endParaRPr lang="en-US"/>
          </a:p>
        </p:txBody>
      </p:sp>
    </p:spTree>
    <p:extLst>
      <p:ext uri="{BB962C8B-B14F-4D97-AF65-F5344CB8AC3E}">
        <p14:creationId xmlns:p14="http://schemas.microsoft.com/office/powerpoint/2010/main" val="33413816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000" dirty="0"/>
          </a:p>
        </p:txBody>
      </p:sp>
      <p:sp>
        <p:nvSpPr>
          <p:cNvPr id="4" name="Slide Number Placeholder 3"/>
          <p:cNvSpPr>
            <a:spLocks noGrp="1"/>
          </p:cNvSpPr>
          <p:nvPr>
            <p:ph type="sldNum" sz="quarter" idx="5"/>
          </p:nvPr>
        </p:nvSpPr>
        <p:spPr/>
        <p:txBody>
          <a:bodyPr/>
          <a:lstStyle/>
          <a:p>
            <a:fld id="{D90F6548-9817-46FC-9FB7-FC090EDF903D}" type="slidenum">
              <a:rPr lang="en-US" smtClean="0"/>
              <a:t>21</a:t>
            </a:fld>
            <a:endParaRPr lang="en-US"/>
          </a:p>
        </p:txBody>
      </p:sp>
    </p:spTree>
    <p:extLst>
      <p:ext uri="{BB962C8B-B14F-4D97-AF65-F5344CB8AC3E}">
        <p14:creationId xmlns:p14="http://schemas.microsoft.com/office/powerpoint/2010/main" val="2424119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0F6548-9817-46FC-9FB7-FC090EDF903D}" type="slidenum">
              <a:rPr lang="en-US" smtClean="0"/>
              <a:t>22</a:t>
            </a:fld>
            <a:endParaRPr lang="en-US"/>
          </a:p>
        </p:txBody>
      </p:sp>
    </p:spTree>
    <p:extLst>
      <p:ext uri="{BB962C8B-B14F-4D97-AF65-F5344CB8AC3E}">
        <p14:creationId xmlns:p14="http://schemas.microsoft.com/office/powerpoint/2010/main" val="19112558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0F6548-9817-46FC-9FB7-FC090EDF903D}" type="slidenum">
              <a:rPr lang="en-US" smtClean="0"/>
              <a:t>24</a:t>
            </a:fld>
            <a:endParaRPr lang="en-US"/>
          </a:p>
        </p:txBody>
      </p:sp>
    </p:spTree>
    <p:extLst>
      <p:ext uri="{BB962C8B-B14F-4D97-AF65-F5344CB8AC3E}">
        <p14:creationId xmlns:p14="http://schemas.microsoft.com/office/powerpoint/2010/main" val="38280466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Would be financially beneficial for a production company to tailor their portfolio to movies that result in the highest net earnings</a:t>
            </a:r>
          </a:p>
        </p:txBody>
      </p:sp>
      <p:sp>
        <p:nvSpPr>
          <p:cNvPr id="4" name="Slide Number Placeholder 3"/>
          <p:cNvSpPr>
            <a:spLocks noGrp="1"/>
          </p:cNvSpPr>
          <p:nvPr>
            <p:ph type="sldNum" sz="quarter" idx="5"/>
          </p:nvPr>
        </p:nvSpPr>
        <p:spPr/>
        <p:txBody>
          <a:bodyPr/>
          <a:lstStyle/>
          <a:p>
            <a:fld id="{B7E415B2-76F7-1845-A119-90B4097E9501}" type="slidenum">
              <a:rPr lang="en-US" smtClean="0"/>
              <a:t>30</a:t>
            </a:fld>
            <a:endParaRPr lang="en-US"/>
          </a:p>
        </p:txBody>
      </p:sp>
    </p:spTree>
    <p:extLst>
      <p:ext uri="{BB962C8B-B14F-4D97-AF65-F5344CB8AC3E}">
        <p14:creationId xmlns:p14="http://schemas.microsoft.com/office/powerpoint/2010/main" val="3861304166"/>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DB7259E-0835-F148-B5F0-33EDB844BA76}" type="datetimeFigureOut">
              <a:rPr lang="en-US" smtClean="0"/>
              <a:t>8/4/24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244991D-241E-0748-8898-10F83F7BCC4A}" type="slidenum">
              <a:rPr lang="en-US" smtClean="0"/>
              <a:t>‹#›</a:t>
            </a:fld>
            <a:endParaRPr lang="en-US"/>
          </a:p>
        </p:txBody>
      </p:sp>
    </p:spTree>
    <p:extLst>
      <p:ext uri="{BB962C8B-B14F-4D97-AF65-F5344CB8AC3E}">
        <p14:creationId xmlns:p14="http://schemas.microsoft.com/office/powerpoint/2010/main" val="1652499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DB7259E-0835-F148-B5F0-33EDB844BA76}" type="datetimeFigureOut">
              <a:rPr lang="en-US" smtClean="0"/>
              <a:t>8/4/24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44991D-241E-0748-8898-10F83F7BCC4A}" type="slidenum">
              <a:rPr lang="en-US" smtClean="0"/>
              <a:t>‹#›</a:t>
            </a:fld>
            <a:endParaRPr lang="en-US"/>
          </a:p>
        </p:txBody>
      </p:sp>
    </p:spTree>
    <p:extLst>
      <p:ext uri="{BB962C8B-B14F-4D97-AF65-F5344CB8AC3E}">
        <p14:creationId xmlns:p14="http://schemas.microsoft.com/office/powerpoint/2010/main" val="3802141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B7259E-0835-F148-B5F0-33EDB844BA76}" type="datetimeFigureOut">
              <a:rPr lang="en-US" smtClean="0"/>
              <a:t>8/4/24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44991D-241E-0748-8898-10F83F7BCC4A}" type="slidenum">
              <a:rPr lang="en-US" smtClean="0"/>
              <a:t>‹#›</a:t>
            </a:fld>
            <a:endParaRPr lang="en-US"/>
          </a:p>
        </p:txBody>
      </p:sp>
    </p:spTree>
    <p:extLst>
      <p:ext uri="{BB962C8B-B14F-4D97-AF65-F5344CB8AC3E}">
        <p14:creationId xmlns:p14="http://schemas.microsoft.com/office/powerpoint/2010/main" val="3018371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B7259E-0835-F148-B5F0-33EDB844BA76}" type="datetimeFigureOut">
              <a:rPr lang="en-US" smtClean="0"/>
              <a:t>8/4/24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44991D-241E-0748-8898-10F83F7BCC4A}" type="slidenum">
              <a:rPr lang="en-US" smtClean="0"/>
              <a:t>‹#›</a:t>
            </a:fld>
            <a:endParaRPr lang="en-US"/>
          </a:p>
        </p:txBody>
      </p:sp>
    </p:spTree>
    <p:extLst>
      <p:ext uri="{BB962C8B-B14F-4D97-AF65-F5344CB8AC3E}">
        <p14:creationId xmlns:p14="http://schemas.microsoft.com/office/powerpoint/2010/main" val="2682163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3DB7259E-0835-F148-B5F0-33EDB844BA76}" type="datetimeFigureOut">
              <a:rPr lang="en-US" smtClean="0"/>
              <a:t>8/4/24</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244991D-241E-0748-8898-10F83F7BCC4A}" type="slidenum">
              <a:rPr lang="en-US" smtClean="0"/>
              <a:t>‹#›</a:t>
            </a:fld>
            <a:endParaRPr lang="en-US"/>
          </a:p>
        </p:txBody>
      </p:sp>
    </p:spTree>
    <p:extLst>
      <p:ext uri="{BB962C8B-B14F-4D97-AF65-F5344CB8AC3E}">
        <p14:creationId xmlns:p14="http://schemas.microsoft.com/office/powerpoint/2010/main" val="740396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DB7259E-0835-F148-B5F0-33EDB844BA76}" type="datetimeFigureOut">
              <a:rPr lang="en-US" smtClean="0"/>
              <a:t>8/4/24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44991D-241E-0748-8898-10F83F7BCC4A}" type="slidenum">
              <a:rPr lang="en-US" smtClean="0"/>
              <a:t>‹#›</a:t>
            </a:fld>
            <a:endParaRPr lang="en-US"/>
          </a:p>
        </p:txBody>
      </p:sp>
    </p:spTree>
    <p:extLst>
      <p:ext uri="{BB962C8B-B14F-4D97-AF65-F5344CB8AC3E}">
        <p14:creationId xmlns:p14="http://schemas.microsoft.com/office/powerpoint/2010/main" val="941843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B7259E-0835-F148-B5F0-33EDB844BA76}" type="datetimeFigureOut">
              <a:rPr lang="en-US" smtClean="0"/>
              <a:t>8/4/24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44991D-241E-0748-8898-10F83F7BCC4A}"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484468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DB7259E-0835-F148-B5F0-33EDB844BA76}" type="datetimeFigureOut">
              <a:rPr lang="en-US" smtClean="0"/>
              <a:t>8/4/24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44991D-241E-0748-8898-10F83F7BCC4A}"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1871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B7259E-0835-F148-B5F0-33EDB844BA76}" type="datetimeFigureOut">
              <a:rPr lang="en-US" smtClean="0"/>
              <a:t>8/4/24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44991D-241E-0748-8898-10F83F7BCC4A}" type="slidenum">
              <a:rPr lang="en-US" smtClean="0"/>
              <a:t>‹#›</a:t>
            </a:fld>
            <a:endParaRPr lang="en-US"/>
          </a:p>
        </p:txBody>
      </p:sp>
    </p:spTree>
    <p:extLst>
      <p:ext uri="{BB962C8B-B14F-4D97-AF65-F5344CB8AC3E}">
        <p14:creationId xmlns:p14="http://schemas.microsoft.com/office/powerpoint/2010/main" val="3847383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B7259E-0835-F148-B5F0-33EDB844BA76}" type="datetimeFigureOut">
              <a:rPr lang="en-US" smtClean="0"/>
              <a:t>8/4/24</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244991D-241E-0748-8898-10F83F7BCC4A}" type="slidenum">
              <a:rPr lang="en-US" smtClean="0"/>
              <a:t>‹#›</a:t>
            </a:fld>
            <a:endParaRPr lang="en-US"/>
          </a:p>
        </p:txBody>
      </p:sp>
    </p:spTree>
    <p:extLst>
      <p:ext uri="{BB962C8B-B14F-4D97-AF65-F5344CB8AC3E}">
        <p14:creationId xmlns:p14="http://schemas.microsoft.com/office/powerpoint/2010/main" val="3622621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B7259E-0835-F148-B5F0-33EDB844BA76}" type="datetimeFigureOut">
              <a:rPr lang="en-US" smtClean="0"/>
              <a:t>8/4/24</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244991D-241E-0748-8898-10F83F7BCC4A}" type="slidenum">
              <a:rPr lang="en-US" smtClean="0"/>
              <a:t>‹#›</a:t>
            </a:fld>
            <a:endParaRPr lang="en-US"/>
          </a:p>
        </p:txBody>
      </p:sp>
    </p:spTree>
    <p:extLst>
      <p:ext uri="{BB962C8B-B14F-4D97-AF65-F5344CB8AC3E}">
        <p14:creationId xmlns:p14="http://schemas.microsoft.com/office/powerpoint/2010/main" val="269281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3DB7259E-0835-F148-B5F0-33EDB844BA76}" type="datetimeFigureOut">
              <a:rPr lang="en-US" smtClean="0"/>
              <a:t>8/4/24</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244991D-241E-0748-8898-10F83F7BCC4A}" type="slidenum">
              <a:rPr lang="en-US" smtClean="0"/>
              <a:t>‹#›</a:t>
            </a:fld>
            <a:endParaRPr lang="en-US"/>
          </a:p>
        </p:txBody>
      </p:sp>
    </p:spTree>
    <p:extLst>
      <p:ext uri="{BB962C8B-B14F-4D97-AF65-F5344CB8AC3E}">
        <p14:creationId xmlns:p14="http://schemas.microsoft.com/office/powerpoint/2010/main" val="222760607"/>
      </p:ext>
    </p:extLst>
  </p:cSld>
  <p:clrMap bg1="lt1" tx1="dk1" bg2="lt2" tx2="dk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12" r:id="rId6"/>
    <p:sldLayoutId id="2147483913" r:id="rId7"/>
    <p:sldLayoutId id="2147483914" r:id="rId8"/>
    <p:sldLayoutId id="2147483915" r:id="rId9"/>
    <p:sldLayoutId id="2147483916" r:id="rId10"/>
    <p:sldLayoutId id="2147483917"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jpe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eg"/><Relationship Id="rId9" Type="http://schemas.openxmlformats.org/officeDocument/2006/relationships/image" Target="../media/image1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docs.python.org/3/" TargetMode="External"/><Relationship Id="rId2" Type="http://schemas.openxmlformats.org/officeDocument/2006/relationships/hyperlink" Target="https://matplotlib.org/stable/index.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B568E-726F-04D9-10FE-968556CF2399}"/>
              </a:ext>
            </a:extLst>
          </p:cNvPr>
          <p:cNvSpPr>
            <a:spLocks noGrp="1"/>
          </p:cNvSpPr>
          <p:nvPr>
            <p:ph type="ctrTitle"/>
          </p:nvPr>
        </p:nvSpPr>
        <p:spPr>
          <a:xfrm>
            <a:off x="1069848" y="1901951"/>
            <a:ext cx="9966960" cy="2163743"/>
          </a:xfrm>
        </p:spPr>
        <p:txBody>
          <a:bodyPr>
            <a:noAutofit/>
          </a:bodyPr>
          <a:lstStyle/>
          <a:p>
            <a:pPr algn="ctr"/>
            <a:r>
              <a:rPr lang="en-US" sz="8000" dirty="0"/>
              <a:t>Project 01 – Why so rotten, Rotten Tomatoes?</a:t>
            </a:r>
          </a:p>
        </p:txBody>
      </p:sp>
      <p:sp>
        <p:nvSpPr>
          <p:cNvPr id="3" name="Subtitle 2">
            <a:extLst>
              <a:ext uri="{FF2B5EF4-FFF2-40B4-BE49-F238E27FC236}">
                <a16:creationId xmlns:a16="http://schemas.microsoft.com/office/drawing/2014/main" id="{68BD0B5D-542D-6DAB-203E-B820D1DBFF9E}"/>
              </a:ext>
            </a:extLst>
          </p:cNvPr>
          <p:cNvSpPr>
            <a:spLocks noGrp="1"/>
          </p:cNvSpPr>
          <p:nvPr>
            <p:ph type="subTitle" idx="1"/>
          </p:nvPr>
        </p:nvSpPr>
        <p:spPr>
          <a:xfrm>
            <a:off x="2107692" y="4462272"/>
            <a:ext cx="7891272" cy="1999488"/>
          </a:xfrm>
        </p:spPr>
        <p:txBody>
          <a:bodyPr>
            <a:normAutofit lnSpcReduction="10000"/>
          </a:bodyPr>
          <a:lstStyle/>
          <a:p>
            <a:pPr algn="ctr"/>
            <a:r>
              <a:rPr lang="en-US" b="1" dirty="0"/>
              <a:t>ASU Data Boot Camp</a:t>
            </a:r>
          </a:p>
          <a:p>
            <a:pPr algn="ctr"/>
            <a:r>
              <a:rPr lang="en-US" sz="1900" dirty="0"/>
              <a:t>Marilu Montalvo</a:t>
            </a:r>
          </a:p>
          <a:p>
            <a:pPr algn="ctr"/>
            <a:r>
              <a:rPr lang="en-US" sz="1900" dirty="0"/>
              <a:t>Jordan Banks</a:t>
            </a:r>
          </a:p>
          <a:p>
            <a:pPr algn="ctr"/>
            <a:r>
              <a:rPr lang="en-US" sz="1900" dirty="0"/>
              <a:t>Jonathan Gilbert</a:t>
            </a:r>
          </a:p>
          <a:p>
            <a:pPr algn="ctr"/>
            <a:r>
              <a:rPr lang="en-US" sz="1900" dirty="0"/>
              <a:t>Sachin Pandya</a:t>
            </a:r>
          </a:p>
        </p:txBody>
      </p:sp>
    </p:spTree>
    <p:extLst>
      <p:ext uri="{BB962C8B-B14F-4D97-AF65-F5344CB8AC3E}">
        <p14:creationId xmlns:p14="http://schemas.microsoft.com/office/powerpoint/2010/main" val="185666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aph of a number of metacarpals&#10;&#10;Description automatically generated">
            <a:extLst>
              <a:ext uri="{FF2B5EF4-FFF2-40B4-BE49-F238E27FC236}">
                <a16:creationId xmlns:a16="http://schemas.microsoft.com/office/drawing/2014/main" id="{42C1DF76-D0B0-08AE-D3A2-537EC915B3FD}"/>
              </a:ext>
            </a:extLst>
          </p:cNvPr>
          <p:cNvPicPr>
            <a:picLocks noChangeAspect="1"/>
          </p:cNvPicPr>
          <p:nvPr/>
        </p:nvPicPr>
        <p:blipFill>
          <a:blip r:embed="rId2"/>
          <a:srcRect l="8370" t="8259" r="7589" b="2678"/>
          <a:stretch/>
        </p:blipFill>
        <p:spPr>
          <a:xfrm>
            <a:off x="1152378" y="73084"/>
            <a:ext cx="9887243" cy="5328555"/>
          </a:xfrm>
          <a:prstGeom prst="rect">
            <a:avLst/>
          </a:prstGeom>
          <a:solidFill>
            <a:srgbClr val="FFFFFF">
              <a:shade val="85000"/>
            </a:srgbClr>
          </a:solidFill>
          <a:ln w="3175" cap="sq">
            <a:solidFill>
              <a:schemeClr val="tx1"/>
            </a:solidFill>
            <a:miter lim="800000"/>
          </a:ln>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295436BE-78AB-9FAB-D9B6-924E885C050A}"/>
              </a:ext>
            </a:extLst>
          </p:cNvPr>
          <p:cNvSpPr txBox="1"/>
          <p:nvPr/>
        </p:nvSpPr>
        <p:spPr>
          <a:xfrm>
            <a:off x="110197" y="5376672"/>
            <a:ext cx="11877696"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dirty="0"/>
              <a:t>With this scatter plot we can see a near identical relation between the variability of Meta scores compared to IMDB scores.</a:t>
            </a:r>
          </a:p>
          <a:p>
            <a:pPr marL="285750" indent="-285750">
              <a:buFont typeface="Arial" panose="020B0604020202020204" pitchFamily="34" charset="0"/>
              <a:buChar char="•"/>
            </a:pPr>
            <a:r>
              <a:rPr lang="en-US" dirty="0"/>
              <a:t>The only notable difference is that Meta scores tend to hive higher ratings within their outlier scorings.</a:t>
            </a:r>
          </a:p>
          <a:p>
            <a:pPr marL="285750" indent="-285750">
              <a:buFont typeface="Arial" panose="020B0604020202020204" pitchFamily="34" charset="0"/>
              <a:buChar char="•"/>
            </a:pPr>
            <a:r>
              <a:rPr lang="en-US" dirty="0"/>
              <a:t>There can be a large multitude of reasons the top 6 certificates have so much variability.</a:t>
            </a:r>
          </a:p>
        </p:txBody>
      </p:sp>
    </p:spTree>
    <p:extLst>
      <p:ext uri="{BB962C8B-B14F-4D97-AF65-F5344CB8AC3E}">
        <p14:creationId xmlns:p14="http://schemas.microsoft.com/office/powerpoint/2010/main" val="3011375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AAD373B-D393-5911-8C9C-C2ECA71E3318}"/>
              </a:ext>
            </a:extLst>
          </p:cNvPr>
          <p:cNvSpPr>
            <a:spLocks noGrp="1"/>
          </p:cNvSpPr>
          <p:nvPr>
            <p:ph type="title"/>
          </p:nvPr>
        </p:nvSpPr>
        <p:spPr>
          <a:xfrm>
            <a:off x="744493" y="0"/>
            <a:ext cx="10515600" cy="1325563"/>
          </a:xfrm>
        </p:spPr>
        <p:txBody>
          <a:bodyPr>
            <a:normAutofit/>
          </a:bodyPr>
          <a:lstStyle/>
          <a:p>
            <a:r>
              <a:rPr lang="en-US" sz="4000" dirty="0"/>
              <a:t>Rotten Tomatoes Rating vs. Critics </a:t>
            </a:r>
            <a:r>
              <a:rPr lang="en-US" sz="4000" dirty="0" err="1"/>
              <a:t>Metascore</a:t>
            </a:r>
            <a:r>
              <a:rPr lang="en-US" sz="4000" dirty="0"/>
              <a:t> – Broken Down by Movie Certificate Rating</a:t>
            </a:r>
          </a:p>
        </p:txBody>
      </p:sp>
      <p:sp>
        <p:nvSpPr>
          <p:cNvPr id="3" name="Content Placeholder 2">
            <a:extLst>
              <a:ext uri="{FF2B5EF4-FFF2-40B4-BE49-F238E27FC236}">
                <a16:creationId xmlns:a16="http://schemas.microsoft.com/office/drawing/2014/main" id="{54D07AC8-5716-798E-215E-7FCD95CE6998}"/>
              </a:ext>
            </a:extLst>
          </p:cNvPr>
          <p:cNvSpPr>
            <a:spLocks noGrp="1"/>
          </p:cNvSpPr>
          <p:nvPr>
            <p:ph idx="1"/>
          </p:nvPr>
        </p:nvSpPr>
        <p:spPr>
          <a:xfrm>
            <a:off x="744493" y="1437262"/>
            <a:ext cx="10703011" cy="1356980"/>
          </a:xfrm>
        </p:spPr>
        <p:txBody>
          <a:bodyPr>
            <a:normAutofit/>
          </a:bodyPr>
          <a:lstStyle/>
          <a:p>
            <a:r>
              <a:rPr lang="en-US" dirty="0"/>
              <a:t>Using pandas and </a:t>
            </a:r>
            <a:r>
              <a:rPr lang="en-US" dirty="0" err="1"/>
              <a:t>numbpy</a:t>
            </a:r>
            <a:r>
              <a:rPr lang="en-US" dirty="0"/>
              <a:t> to create and manipulate Data Frames</a:t>
            </a:r>
          </a:p>
          <a:p>
            <a:pPr marL="914400" lvl="1" indent="-457200">
              <a:buFont typeface="+mj-lt"/>
              <a:buAutoNum type="arabicPeriod"/>
            </a:pPr>
            <a:r>
              <a:rPr lang="en-US" dirty="0"/>
              <a:t>View columns and ensure correct spelling for extraction</a:t>
            </a:r>
          </a:p>
          <a:p>
            <a:pPr marL="914400" lvl="1" indent="-457200">
              <a:buFont typeface="+mj-lt"/>
              <a:buAutoNum type="arabicPeriod"/>
            </a:pPr>
            <a:r>
              <a:rPr lang="en-US" dirty="0"/>
              <a:t>Create new Data Frame and sort by Rotten Tomatoes Rating</a:t>
            </a:r>
          </a:p>
        </p:txBody>
      </p:sp>
      <p:pic>
        <p:nvPicPr>
          <p:cNvPr id="4" name="Picture 3">
            <a:extLst>
              <a:ext uri="{FF2B5EF4-FFF2-40B4-BE49-F238E27FC236}">
                <a16:creationId xmlns:a16="http://schemas.microsoft.com/office/drawing/2014/main" id="{DBE0BE7B-E49E-AE5C-4C81-91F795301893}"/>
              </a:ext>
            </a:extLst>
          </p:cNvPr>
          <p:cNvPicPr>
            <a:picLocks noChangeAspect="1"/>
          </p:cNvPicPr>
          <p:nvPr/>
        </p:nvPicPr>
        <p:blipFill>
          <a:blip r:embed="rId2"/>
          <a:stretch>
            <a:fillRect/>
          </a:stretch>
        </p:blipFill>
        <p:spPr>
          <a:xfrm>
            <a:off x="1644563" y="2660130"/>
            <a:ext cx="8902873" cy="3958185"/>
          </a:xfrm>
          <a:prstGeom prst="rect">
            <a:avLst/>
          </a:prstGeom>
        </p:spPr>
      </p:pic>
    </p:spTree>
    <p:extLst>
      <p:ext uri="{BB962C8B-B14F-4D97-AF65-F5344CB8AC3E}">
        <p14:creationId xmlns:p14="http://schemas.microsoft.com/office/powerpoint/2010/main" val="1951995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327E16-D593-A896-39BA-D684C2857F0D}"/>
              </a:ext>
            </a:extLst>
          </p:cNvPr>
          <p:cNvSpPr>
            <a:spLocks noGrp="1"/>
          </p:cNvSpPr>
          <p:nvPr>
            <p:ph idx="1"/>
          </p:nvPr>
        </p:nvSpPr>
        <p:spPr>
          <a:xfrm>
            <a:off x="8377880" y="1825625"/>
            <a:ext cx="2975919" cy="4351338"/>
          </a:xfrm>
        </p:spPr>
        <p:txBody>
          <a:bodyPr/>
          <a:lstStyle/>
          <a:p>
            <a:pPr marL="0" indent="0">
              <a:buNone/>
            </a:pPr>
            <a:r>
              <a:rPr lang="en-US" dirty="0"/>
              <a:t>3. Scale rating values for Rotten Tomatoes to then compare to </a:t>
            </a:r>
            <a:r>
              <a:rPr lang="en-US" dirty="0" err="1"/>
              <a:t>Metascore</a:t>
            </a:r>
            <a:r>
              <a:rPr lang="en-US" dirty="0"/>
              <a:t>, and export to CSV for safe keeping</a:t>
            </a:r>
          </a:p>
          <a:p>
            <a:endParaRPr lang="en-US" dirty="0"/>
          </a:p>
        </p:txBody>
      </p:sp>
      <p:pic>
        <p:nvPicPr>
          <p:cNvPr id="4" name="Picture 3">
            <a:extLst>
              <a:ext uri="{FF2B5EF4-FFF2-40B4-BE49-F238E27FC236}">
                <a16:creationId xmlns:a16="http://schemas.microsoft.com/office/drawing/2014/main" id="{716444CC-59DD-1B1F-07A7-CF44FC50A3BD}"/>
              </a:ext>
            </a:extLst>
          </p:cNvPr>
          <p:cNvPicPr>
            <a:picLocks noChangeAspect="1"/>
          </p:cNvPicPr>
          <p:nvPr/>
        </p:nvPicPr>
        <p:blipFill>
          <a:blip r:embed="rId2"/>
          <a:stretch>
            <a:fillRect/>
          </a:stretch>
        </p:blipFill>
        <p:spPr>
          <a:xfrm>
            <a:off x="355627" y="1410494"/>
            <a:ext cx="7772400" cy="5181600"/>
          </a:xfrm>
          <a:prstGeom prst="rect">
            <a:avLst/>
          </a:prstGeom>
        </p:spPr>
      </p:pic>
      <p:sp>
        <p:nvSpPr>
          <p:cNvPr id="5" name="Title 1">
            <a:extLst>
              <a:ext uri="{FF2B5EF4-FFF2-40B4-BE49-F238E27FC236}">
                <a16:creationId xmlns:a16="http://schemas.microsoft.com/office/drawing/2014/main" id="{1607660B-E470-9FBE-B143-C53AB62B5559}"/>
              </a:ext>
            </a:extLst>
          </p:cNvPr>
          <p:cNvSpPr>
            <a:spLocks noGrp="1"/>
          </p:cNvSpPr>
          <p:nvPr>
            <p:ph type="title"/>
          </p:nvPr>
        </p:nvSpPr>
        <p:spPr>
          <a:xfrm>
            <a:off x="744493" y="0"/>
            <a:ext cx="10515600" cy="1325563"/>
          </a:xfrm>
        </p:spPr>
        <p:txBody>
          <a:bodyPr>
            <a:normAutofit/>
          </a:bodyPr>
          <a:lstStyle/>
          <a:p>
            <a:r>
              <a:rPr lang="en-US" sz="4000" dirty="0"/>
              <a:t>Rotten Tomatoes Rating vs. Critics </a:t>
            </a:r>
            <a:r>
              <a:rPr lang="en-US" sz="4000" dirty="0" err="1"/>
              <a:t>Metascore</a:t>
            </a:r>
            <a:r>
              <a:rPr lang="en-US" sz="4000" dirty="0"/>
              <a:t> – Broken Down by Movie Certificate Rating</a:t>
            </a:r>
          </a:p>
        </p:txBody>
      </p:sp>
    </p:spTree>
    <p:extLst>
      <p:ext uri="{BB962C8B-B14F-4D97-AF65-F5344CB8AC3E}">
        <p14:creationId xmlns:p14="http://schemas.microsoft.com/office/powerpoint/2010/main" val="2317041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D8857C-F64D-5443-5A87-5C49D11EDD6B}"/>
              </a:ext>
            </a:extLst>
          </p:cNvPr>
          <p:cNvSpPr>
            <a:spLocks noGrp="1"/>
          </p:cNvSpPr>
          <p:nvPr>
            <p:ph idx="1"/>
          </p:nvPr>
        </p:nvSpPr>
        <p:spPr>
          <a:xfrm>
            <a:off x="609600" y="1430210"/>
            <a:ext cx="10981038" cy="1358638"/>
          </a:xfrm>
        </p:spPr>
        <p:txBody>
          <a:bodyPr/>
          <a:lstStyle/>
          <a:p>
            <a:pPr marL="457200" lvl="1" indent="0">
              <a:buNone/>
            </a:pPr>
            <a:r>
              <a:rPr lang="en-US" dirty="0"/>
              <a:t>4. Pull </a:t>
            </a:r>
            <a:r>
              <a:rPr lang="en-US" dirty="0" err="1"/>
              <a:t>DataFrames</a:t>
            </a:r>
            <a:r>
              <a:rPr lang="en-US" dirty="0"/>
              <a:t> by certificate and begin to extract and sample data from each certificate rating identified</a:t>
            </a:r>
          </a:p>
          <a:p>
            <a:pPr marL="457200" lvl="1" indent="0">
              <a:buNone/>
            </a:pPr>
            <a:r>
              <a:rPr lang="en-US" dirty="0"/>
              <a:t>5. Export to .csv file and complete data visualization in Excel</a:t>
            </a:r>
          </a:p>
          <a:p>
            <a:pPr marL="0" indent="0">
              <a:buNone/>
            </a:pPr>
            <a:endParaRPr lang="en-US" dirty="0"/>
          </a:p>
        </p:txBody>
      </p:sp>
      <p:pic>
        <p:nvPicPr>
          <p:cNvPr id="4" name="Picture 3">
            <a:extLst>
              <a:ext uri="{FF2B5EF4-FFF2-40B4-BE49-F238E27FC236}">
                <a16:creationId xmlns:a16="http://schemas.microsoft.com/office/drawing/2014/main" id="{02BDE7BA-344A-B80C-20BC-4D0DF8C98534}"/>
              </a:ext>
            </a:extLst>
          </p:cNvPr>
          <p:cNvPicPr>
            <a:picLocks noChangeAspect="1"/>
          </p:cNvPicPr>
          <p:nvPr/>
        </p:nvPicPr>
        <p:blipFill>
          <a:blip r:embed="rId2"/>
          <a:stretch>
            <a:fillRect/>
          </a:stretch>
        </p:blipFill>
        <p:spPr>
          <a:xfrm>
            <a:off x="1391957" y="2788848"/>
            <a:ext cx="9900059" cy="2978651"/>
          </a:xfrm>
          <a:prstGeom prst="rect">
            <a:avLst/>
          </a:prstGeom>
        </p:spPr>
      </p:pic>
      <p:sp>
        <p:nvSpPr>
          <p:cNvPr id="5" name="Title 1">
            <a:extLst>
              <a:ext uri="{FF2B5EF4-FFF2-40B4-BE49-F238E27FC236}">
                <a16:creationId xmlns:a16="http://schemas.microsoft.com/office/drawing/2014/main" id="{DA71FDF0-D2CF-1536-1D74-804EA7D6A4D2}"/>
              </a:ext>
            </a:extLst>
          </p:cNvPr>
          <p:cNvSpPr>
            <a:spLocks noGrp="1"/>
          </p:cNvSpPr>
          <p:nvPr>
            <p:ph type="title"/>
          </p:nvPr>
        </p:nvSpPr>
        <p:spPr>
          <a:xfrm>
            <a:off x="776416" y="104647"/>
            <a:ext cx="10515600" cy="1325563"/>
          </a:xfrm>
        </p:spPr>
        <p:txBody>
          <a:bodyPr>
            <a:normAutofit/>
          </a:bodyPr>
          <a:lstStyle/>
          <a:p>
            <a:r>
              <a:rPr lang="en-US" sz="4000" dirty="0"/>
              <a:t>Rotten Tomatoes Rating vs. Critics </a:t>
            </a:r>
            <a:r>
              <a:rPr lang="en-US" sz="4000" dirty="0" err="1"/>
              <a:t>Metascore</a:t>
            </a:r>
            <a:r>
              <a:rPr lang="en-US" sz="4000" dirty="0"/>
              <a:t> – Broken Down by Movie Certificate Rating</a:t>
            </a:r>
          </a:p>
        </p:txBody>
      </p:sp>
    </p:spTree>
    <p:extLst>
      <p:ext uri="{BB962C8B-B14F-4D97-AF65-F5344CB8AC3E}">
        <p14:creationId xmlns:p14="http://schemas.microsoft.com/office/powerpoint/2010/main" val="3427687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264625DC-BD0D-84EB-5553-0B7CCFB39CEC}"/>
              </a:ext>
            </a:extLst>
          </p:cNvPr>
          <p:cNvGraphicFramePr>
            <a:graphicFrameLocks/>
          </p:cNvGraphicFramePr>
          <p:nvPr>
            <p:extLst>
              <p:ext uri="{D42A27DB-BD31-4B8C-83A1-F6EECF244321}">
                <p14:modId xmlns:p14="http://schemas.microsoft.com/office/powerpoint/2010/main" val="2315052980"/>
              </p:ext>
            </p:extLst>
          </p:nvPr>
        </p:nvGraphicFramePr>
        <p:xfrm>
          <a:off x="1237735" y="861884"/>
          <a:ext cx="9716530" cy="513423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983451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DE60AF5C-EB00-B08E-B2DA-642E307D5732}"/>
              </a:ext>
            </a:extLst>
          </p:cNvPr>
          <p:cNvGraphicFramePr>
            <a:graphicFrameLocks/>
          </p:cNvGraphicFramePr>
          <p:nvPr>
            <p:extLst>
              <p:ext uri="{D42A27DB-BD31-4B8C-83A1-F6EECF244321}">
                <p14:modId xmlns:p14="http://schemas.microsoft.com/office/powerpoint/2010/main" val="100219090"/>
              </p:ext>
            </p:extLst>
          </p:nvPr>
        </p:nvGraphicFramePr>
        <p:xfrm>
          <a:off x="1106316" y="832493"/>
          <a:ext cx="9979368" cy="51930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09147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F027F2DD-BEE5-B211-5D90-13504BEE4B4A}"/>
              </a:ext>
            </a:extLst>
          </p:cNvPr>
          <p:cNvGraphicFramePr>
            <a:graphicFrameLocks/>
          </p:cNvGraphicFramePr>
          <p:nvPr>
            <p:extLst>
              <p:ext uri="{D42A27DB-BD31-4B8C-83A1-F6EECF244321}">
                <p14:modId xmlns:p14="http://schemas.microsoft.com/office/powerpoint/2010/main" val="2569351351"/>
              </p:ext>
            </p:extLst>
          </p:nvPr>
        </p:nvGraphicFramePr>
        <p:xfrm>
          <a:off x="687816" y="1010937"/>
          <a:ext cx="10816367" cy="483612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07141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2D06D899-1FAA-9338-EF76-DEDCB1F1DB34}"/>
              </a:ext>
            </a:extLst>
          </p:cNvPr>
          <p:cNvGraphicFramePr>
            <a:graphicFrameLocks/>
          </p:cNvGraphicFramePr>
          <p:nvPr>
            <p:extLst>
              <p:ext uri="{D42A27DB-BD31-4B8C-83A1-F6EECF244321}">
                <p14:modId xmlns:p14="http://schemas.microsoft.com/office/powerpoint/2010/main" val="1099369486"/>
              </p:ext>
            </p:extLst>
          </p:nvPr>
        </p:nvGraphicFramePr>
        <p:xfrm>
          <a:off x="916260" y="837613"/>
          <a:ext cx="10359479" cy="518277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85995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FEC04ACC-BE5D-BF70-0D08-EBEB1F369725}"/>
              </a:ext>
            </a:extLst>
          </p:cNvPr>
          <p:cNvGraphicFramePr>
            <a:graphicFrameLocks/>
          </p:cNvGraphicFramePr>
          <p:nvPr>
            <p:extLst>
              <p:ext uri="{D42A27DB-BD31-4B8C-83A1-F6EECF244321}">
                <p14:modId xmlns:p14="http://schemas.microsoft.com/office/powerpoint/2010/main" val="1276329915"/>
              </p:ext>
            </p:extLst>
          </p:nvPr>
        </p:nvGraphicFramePr>
        <p:xfrm>
          <a:off x="789009" y="489153"/>
          <a:ext cx="10613982" cy="587969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936679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0E0FEB85-BE0B-106D-B693-37AB2CE41713}"/>
              </a:ext>
            </a:extLst>
          </p:cNvPr>
          <p:cNvGraphicFramePr>
            <a:graphicFrameLocks/>
          </p:cNvGraphicFramePr>
          <p:nvPr>
            <p:extLst>
              <p:ext uri="{D42A27DB-BD31-4B8C-83A1-F6EECF244321}">
                <p14:modId xmlns:p14="http://schemas.microsoft.com/office/powerpoint/2010/main" val="2846076196"/>
              </p:ext>
            </p:extLst>
          </p:nvPr>
        </p:nvGraphicFramePr>
        <p:xfrm>
          <a:off x="547913" y="778231"/>
          <a:ext cx="11096173" cy="53015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08239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73EAF2-695D-C7B3-2B48-FD3978B675E7}"/>
              </a:ext>
            </a:extLst>
          </p:cNvPr>
          <p:cNvSpPr>
            <a:spLocks noGrp="1"/>
          </p:cNvSpPr>
          <p:nvPr>
            <p:ph idx="1"/>
          </p:nvPr>
        </p:nvSpPr>
        <p:spPr>
          <a:xfrm>
            <a:off x="424248" y="999744"/>
            <a:ext cx="7311082" cy="5524624"/>
          </a:xfrm>
        </p:spPr>
        <p:txBody>
          <a:bodyPr>
            <a:normAutofit/>
          </a:bodyPr>
          <a:lstStyle/>
          <a:p>
            <a:pPr marL="0" indent="0">
              <a:buNone/>
            </a:pPr>
            <a:r>
              <a:rPr lang="en-US" u="sng" dirty="0"/>
              <a:t>Primary Objectives</a:t>
            </a:r>
            <a:endParaRPr lang="en-US" dirty="0"/>
          </a:p>
          <a:p>
            <a:r>
              <a:rPr lang="en-US" dirty="0"/>
              <a:t>Review of top 10,000 movies rated on Rotten Tomatoes to answer the following questions</a:t>
            </a:r>
          </a:p>
          <a:p>
            <a:pPr lvl="1"/>
            <a:r>
              <a:rPr lang="en-US" dirty="0"/>
              <a:t>Is there one genre of movie that is more popular than another? </a:t>
            </a:r>
          </a:p>
          <a:p>
            <a:pPr lvl="1"/>
            <a:r>
              <a:rPr lang="en-US" dirty="0"/>
              <a:t>How does the certificate rating affect average overall movie rating? </a:t>
            </a:r>
          </a:p>
          <a:p>
            <a:pPr lvl="1"/>
            <a:r>
              <a:rPr lang="en-US" dirty="0"/>
              <a:t>What countries have the most popular rating certificates? </a:t>
            </a:r>
          </a:p>
          <a:p>
            <a:pPr lvl="1"/>
            <a:r>
              <a:rPr lang="en-US" dirty="0"/>
              <a:t>How does the Rotten Tomatoes score compare to critic ratings? </a:t>
            </a:r>
          </a:p>
          <a:p>
            <a:pPr marL="0" indent="0">
              <a:buNone/>
            </a:pPr>
            <a:r>
              <a:rPr lang="en-US" u="sng" dirty="0"/>
              <a:t>Secondary Objectives</a:t>
            </a:r>
          </a:p>
          <a:p>
            <a:r>
              <a:rPr lang="en-US" sz="1800" dirty="0"/>
              <a:t>What makes the top 5 movies unique? </a:t>
            </a:r>
          </a:p>
          <a:p>
            <a:r>
              <a:rPr lang="en-US" sz="1800" dirty="0"/>
              <a:t>How does movie duration compare to rating certificate and other measures? </a:t>
            </a:r>
          </a:p>
        </p:txBody>
      </p:sp>
      <p:pic>
        <p:nvPicPr>
          <p:cNvPr id="1026" name="Picture 2" descr="Rotten Tomatoes Adjusts Criteria to Include More Diverse Critics - TheWrap">
            <a:extLst>
              <a:ext uri="{FF2B5EF4-FFF2-40B4-BE49-F238E27FC236}">
                <a16:creationId xmlns:a16="http://schemas.microsoft.com/office/drawing/2014/main" id="{38580B4F-60E5-333A-1C2C-6D29BC2C6C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3524" y="2026507"/>
            <a:ext cx="4588475" cy="3058983"/>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A8F7C22C-569C-F99B-77A0-CA730770960D}"/>
              </a:ext>
            </a:extLst>
          </p:cNvPr>
          <p:cNvSpPr txBox="1">
            <a:spLocks/>
          </p:cNvSpPr>
          <p:nvPr/>
        </p:nvSpPr>
        <p:spPr>
          <a:xfrm>
            <a:off x="838200" y="5527548"/>
            <a:ext cx="10109886" cy="6494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346367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AF6A5-5E24-97B5-EC84-29EE65656338}"/>
              </a:ext>
            </a:extLst>
          </p:cNvPr>
          <p:cNvSpPr>
            <a:spLocks noGrp="1"/>
          </p:cNvSpPr>
          <p:nvPr>
            <p:ph type="ctrTitle"/>
          </p:nvPr>
        </p:nvSpPr>
        <p:spPr>
          <a:xfrm>
            <a:off x="1524000" y="1549400"/>
            <a:ext cx="9144000" cy="1655762"/>
          </a:xfrm>
        </p:spPr>
        <p:txBody>
          <a:bodyPr>
            <a:normAutofit/>
          </a:bodyPr>
          <a:lstStyle/>
          <a:p>
            <a:r>
              <a:rPr lang="en-US" sz="4000" dirty="0"/>
              <a:t>How does the average movie duration compare?</a:t>
            </a:r>
          </a:p>
        </p:txBody>
      </p:sp>
      <p:sp>
        <p:nvSpPr>
          <p:cNvPr id="3" name="Subtitle 2">
            <a:extLst>
              <a:ext uri="{FF2B5EF4-FFF2-40B4-BE49-F238E27FC236}">
                <a16:creationId xmlns:a16="http://schemas.microsoft.com/office/drawing/2014/main" id="{15D05BAB-C850-646E-5CD3-9E349D35992B}"/>
              </a:ext>
            </a:extLst>
          </p:cNvPr>
          <p:cNvSpPr>
            <a:spLocks noGrp="1"/>
          </p:cNvSpPr>
          <p:nvPr>
            <p:ph type="subTitle" idx="1"/>
          </p:nvPr>
        </p:nvSpPr>
        <p:spPr>
          <a:xfrm>
            <a:off x="525272" y="4729798"/>
            <a:ext cx="9144000" cy="1655762"/>
          </a:xfrm>
        </p:spPr>
        <p:txBody>
          <a:bodyPr>
            <a:normAutofit/>
          </a:bodyPr>
          <a:lstStyle/>
          <a:p>
            <a:pPr marR="0" lvl="1">
              <a:lnSpc>
                <a:spcPct val="107000"/>
              </a:lnSpc>
              <a:spcBef>
                <a:spcPts val="0"/>
              </a:spcBef>
              <a:spcAft>
                <a:spcPts val="800"/>
              </a:spcAft>
              <a:buSzPts val="1000"/>
              <a:tabLst>
                <a:tab pos="914400" algn="l"/>
              </a:tabLst>
            </a:pPr>
            <a:r>
              <a:rPr lang="en-US" sz="2400" dirty="0"/>
              <a:t> Movie durations vary across different genres, directors, year of filming, etc.</a:t>
            </a:r>
            <a:endParaRPr lang="en-US" sz="2000" dirty="0"/>
          </a:p>
        </p:txBody>
      </p:sp>
    </p:spTree>
    <p:extLst>
      <p:ext uri="{BB962C8B-B14F-4D97-AF65-F5344CB8AC3E}">
        <p14:creationId xmlns:p14="http://schemas.microsoft.com/office/powerpoint/2010/main" val="32994765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F1DF94F-792A-6FE2-5455-1BFEC1A2DEDB}"/>
              </a:ext>
            </a:extLst>
          </p:cNvPr>
          <p:cNvPicPr>
            <a:picLocks noChangeAspect="1"/>
          </p:cNvPicPr>
          <p:nvPr/>
        </p:nvPicPr>
        <p:blipFill rotWithShape="1">
          <a:blip r:embed="rId3"/>
          <a:srcRect t="-1966"/>
          <a:stretch/>
        </p:blipFill>
        <p:spPr>
          <a:xfrm>
            <a:off x="1472377" y="1205156"/>
            <a:ext cx="9247246" cy="5432910"/>
          </a:xfrm>
          <a:prstGeom prst="rect">
            <a:avLst/>
          </a:prstGeom>
        </p:spPr>
      </p:pic>
      <p:sp>
        <p:nvSpPr>
          <p:cNvPr id="4" name="Title 3">
            <a:extLst>
              <a:ext uri="{FF2B5EF4-FFF2-40B4-BE49-F238E27FC236}">
                <a16:creationId xmlns:a16="http://schemas.microsoft.com/office/drawing/2014/main" id="{12E52F1E-8F39-697A-D6C3-811B4081B88A}"/>
              </a:ext>
            </a:extLst>
          </p:cNvPr>
          <p:cNvSpPr>
            <a:spLocks noGrp="1"/>
          </p:cNvSpPr>
          <p:nvPr>
            <p:ph type="title"/>
          </p:nvPr>
        </p:nvSpPr>
        <p:spPr>
          <a:xfrm>
            <a:off x="1069848" y="374904"/>
            <a:ext cx="10058400" cy="685800"/>
          </a:xfrm>
        </p:spPr>
        <p:txBody>
          <a:bodyPr>
            <a:normAutofit fontScale="90000"/>
          </a:bodyPr>
          <a:lstStyle/>
          <a:p>
            <a:pPr algn="ctr"/>
            <a:r>
              <a:rPr lang="en-US" dirty="0"/>
              <a:t>Average Movie Duration by Genre</a:t>
            </a:r>
          </a:p>
        </p:txBody>
      </p:sp>
    </p:spTree>
    <p:extLst>
      <p:ext uri="{BB962C8B-B14F-4D97-AF65-F5344CB8AC3E}">
        <p14:creationId xmlns:p14="http://schemas.microsoft.com/office/powerpoint/2010/main" val="14909430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A002C79-09FB-2CDA-0F2E-39F40C6AF63C}"/>
              </a:ext>
            </a:extLst>
          </p:cNvPr>
          <p:cNvPicPr>
            <a:picLocks noChangeAspect="1"/>
          </p:cNvPicPr>
          <p:nvPr/>
        </p:nvPicPr>
        <p:blipFill>
          <a:blip r:embed="rId3"/>
          <a:stretch>
            <a:fillRect/>
          </a:stretch>
        </p:blipFill>
        <p:spPr>
          <a:xfrm>
            <a:off x="1126685" y="1231392"/>
            <a:ext cx="9938629" cy="5445966"/>
          </a:xfrm>
          <a:prstGeom prst="rect">
            <a:avLst/>
          </a:prstGeom>
        </p:spPr>
      </p:pic>
      <p:sp>
        <p:nvSpPr>
          <p:cNvPr id="2" name="Title 1">
            <a:extLst>
              <a:ext uri="{FF2B5EF4-FFF2-40B4-BE49-F238E27FC236}">
                <a16:creationId xmlns:a16="http://schemas.microsoft.com/office/drawing/2014/main" id="{33EC5100-F156-9347-9C90-3064AC2F0478}"/>
              </a:ext>
            </a:extLst>
          </p:cNvPr>
          <p:cNvSpPr>
            <a:spLocks noGrp="1"/>
          </p:cNvSpPr>
          <p:nvPr>
            <p:ph type="title"/>
          </p:nvPr>
        </p:nvSpPr>
        <p:spPr>
          <a:xfrm>
            <a:off x="1066799" y="460248"/>
            <a:ext cx="10058400" cy="771144"/>
          </a:xfrm>
        </p:spPr>
        <p:txBody>
          <a:bodyPr>
            <a:normAutofit fontScale="90000"/>
          </a:bodyPr>
          <a:lstStyle/>
          <a:p>
            <a:pPr algn="ctr"/>
            <a:r>
              <a:rPr lang="en-US" dirty="0"/>
              <a:t>Average Movie Duration by Director</a:t>
            </a:r>
          </a:p>
        </p:txBody>
      </p:sp>
    </p:spTree>
    <p:extLst>
      <p:ext uri="{BB962C8B-B14F-4D97-AF65-F5344CB8AC3E}">
        <p14:creationId xmlns:p14="http://schemas.microsoft.com/office/powerpoint/2010/main" val="34423200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204486F-3CBE-7412-0C85-2F360ECB629C}"/>
              </a:ext>
            </a:extLst>
          </p:cNvPr>
          <p:cNvPicPr>
            <a:picLocks noChangeAspect="1"/>
          </p:cNvPicPr>
          <p:nvPr/>
        </p:nvPicPr>
        <p:blipFill>
          <a:blip r:embed="rId2"/>
          <a:stretch>
            <a:fillRect/>
          </a:stretch>
        </p:blipFill>
        <p:spPr>
          <a:xfrm>
            <a:off x="1179565" y="1014559"/>
            <a:ext cx="9832868" cy="5848862"/>
          </a:xfrm>
          <a:prstGeom prst="rect">
            <a:avLst/>
          </a:prstGeom>
        </p:spPr>
      </p:pic>
      <p:sp>
        <p:nvSpPr>
          <p:cNvPr id="2" name="Title 1">
            <a:extLst>
              <a:ext uri="{FF2B5EF4-FFF2-40B4-BE49-F238E27FC236}">
                <a16:creationId xmlns:a16="http://schemas.microsoft.com/office/drawing/2014/main" id="{2220C46B-9075-2C42-187E-79FADEC8CFFA}"/>
              </a:ext>
            </a:extLst>
          </p:cNvPr>
          <p:cNvSpPr>
            <a:spLocks noGrp="1"/>
          </p:cNvSpPr>
          <p:nvPr>
            <p:ph type="title"/>
          </p:nvPr>
        </p:nvSpPr>
        <p:spPr>
          <a:xfrm>
            <a:off x="653795" y="206839"/>
            <a:ext cx="10884408" cy="807720"/>
          </a:xfrm>
        </p:spPr>
        <p:txBody>
          <a:bodyPr>
            <a:normAutofit fontScale="90000"/>
          </a:bodyPr>
          <a:lstStyle/>
          <a:p>
            <a:pPr algn="ctr"/>
            <a:r>
              <a:rPr lang="en-US" dirty="0"/>
              <a:t>Average Movie Duration by Release Year</a:t>
            </a:r>
          </a:p>
        </p:txBody>
      </p:sp>
    </p:spTree>
    <p:extLst>
      <p:ext uri="{BB962C8B-B14F-4D97-AF65-F5344CB8AC3E}">
        <p14:creationId xmlns:p14="http://schemas.microsoft.com/office/powerpoint/2010/main" val="13500427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586DA4C-2E8C-1609-C0BB-0D239D843BBC}"/>
              </a:ext>
            </a:extLst>
          </p:cNvPr>
          <p:cNvPicPr>
            <a:picLocks noChangeAspect="1"/>
          </p:cNvPicPr>
          <p:nvPr/>
        </p:nvPicPr>
        <p:blipFill>
          <a:blip r:embed="rId3"/>
          <a:stretch>
            <a:fillRect/>
          </a:stretch>
        </p:blipFill>
        <p:spPr>
          <a:xfrm>
            <a:off x="1763773" y="1265940"/>
            <a:ext cx="8664454" cy="5592060"/>
          </a:xfrm>
          <a:prstGeom prst="rect">
            <a:avLst/>
          </a:prstGeom>
        </p:spPr>
      </p:pic>
      <p:sp>
        <p:nvSpPr>
          <p:cNvPr id="2" name="Title 1">
            <a:extLst>
              <a:ext uri="{FF2B5EF4-FFF2-40B4-BE49-F238E27FC236}">
                <a16:creationId xmlns:a16="http://schemas.microsoft.com/office/drawing/2014/main" id="{B7A0A76A-FF42-E671-EF20-CE6CE84D4E12}"/>
              </a:ext>
            </a:extLst>
          </p:cNvPr>
          <p:cNvSpPr>
            <a:spLocks noGrp="1"/>
          </p:cNvSpPr>
          <p:nvPr>
            <p:ph type="title"/>
          </p:nvPr>
        </p:nvSpPr>
        <p:spPr>
          <a:xfrm>
            <a:off x="1069848" y="484632"/>
            <a:ext cx="10058400" cy="661262"/>
          </a:xfrm>
        </p:spPr>
        <p:txBody>
          <a:bodyPr>
            <a:normAutofit fontScale="90000"/>
          </a:bodyPr>
          <a:lstStyle/>
          <a:p>
            <a:pPr algn="ctr"/>
            <a:r>
              <a:rPr lang="en-US" dirty="0"/>
              <a:t>The top 5 movies for 2023</a:t>
            </a:r>
          </a:p>
        </p:txBody>
      </p:sp>
    </p:spTree>
    <p:extLst>
      <p:ext uri="{BB962C8B-B14F-4D97-AF65-F5344CB8AC3E}">
        <p14:creationId xmlns:p14="http://schemas.microsoft.com/office/powerpoint/2010/main" val="10812357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A8576-165A-517E-F990-091EC7B9BE8A}"/>
              </a:ext>
            </a:extLst>
          </p:cNvPr>
          <p:cNvSpPr>
            <a:spLocks noGrp="1"/>
          </p:cNvSpPr>
          <p:nvPr>
            <p:ph type="title"/>
          </p:nvPr>
        </p:nvSpPr>
        <p:spPr>
          <a:xfrm>
            <a:off x="1066800" y="206840"/>
            <a:ext cx="10058400" cy="684411"/>
          </a:xfrm>
        </p:spPr>
        <p:txBody>
          <a:bodyPr>
            <a:normAutofit fontScale="90000"/>
          </a:bodyPr>
          <a:lstStyle/>
          <a:p>
            <a:pPr algn="ctr"/>
            <a:r>
              <a:rPr lang="en-US" dirty="0"/>
              <a:t>Most Common Primary Genre</a:t>
            </a:r>
          </a:p>
        </p:txBody>
      </p:sp>
      <p:sp>
        <p:nvSpPr>
          <p:cNvPr id="3" name="Content Placeholder 2">
            <a:extLst>
              <a:ext uri="{FF2B5EF4-FFF2-40B4-BE49-F238E27FC236}">
                <a16:creationId xmlns:a16="http://schemas.microsoft.com/office/drawing/2014/main" id="{3A0C66FC-E0A7-8B9A-8DEC-2B54C73D7DE1}"/>
              </a:ext>
            </a:extLst>
          </p:cNvPr>
          <p:cNvSpPr>
            <a:spLocks noGrp="1"/>
          </p:cNvSpPr>
          <p:nvPr>
            <p:ph idx="1"/>
          </p:nvPr>
        </p:nvSpPr>
        <p:spPr>
          <a:xfrm>
            <a:off x="1066800" y="891251"/>
            <a:ext cx="10058400" cy="879676"/>
          </a:xfrm>
        </p:spPr>
        <p:txBody>
          <a:bodyPr/>
          <a:lstStyle/>
          <a:p>
            <a:r>
              <a:rPr lang="en-US" b="0" i="0" dirty="0">
                <a:effectLst/>
                <a:latin typeface="gg sans"/>
              </a:rPr>
              <a:t>The most common primary genres action, comedy, and drama. </a:t>
            </a:r>
          </a:p>
          <a:p>
            <a:r>
              <a:rPr lang="en-US" b="0" i="0" dirty="0">
                <a:effectLst/>
                <a:latin typeface="gg sans"/>
              </a:rPr>
              <a:t>The least common are musicals, film-noir, and history.</a:t>
            </a:r>
            <a:endParaRPr lang="en-US" dirty="0"/>
          </a:p>
          <a:p>
            <a:endParaRPr lang="en-US" dirty="0"/>
          </a:p>
        </p:txBody>
      </p:sp>
      <p:pic>
        <p:nvPicPr>
          <p:cNvPr id="4" name="Picture 3" descr="A graph with blue bars and white text&#10;&#10;Description automatically generated">
            <a:extLst>
              <a:ext uri="{FF2B5EF4-FFF2-40B4-BE49-F238E27FC236}">
                <a16:creationId xmlns:a16="http://schemas.microsoft.com/office/drawing/2014/main" id="{FDFB4B4B-357D-1280-48AC-18A9BFE06FD3}"/>
              </a:ext>
            </a:extLst>
          </p:cNvPr>
          <p:cNvPicPr>
            <a:picLocks noChangeAspect="1"/>
          </p:cNvPicPr>
          <p:nvPr/>
        </p:nvPicPr>
        <p:blipFill>
          <a:blip r:embed="rId2"/>
          <a:stretch>
            <a:fillRect/>
          </a:stretch>
        </p:blipFill>
        <p:spPr>
          <a:xfrm>
            <a:off x="2045182" y="1770927"/>
            <a:ext cx="8101636" cy="4824569"/>
          </a:xfrm>
          <a:prstGeom prst="rect">
            <a:avLst/>
          </a:prstGeom>
        </p:spPr>
      </p:pic>
    </p:spTree>
    <p:extLst>
      <p:ext uri="{BB962C8B-B14F-4D97-AF65-F5344CB8AC3E}">
        <p14:creationId xmlns:p14="http://schemas.microsoft.com/office/powerpoint/2010/main" val="25094328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CA79B-C319-13A6-7781-849A3D482403}"/>
              </a:ext>
            </a:extLst>
          </p:cNvPr>
          <p:cNvSpPr>
            <a:spLocks noGrp="1"/>
          </p:cNvSpPr>
          <p:nvPr>
            <p:ph type="title"/>
          </p:nvPr>
        </p:nvSpPr>
        <p:spPr>
          <a:xfrm>
            <a:off x="1066800" y="218414"/>
            <a:ext cx="10058400" cy="638112"/>
          </a:xfrm>
        </p:spPr>
        <p:txBody>
          <a:bodyPr>
            <a:normAutofit fontScale="90000"/>
          </a:bodyPr>
          <a:lstStyle/>
          <a:p>
            <a:pPr algn="ctr"/>
            <a:r>
              <a:rPr lang="en-US" dirty="0"/>
              <a:t>Most Common Secondary Genre</a:t>
            </a:r>
          </a:p>
        </p:txBody>
      </p:sp>
      <p:sp>
        <p:nvSpPr>
          <p:cNvPr id="3" name="Content Placeholder 2">
            <a:extLst>
              <a:ext uri="{FF2B5EF4-FFF2-40B4-BE49-F238E27FC236}">
                <a16:creationId xmlns:a16="http://schemas.microsoft.com/office/drawing/2014/main" id="{F746E479-955F-B549-F69A-5FB5A9B2382C}"/>
              </a:ext>
            </a:extLst>
          </p:cNvPr>
          <p:cNvSpPr>
            <a:spLocks noGrp="1"/>
          </p:cNvSpPr>
          <p:nvPr>
            <p:ph idx="1"/>
          </p:nvPr>
        </p:nvSpPr>
        <p:spPr>
          <a:xfrm>
            <a:off x="1066800" y="856526"/>
            <a:ext cx="10058400" cy="969033"/>
          </a:xfrm>
        </p:spPr>
        <p:txBody>
          <a:bodyPr/>
          <a:lstStyle/>
          <a:p>
            <a:r>
              <a:rPr lang="en-US" b="0" i="0" dirty="0">
                <a:effectLst/>
                <a:latin typeface="gg sans"/>
              </a:rPr>
              <a:t>The most common secondary genres are drama, adventure, and crime. </a:t>
            </a:r>
          </a:p>
          <a:p>
            <a:r>
              <a:rPr lang="en-US" b="0" i="0" dirty="0">
                <a:effectLst/>
                <a:latin typeface="gg sans"/>
              </a:rPr>
              <a:t>The least common secondary genre are westerns, film-noir, and animation.</a:t>
            </a:r>
            <a:endParaRPr lang="en-US" dirty="0"/>
          </a:p>
        </p:txBody>
      </p:sp>
      <p:pic>
        <p:nvPicPr>
          <p:cNvPr id="5" name="Picture 4" descr="A graph with blue and white bars&#10;&#10;Description automatically generated">
            <a:extLst>
              <a:ext uri="{FF2B5EF4-FFF2-40B4-BE49-F238E27FC236}">
                <a16:creationId xmlns:a16="http://schemas.microsoft.com/office/drawing/2014/main" id="{585199A8-EC0C-D87D-24C1-9E92D759E372}"/>
              </a:ext>
            </a:extLst>
          </p:cNvPr>
          <p:cNvPicPr>
            <a:picLocks noChangeAspect="1"/>
          </p:cNvPicPr>
          <p:nvPr/>
        </p:nvPicPr>
        <p:blipFill>
          <a:blip r:embed="rId2"/>
          <a:stretch>
            <a:fillRect/>
          </a:stretch>
        </p:blipFill>
        <p:spPr>
          <a:xfrm>
            <a:off x="1848975" y="1697299"/>
            <a:ext cx="8494049" cy="5072502"/>
          </a:xfrm>
          <a:prstGeom prst="rect">
            <a:avLst/>
          </a:prstGeom>
        </p:spPr>
      </p:pic>
    </p:spTree>
    <p:extLst>
      <p:ext uri="{BB962C8B-B14F-4D97-AF65-F5344CB8AC3E}">
        <p14:creationId xmlns:p14="http://schemas.microsoft.com/office/powerpoint/2010/main" val="20486662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06DAE-5BAF-FB01-1B57-50F4D9C50032}"/>
              </a:ext>
            </a:extLst>
          </p:cNvPr>
          <p:cNvSpPr>
            <a:spLocks noGrp="1"/>
          </p:cNvSpPr>
          <p:nvPr>
            <p:ph type="title"/>
          </p:nvPr>
        </p:nvSpPr>
        <p:spPr>
          <a:xfrm>
            <a:off x="1069848" y="484632"/>
            <a:ext cx="10058400" cy="649687"/>
          </a:xfrm>
        </p:spPr>
        <p:txBody>
          <a:bodyPr>
            <a:normAutofit fontScale="90000"/>
          </a:bodyPr>
          <a:lstStyle/>
          <a:p>
            <a:pPr algn="ctr"/>
            <a:r>
              <a:rPr lang="en-US" dirty="0"/>
              <a:t>Most Common Tertiary Genre</a:t>
            </a:r>
          </a:p>
        </p:txBody>
      </p:sp>
      <p:sp>
        <p:nvSpPr>
          <p:cNvPr id="3" name="Content Placeholder 2">
            <a:extLst>
              <a:ext uri="{FF2B5EF4-FFF2-40B4-BE49-F238E27FC236}">
                <a16:creationId xmlns:a16="http://schemas.microsoft.com/office/drawing/2014/main" id="{D62C5F9B-9ED1-A6DA-D771-62DC6FEE5144}"/>
              </a:ext>
            </a:extLst>
          </p:cNvPr>
          <p:cNvSpPr>
            <a:spLocks noGrp="1"/>
          </p:cNvSpPr>
          <p:nvPr>
            <p:ph idx="1"/>
          </p:nvPr>
        </p:nvSpPr>
        <p:spPr>
          <a:xfrm>
            <a:off x="1063752" y="1134319"/>
            <a:ext cx="10058400" cy="891251"/>
          </a:xfrm>
        </p:spPr>
        <p:txBody>
          <a:bodyPr/>
          <a:lstStyle/>
          <a:p>
            <a:r>
              <a:rPr lang="en-US" b="0" i="0" dirty="0">
                <a:effectLst/>
                <a:latin typeface="gg sans"/>
              </a:rPr>
              <a:t>The most common third genres are thriller, drama, and romance. </a:t>
            </a:r>
          </a:p>
          <a:p>
            <a:r>
              <a:rPr lang="en-US" b="0" i="0" dirty="0">
                <a:effectLst/>
                <a:latin typeface="gg sans"/>
              </a:rPr>
              <a:t>The least common third genres are musicals, biographies, and film-noir.</a:t>
            </a:r>
            <a:endParaRPr lang="en-US" dirty="0"/>
          </a:p>
        </p:txBody>
      </p:sp>
      <p:pic>
        <p:nvPicPr>
          <p:cNvPr id="7" name="Picture 6" descr="A graph of a number of different types of genre&#10;&#10;Description automatically generated with medium confidence">
            <a:extLst>
              <a:ext uri="{FF2B5EF4-FFF2-40B4-BE49-F238E27FC236}">
                <a16:creationId xmlns:a16="http://schemas.microsoft.com/office/drawing/2014/main" id="{F8AFEB29-C4BE-9FC8-66B5-A8608A57F1CC}"/>
              </a:ext>
            </a:extLst>
          </p:cNvPr>
          <p:cNvPicPr>
            <a:picLocks noChangeAspect="1"/>
          </p:cNvPicPr>
          <p:nvPr/>
        </p:nvPicPr>
        <p:blipFill>
          <a:blip r:embed="rId2"/>
          <a:stretch>
            <a:fillRect/>
          </a:stretch>
        </p:blipFill>
        <p:spPr>
          <a:xfrm>
            <a:off x="2138469" y="2025570"/>
            <a:ext cx="7908965" cy="4729761"/>
          </a:xfrm>
          <a:prstGeom prst="rect">
            <a:avLst/>
          </a:prstGeom>
        </p:spPr>
      </p:pic>
    </p:spTree>
    <p:extLst>
      <p:ext uri="{BB962C8B-B14F-4D97-AF65-F5344CB8AC3E}">
        <p14:creationId xmlns:p14="http://schemas.microsoft.com/office/powerpoint/2010/main" val="17531333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D19EE-3DA3-094C-D22E-2E5C486EF5F6}"/>
              </a:ext>
            </a:extLst>
          </p:cNvPr>
          <p:cNvSpPr>
            <a:spLocks noGrp="1"/>
          </p:cNvSpPr>
          <p:nvPr>
            <p:ph type="title"/>
          </p:nvPr>
        </p:nvSpPr>
        <p:spPr>
          <a:xfrm>
            <a:off x="1069848" y="484632"/>
            <a:ext cx="10058400" cy="707560"/>
          </a:xfrm>
        </p:spPr>
        <p:txBody>
          <a:bodyPr>
            <a:normAutofit fontScale="90000"/>
          </a:bodyPr>
          <a:lstStyle/>
          <a:p>
            <a:pPr algn="ctr"/>
            <a:r>
              <a:rPr lang="en-US" dirty="0"/>
              <a:t>Overall Conclusion</a:t>
            </a:r>
          </a:p>
        </p:txBody>
      </p:sp>
      <p:sp>
        <p:nvSpPr>
          <p:cNvPr id="3" name="Content Placeholder 2">
            <a:extLst>
              <a:ext uri="{FF2B5EF4-FFF2-40B4-BE49-F238E27FC236}">
                <a16:creationId xmlns:a16="http://schemas.microsoft.com/office/drawing/2014/main" id="{66A90F14-8E24-ED2B-9BD6-3C9931012065}"/>
              </a:ext>
            </a:extLst>
          </p:cNvPr>
          <p:cNvSpPr>
            <a:spLocks noGrp="1"/>
          </p:cNvSpPr>
          <p:nvPr>
            <p:ph idx="1"/>
          </p:nvPr>
        </p:nvSpPr>
        <p:spPr>
          <a:xfrm>
            <a:off x="1069848" y="1365813"/>
            <a:ext cx="10058400" cy="4806387"/>
          </a:xfrm>
        </p:spPr>
        <p:txBody>
          <a:bodyPr>
            <a:normAutofit/>
          </a:bodyPr>
          <a:lstStyle/>
          <a:p>
            <a:r>
              <a:rPr lang="en-US" sz="2400" dirty="0"/>
              <a:t>This full analysis can help movie production companies in their evaluation of which genre, duration, and rating certificate may lead to the greatest return of investment. </a:t>
            </a:r>
          </a:p>
          <a:p>
            <a:endParaRPr lang="en-US" sz="2400" dirty="0"/>
          </a:p>
          <a:p>
            <a:pPr lvl="1"/>
            <a:r>
              <a:rPr lang="en-US" dirty="0"/>
              <a:t>In regards to average ratings, we concluded that the overall variability in ratings within a rating certificate is not different enough to draw a strong comparison</a:t>
            </a:r>
          </a:p>
          <a:p>
            <a:pPr lvl="1"/>
            <a:r>
              <a:rPr lang="en-US" dirty="0"/>
              <a:t>When referring to Rotten Tomatoes ratings compared to the critics </a:t>
            </a:r>
            <a:r>
              <a:rPr lang="en-US" dirty="0" err="1"/>
              <a:t>Metascore</a:t>
            </a:r>
            <a:r>
              <a:rPr lang="en-US" dirty="0"/>
              <a:t> Rating, we generally saw that as the films were rated higher, they would have less of a discrepancy between Rotten Tomatoes and the </a:t>
            </a:r>
            <a:r>
              <a:rPr lang="en-US" dirty="0" err="1"/>
              <a:t>Metascore</a:t>
            </a:r>
            <a:endParaRPr lang="en-US" dirty="0"/>
          </a:p>
          <a:p>
            <a:pPr lvl="1"/>
            <a:r>
              <a:rPr lang="en-US" dirty="0"/>
              <a:t>Overall movies have increased in duration the newer they are, and most directors tend to film multiple of their own movies around the same length</a:t>
            </a:r>
          </a:p>
          <a:p>
            <a:pPr lvl="1"/>
            <a:r>
              <a:rPr lang="en-US" dirty="0"/>
              <a:t>There is a stronger relationship between common genres than there is less common genres. </a:t>
            </a:r>
          </a:p>
          <a:p>
            <a:pPr lvl="2"/>
            <a:r>
              <a:rPr lang="en-US" dirty="0"/>
              <a:t>For instance and Action/Comedy/Thriller will be more common than a Animated/Historical/Film Noir </a:t>
            </a:r>
          </a:p>
        </p:txBody>
      </p:sp>
    </p:spTree>
    <p:extLst>
      <p:ext uri="{BB962C8B-B14F-4D97-AF65-F5344CB8AC3E}">
        <p14:creationId xmlns:p14="http://schemas.microsoft.com/office/powerpoint/2010/main" val="36922829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E67B9-8659-33E8-FD84-E3090B69DA54}"/>
              </a:ext>
            </a:extLst>
          </p:cNvPr>
          <p:cNvSpPr>
            <a:spLocks noGrp="1"/>
          </p:cNvSpPr>
          <p:nvPr>
            <p:ph type="title"/>
          </p:nvPr>
        </p:nvSpPr>
        <p:spPr>
          <a:xfrm>
            <a:off x="1069848" y="484632"/>
            <a:ext cx="10058400" cy="869606"/>
          </a:xfrm>
        </p:spPr>
        <p:txBody>
          <a:bodyPr/>
          <a:lstStyle/>
          <a:p>
            <a:r>
              <a:rPr lang="en-US" u="sng" dirty="0"/>
              <a:t>Limitations</a:t>
            </a:r>
            <a:r>
              <a:rPr lang="en-US" dirty="0"/>
              <a:t> </a:t>
            </a:r>
          </a:p>
        </p:txBody>
      </p:sp>
      <p:sp>
        <p:nvSpPr>
          <p:cNvPr id="3" name="Content Placeholder 2">
            <a:extLst>
              <a:ext uri="{FF2B5EF4-FFF2-40B4-BE49-F238E27FC236}">
                <a16:creationId xmlns:a16="http://schemas.microsoft.com/office/drawing/2014/main" id="{4039F120-F5CE-D520-C324-4850ED3E1F2E}"/>
              </a:ext>
            </a:extLst>
          </p:cNvPr>
          <p:cNvSpPr>
            <a:spLocks noGrp="1"/>
          </p:cNvSpPr>
          <p:nvPr>
            <p:ph idx="1"/>
          </p:nvPr>
        </p:nvSpPr>
        <p:spPr>
          <a:xfrm>
            <a:off x="803630" y="1519524"/>
            <a:ext cx="10058400" cy="4050792"/>
          </a:xfrm>
        </p:spPr>
        <p:txBody>
          <a:bodyPr/>
          <a:lstStyle/>
          <a:p>
            <a:r>
              <a:rPr lang="en-US" dirty="0"/>
              <a:t>Inconsistent data values for certificate and rating with missing fields of data</a:t>
            </a:r>
          </a:p>
          <a:p>
            <a:r>
              <a:rPr lang="en-US" dirty="0"/>
              <a:t>Sample data is a limited data set and does not integrate real time pushes of data</a:t>
            </a:r>
          </a:p>
          <a:p>
            <a:r>
              <a:rPr lang="en-US" dirty="0"/>
              <a:t>Limited samples sizes for certain certificate ratings</a:t>
            </a:r>
          </a:p>
          <a:p>
            <a:r>
              <a:rPr lang="en-US" dirty="0"/>
              <a:t>Due to focus of subject, there were limitations in comparisons between different additional variables</a:t>
            </a:r>
          </a:p>
          <a:p>
            <a:r>
              <a:rPr lang="en-US" dirty="0"/>
              <a:t>If we were to review this towards the end of our Boot Camp we feel that our overall analysis and toolkit would be more robust resulting in deeper statistics and analysis across more variables in the dataset</a:t>
            </a:r>
          </a:p>
          <a:p>
            <a:r>
              <a:rPr lang="en-US" dirty="0"/>
              <a:t>The publicly available data we were able to access was limited by not having more variables that could be analyzed numerically</a:t>
            </a:r>
          </a:p>
          <a:p>
            <a:pPr marL="0" indent="0">
              <a:buNone/>
            </a:pPr>
            <a:endParaRPr lang="en-US" dirty="0"/>
          </a:p>
        </p:txBody>
      </p:sp>
    </p:spTree>
    <p:extLst>
      <p:ext uri="{BB962C8B-B14F-4D97-AF65-F5344CB8AC3E}">
        <p14:creationId xmlns:p14="http://schemas.microsoft.com/office/powerpoint/2010/main" val="434254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13B9F-E812-68F7-0979-8187AF27A493}"/>
              </a:ext>
            </a:extLst>
          </p:cNvPr>
          <p:cNvSpPr>
            <a:spLocks noGrp="1"/>
          </p:cNvSpPr>
          <p:nvPr>
            <p:ph type="title"/>
          </p:nvPr>
        </p:nvSpPr>
        <p:spPr>
          <a:xfrm>
            <a:off x="838200" y="192127"/>
            <a:ext cx="10515600" cy="1325563"/>
          </a:xfrm>
        </p:spPr>
        <p:txBody>
          <a:bodyPr/>
          <a:lstStyle/>
          <a:p>
            <a:r>
              <a:rPr lang="en-US" u="sng" dirty="0"/>
              <a:t>Methods, Websites, and Modules Used</a:t>
            </a:r>
          </a:p>
        </p:txBody>
      </p:sp>
      <p:sp>
        <p:nvSpPr>
          <p:cNvPr id="3" name="Content Placeholder 2">
            <a:extLst>
              <a:ext uri="{FF2B5EF4-FFF2-40B4-BE49-F238E27FC236}">
                <a16:creationId xmlns:a16="http://schemas.microsoft.com/office/drawing/2014/main" id="{1978F5D7-0879-1939-A80D-E0747C9BCC85}"/>
              </a:ext>
            </a:extLst>
          </p:cNvPr>
          <p:cNvSpPr>
            <a:spLocks noGrp="1"/>
          </p:cNvSpPr>
          <p:nvPr>
            <p:ph idx="1"/>
          </p:nvPr>
        </p:nvSpPr>
        <p:spPr>
          <a:xfrm>
            <a:off x="693222" y="1419829"/>
            <a:ext cx="3140676" cy="4144987"/>
          </a:xfrm>
        </p:spPr>
        <p:txBody>
          <a:bodyPr/>
          <a:lstStyle/>
          <a:p>
            <a:r>
              <a:rPr lang="en-US" dirty="0" err="1"/>
              <a:t>Jupyter</a:t>
            </a:r>
            <a:r>
              <a:rPr lang="en-US" dirty="0"/>
              <a:t> Notebook</a:t>
            </a:r>
          </a:p>
          <a:p>
            <a:r>
              <a:rPr lang="en-US" dirty="0"/>
              <a:t>GitHub</a:t>
            </a:r>
          </a:p>
          <a:p>
            <a:r>
              <a:rPr lang="en-US" dirty="0"/>
              <a:t>Python</a:t>
            </a:r>
          </a:p>
          <a:p>
            <a:r>
              <a:rPr lang="en-US" dirty="0"/>
              <a:t>NumPy</a:t>
            </a:r>
          </a:p>
          <a:p>
            <a:r>
              <a:rPr lang="en-US" dirty="0" err="1"/>
              <a:t>MatPlotLib</a:t>
            </a:r>
            <a:endParaRPr lang="en-US" dirty="0"/>
          </a:p>
          <a:p>
            <a:r>
              <a:rPr lang="en-US" dirty="0"/>
              <a:t>Excel</a:t>
            </a:r>
          </a:p>
          <a:p>
            <a:r>
              <a:rPr lang="en-US" dirty="0"/>
              <a:t>Pandas</a:t>
            </a:r>
          </a:p>
          <a:p>
            <a:r>
              <a:rPr lang="en-US" dirty="0"/>
              <a:t>Kaggle</a:t>
            </a:r>
          </a:p>
          <a:p>
            <a:endParaRPr lang="en-US" dirty="0"/>
          </a:p>
          <a:p>
            <a:endParaRPr lang="en-US" dirty="0"/>
          </a:p>
        </p:txBody>
      </p:sp>
      <p:pic>
        <p:nvPicPr>
          <p:cNvPr id="2050" name="Picture 2">
            <a:extLst>
              <a:ext uri="{FF2B5EF4-FFF2-40B4-BE49-F238E27FC236}">
                <a16:creationId xmlns:a16="http://schemas.microsoft.com/office/drawing/2014/main" id="{5766807C-1E12-AE39-BA1C-EF37EACAE7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0644" y="1244685"/>
            <a:ext cx="2314488" cy="267993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GitHub Logo, Git Hub Icon With Text On White and Black Background 17119660  Vector Art at Vecteezy">
            <a:extLst>
              <a:ext uri="{FF2B5EF4-FFF2-40B4-BE49-F238E27FC236}">
                <a16:creationId xmlns:a16="http://schemas.microsoft.com/office/drawing/2014/main" id="{015C9CF6-057F-D2E8-6C69-73A963ADA9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94880" y="5403470"/>
            <a:ext cx="2706623" cy="135331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CB13493F-335D-D717-09FE-C3A6D73FBA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1010" y="2896559"/>
            <a:ext cx="2314489" cy="2541612"/>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A5844FEA-9990-E05C-86A1-BFDAEFEDC95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38582" y="5494798"/>
            <a:ext cx="3490405" cy="1570682"/>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Matplotlib">
            <a:extLst>
              <a:ext uri="{FF2B5EF4-FFF2-40B4-BE49-F238E27FC236}">
                <a16:creationId xmlns:a16="http://schemas.microsoft.com/office/drawing/2014/main" id="{8669E91A-E89D-BD4A-77C2-C260ACE5CCD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61337" y="2976291"/>
            <a:ext cx="1325563" cy="1325563"/>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a:extLst>
              <a:ext uri="{FF2B5EF4-FFF2-40B4-BE49-F238E27FC236}">
                <a16:creationId xmlns:a16="http://schemas.microsoft.com/office/drawing/2014/main" id="{7B2CDABD-174F-3701-19D3-1CFA8B9B9FF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46288" y="3429000"/>
            <a:ext cx="1403808" cy="1325563"/>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pandas - Python Data Analysis Library">
            <a:extLst>
              <a:ext uri="{FF2B5EF4-FFF2-40B4-BE49-F238E27FC236}">
                <a16:creationId xmlns:a16="http://schemas.microsoft.com/office/drawing/2014/main" id="{148D2018-617A-F67B-1BE8-1D01FB02557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000" y="4301854"/>
            <a:ext cx="3390900" cy="2400300"/>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a:extLst>
              <a:ext uri="{FF2B5EF4-FFF2-40B4-BE49-F238E27FC236}">
                <a16:creationId xmlns:a16="http://schemas.microsoft.com/office/drawing/2014/main" id="{3605C332-FDE7-9A37-7E32-02DD87A58EC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636342" y="1350319"/>
            <a:ext cx="3053762" cy="1179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88919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9CCD9-4651-0BC0-4A13-8C087B0C2FC4}"/>
              </a:ext>
            </a:extLst>
          </p:cNvPr>
          <p:cNvSpPr>
            <a:spLocks noGrp="1"/>
          </p:cNvSpPr>
          <p:nvPr>
            <p:ph type="title"/>
          </p:nvPr>
        </p:nvSpPr>
        <p:spPr>
          <a:xfrm>
            <a:off x="1066800" y="127321"/>
            <a:ext cx="10058400" cy="1079339"/>
          </a:xfrm>
        </p:spPr>
        <p:txBody>
          <a:bodyPr/>
          <a:lstStyle/>
          <a:p>
            <a:r>
              <a:rPr lang="en-US" u="sng" dirty="0"/>
              <a:t>Future Considerations</a:t>
            </a:r>
          </a:p>
        </p:txBody>
      </p:sp>
      <p:sp>
        <p:nvSpPr>
          <p:cNvPr id="3" name="Content Placeholder 2">
            <a:extLst>
              <a:ext uri="{FF2B5EF4-FFF2-40B4-BE49-F238E27FC236}">
                <a16:creationId xmlns:a16="http://schemas.microsoft.com/office/drawing/2014/main" id="{7CF281A8-5A39-DC46-9F1B-8C69784B8948}"/>
              </a:ext>
            </a:extLst>
          </p:cNvPr>
          <p:cNvSpPr>
            <a:spLocks noGrp="1"/>
          </p:cNvSpPr>
          <p:nvPr>
            <p:ph idx="1"/>
          </p:nvPr>
        </p:nvSpPr>
        <p:spPr>
          <a:xfrm>
            <a:off x="664734" y="1727869"/>
            <a:ext cx="10058400" cy="4050792"/>
          </a:xfrm>
        </p:spPr>
        <p:txBody>
          <a:bodyPr/>
          <a:lstStyle/>
          <a:p>
            <a:r>
              <a:rPr lang="en-US" dirty="0"/>
              <a:t>Identify datasets with Gross and Net earnings for movies to determine how movies do financially when broken down by certificate rating</a:t>
            </a:r>
          </a:p>
          <a:p>
            <a:r>
              <a:rPr lang="en-US" dirty="0"/>
              <a:t>Identify datasets to include total nominations and awards won to determine which objective measures in a movie most closely correlates to award winners</a:t>
            </a:r>
          </a:p>
          <a:p>
            <a:r>
              <a:rPr lang="en-US" dirty="0"/>
              <a:t>If implementation of API, then can create this into a live program that constantly adds to the log of movies reviewed and provides visualizations of best movies by certificate and ratings</a:t>
            </a:r>
          </a:p>
          <a:p>
            <a:r>
              <a:rPr lang="en-US" dirty="0"/>
              <a:t>Purchasing larger numerical datasets that would allow for more statistics to be derived and presented</a:t>
            </a:r>
          </a:p>
          <a:p>
            <a:endParaRPr lang="en-US" dirty="0"/>
          </a:p>
        </p:txBody>
      </p:sp>
    </p:spTree>
    <p:extLst>
      <p:ext uri="{BB962C8B-B14F-4D97-AF65-F5344CB8AC3E}">
        <p14:creationId xmlns:p14="http://schemas.microsoft.com/office/powerpoint/2010/main" val="16588325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0AB28-0C6E-6072-1924-44CDB14FA3FF}"/>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50ECFBAF-319C-95FA-2857-E15F63E9609D}"/>
              </a:ext>
            </a:extLst>
          </p:cNvPr>
          <p:cNvSpPr>
            <a:spLocks noGrp="1"/>
          </p:cNvSpPr>
          <p:nvPr>
            <p:ph idx="1"/>
          </p:nvPr>
        </p:nvSpPr>
        <p:spPr/>
        <p:txBody>
          <a:bodyPr/>
          <a:lstStyle/>
          <a:p>
            <a:r>
              <a:rPr lang="en-US" dirty="0"/>
              <a:t>Kaggle Dataset – https://</a:t>
            </a:r>
            <a:r>
              <a:rPr lang="en-US" dirty="0" err="1"/>
              <a:t>www.kaggle.com</a:t>
            </a:r>
            <a:r>
              <a:rPr lang="en-US" dirty="0"/>
              <a:t>/datasets/talha002/rottentomatoes-400k-review</a:t>
            </a:r>
          </a:p>
          <a:p>
            <a:r>
              <a:rPr lang="en-US" dirty="0"/>
              <a:t>Happy Donut</a:t>
            </a:r>
          </a:p>
          <a:p>
            <a:r>
              <a:rPr lang="en-US" dirty="0"/>
              <a:t>Matplotlib Documentation - </a:t>
            </a:r>
            <a:r>
              <a:rPr lang="en-US" dirty="0">
                <a:hlinkClick r:id="rId2"/>
              </a:rPr>
              <a:t>https://matplotlib.org/stable/index.html</a:t>
            </a:r>
            <a:endParaRPr lang="en-US" dirty="0"/>
          </a:p>
          <a:p>
            <a:r>
              <a:rPr lang="en-US" dirty="0"/>
              <a:t>Python Documentation - </a:t>
            </a:r>
            <a:r>
              <a:rPr lang="en-US" dirty="0">
                <a:hlinkClick r:id="rId3"/>
              </a:rPr>
              <a:t>https://docs.python.org/3/</a:t>
            </a:r>
            <a:r>
              <a:rPr lang="en-US" dirty="0"/>
              <a:t> </a:t>
            </a:r>
          </a:p>
          <a:p>
            <a:r>
              <a:rPr lang="en-US" dirty="0"/>
              <a:t>Our Fearless Leaders</a:t>
            </a:r>
          </a:p>
          <a:p>
            <a:pPr lvl="1"/>
            <a:r>
              <a:rPr lang="en-US" dirty="0"/>
              <a:t>Drew Hoang</a:t>
            </a:r>
          </a:p>
          <a:p>
            <a:pPr lvl="1"/>
            <a:r>
              <a:rPr lang="en-US" dirty="0"/>
              <a:t>Natural Chan</a:t>
            </a:r>
          </a:p>
          <a:p>
            <a:pPr lvl="1"/>
            <a:r>
              <a:rPr lang="en-US" dirty="0"/>
              <a:t>Henry Deane</a:t>
            </a:r>
          </a:p>
        </p:txBody>
      </p:sp>
    </p:spTree>
    <p:extLst>
      <p:ext uri="{BB962C8B-B14F-4D97-AF65-F5344CB8AC3E}">
        <p14:creationId xmlns:p14="http://schemas.microsoft.com/office/powerpoint/2010/main" val="2195426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AC08C-FA2E-105D-ED31-ED079424F42B}"/>
              </a:ext>
            </a:extLst>
          </p:cNvPr>
          <p:cNvSpPr>
            <a:spLocks noGrp="1"/>
          </p:cNvSpPr>
          <p:nvPr>
            <p:ph type="title"/>
          </p:nvPr>
        </p:nvSpPr>
        <p:spPr>
          <a:xfrm>
            <a:off x="1069848" y="484632"/>
            <a:ext cx="10058400" cy="978408"/>
          </a:xfrm>
        </p:spPr>
        <p:txBody>
          <a:bodyPr/>
          <a:lstStyle/>
          <a:p>
            <a:r>
              <a:rPr lang="en-US" u="sng" dirty="0"/>
              <a:t>Data Search</a:t>
            </a:r>
          </a:p>
        </p:txBody>
      </p:sp>
      <p:sp>
        <p:nvSpPr>
          <p:cNvPr id="3" name="Content Placeholder 2">
            <a:extLst>
              <a:ext uri="{FF2B5EF4-FFF2-40B4-BE49-F238E27FC236}">
                <a16:creationId xmlns:a16="http://schemas.microsoft.com/office/drawing/2014/main" id="{A08EDF24-A0AE-9C2A-1296-ACAC54BE28F2}"/>
              </a:ext>
            </a:extLst>
          </p:cNvPr>
          <p:cNvSpPr>
            <a:spLocks noGrp="1"/>
          </p:cNvSpPr>
          <p:nvPr>
            <p:ph idx="1"/>
          </p:nvPr>
        </p:nvSpPr>
        <p:spPr>
          <a:xfrm>
            <a:off x="1063752" y="1403604"/>
            <a:ext cx="10058400" cy="4050792"/>
          </a:xfrm>
        </p:spPr>
        <p:txBody>
          <a:bodyPr>
            <a:normAutofit/>
          </a:bodyPr>
          <a:lstStyle/>
          <a:p>
            <a:r>
              <a:rPr lang="en-US" sz="2400" dirty="0"/>
              <a:t>Initially we discussed running an API for most up to date data from IMDB, after looking into our wallets we determined that wouldn’t be financially responsible. </a:t>
            </a:r>
          </a:p>
          <a:p>
            <a:r>
              <a:rPr lang="en-US" sz="2400" dirty="0"/>
              <a:t>Next, we reviewed publicly available datasets from </a:t>
            </a:r>
            <a:r>
              <a:rPr lang="en-US" sz="2400" dirty="0" err="1"/>
              <a:t>Data.gov</a:t>
            </a:r>
            <a:r>
              <a:rPr lang="en-US" sz="2400" dirty="0"/>
              <a:t>, but unfortunately could not identify an available dataset with the information we needed to answer our questions.</a:t>
            </a:r>
          </a:p>
          <a:p>
            <a:r>
              <a:rPr lang="en-US" sz="2400" dirty="0"/>
              <a:t>Finally, we reviewed available data on Kaggle and were able to identify the “Rotten Tomatoes 400k” dataset which appeared to have enough raw data to be cleaned and also have a large enough remaining set to complete our analysis.  </a:t>
            </a:r>
          </a:p>
        </p:txBody>
      </p:sp>
    </p:spTree>
    <p:extLst>
      <p:ext uri="{BB962C8B-B14F-4D97-AF65-F5344CB8AC3E}">
        <p14:creationId xmlns:p14="http://schemas.microsoft.com/office/powerpoint/2010/main" val="2321986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09FB1-5952-C86D-35FF-1A8CE504DA6F}"/>
              </a:ext>
            </a:extLst>
          </p:cNvPr>
          <p:cNvSpPr>
            <a:spLocks noGrp="1"/>
          </p:cNvSpPr>
          <p:nvPr>
            <p:ph type="title"/>
          </p:nvPr>
        </p:nvSpPr>
        <p:spPr>
          <a:xfrm>
            <a:off x="838200" y="484632"/>
            <a:ext cx="10058400" cy="1096581"/>
          </a:xfrm>
        </p:spPr>
        <p:txBody>
          <a:bodyPr/>
          <a:lstStyle/>
          <a:p>
            <a:r>
              <a:rPr lang="en-US" u="sng" dirty="0"/>
              <a:t>Data Cleaning</a:t>
            </a:r>
          </a:p>
        </p:txBody>
      </p:sp>
      <p:sp>
        <p:nvSpPr>
          <p:cNvPr id="3" name="Content Placeholder 2">
            <a:extLst>
              <a:ext uri="{FF2B5EF4-FFF2-40B4-BE49-F238E27FC236}">
                <a16:creationId xmlns:a16="http://schemas.microsoft.com/office/drawing/2014/main" id="{FE76F7C7-5877-EED7-ADFD-A1CB8C5235B6}"/>
              </a:ext>
            </a:extLst>
          </p:cNvPr>
          <p:cNvSpPr>
            <a:spLocks noGrp="1"/>
          </p:cNvSpPr>
          <p:nvPr>
            <p:ph idx="1"/>
          </p:nvPr>
        </p:nvSpPr>
        <p:spPr>
          <a:xfrm>
            <a:off x="838200" y="1890581"/>
            <a:ext cx="11353800" cy="906682"/>
          </a:xfrm>
        </p:spPr>
        <p:txBody>
          <a:bodyPr>
            <a:normAutofit/>
          </a:bodyPr>
          <a:lstStyle/>
          <a:p>
            <a:r>
              <a:rPr lang="en-US" dirty="0"/>
              <a:t>To begin, we reviewed our dataset as a group to identify any discrepancies, empty data fields, and otherwise “dirty” data that could interfere with our objectives.</a:t>
            </a:r>
          </a:p>
        </p:txBody>
      </p:sp>
      <p:pic>
        <p:nvPicPr>
          <p:cNvPr id="4" name="Picture 3">
            <a:extLst>
              <a:ext uri="{FF2B5EF4-FFF2-40B4-BE49-F238E27FC236}">
                <a16:creationId xmlns:a16="http://schemas.microsoft.com/office/drawing/2014/main" id="{DBF87ECA-1860-728A-FB4C-1B23B6D93966}"/>
              </a:ext>
            </a:extLst>
          </p:cNvPr>
          <p:cNvPicPr>
            <a:picLocks noChangeAspect="1"/>
          </p:cNvPicPr>
          <p:nvPr/>
        </p:nvPicPr>
        <p:blipFill>
          <a:blip r:embed="rId2"/>
          <a:stretch>
            <a:fillRect/>
          </a:stretch>
        </p:blipFill>
        <p:spPr>
          <a:xfrm>
            <a:off x="4973595" y="3106631"/>
            <a:ext cx="6946556" cy="3615393"/>
          </a:xfrm>
          <a:prstGeom prst="rect">
            <a:avLst/>
          </a:prstGeom>
        </p:spPr>
      </p:pic>
      <p:sp>
        <p:nvSpPr>
          <p:cNvPr id="5" name="TextBox 4">
            <a:extLst>
              <a:ext uri="{FF2B5EF4-FFF2-40B4-BE49-F238E27FC236}">
                <a16:creationId xmlns:a16="http://schemas.microsoft.com/office/drawing/2014/main" id="{11268111-CA8F-6F34-96E6-F81D40438E9C}"/>
              </a:ext>
            </a:extLst>
          </p:cNvPr>
          <p:cNvSpPr txBox="1"/>
          <p:nvPr/>
        </p:nvSpPr>
        <p:spPr>
          <a:xfrm>
            <a:off x="838200" y="3106631"/>
            <a:ext cx="3863546" cy="954107"/>
          </a:xfrm>
          <a:prstGeom prst="rect">
            <a:avLst/>
          </a:prstGeom>
          <a:noFill/>
          <a:ln>
            <a:solidFill>
              <a:schemeClr val="tx1"/>
            </a:solidFill>
          </a:ln>
        </p:spPr>
        <p:txBody>
          <a:bodyPr wrap="square" rtlCol="0">
            <a:spAutoFit/>
          </a:bodyPr>
          <a:lstStyle/>
          <a:p>
            <a:r>
              <a:rPr lang="en-US" sz="2800" dirty="0"/>
              <a:t>1. Removal of rows with empty fields</a:t>
            </a:r>
          </a:p>
        </p:txBody>
      </p:sp>
      <p:cxnSp>
        <p:nvCxnSpPr>
          <p:cNvPr id="7" name="Curved Connector 6">
            <a:extLst>
              <a:ext uri="{FF2B5EF4-FFF2-40B4-BE49-F238E27FC236}">
                <a16:creationId xmlns:a16="http://schemas.microsoft.com/office/drawing/2014/main" id="{6ABF014F-0EBC-1F06-A505-34EEB2B9177F}"/>
              </a:ext>
            </a:extLst>
          </p:cNvPr>
          <p:cNvCxnSpPr>
            <a:cxnSpLocks/>
            <a:stCxn id="5" idx="2"/>
          </p:cNvCxnSpPr>
          <p:nvPr/>
        </p:nvCxnSpPr>
        <p:spPr>
          <a:xfrm rot="16200000" flipH="1">
            <a:off x="3418445" y="3412266"/>
            <a:ext cx="906681" cy="2203624"/>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610392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CE2BF-7B9B-4158-EEA1-4B42CD69F32B}"/>
              </a:ext>
            </a:extLst>
          </p:cNvPr>
          <p:cNvSpPr>
            <a:spLocks noGrp="1"/>
          </p:cNvSpPr>
          <p:nvPr>
            <p:ph type="title"/>
          </p:nvPr>
        </p:nvSpPr>
        <p:spPr>
          <a:xfrm>
            <a:off x="838200" y="0"/>
            <a:ext cx="10515600" cy="1325563"/>
          </a:xfrm>
        </p:spPr>
        <p:txBody>
          <a:bodyPr/>
          <a:lstStyle/>
          <a:p>
            <a:r>
              <a:rPr lang="en-US" u="sng" dirty="0"/>
              <a:t>Data Cleaning</a:t>
            </a:r>
          </a:p>
        </p:txBody>
      </p:sp>
      <p:sp>
        <p:nvSpPr>
          <p:cNvPr id="3" name="Content Placeholder 2">
            <a:extLst>
              <a:ext uri="{FF2B5EF4-FFF2-40B4-BE49-F238E27FC236}">
                <a16:creationId xmlns:a16="http://schemas.microsoft.com/office/drawing/2014/main" id="{E3541C60-D73A-2EEE-26A8-68291FA89808}"/>
              </a:ext>
            </a:extLst>
          </p:cNvPr>
          <p:cNvSpPr>
            <a:spLocks noGrp="1"/>
          </p:cNvSpPr>
          <p:nvPr>
            <p:ph idx="1"/>
          </p:nvPr>
        </p:nvSpPr>
        <p:spPr>
          <a:xfrm>
            <a:off x="838200" y="1974913"/>
            <a:ext cx="3709416" cy="3004881"/>
          </a:xfrm>
        </p:spPr>
        <p:txBody>
          <a:bodyPr>
            <a:normAutofit/>
          </a:bodyPr>
          <a:lstStyle/>
          <a:p>
            <a:pPr marL="0" indent="0">
              <a:buNone/>
            </a:pPr>
            <a:r>
              <a:rPr lang="en-US" sz="2400" dirty="0"/>
              <a:t>2. Separating “Genre” column to the Primary, Secondary, and Tertiary genres and then restitch into dataset</a:t>
            </a:r>
          </a:p>
        </p:txBody>
      </p:sp>
      <p:pic>
        <p:nvPicPr>
          <p:cNvPr id="6" name="Picture 5">
            <a:extLst>
              <a:ext uri="{FF2B5EF4-FFF2-40B4-BE49-F238E27FC236}">
                <a16:creationId xmlns:a16="http://schemas.microsoft.com/office/drawing/2014/main" id="{24283D8F-BE21-861A-2DE7-BA2A260CF707}"/>
              </a:ext>
            </a:extLst>
          </p:cNvPr>
          <p:cNvPicPr>
            <a:picLocks noChangeAspect="1"/>
          </p:cNvPicPr>
          <p:nvPr/>
        </p:nvPicPr>
        <p:blipFill rotWithShape="1">
          <a:blip r:embed="rId2"/>
          <a:srcRect b="12989"/>
          <a:stretch/>
        </p:blipFill>
        <p:spPr>
          <a:xfrm>
            <a:off x="4644768" y="1093659"/>
            <a:ext cx="7168112" cy="5399216"/>
          </a:xfrm>
          <a:prstGeom prst="rect">
            <a:avLst/>
          </a:prstGeom>
        </p:spPr>
      </p:pic>
    </p:spTree>
    <p:extLst>
      <p:ext uri="{BB962C8B-B14F-4D97-AF65-F5344CB8AC3E}">
        <p14:creationId xmlns:p14="http://schemas.microsoft.com/office/powerpoint/2010/main" val="3053214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AA82671A-2815-5A02-6A62-50A13943FFB5}"/>
              </a:ext>
            </a:extLst>
          </p:cNvPr>
          <p:cNvPicPr>
            <a:picLocks noChangeAspect="1"/>
          </p:cNvPicPr>
          <p:nvPr/>
        </p:nvPicPr>
        <p:blipFill>
          <a:blip r:embed="rId3"/>
          <a:srcRect l="10942" t="5665" r="8894" b="-246"/>
          <a:stretch/>
        </p:blipFill>
        <p:spPr>
          <a:xfrm>
            <a:off x="170943" y="851534"/>
            <a:ext cx="11850114" cy="3318130"/>
          </a:xfrm>
          <a:prstGeom prst="rect">
            <a:avLst/>
          </a:prstGeom>
          <a:ln>
            <a:solidFill>
              <a:schemeClr val="tx1"/>
            </a:solidFill>
          </a:ln>
        </p:spPr>
      </p:pic>
      <p:sp>
        <p:nvSpPr>
          <p:cNvPr id="21" name="TextBox 20">
            <a:extLst>
              <a:ext uri="{FF2B5EF4-FFF2-40B4-BE49-F238E27FC236}">
                <a16:creationId xmlns:a16="http://schemas.microsoft.com/office/drawing/2014/main" id="{1D9C049F-9CD7-96CF-037C-2F744D411BFA}"/>
              </a:ext>
            </a:extLst>
          </p:cNvPr>
          <p:cNvSpPr txBox="1"/>
          <p:nvPr/>
        </p:nvSpPr>
        <p:spPr>
          <a:xfrm>
            <a:off x="895241" y="4412147"/>
            <a:ext cx="7358743"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This Graph here illustrates the average ratings recorded by IMDB themselves based on the Certificate or otherwise known as rating of movies.</a:t>
            </a:r>
          </a:p>
          <a:p>
            <a:endParaRPr lang="en-US" dirty="0"/>
          </a:p>
          <a:p>
            <a:r>
              <a:rPr lang="en-US" dirty="0"/>
              <a:t>As we can see here there is more or less a common threshold for average rating scores on IMDB, with the exception of a couple outliers of course.</a:t>
            </a:r>
          </a:p>
        </p:txBody>
      </p:sp>
      <p:sp>
        <p:nvSpPr>
          <p:cNvPr id="4" name="Title 3">
            <a:extLst>
              <a:ext uri="{FF2B5EF4-FFF2-40B4-BE49-F238E27FC236}">
                <a16:creationId xmlns:a16="http://schemas.microsoft.com/office/drawing/2014/main" id="{85CDEDFE-0B8D-31CE-414B-F47DEE8BDC57}"/>
              </a:ext>
            </a:extLst>
          </p:cNvPr>
          <p:cNvSpPr>
            <a:spLocks noGrp="1"/>
          </p:cNvSpPr>
          <p:nvPr>
            <p:ph type="title"/>
          </p:nvPr>
        </p:nvSpPr>
        <p:spPr>
          <a:xfrm>
            <a:off x="170943" y="197665"/>
            <a:ext cx="12021057" cy="574911"/>
          </a:xfrm>
        </p:spPr>
        <p:txBody>
          <a:bodyPr>
            <a:normAutofit fontScale="90000"/>
          </a:bodyPr>
          <a:lstStyle/>
          <a:p>
            <a:r>
              <a:rPr lang="en-US" dirty="0"/>
              <a:t>Average Ratings – Rotten Tomatoes vs </a:t>
            </a:r>
            <a:r>
              <a:rPr lang="en-US" dirty="0" err="1"/>
              <a:t>Metascore</a:t>
            </a:r>
            <a:endParaRPr lang="en-US" dirty="0"/>
          </a:p>
        </p:txBody>
      </p:sp>
    </p:spTree>
    <p:extLst>
      <p:ext uri="{BB962C8B-B14F-4D97-AF65-F5344CB8AC3E}">
        <p14:creationId xmlns:p14="http://schemas.microsoft.com/office/powerpoint/2010/main" val="3294584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aph of a number of metascorpents&#10;&#10;Description automatically generated">
            <a:extLst>
              <a:ext uri="{FF2B5EF4-FFF2-40B4-BE49-F238E27FC236}">
                <a16:creationId xmlns:a16="http://schemas.microsoft.com/office/drawing/2014/main" id="{CA8015C5-6082-9F70-1469-AB5C02D2D8A5}"/>
              </a:ext>
            </a:extLst>
          </p:cNvPr>
          <p:cNvPicPr>
            <a:picLocks noChangeAspect="1"/>
          </p:cNvPicPr>
          <p:nvPr/>
        </p:nvPicPr>
        <p:blipFill>
          <a:blip r:embed="rId2"/>
          <a:srcRect l="8657" t="6515" r="8453" b="-283"/>
          <a:stretch/>
        </p:blipFill>
        <p:spPr>
          <a:xfrm>
            <a:off x="54864" y="895411"/>
            <a:ext cx="12082272" cy="3293320"/>
          </a:xfrm>
          <a:prstGeom prst="rect">
            <a:avLst/>
          </a:prstGeom>
          <a:ln>
            <a:solidFill>
              <a:schemeClr val="tx1"/>
            </a:solidFill>
          </a:ln>
        </p:spPr>
      </p:pic>
      <p:sp>
        <p:nvSpPr>
          <p:cNvPr id="5" name="TextBox 4">
            <a:extLst>
              <a:ext uri="{FF2B5EF4-FFF2-40B4-BE49-F238E27FC236}">
                <a16:creationId xmlns:a16="http://schemas.microsoft.com/office/drawing/2014/main" id="{91A27BE2-B848-7628-D85E-77834295FD02}"/>
              </a:ext>
            </a:extLst>
          </p:cNvPr>
          <p:cNvSpPr txBox="1"/>
          <p:nvPr/>
        </p:nvSpPr>
        <p:spPr>
          <a:xfrm>
            <a:off x="188686" y="4549676"/>
            <a:ext cx="10595429"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In this Graph we are illustrating the averages of Meta scores (professional ratings) which appear to have much more variability to their IMDB counterpart.</a:t>
            </a:r>
          </a:p>
          <a:p>
            <a:endParaRPr lang="en-US" dirty="0"/>
          </a:p>
          <a:p>
            <a:r>
              <a:rPr lang="en-US" dirty="0"/>
              <a:t>This suggests that perhaps within a more professional setting there is more inconsistency with how these types of movies are often viewed.</a:t>
            </a:r>
          </a:p>
          <a:p>
            <a:endParaRPr lang="en-US" dirty="0"/>
          </a:p>
          <a:p>
            <a:endParaRPr lang="en-US" dirty="0"/>
          </a:p>
          <a:p>
            <a:endParaRPr lang="en-US" dirty="0"/>
          </a:p>
        </p:txBody>
      </p:sp>
    </p:spTree>
    <p:extLst>
      <p:ext uri="{BB962C8B-B14F-4D97-AF65-F5344CB8AC3E}">
        <p14:creationId xmlns:p14="http://schemas.microsoft.com/office/powerpoint/2010/main" val="3513905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hart of green dots&#10;&#10;Description automatically generated">
            <a:extLst>
              <a:ext uri="{FF2B5EF4-FFF2-40B4-BE49-F238E27FC236}">
                <a16:creationId xmlns:a16="http://schemas.microsoft.com/office/drawing/2014/main" id="{DFC8D81E-C935-DC07-D916-0E91ED121BDE}"/>
              </a:ext>
            </a:extLst>
          </p:cNvPr>
          <p:cNvPicPr>
            <a:picLocks noChangeAspect="1"/>
          </p:cNvPicPr>
          <p:nvPr/>
        </p:nvPicPr>
        <p:blipFill>
          <a:blip r:embed="rId2"/>
          <a:srcRect l="9152" t="6473" r="7589" b="2455"/>
          <a:stretch/>
        </p:blipFill>
        <p:spPr>
          <a:xfrm>
            <a:off x="1243584" y="70966"/>
            <a:ext cx="9704832" cy="5309706"/>
          </a:xfrm>
          <a:prstGeom prst="rect">
            <a:avLst/>
          </a:prstGeom>
          <a:ln>
            <a:solidFill>
              <a:schemeClr val="tx1"/>
            </a:solidFill>
          </a:ln>
        </p:spPr>
      </p:pic>
      <p:sp>
        <p:nvSpPr>
          <p:cNvPr id="5" name="TextBox 4">
            <a:extLst>
              <a:ext uri="{FF2B5EF4-FFF2-40B4-BE49-F238E27FC236}">
                <a16:creationId xmlns:a16="http://schemas.microsoft.com/office/drawing/2014/main" id="{EB695800-2E28-054F-1413-21675B235461}"/>
              </a:ext>
            </a:extLst>
          </p:cNvPr>
          <p:cNvSpPr txBox="1"/>
          <p:nvPr/>
        </p:nvSpPr>
        <p:spPr>
          <a:xfrm>
            <a:off x="163276" y="5380672"/>
            <a:ext cx="12028724"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dirty="0"/>
              <a:t>This scatter plot here can illustrate just how different the rating can be for IMDB based on the different Certificates of movies. </a:t>
            </a:r>
          </a:p>
          <a:p>
            <a:pPr marL="285750" indent="-285750">
              <a:buFont typeface="Arial" panose="020B0604020202020204" pitchFamily="34" charset="0"/>
              <a:buChar char="•"/>
            </a:pPr>
            <a:r>
              <a:rPr lang="en-US" dirty="0"/>
              <a:t>From here we can see the top 6 with the most variability are rated R, PG-13, A, UA, PG, and U.</a:t>
            </a:r>
          </a:p>
          <a:p>
            <a:pPr marL="285750" indent="-285750">
              <a:buFont typeface="Arial" panose="020B0604020202020204" pitchFamily="34" charset="0"/>
              <a:buChar char="•"/>
            </a:pPr>
            <a:r>
              <a:rPr lang="en-US" dirty="0"/>
              <a:t>Most of these ratings are also similar, yet are considered separate which could explain some of the inconsistency between rating 18 and 18+.</a:t>
            </a:r>
          </a:p>
        </p:txBody>
      </p:sp>
    </p:spTree>
    <p:extLst>
      <p:ext uri="{BB962C8B-B14F-4D97-AF65-F5344CB8AC3E}">
        <p14:creationId xmlns:p14="http://schemas.microsoft.com/office/powerpoint/2010/main" val="11234430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Wood Type</Template>
  <TotalTime>290</TotalTime>
  <Words>1277</Words>
  <Application>Microsoft Macintosh PowerPoint</Application>
  <PresentationFormat>Widescreen</PresentationFormat>
  <Paragraphs>125</Paragraphs>
  <Slides>31</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Aptos</vt:lpstr>
      <vt:lpstr>Arial</vt:lpstr>
      <vt:lpstr>Calibri</vt:lpstr>
      <vt:lpstr>gg sans</vt:lpstr>
      <vt:lpstr>Rockwell</vt:lpstr>
      <vt:lpstr>Rockwell Condensed</vt:lpstr>
      <vt:lpstr>Rockwell Extra Bold</vt:lpstr>
      <vt:lpstr>Wingdings</vt:lpstr>
      <vt:lpstr>Wood Type</vt:lpstr>
      <vt:lpstr>Project 01 – Why so rotten, Rotten Tomatoes?</vt:lpstr>
      <vt:lpstr>PowerPoint Presentation</vt:lpstr>
      <vt:lpstr>Methods, Websites, and Modules Used</vt:lpstr>
      <vt:lpstr>Data Search</vt:lpstr>
      <vt:lpstr>Data Cleaning</vt:lpstr>
      <vt:lpstr>Data Cleaning</vt:lpstr>
      <vt:lpstr>Average Ratings – Rotten Tomatoes vs Metascore</vt:lpstr>
      <vt:lpstr>PowerPoint Presentation</vt:lpstr>
      <vt:lpstr>PowerPoint Presentation</vt:lpstr>
      <vt:lpstr>PowerPoint Presentation</vt:lpstr>
      <vt:lpstr>Rotten Tomatoes Rating vs. Critics Metascore – Broken Down by Movie Certificate Rating</vt:lpstr>
      <vt:lpstr>Rotten Tomatoes Rating vs. Critics Metascore – Broken Down by Movie Certificate Rating</vt:lpstr>
      <vt:lpstr>Rotten Tomatoes Rating vs. Critics Metascore – Broken Down by Movie Certificate Rating</vt:lpstr>
      <vt:lpstr>PowerPoint Presentation</vt:lpstr>
      <vt:lpstr>PowerPoint Presentation</vt:lpstr>
      <vt:lpstr>PowerPoint Presentation</vt:lpstr>
      <vt:lpstr>PowerPoint Presentation</vt:lpstr>
      <vt:lpstr>PowerPoint Presentation</vt:lpstr>
      <vt:lpstr>PowerPoint Presentation</vt:lpstr>
      <vt:lpstr>How does the average movie duration compare?</vt:lpstr>
      <vt:lpstr>Average Movie Duration by Genre</vt:lpstr>
      <vt:lpstr>Average Movie Duration by Director</vt:lpstr>
      <vt:lpstr>Average Movie Duration by Release Year</vt:lpstr>
      <vt:lpstr>The top 5 movies for 2023</vt:lpstr>
      <vt:lpstr>Most Common Primary Genre</vt:lpstr>
      <vt:lpstr>Most Common Secondary Genre</vt:lpstr>
      <vt:lpstr>Most Common Tertiary Genre</vt:lpstr>
      <vt:lpstr>Overall Conclusion</vt:lpstr>
      <vt:lpstr>Limitations </vt:lpstr>
      <vt:lpstr>Future Considerations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Sachin Pandya</dc:creator>
  <cp:lastModifiedBy>Sachin Pandya</cp:lastModifiedBy>
  <cp:revision>7</cp:revision>
  <dcterms:created xsi:type="dcterms:W3CDTF">2024-08-03T19:23:27Z</dcterms:created>
  <dcterms:modified xsi:type="dcterms:W3CDTF">2024-08-05T01:16:46Z</dcterms:modified>
</cp:coreProperties>
</file>