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0" r:id="rId7"/>
    <p:sldId id="269" r:id="rId8"/>
    <p:sldId id="262" r:id="rId9"/>
    <p:sldId id="261" r:id="rId10"/>
    <p:sldId id="264" r:id="rId11"/>
    <p:sldId id="263" r:id="rId12"/>
    <p:sldId id="266" r:id="rId13"/>
    <p:sldId id="265" r:id="rId14"/>
    <p:sldId id="267"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94" autoAdjust="0"/>
  </p:normalViewPr>
  <p:slideViewPr>
    <p:cSldViewPr>
      <p:cViewPr varScale="1">
        <p:scale>
          <a:sx n="63" d="100"/>
          <a:sy n="63" d="100"/>
        </p:scale>
        <p:origin x="-156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BBA1CA8-49C0-4940-B21B-FFAEFC6EDB64}" type="datetimeFigureOut">
              <a:rPr lang="en-US" smtClean="0"/>
              <a:pPr/>
              <a:t>8/17/2023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060019A-04E6-45DE-BE25-3BFCD14902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BA1CA8-49C0-4940-B21B-FFAEFC6EDB64}"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BA1CA8-49C0-4940-B21B-FFAEFC6EDB64}"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BBA1CA8-49C0-4940-B21B-FFAEFC6EDB64}" type="datetimeFigureOut">
              <a:rPr lang="en-US" smtClean="0"/>
              <a:pPr/>
              <a:t>8/17/2023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BBA1CA8-49C0-4940-B21B-FFAEFC6EDB64}" type="datetimeFigureOut">
              <a:rPr lang="en-US" smtClean="0"/>
              <a:pPr/>
              <a:t>8/17/2023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060019A-04E6-45DE-BE25-3BFCD14902E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BBA1CA8-49C0-4940-B21B-FFAEFC6EDB64}" type="datetimeFigureOut">
              <a:rPr lang="en-US" smtClean="0"/>
              <a:pPr/>
              <a:t>8/17/2023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060019A-04E6-45DE-BE25-3BFCD14902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BBA1CA8-49C0-4940-B21B-FFAEFC6EDB64}" type="datetimeFigureOut">
              <a:rPr lang="en-US" smtClean="0"/>
              <a:pPr/>
              <a:t>8/17/2023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060019A-04E6-45DE-BE25-3BFCD14902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8BBA1CA8-49C0-4940-B21B-FFAEFC6EDB64}" type="datetimeFigureOut">
              <a:rPr lang="en-US" smtClean="0"/>
              <a:pPr/>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BBA1CA8-49C0-4940-B21B-FFAEFC6EDB64}" type="datetimeFigureOut">
              <a:rPr lang="en-US" smtClean="0"/>
              <a:pPr/>
              <a:t>8/17/2023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060019A-04E6-45DE-BE25-3BFCD14902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BBA1CA8-49C0-4940-B21B-FFAEFC6EDB64}" type="datetimeFigureOut">
              <a:rPr lang="en-US" smtClean="0"/>
              <a:pPr/>
              <a:t>8/17/2023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060019A-04E6-45DE-BE25-3BFCD14902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BBA1CA8-49C0-4940-B21B-FFAEFC6EDB64}" type="datetimeFigureOut">
              <a:rPr lang="en-US" smtClean="0"/>
              <a:pPr/>
              <a:t>8/17/2023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060019A-04E6-45DE-BE25-3BFCD14902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BBA1CA8-49C0-4940-B21B-FFAEFC6EDB64}" type="datetimeFigureOut">
              <a:rPr lang="en-US" smtClean="0"/>
              <a:pPr/>
              <a:t>8/17/2023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060019A-04E6-45DE-BE25-3BFCD14902E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9144000" cy="2232025"/>
          </a:xfrm>
        </p:spPr>
        <p:txBody>
          <a:bodyPr>
            <a:normAutofit/>
          </a:bodyPr>
          <a:lstStyle/>
          <a:p>
            <a:r>
              <a:rPr lang="en-US" sz="6600" b="1" dirty="0">
                <a:effectLst/>
              </a:rPr>
              <a:t>Linux Administration</a:t>
            </a:r>
            <a:endParaRPr lang="en-US" sz="6600"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15290"/>
            <a:ext cx="8839200" cy="5909310"/>
          </a:xfrm>
          <a:prstGeom prst="rect">
            <a:avLst/>
          </a:prstGeom>
        </p:spPr>
        <p:txBody>
          <a:bodyPr wrap="square">
            <a:spAutoFit/>
          </a:bodyPr>
          <a:lstStyle/>
          <a:p>
            <a:r>
              <a:rPr lang="en-US" b="1" dirty="0">
                <a:solidFill>
                  <a:schemeClr val="accent1"/>
                </a:solidFill>
              </a:rPr>
              <a:t>13)</a:t>
            </a:r>
            <a:r>
              <a:rPr lang="en-US" b="1" dirty="0" err="1">
                <a:solidFill>
                  <a:schemeClr val="accent1"/>
                </a:solidFill>
              </a:rPr>
              <a:t>rmdir</a:t>
            </a:r>
            <a:endParaRPr lang="en-US" dirty="0">
              <a:solidFill>
                <a:schemeClr val="accent1"/>
              </a:solidFill>
            </a:endParaRPr>
          </a:p>
          <a:p>
            <a:r>
              <a:rPr lang="en-US" dirty="0">
                <a:sym typeface="Wingdings" panose="05000000000000000000" pitchFamily="2" charset="2"/>
              </a:rPr>
              <a:t></a:t>
            </a:r>
            <a:r>
              <a:rPr lang="en-US" dirty="0" err="1"/>
              <a:t>rmdir</a:t>
            </a:r>
            <a:r>
              <a:rPr lang="en-US" dirty="0"/>
              <a:t> used to remove the empty directory</a:t>
            </a:r>
          </a:p>
          <a:p>
            <a:r>
              <a:rPr lang="en-US" dirty="0"/>
              <a:t>[]</a:t>
            </a:r>
            <a:r>
              <a:rPr lang="en-US" dirty="0" err="1"/>
              <a:t>rmdir</a:t>
            </a:r>
            <a:r>
              <a:rPr lang="en-US" dirty="0"/>
              <a:t> </a:t>
            </a:r>
            <a:r>
              <a:rPr lang="en-US" dirty="0" err="1"/>
              <a:t>directoryname</a:t>
            </a:r>
            <a:endParaRPr lang="en-US" dirty="0"/>
          </a:p>
          <a:p>
            <a:r>
              <a:rPr lang="en-US" b="1" dirty="0">
                <a:solidFill>
                  <a:schemeClr val="accent1"/>
                </a:solidFill>
              </a:rPr>
              <a:t>14)rm</a:t>
            </a:r>
            <a:endParaRPr lang="en-US" dirty="0">
              <a:solidFill>
                <a:schemeClr val="accent1"/>
              </a:solidFill>
            </a:endParaRPr>
          </a:p>
          <a:p>
            <a:r>
              <a:rPr lang="en-US" dirty="0"/>
              <a:t>--&gt;rm is used to remove the files and directories with data.</a:t>
            </a:r>
          </a:p>
          <a:p>
            <a:r>
              <a:rPr lang="en-US" dirty="0"/>
              <a:t>[]rm -rf filename(or)</a:t>
            </a:r>
            <a:r>
              <a:rPr lang="en-US" dirty="0" err="1"/>
              <a:t>directoryname</a:t>
            </a:r>
            <a:endParaRPr lang="en-US" dirty="0"/>
          </a:p>
          <a:p>
            <a:r>
              <a:rPr lang="en-US" b="1" dirty="0">
                <a:solidFill>
                  <a:schemeClr val="accent1"/>
                </a:solidFill>
              </a:rPr>
              <a:t>15)grep</a:t>
            </a:r>
            <a:endParaRPr lang="en-US" dirty="0">
              <a:solidFill>
                <a:schemeClr val="accent1"/>
              </a:solidFill>
            </a:endParaRPr>
          </a:p>
          <a:p>
            <a:r>
              <a:rPr lang="en-US" dirty="0">
                <a:sym typeface="Wingdings" panose="05000000000000000000" pitchFamily="2" charset="2"/>
              </a:rPr>
              <a:t></a:t>
            </a:r>
            <a:r>
              <a:rPr lang="en-US" dirty="0"/>
              <a:t>The grep command is a filter that is used to search for lines matching a specified pattern and print the matching lines to standard output.</a:t>
            </a:r>
          </a:p>
          <a:p>
            <a:r>
              <a:rPr lang="en-US" dirty="0"/>
              <a:t>[]ls -</a:t>
            </a:r>
            <a:r>
              <a:rPr lang="en-US" dirty="0" err="1"/>
              <a:t>latr</a:t>
            </a:r>
            <a:r>
              <a:rPr lang="en-US" dirty="0"/>
              <a:t> |grep </a:t>
            </a:r>
            <a:r>
              <a:rPr lang="en-US" dirty="0" err="1"/>
              <a:t>pavani</a:t>
            </a:r>
            <a:endParaRPr lang="en-US" dirty="0"/>
          </a:p>
          <a:p>
            <a:r>
              <a:rPr lang="en-US" b="1" dirty="0">
                <a:solidFill>
                  <a:schemeClr val="accent1"/>
                </a:solidFill>
              </a:rPr>
              <a:t>16)less</a:t>
            </a:r>
            <a:endParaRPr lang="en-US" dirty="0">
              <a:solidFill>
                <a:schemeClr val="accent1"/>
              </a:solidFill>
            </a:endParaRPr>
          </a:p>
          <a:p>
            <a:r>
              <a:rPr lang="en-US" dirty="0">
                <a:sym typeface="Wingdings" panose="05000000000000000000" pitchFamily="2" charset="2"/>
              </a:rPr>
              <a:t></a:t>
            </a:r>
            <a:r>
              <a:rPr lang="en-US" dirty="0"/>
              <a:t>Less command is </a:t>
            </a:r>
            <a:r>
              <a:rPr lang="en-US" dirty="0" err="1"/>
              <a:t>linux</a:t>
            </a:r>
            <a:r>
              <a:rPr lang="en-US" dirty="0"/>
              <a:t> utility which can be used to read contents of text file one page(one screen) per time. It has faster access because if file is large, it don't access complete file, but access it page by page.</a:t>
            </a:r>
          </a:p>
          <a:p>
            <a:r>
              <a:rPr lang="en-US" dirty="0"/>
              <a:t>[]less cat /</a:t>
            </a:r>
            <a:r>
              <a:rPr lang="en-US" dirty="0" err="1"/>
              <a:t>etc</a:t>
            </a:r>
            <a:r>
              <a:rPr lang="en-US" dirty="0"/>
              <a:t>/passwd</a:t>
            </a:r>
          </a:p>
          <a:p>
            <a:r>
              <a:rPr lang="en-US" b="1" dirty="0">
                <a:solidFill>
                  <a:schemeClr val="accent1"/>
                </a:solidFill>
              </a:rPr>
              <a:t>17)head</a:t>
            </a:r>
            <a:endParaRPr lang="en-US" dirty="0">
              <a:solidFill>
                <a:schemeClr val="accent1"/>
              </a:solidFill>
            </a:endParaRPr>
          </a:p>
          <a:p>
            <a:r>
              <a:rPr lang="en-US" dirty="0">
                <a:sym typeface="Wingdings" panose="05000000000000000000" pitchFamily="2" charset="2"/>
              </a:rPr>
              <a:t></a:t>
            </a:r>
            <a:r>
              <a:rPr lang="en-US" dirty="0"/>
              <a:t>The head command, as the name implies, print the top N number of data of the given input. By default, it prints the first 10 lines of the specified files. </a:t>
            </a:r>
          </a:p>
          <a:p>
            <a:r>
              <a:rPr lang="en-US" dirty="0"/>
              <a:t>[]head /</a:t>
            </a:r>
            <a:r>
              <a:rPr lang="en-US" dirty="0" err="1"/>
              <a:t>etc</a:t>
            </a:r>
            <a:r>
              <a:rPr lang="en-US" dirty="0"/>
              <a:t>/passwd</a:t>
            </a:r>
          </a:p>
          <a:p>
            <a:r>
              <a:rPr lang="en-US" dirty="0">
                <a:sym typeface="Wingdings" panose="05000000000000000000" pitchFamily="2" charset="2"/>
              </a:rPr>
              <a:t></a:t>
            </a:r>
            <a:r>
              <a:rPr lang="en-US" dirty="0"/>
              <a:t>By default it will display top 10 lines</a:t>
            </a:r>
          </a:p>
          <a:p>
            <a:r>
              <a:rPr lang="en-US" dirty="0"/>
              <a:t>[]head -3 /</a:t>
            </a:r>
            <a:r>
              <a:rPr lang="en-US" dirty="0" err="1"/>
              <a:t>etc</a:t>
            </a:r>
            <a:r>
              <a:rPr lang="en-US" dirty="0"/>
              <a:t>/passwd</a:t>
            </a:r>
          </a:p>
        </p:txBody>
      </p:sp>
    </p:spTree>
    <p:extLst>
      <p:ext uri="{BB962C8B-B14F-4D97-AF65-F5344CB8AC3E}">
        <p14:creationId xmlns:p14="http://schemas.microsoft.com/office/powerpoint/2010/main" xmlns="" val="6385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7693"/>
            <a:ext cx="8839200" cy="6463308"/>
          </a:xfrm>
          <a:prstGeom prst="rect">
            <a:avLst/>
          </a:prstGeom>
        </p:spPr>
        <p:txBody>
          <a:bodyPr wrap="square">
            <a:spAutoFit/>
          </a:bodyPr>
          <a:lstStyle/>
          <a:p>
            <a:r>
              <a:rPr lang="en-US" b="1" dirty="0">
                <a:solidFill>
                  <a:schemeClr val="accent1"/>
                </a:solidFill>
              </a:rPr>
              <a:t>18)tail</a:t>
            </a:r>
            <a:endParaRPr lang="en-US" dirty="0">
              <a:solidFill>
                <a:schemeClr val="accent1"/>
              </a:solidFill>
            </a:endParaRPr>
          </a:p>
          <a:p>
            <a:r>
              <a:rPr lang="en-US" dirty="0">
                <a:sym typeface="Wingdings" panose="05000000000000000000" pitchFamily="2" charset="2"/>
              </a:rPr>
              <a:t></a:t>
            </a:r>
            <a:r>
              <a:rPr lang="en-US" dirty="0"/>
              <a:t>By default tail returns the last ten lines of each file that it is given. </a:t>
            </a:r>
          </a:p>
          <a:p>
            <a:r>
              <a:rPr lang="en-US" dirty="0"/>
              <a:t>[]tail /</a:t>
            </a:r>
            <a:r>
              <a:rPr lang="en-US" dirty="0" err="1"/>
              <a:t>etc</a:t>
            </a:r>
            <a:r>
              <a:rPr lang="en-US" dirty="0"/>
              <a:t>/passwd</a:t>
            </a:r>
          </a:p>
          <a:p>
            <a:r>
              <a:rPr lang="en-US" dirty="0"/>
              <a:t>[]tail -3 /</a:t>
            </a:r>
            <a:r>
              <a:rPr lang="en-US" dirty="0" err="1"/>
              <a:t>etc</a:t>
            </a:r>
            <a:r>
              <a:rPr lang="en-US" dirty="0"/>
              <a:t>/passwd</a:t>
            </a:r>
          </a:p>
          <a:p>
            <a:r>
              <a:rPr lang="en-US" b="1" dirty="0">
                <a:solidFill>
                  <a:schemeClr val="accent1"/>
                </a:solidFill>
              </a:rPr>
              <a:t>19)sort</a:t>
            </a:r>
            <a:endParaRPr lang="en-US" dirty="0">
              <a:solidFill>
                <a:schemeClr val="accent1"/>
              </a:solidFill>
            </a:endParaRPr>
          </a:p>
          <a:p>
            <a:r>
              <a:rPr lang="en-US" dirty="0">
                <a:sym typeface="Wingdings" panose="05000000000000000000" pitchFamily="2" charset="2"/>
              </a:rPr>
              <a:t></a:t>
            </a:r>
            <a:r>
              <a:rPr lang="en-US" dirty="0"/>
              <a:t>sort command sorts the contents of a text file, line by line.</a:t>
            </a:r>
          </a:p>
          <a:p>
            <a:r>
              <a:rPr lang="en-US" dirty="0"/>
              <a:t>[]sort filename</a:t>
            </a:r>
          </a:p>
          <a:p>
            <a:r>
              <a:rPr lang="en-US" b="1" dirty="0">
                <a:solidFill>
                  <a:schemeClr val="accent1"/>
                </a:solidFill>
              </a:rPr>
              <a:t>20)clear</a:t>
            </a:r>
            <a:endParaRPr lang="en-US" dirty="0">
              <a:solidFill>
                <a:schemeClr val="accent1"/>
              </a:solidFill>
            </a:endParaRPr>
          </a:p>
          <a:p>
            <a:r>
              <a:rPr lang="en-US" dirty="0">
                <a:sym typeface="Wingdings" panose="05000000000000000000" pitchFamily="2" charset="2"/>
              </a:rPr>
              <a:t></a:t>
            </a:r>
            <a:r>
              <a:rPr lang="en-US" dirty="0"/>
              <a:t>It is used to clear the terminal screen.</a:t>
            </a:r>
          </a:p>
          <a:p>
            <a:r>
              <a:rPr lang="en-US" dirty="0"/>
              <a:t>[]clear</a:t>
            </a:r>
          </a:p>
          <a:p>
            <a:r>
              <a:rPr lang="en-US" b="1" dirty="0">
                <a:solidFill>
                  <a:schemeClr val="accent1"/>
                </a:solidFill>
              </a:rPr>
              <a:t>21)tree</a:t>
            </a:r>
            <a:endParaRPr lang="en-US" dirty="0">
              <a:solidFill>
                <a:schemeClr val="accent1"/>
              </a:solidFill>
            </a:endParaRPr>
          </a:p>
          <a:p>
            <a:r>
              <a:rPr lang="en-US" dirty="0">
                <a:sym typeface="Wingdings" panose="05000000000000000000" pitchFamily="2" charset="2"/>
              </a:rPr>
              <a:t></a:t>
            </a:r>
            <a:r>
              <a:rPr lang="en-US" dirty="0"/>
              <a:t>Purpose: Displays directory paths and (optionally) files in each subdirectory. When you use the TREE command each directory name is displayed along with the names of any subdirectories within it.</a:t>
            </a:r>
          </a:p>
          <a:p>
            <a:r>
              <a:rPr lang="en-US" dirty="0"/>
              <a:t>[] tree</a:t>
            </a:r>
          </a:p>
          <a:p>
            <a:r>
              <a:rPr lang="en-US" dirty="0"/>
              <a:t>[]yum -y install tree</a:t>
            </a:r>
          </a:p>
          <a:p>
            <a:r>
              <a:rPr lang="en-US" b="1" dirty="0">
                <a:solidFill>
                  <a:schemeClr val="accent1"/>
                </a:solidFill>
              </a:rPr>
              <a:t>22)history</a:t>
            </a:r>
            <a:endParaRPr lang="en-US" dirty="0">
              <a:solidFill>
                <a:schemeClr val="accent1"/>
              </a:solidFill>
            </a:endParaRPr>
          </a:p>
          <a:p>
            <a:r>
              <a:rPr lang="en-US" dirty="0">
                <a:sym typeface="Wingdings" panose="05000000000000000000" pitchFamily="2" charset="2"/>
              </a:rPr>
              <a:t></a:t>
            </a:r>
            <a:r>
              <a:rPr lang="en-US" dirty="0"/>
              <a:t>It will show you the history of commands you have used</a:t>
            </a:r>
          </a:p>
          <a:p>
            <a:r>
              <a:rPr lang="en-US" b="1" dirty="0">
                <a:solidFill>
                  <a:schemeClr val="accent1"/>
                </a:solidFill>
              </a:rPr>
              <a:t>23)</a:t>
            </a:r>
            <a:r>
              <a:rPr lang="en-US" b="1" dirty="0" err="1">
                <a:solidFill>
                  <a:schemeClr val="accent1"/>
                </a:solidFill>
              </a:rPr>
              <a:t>wget</a:t>
            </a:r>
            <a:endParaRPr lang="en-US" dirty="0">
              <a:solidFill>
                <a:schemeClr val="accent1"/>
              </a:solidFill>
            </a:endParaRPr>
          </a:p>
          <a:p>
            <a:r>
              <a:rPr lang="en-US" dirty="0">
                <a:sym typeface="Wingdings" panose="05000000000000000000" pitchFamily="2" charset="2"/>
              </a:rPr>
              <a:t></a:t>
            </a:r>
            <a:r>
              <a:rPr lang="en-US" dirty="0" err="1"/>
              <a:t>wget</a:t>
            </a:r>
            <a:r>
              <a:rPr lang="en-US" dirty="0"/>
              <a:t> is used to download the </a:t>
            </a:r>
            <a:r>
              <a:rPr lang="en-US" dirty="0" err="1"/>
              <a:t>pacakges</a:t>
            </a:r>
            <a:r>
              <a:rPr lang="en-US" dirty="0"/>
              <a:t> from web</a:t>
            </a:r>
          </a:p>
          <a:p>
            <a:r>
              <a:rPr lang="en-US" dirty="0"/>
              <a:t>[]</a:t>
            </a:r>
            <a:r>
              <a:rPr lang="en-US" dirty="0" err="1"/>
              <a:t>wget</a:t>
            </a:r>
            <a:r>
              <a:rPr lang="en-US" dirty="0"/>
              <a:t> </a:t>
            </a:r>
            <a:r>
              <a:rPr lang="en-US" dirty="0" err="1"/>
              <a:t>urlname</a:t>
            </a:r>
            <a:endParaRPr lang="en-US" dirty="0"/>
          </a:p>
          <a:p>
            <a:r>
              <a:rPr lang="en-US" dirty="0"/>
              <a:t>[]</a:t>
            </a:r>
            <a:r>
              <a:rPr lang="en-US" dirty="0" err="1"/>
              <a:t>wget</a:t>
            </a:r>
            <a:r>
              <a:rPr lang="en-US" dirty="0"/>
              <a:t> http://apachemirror.wuchna.com/tomcat/tomcat-8/v8.5.54/bin/apache-tomcat-8.5.54.tar.gz</a:t>
            </a:r>
          </a:p>
        </p:txBody>
      </p:sp>
    </p:spTree>
    <p:extLst>
      <p:ext uri="{BB962C8B-B14F-4D97-AF65-F5344CB8AC3E}">
        <p14:creationId xmlns:p14="http://schemas.microsoft.com/office/powerpoint/2010/main" xmlns="" val="25147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35845"/>
            <a:ext cx="8991600" cy="6186309"/>
          </a:xfrm>
          <a:prstGeom prst="rect">
            <a:avLst/>
          </a:prstGeom>
        </p:spPr>
        <p:txBody>
          <a:bodyPr wrap="square">
            <a:spAutoFit/>
          </a:bodyPr>
          <a:lstStyle/>
          <a:p>
            <a:r>
              <a:rPr lang="en-US" b="1" dirty="0">
                <a:solidFill>
                  <a:schemeClr val="accent1"/>
                </a:solidFill>
              </a:rPr>
              <a:t>24)tar</a:t>
            </a:r>
            <a:endParaRPr lang="en-US" dirty="0">
              <a:solidFill>
                <a:schemeClr val="accent1"/>
              </a:solidFill>
            </a:endParaRPr>
          </a:p>
          <a:p>
            <a:r>
              <a:rPr lang="en-US" dirty="0"/>
              <a:t>--&gt;The Linux ‘tar’ stands for tape archive, is used to create Archive and extract the Archive files</a:t>
            </a:r>
          </a:p>
          <a:p>
            <a:r>
              <a:rPr lang="en-US" dirty="0"/>
              <a:t> []tar -</a:t>
            </a:r>
            <a:r>
              <a:rPr lang="en-US" dirty="0" err="1"/>
              <a:t>xvzf</a:t>
            </a:r>
            <a:r>
              <a:rPr lang="en-US" dirty="0"/>
              <a:t> filename.tar.gz</a:t>
            </a:r>
          </a:p>
          <a:p>
            <a:r>
              <a:rPr lang="en-US" dirty="0"/>
              <a:t>x- extract the archive</a:t>
            </a:r>
          </a:p>
          <a:p>
            <a:r>
              <a:rPr lang="en-US" dirty="0"/>
              <a:t>v-Verbose, displaying information about the archive while archiving </a:t>
            </a:r>
          </a:p>
          <a:p>
            <a:r>
              <a:rPr lang="en-US" dirty="0"/>
              <a:t>z-Using </a:t>
            </a:r>
            <a:r>
              <a:rPr lang="en-US" dirty="0" err="1"/>
              <a:t>gzip</a:t>
            </a:r>
            <a:r>
              <a:rPr lang="en-US" dirty="0"/>
              <a:t> </a:t>
            </a:r>
            <a:r>
              <a:rPr lang="en-US" dirty="0" err="1"/>
              <a:t>compresession</a:t>
            </a:r>
            <a:endParaRPr lang="en-US" dirty="0"/>
          </a:p>
          <a:p>
            <a:r>
              <a:rPr lang="en-US" dirty="0"/>
              <a:t>f-Using an archive file</a:t>
            </a:r>
          </a:p>
          <a:p>
            <a:r>
              <a:rPr lang="en-US" b="1" dirty="0">
                <a:solidFill>
                  <a:schemeClr val="accent1"/>
                </a:solidFill>
              </a:rPr>
              <a:t>25)rpm</a:t>
            </a:r>
            <a:endParaRPr lang="en-US" dirty="0">
              <a:solidFill>
                <a:schemeClr val="accent1"/>
              </a:solidFill>
            </a:endParaRPr>
          </a:p>
          <a:p>
            <a:r>
              <a:rPr lang="en-US" dirty="0"/>
              <a:t>--&gt; RPM command is used for installing, uninstalling, upgrading, querying, listing, and checking RPM packages on your Linux system. RPM stands for Red Hat Package Manager. With root privilege, you can use the rpm command.</a:t>
            </a:r>
          </a:p>
          <a:p>
            <a:r>
              <a:rPr lang="en-US" dirty="0"/>
              <a:t> []rpm  </a:t>
            </a:r>
            <a:r>
              <a:rPr lang="en-US" dirty="0" err="1"/>
              <a:t>ivh</a:t>
            </a:r>
            <a:r>
              <a:rPr lang="en-US" dirty="0"/>
              <a:t> MySQL-client-3.23.57-1.i386.rpm</a:t>
            </a:r>
          </a:p>
          <a:p>
            <a:r>
              <a:rPr lang="en-US" dirty="0"/>
              <a:t>--&gt; </a:t>
            </a:r>
            <a:r>
              <a:rPr lang="en-IN" dirty="0"/>
              <a:t>-</a:t>
            </a:r>
            <a:r>
              <a:rPr lang="en-IN" dirty="0" err="1"/>
              <a:t>i</a:t>
            </a:r>
            <a:r>
              <a:rPr lang="en-IN" dirty="0"/>
              <a:t> : install a package</a:t>
            </a:r>
            <a:endParaRPr lang="en-US" dirty="0"/>
          </a:p>
          <a:p>
            <a:r>
              <a:rPr lang="en-US" dirty="0"/>
              <a:t>--&gt;</a:t>
            </a:r>
            <a:r>
              <a:rPr lang="en-IN" dirty="0"/>
              <a:t>-v : verbose</a:t>
            </a:r>
            <a:endParaRPr lang="en-US" dirty="0"/>
          </a:p>
          <a:p>
            <a:r>
              <a:rPr lang="en-US" dirty="0"/>
              <a:t>--&gt;</a:t>
            </a:r>
            <a:r>
              <a:rPr lang="en-IN" dirty="0"/>
              <a:t>-h : print hash marks as the package archive is unpacked</a:t>
            </a:r>
            <a:endParaRPr lang="en-US" dirty="0"/>
          </a:p>
          <a:p>
            <a:r>
              <a:rPr lang="en-US" b="1" dirty="0">
                <a:solidFill>
                  <a:schemeClr val="accent1"/>
                </a:solidFill>
              </a:rPr>
              <a:t>26)yum</a:t>
            </a:r>
            <a:endParaRPr lang="en-US" dirty="0">
              <a:solidFill>
                <a:schemeClr val="accent1"/>
              </a:solidFill>
            </a:endParaRPr>
          </a:p>
          <a:p>
            <a:r>
              <a:rPr lang="en-US" dirty="0">
                <a:sym typeface="Wingdings" panose="05000000000000000000" pitchFamily="2" charset="2"/>
              </a:rPr>
              <a:t></a:t>
            </a:r>
            <a:r>
              <a:rPr lang="en-US" dirty="0"/>
              <a:t>yum command used to install the </a:t>
            </a:r>
            <a:r>
              <a:rPr lang="en-US" dirty="0" err="1"/>
              <a:t>pacakages</a:t>
            </a:r>
            <a:endParaRPr lang="en-US" dirty="0"/>
          </a:p>
          <a:p>
            <a:r>
              <a:rPr lang="en-US" dirty="0"/>
              <a:t>[]yum -y install python</a:t>
            </a:r>
          </a:p>
          <a:p>
            <a:r>
              <a:rPr lang="en-US" b="1" dirty="0"/>
              <a:t>what is the </a:t>
            </a:r>
            <a:r>
              <a:rPr lang="en-US" b="1" dirty="0" err="1"/>
              <a:t>diffeernec</a:t>
            </a:r>
            <a:r>
              <a:rPr lang="en-US" b="1" dirty="0"/>
              <a:t> between rpm and yum?</a:t>
            </a:r>
            <a:endParaRPr lang="en-US" dirty="0"/>
          </a:p>
          <a:p>
            <a:r>
              <a:rPr lang="en-US" dirty="0"/>
              <a:t>--&gt; The major differences between YUM and RPM are that yum knows how to resolve dependencies.</a:t>
            </a:r>
          </a:p>
        </p:txBody>
      </p:sp>
    </p:spTree>
    <p:extLst>
      <p:ext uri="{BB962C8B-B14F-4D97-AF65-F5344CB8AC3E}">
        <p14:creationId xmlns:p14="http://schemas.microsoft.com/office/powerpoint/2010/main" xmlns="" val="234721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15290"/>
            <a:ext cx="8991600" cy="5909310"/>
          </a:xfrm>
          <a:prstGeom prst="rect">
            <a:avLst/>
          </a:prstGeom>
        </p:spPr>
        <p:txBody>
          <a:bodyPr wrap="square">
            <a:spAutoFit/>
          </a:bodyPr>
          <a:lstStyle/>
          <a:p>
            <a:r>
              <a:rPr lang="en-US" b="1" dirty="0">
                <a:solidFill>
                  <a:schemeClr val="accent1"/>
                </a:solidFill>
              </a:rPr>
              <a:t>27)user</a:t>
            </a:r>
            <a:endParaRPr lang="en-US" dirty="0">
              <a:solidFill>
                <a:schemeClr val="accent1"/>
              </a:solidFill>
            </a:endParaRPr>
          </a:p>
          <a:p>
            <a:r>
              <a:rPr lang="en-US" dirty="0"/>
              <a:t>--&gt;A person who uses the system to use services and </a:t>
            </a:r>
            <a:r>
              <a:rPr lang="en-US" dirty="0" err="1"/>
              <a:t>resorces</a:t>
            </a:r>
            <a:r>
              <a:rPr lang="en-US" dirty="0"/>
              <a:t>.</a:t>
            </a:r>
          </a:p>
          <a:p>
            <a:r>
              <a:rPr lang="en-US" dirty="0"/>
              <a:t>--&gt;Creating user</a:t>
            </a:r>
          </a:p>
          <a:p>
            <a:r>
              <a:rPr lang="en-US" dirty="0"/>
              <a:t>[]</a:t>
            </a:r>
            <a:r>
              <a:rPr lang="en-US" dirty="0" err="1"/>
              <a:t>useradd</a:t>
            </a:r>
            <a:r>
              <a:rPr lang="en-US" dirty="0"/>
              <a:t> </a:t>
            </a:r>
            <a:r>
              <a:rPr lang="en-US" dirty="0" err="1"/>
              <a:t>pavani</a:t>
            </a:r>
            <a:endParaRPr lang="en-US" dirty="0"/>
          </a:p>
          <a:p>
            <a:r>
              <a:rPr lang="en-US" dirty="0"/>
              <a:t>[]grep </a:t>
            </a:r>
            <a:r>
              <a:rPr lang="en-US" dirty="0" err="1"/>
              <a:t>pavani</a:t>
            </a:r>
            <a:r>
              <a:rPr lang="en-US" dirty="0"/>
              <a:t> /</a:t>
            </a:r>
            <a:r>
              <a:rPr lang="en-US" dirty="0" err="1"/>
              <a:t>etc</a:t>
            </a:r>
            <a:r>
              <a:rPr lang="en-US" dirty="0"/>
              <a:t>/</a:t>
            </a:r>
            <a:r>
              <a:rPr lang="en-US" dirty="0" err="1"/>
              <a:t>passwwd</a:t>
            </a:r>
            <a:endParaRPr lang="en-US" dirty="0"/>
          </a:p>
          <a:p>
            <a:r>
              <a:rPr lang="en-US" dirty="0"/>
              <a:t>--&gt;Assign password to user</a:t>
            </a:r>
          </a:p>
          <a:p>
            <a:r>
              <a:rPr lang="en-US" dirty="0"/>
              <a:t>[]passwd </a:t>
            </a:r>
            <a:r>
              <a:rPr lang="en-US" dirty="0" err="1"/>
              <a:t>pavani</a:t>
            </a:r>
            <a:endParaRPr lang="en-US" dirty="0"/>
          </a:p>
          <a:p>
            <a:r>
              <a:rPr lang="en-US" dirty="0"/>
              <a:t>enter the password</a:t>
            </a:r>
          </a:p>
          <a:p>
            <a:r>
              <a:rPr lang="en-US" dirty="0"/>
              <a:t>[]grep </a:t>
            </a:r>
            <a:r>
              <a:rPr lang="en-US" dirty="0" err="1"/>
              <a:t>pavani</a:t>
            </a:r>
            <a:r>
              <a:rPr lang="en-US" dirty="0"/>
              <a:t>  /</a:t>
            </a:r>
            <a:r>
              <a:rPr lang="en-US" dirty="0" err="1"/>
              <a:t>etc</a:t>
            </a:r>
            <a:r>
              <a:rPr lang="en-US" dirty="0"/>
              <a:t>/shadow</a:t>
            </a:r>
          </a:p>
          <a:p>
            <a:r>
              <a:rPr lang="en-US" b="1" dirty="0">
                <a:solidFill>
                  <a:schemeClr val="accent1"/>
                </a:solidFill>
              </a:rPr>
              <a:t>28)group</a:t>
            </a:r>
            <a:endParaRPr lang="en-US" dirty="0">
              <a:solidFill>
                <a:schemeClr val="accent1"/>
              </a:solidFill>
            </a:endParaRPr>
          </a:p>
          <a:p>
            <a:r>
              <a:rPr lang="en-US" dirty="0"/>
              <a:t>--&gt;A collection of users is called group</a:t>
            </a:r>
          </a:p>
          <a:p>
            <a:r>
              <a:rPr lang="en-US" dirty="0"/>
              <a:t>--&gt;Creating group:</a:t>
            </a:r>
          </a:p>
          <a:p>
            <a:r>
              <a:rPr lang="en-US" dirty="0"/>
              <a:t>[]</a:t>
            </a:r>
            <a:r>
              <a:rPr lang="en-US" dirty="0" err="1"/>
              <a:t>groupadd</a:t>
            </a:r>
            <a:r>
              <a:rPr lang="en-US" dirty="0"/>
              <a:t> </a:t>
            </a:r>
            <a:r>
              <a:rPr lang="en-US" dirty="0" err="1"/>
              <a:t>devops</a:t>
            </a:r>
            <a:endParaRPr lang="en-US" dirty="0"/>
          </a:p>
          <a:p>
            <a:r>
              <a:rPr lang="en-US" dirty="0"/>
              <a:t>--&gt;Assign password</a:t>
            </a:r>
          </a:p>
          <a:p>
            <a:r>
              <a:rPr lang="en-US" dirty="0"/>
              <a:t>[]</a:t>
            </a:r>
            <a:r>
              <a:rPr lang="en-US" dirty="0" err="1"/>
              <a:t>gpasswd</a:t>
            </a:r>
            <a:r>
              <a:rPr lang="en-US" dirty="0"/>
              <a:t> </a:t>
            </a:r>
            <a:r>
              <a:rPr lang="en-US" dirty="0" err="1"/>
              <a:t>devops</a:t>
            </a:r>
            <a:endParaRPr lang="en-US" dirty="0"/>
          </a:p>
          <a:p>
            <a:r>
              <a:rPr lang="en-US" dirty="0"/>
              <a:t>--&gt;Adding users to group</a:t>
            </a:r>
          </a:p>
          <a:p>
            <a:r>
              <a:rPr lang="en-US" dirty="0"/>
              <a:t>[]</a:t>
            </a:r>
            <a:r>
              <a:rPr lang="en-US" dirty="0" err="1"/>
              <a:t>gpasswd</a:t>
            </a:r>
            <a:r>
              <a:rPr lang="en-US" dirty="0"/>
              <a:t> -M </a:t>
            </a:r>
            <a:r>
              <a:rPr lang="en-US" dirty="0" err="1"/>
              <a:t>pavani</a:t>
            </a:r>
            <a:r>
              <a:rPr lang="en-US" dirty="0"/>
              <a:t> </a:t>
            </a:r>
            <a:r>
              <a:rPr lang="en-US" dirty="0" err="1"/>
              <a:t>devops</a:t>
            </a:r>
            <a:endParaRPr lang="en-US" dirty="0"/>
          </a:p>
          <a:p>
            <a:r>
              <a:rPr lang="en-US" dirty="0"/>
              <a:t>(syntax: []</a:t>
            </a:r>
            <a:r>
              <a:rPr lang="en-US" dirty="0" err="1"/>
              <a:t>gpasswd</a:t>
            </a:r>
            <a:r>
              <a:rPr lang="en-US" dirty="0"/>
              <a:t> -M username </a:t>
            </a:r>
            <a:r>
              <a:rPr lang="en-US" dirty="0" err="1"/>
              <a:t>groupname</a:t>
            </a:r>
            <a:r>
              <a:rPr lang="en-US" dirty="0"/>
              <a:t>)</a:t>
            </a:r>
          </a:p>
          <a:p>
            <a:r>
              <a:rPr lang="en-US" b="1" dirty="0">
                <a:solidFill>
                  <a:schemeClr val="accent1"/>
                </a:solidFill>
              </a:rPr>
              <a:t>29)history</a:t>
            </a:r>
            <a:endParaRPr lang="en-US" dirty="0">
              <a:solidFill>
                <a:schemeClr val="accent1"/>
              </a:solidFill>
            </a:endParaRPr>
          </a:p>
          <a:p>
            <a:r>
              <a:rPr lang="en-US" dirty="0"/>
              <a:t>--&gt;It will show you the history of commands you have used.</a:t>
            </a:r>
          </a:p>
          <a:p>
            <a:r>
              <a:rPr lang="en-US" dirty="0"/>
              <a:t>[]history</a:t>
            </a:r>
          </a:p>
        </p:txBody>
      </p:sp>
    </p:spTree>
    <p:extLst>
      <p:ext uri="{BB962C8B-B14F-4D97-AF65-F5344CB8AC3E}">
        <p14:creationId xmlns:p14="http://schemas.microsoft.com/office/powerpoint/2010/main" xmlns="" val="4163651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3893"/>
            <a:ext cx="8991600" cy="6740307"/>
          </a:xfrm>
          <a:prstGeom prst="rect">
            <a:avLst/>
          </a:prstGeom>
        </p:spPr>
        <p:txBody>
          <a:bodyPr wrap="square">
            <a:spAutoFit/>
          </a:bodyPr>
          <a:lstStyle/>
          <a:p>
            <a:r>
              <a:rPr lang="en-US" b="1" dirty="0">
                <a:solidFill>
                  <a:schemeClr val="accent1"/>
                </a:solidFill>
              </a:rPr>
              <a:t>30)du </a:t>
            </a:r>
            <a:endParaRPr lang="en-US" dirty="0">
              <a:solidFill>
                <a:schemeClr val="accent1"/>
              </a:solidFill>
            </a:endParaRPr>
          </a:p>
          <a:p>
            <a:r>
              <a:rPr lang="en-US" dirty="0"/>
              <a:t>--&gt;du stands for disk usage.</a:t>
            </a:r>
          </a:p>
          <a:p>
            <a:r>
              <a:rPr lang="en-US" dirty="0"/>
              <a:t>--&gt;It is used to </a:t>
            </a:r>
            <a:r>
              <a:rPr lang="en-US" dirty="0" err="1"/>
              <a:t>esrimate</a:t>
            </a:r>
            <a:r>
              <a:rPr lang="en-US" dirty="0"/>
              <a:t> file space usage.</a:t>
            </a:r>
          </a:p>
          <a:p>
            <a:r>
              <a:rPr lang="en-US" dirty="0"/>
              <a:t>--&gt; The du command can be used to track the files and directories which are consuming excessive amount of space on hard disk drive.</a:t>
            </a:r>
          </a:p>
          <a:p>
            <a:r>
              <a:rPr lang="en-US" dirty="0"/>
              <a:t>[]du -</a:t>
            </a:r>
            <a:r>
              <a:rPr lang="en-US" dirty="0" err="1"/>
              <a:t>sh</a:t>
            </a:r>
            <a:endParaRPr lang="en-US" dirty="0"/>
          </a:p>
          <a:p>
            <a:r>
              <a:rPr lang="en-US" b="1" dirty="0">
                <a:solidFill>
                  <a:schemeClr val="accent1"/>
                </a:solidFill>
              </a:rPr>
              <a:t>31)df</a:t>
            </a:r>
            <a:endParaRPr lang="en-US" dirty="0">
              <a:solidFill>
                <a:schemeClr val="accent1"/>
              </a:solidFill>
            </a:endParaRPr>
          </a:p>
          <a:p>
            <a:r>
              <a:rPr lang="en-US" dirty="0"/>
              <a:t>--&gt; display the summary of available and used disk space usage of file system</a:t>
            </a:r>
          </a:p>
          <a:p>
            <a:r>
              <a:rPr lang="en-US" dirty="0"/>
              <a:t>[]df -h</a:t>
            </a:r>
          </a:p>
          <a:p>
            <a:r>
              <a:rPr lang="en-US" b="1" dirty="0">
                <a:solidFill>
                  <a:schemeClr val="accent1"/>
                </a:solidFill>
              </a:rPr>
              <a:t>32)free </a:t>
            </a:r>
            <a:endParaRPr lang="en-US" dirty="0">
              <a:solidFill>
                <a:schemeClr val="accent1"/>
              </a:solidFill>
            </a:endParaRPr>
          </a:p>
          <a:p>
            <a:r>
              <a:rPr lang="en-US" dirty="0"/>
              <a:t>--&gt; It shows used memory and unused memory size.</a:t>
            </a:r>
          </a:p>
          <a:p>
            <a:r>
              <a:rPr lang="en-US" dirty="0"/>
              <a:t>[]free -m</a:t>
            </a:r>
          </a:p>
          <a:p>
            <a:r>
              <a:rPr lang="en-US" b="1" dirty="0">
                <a:solidFill>
                  <a:schemeClr val="accent1"/>
                </a:solidFill>
              </a:rPr>
              <a:t>33)uptime</a:t>
            </a:r>
            <a:endParaRPr lang="en-US" dirty="0">
              <a:solidFill>
                <a:schemeClr val="accent1"/>
              </a:solidFill>
            </a:endParaRPr>
          </a:p>
          <a:p>
            <a:r>
              <a:rPr lang="en-US" dirty="0"/>
              <a:t>--&gt;</a:t>
            </a:r>
            <a:r>
              <a:rPr lang="en-US" b="1" dirty="0"/>
              <a:t> </a:t>
            </a:r>
            <a:r>
              <a:rPr lang="en-US" dirty="0"/>
              <a:t>Uptime is a command that returns information about how long your system has been running.</a:t>
            </a:r>
          </a:p>
          <a:p>
            <a:r>
              <a:rPr lang="en-US" dirty="0"/>
              <a:t>[]uptime</a:t>
            </a:r>
          </a:p>
          <a:p>
            <a:r>
              <a:rPr lang="en-US" b="1" dirty="0">
                <a:solidFill>
                  <a:schemeClr val="accent1"/>
                </a:solidFill>
              </a:rPr>
              <a:t>34)How to check word count in a file</a:t>
            </a:r>
            <a:endParaRPr lang="en-US" dirty="0">
              <a:solidFill>
                <a:schemeClr val="accent1"/>
              </a:solidFill>
            </a:endParaRPr>
          </a:p>
          <a:p>
            <a:r>
              <a:rPr lang="en-US" dirty="0"/>
              <a:t>--&gt; </a:t>
            </a:r>
            <a:r>
              <a:rPr lang="en-US" dirty="0" err="1"/>
              <a:t>wc</a:t>
            </a:r>
            <a:r>
              <a:rPr lang="en-US" dirty="0"/>
              <a:t> command allows you to count the number of lines, words, characters, and bytes of each given file</a:t>
            </a:r>
          </a:p>
          <a:p>
            <a:r>
              <a:rPr lang="en-US" dirty="0"/>
              <a:t>[]</a:t>
            </a:r>
            <a:r>
              <a:rPr lang="en-US" dirty="0" err="1"/>
              <a:t>wc</a:t>
            </a:r>
            <a:r>
              <a:rPr lang="en-US" dirty="0"/>
              <a:t> -c filename</a:t>
            </a:r>
          </a:p>
          <a:p>
            <a:r>
              <a:rPr lang="en-US" b="1" dirty="0">
                <a:solidFill>
                  <a:schemeClr val="accent1"/>
                </a:solidFill>
              </a:rPr>
              <a:t>35)How to find OS information</a:t>
            </a:r>
            <a:endParaRPr lang="en-US" dirty="0">
              <a:solidFill>
                <a:schemeClr val="accent1"/>
              </a:solidFill>
            </a:endParaRPr>
          </a:p>
          <a:p>
            <a:r>
              <a:rPr lang="en-US" dirty="0"/>
              <a:t>--&gt;OS information can be found by below command</a:t>
            </a:r>
          </a:p>
          <a:p>
            <a:r>
              <a:rPr lang="en-US" dirty="0"/>
              <a:t>[]cat /</a:t>
            </a:r>
            <a:r>
              <a:rPr lang="en-US" dirty="0" err="1"/>
              <a:t>etc</a:t>
            </a:r>
            <a:r>
              <a:rPr lang="en-US" dirty="0"/>
              <a:t>/</a:t>
            </a:r>
            <a:r>
              <a:rPr lang="en-US" dirty="0" err="1"/>
              <a:t>redhat</a:t>
            </a:r>
            <a:r>
              <a:rPr lang="en-US" dirty="0"/>
              <a:t>-release</a:t>
            </a:r>
          </a:p>
          <a:p>
            <a:endParaRPr lang="en-US" dirty="0"/>
          </a:p>
        </p:txBody>
      </p:sp>
    </p:spTree>
    <p:extLst>
      <p:ext uri="{BB962C8B-B14F-4D97-AF65-F5344CB8AC3E}">
        <p14:creationId xmlns:p14="http://schemas.microsoft.com/office/powerpoint/2010/main" xmlns="" val="274372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42292"/>
            <a:ext cx="8991600" cy="6463308"/>
          </a:xfrm>
          <a:prstGeom prst="rect">
            <a:avLst/>
          </a:prstGeom>
        </p:spPr>
        <p:txBody>
          <a:bodyPr wrap="square">
            <a:spAutoFit/>
          </a:bodyPr>
          <a:lstStyle/>
          <a:p>
            <a:r>
              <a:rPr lang="en-US" b="1" dirty="0">
                <a:solidFill>
                  <a:schemeClr val="accent1"/>
                </a:solidFill>
              </a:rPr>
              <a:t>36)diff</a:t>
            </a:r>
            <a:endParaRPr lang="en-US" dirty="0">
              <a:solidFill>
                <a:schemeClr val="accent1"/>
              </a:solidFill>
            </a:endParaRPr>
          </a:p>
          <a:p>
            <a:r>
              <a:rPr lang="en-US" dirty="0"/>
              <a:t>--&gt; diff is a command-line utility that allows you to compare two files line by line</a:t>
            </a:r>
          </a:p>
          <a:p>
            <a:r>
              <a:rPr lang="en-US" dirty="0"/>
              <a:t>[]diff file1 file2</a:t>
            </a:r>
          </a:p>
          <a:p>
            <a:r>
              <a:rPr lang="en-US" b="1" dirty="0">
                <a:solidFill>
                  <a:schemeClr val="accent1"/>
                </a:solidFill>
              </a:rPr>
              <a:t>37)find</a:t>
            </a:r>
            <a:endParaRPr lang="en-US" dirty="0">
              <a:solidFill>
                <a:schemeClr val="accent1"/>
              </a:solidFill>
            </a:endParaRPr>
          </a:p>
          <a:p>
            <a:r>
              <a:rPr lang="en-US" dirty="0"/>
              <a:t>--&gt;</a:t>
            </a:r>
            <a:r>
              <a:rPr lang="en-US" b="1" dirty="0"/>
              <a:t> </a:t>
            </a:r>
            <a:r>
              <a:rPr lang="en-US" dirty="0"/>
              <a:t>Find command is used to search and locate the list of files and directories based on </a:t>
            </a:r>
            <a:r>
              <a:rPr lang="en-US" dirty="0" err="1"/>
              <a:t>arguent</a:t>
            </a:r>
            <a:r>
              <a:rPr lang="en-US" dirty="0"/>
              <a:t> you have provided.</a:t>
            </a:r>
          </a:p>
          <a:p>
            <a:r>
              <a:rPr lang="en-US" dirty="0"/>
              <a:t>[]find -name pavani.txt</a:t>
            </a:r>
          </a:p>
          <a:p>
            <a:r>
              <a:rPr lang="en-US" b="1" dirty="0">
                <a:solidFill>
                  <a:schemeClr val="accent1"/>
                </a:solidFill>
              </a:rPr>
              <a:t>38)</a:t>
            </a:r>
            <a:r>
              <a:rPr lang="en-US" b="1" dirty="0" err="1">
                <a:solidFill>
                  <a:schemeClr val="accent1"/>
                </a:solidFill>
              </a:rPr>
              <a:t>systemctl</a:t>
            </a:r>
            <a:endParaRPr lang="en-US" dirty="0">
              <a:solidFill>
                <a:schemeClr val="accent1"/>
              </a:solidFill>
            </a:endParaRPr>
          </a:p>
          <a:p>
            <a:r>
              <a:rPr lang="en-US" dirty="0"/>
              <a:t>--&gt;</a:t>
            </a:r>
            <a:r>
              <a:rPr lang="en-US" dirty="0" err="1"/>
              <a:t>systemctl</a:t>
            </a:r>
            <a:r>
              <a:rPr lang="en-US" dirty="0"/>
              <a:t> command used to check the status of a service</a:t>
            </a:r>
          </a:p>
          <a:p>
            <a:r>
              <a:rPr lang="en-US" dirty="0"/>
              <a:t>[]yum -y install httpd</a:t>
            </a:r>
          </a:p>
          <a:p>
            <a:r>
              <a:rPr lang="en-US" dirty="0"/>
              <a:t>[]</a:t>
            </a:r>
            <a:r>
              <a:rPr lang="en-US" dirty="0" err="1"/>
              <a:t>systemctl</a:t>
            </a:r>
            <a:r>
              <a:rPr lang="en-US" dirty="0"/>
              <a:t> status httpd</a:t>
            </a:r>
          </a:p>
          <a:p>
            <a:r>
              <a:rPr lang="en-US" b="1" dirty="0">
                <a:solidFill>
                  <a:schemeClr val="accent1"/>
                </a:solidFill>
              </a:rPr>
              <a:t>39)traceroute</a:t>
            </a:r>
            <a:endParaRPr lang="en-US" dirty="0">
              <a:solidFill>
                <a:schemeClr val="accent1"/>
              </a:solidFill>
            </a:endParaRPr>
          </a:p>
          <a:p>
            <a:r>
              <a:rPr lang="en-US" dirty="0"/>
              <a:t>--&gt;traceroute is used to know the travelling path of package through our network.</a:t>
            </a:r>
          </a:p>
          <a:p>
            <a:r>
              <a:rPr lang="en-US" dirty="0"/>
              <a:t>--&gt;It will tell us package is going through </a:t>
            </a:r>
            <a:r>
              <a:rPr lang="en-US" dirty="0" err="1"/>
              <a:t>macines</a:t>
            </a:r>
            <a:r>
              <a:rPr lang="en-US" dirty="0"/>
              <a:t>, </a:t>
            </a:r>
            <a:r>
              <a:rPr lang="en-US" dirty="0" err="1"/>
              <a:t>switches,ruters</a:t>
            </a:r>
            <a:r>
              <a:rPr lang="en-US" dirty="0"/>
              <a:t>.</a:t>
            </a:r>
          </a:p>
          <a:p>
            <a:r>
              <a:rPr lang="en-US" dirty="0"/>
              <a:t>--&gt;It will also tells us network is working properly or not.</a:t>
            </a:r>
          </a:p>
          <a:p>
            <a:r>
              <a:rPr lang="en-US" dirty="0"/>
              <a:t>[]traceroute -n</a:t>
            </a:r>
          </a:p>
          <a:p>
            <a:r>
              <a:rPr lang="en-US" dirty="0"/>
              <a:t>[]traceroute google.com</a:t>
            </a:r>
          </a:p>
          <a:p>
            <a:r>
              <a:rPr lang="en-US" b="1" dirty="0">
                <a:solidFill>
                  <a:schemeClr val="accent1"/>
                </a:solidFill>
              </a:rPr>
              <a:t>40)ping</a:t>
            </a:r>
            <a:endParaRPr lang="en-US" dirty="0">
              <a:solidFill>
                <a:schemeClr val="accent1"/>
              </a:solidFill>
            </a:endParaRPr>
          </a:p>
          <a:p>
            <a:r>
              <a:rPr lang="en-US" dirty="0"/>
              <a:t>--&gt;ping stands for packet internet groper</a:t>
            </a:r>
          </a:p>
          <a:p>
            <a:r>
              <a:rPr lang="en-US" dirty="0"/>
              <a:t>--&gt;It basically checks for the network connectivity between two nodes</a:t>
            </a:r>
          </a:p>
          <a:p>
            <a:r>
              <a:rPr lang="en-US" dirty="0"/>
              <a:t>[]ping google.com</a:t>
            </a:r>
          </a:p>
          <a:p>
            <a:endParaRPr lang="en-US" dirty="0"/>
          </a:p>
        </p:txBody>
      </p:sp>
    </p:spTree>
    <p:extLst>
      <p:ext uri="{BB962C8B-B14F-4D97-AF65-F5344CB8AC3E}">
        <p14:creationId xmlns:p14="http://schemas.microsoft.com/office/powerpoint/2010/main" xmlns="" val="9687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42292"/>
            <a:ext cx="8991600" cy="4247317"/>
          </a:xfrm>
          <a:prstGeom prst="rect">
            <a:avLst/>
          </a:prstGeom>
        </p:spPr>
        <p:txBody>
          <a:bodyPr wrap="square">
            <a:spAutoFit/>
          </a:bodyPr>
          <a:lstStyle/>
          <a:p>
            <a:r>
              <a:rPr lang="en-US" b="1" dirty="0">
                <a:solidFill>
                  <a:schemeClr val="accent1"/>
                </a:solidFill>
              </a:rPr>
              <a:t>41)ifconfig</a:t>
            </a:r>
            <a:endParaRPr lang="en-US" dirty="0">
              <a:solidFill>
                <a:schemeClr val="accent1"/>
              </a:solidFill>
            </a:endParaRPr>
          </a:p>
          <a:p>
            <a:r>
              <a:rPr lang="en-US" dirty="0"/>
              <a:t>--&gt;It is used to </a:t>
            </a:r>
            <a:r>
              <a:rPr lang="en-US" dirty="0" err="1"/>
              <a:t>dispay</a:t>
            </a:r>
            <a:r>
              <a:rPr lang="en-US" dirty="0"/>
              <a:t> the </a:t>
            </a:r>
            <a:r>
              <a:rPr lang="en-US" dirty="0" err="1"/>
              <a:t>ipaddress</a:t>
            </a:r>
            <a:r>
              <a:rPr lang="en-US" dirty="0"/>
              <a:t> of a machine.</a:t>
            </a:r>
          </a:p>
          <a:p>
            <a:r>
              <a:rPr lang="en-US" dirty="0"/>
              <a:t>[]ifconfig all</a:t>
            </a:r>
          </a:p>
          <a:p>
            <a:r>
              <a:rPr lang="en-US" b="1" dirty="0">
                <a:solidFill>
                  <a:schemeClr val="accent1"/>
                </a:solidFill>
              </a:rPr>
              <a:t>42)route</a:t>
            </a:r>
            <a:endParaRPr lang="en-US" dirty="0">
              <a:solidFill>
                <a:schemeClr val="accent1"/>
              </a:solidFill>
            </a:endParaRPr>
          </a:p>
          <a:p>
            <a:r>
              <a:rPr lang="en-US" dirty="0"/>
              <a:t>--&gt;route command is used to display the routing </a:t>
            </a:r>
            <a:r>
              <a:rPr lang="en-US" dirty="0" err="1"/>
              <a:t>tabel</a:t>
            </a:r>
            <a:r>
              <a:rPr lang="en-US" dirty="0"/>
              <a:t> information</a:t>
            </a:r>
          </a:p>
          <a:p>
            <a:r>
              <a:rPr lang="en-US" dirty="0"/>
              <a:t>--&gt;used to determine where data packets traveling over an Internet Protocol (IP) network will be directed</a:t>
            </a:r>
          </a:p>
          <a:p>
            <a:r>
              <a:rPr lang="en-US" dirty="0"/>
              <a:t>[]route</a:t>
            </a:r>
          </a:p>
          <a:p>
            <a:r>
              <a:rPr lang="en-US" b="1" dirty="0">
                <a:solidFill>
                  <a:schemeClr val="accent1"/>
                </a:solidFill>
              </a:rPr>
              <a:t>43)hostname</a:t>
            </a:r>
            <a:endParaRPr lang="en-US" dirty="0">
              <a:solidFill>
                <a:schemeClr val="accent1"/>
              </a:solidFill>
            </a:endParaRPr>
          </a:p>
          <a:p>
            <a:r>
              <a:rPr lang="en-US" dirty="0"/>
              <a:t>--&gt;Linux hostname is the simple command used to view and set the hostname of a system</a:t>
            </a:r>
          </a:p>
          <a:p>
            <a:r>
              <a:rPr lang="en-US" dirty="0"/>
              <a:t>[]hostname</a:t>
            </a:r>
          </a:p>
          <a:p>
            <a:r>
              <a:rPr lang="en-US" dirty="0"/>
              <a:t>[]</a:t>
            </a:r>
            <a:r>
              <a:rPr lang="en-US" dirty="0" err="1"/>
              <a:t>sudo</a:t>
            </a:r>
            <a:r>
              <a:rPr lang="en-US" dirty="0"/>
              <a:t> hostname &lt;newname&gt;</a:t>
            </a:r>
          </a:p>
          <a:p>
            <a:r>
              <a:rPr lang="en-US" dirty="0"/>
              <a:t> </a:t>
            </a:r>
          </a:p>
          <a:p>
            <a:r>
              <a:rPr lang="en-US" dirty="0"/>
              <a:t> </a:t>
            </a:r>
          </a:p>
        </p:txBody>
      </p:sp>
    </p:spTree>
    <p:extLst>
      <p:ext uri="{BB962C8B-B14F-4D97-AF65-F5344CB8AC3E}">
        <p14:creationId xmlns:p14="http://schemas.microsoft.com/office/powerpoint/2010/main" xmlns="" val="306420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76200"/>
            <a:ext cx="9144000" cy="4616648"/>
          </a:xfrm>
          <a:prstGeom prst="rect">
            <a:avLst/>
          </a:prstGeom>
        </p:spPr>
        <p:txBody>
          <a:bodyPr wrap="square">
            <a:spAutoFit/>
          </a:bodyPr>
          <a:lstStyle/>
          <a:p>
            <a:r>
              <a:rPr lang="en-US" b="1" dirty="0"/>
              <a:t> </a:t>
            </a:r>
            <a:r>
              <a:rPr lang="en-US" sz="2000" b="1" dirty="0">
                <a:solidFill>
                  <a:schemeClr val="accent1"/>
                </a:solidFill>
              </a:rPr>
              <a:t>Index</a:t>
            </a:r>
            <a:endParaRPr lang="en-US" sz="2000" dirty="0">
              <a:solidFill>
                <a:schemeClr val="accent1"/>
              </a:solidFill>
            </a:endParaRPr>
          </a:p>
          <a:p>
            <a:pPr marL="342900" indent="-342900">
              <a:buFont typeface="+mj-lt"/>
              <a:buAutoNum type="arabicPeriod"/>
            </a:pPr>
            <a:r>
              <a:rPr lang="en-IN" dirty="0"/>
              <a:t>Introduction to Linux</a:t>
            </a:r>
            <a:endParaRPr lang="en-US" dirty="0"/>
          </a:p>
          <a:p>
            <a:pPr marL="342900" indent="-342900">
              <a:buFont typeface="+mj-lt"/>
              <a:buAutoNum type="arabicPeriod"/>
            </a:pPr>
            <a:r>
              <a:rPr lang="en-IN" dirty="0"/>
              <a:t>Why Linux</a:t>
            </a:r>
            <a:endParaRPr lang="en-US" dirty="0"/>
          </a:p>
          <a:p>
            <a:pPr marL="342900" indent="-342900">
              <a:buFont typeface="+mj-lt"/>
              <a:buAutoNum type="arabicPeriod"/>
            </a:pPr>
            <a:r>
              <a:rPr lang="en-IN" dirty="0"/>
              <a:t>Linux Architecture</a:t>
            </a:r>
            <a:endParaRPr lang="en-US" dirty="0"/>
          </a:p>
          <a:p>
            <a:pPr marL="342900" indent="-342900">
              <a:buFont typeface="+mj-lt"/>
              <a:buAutoNum type="arabicPeriod"/>
            </a:pPr>
            <a:r>
              <a:rPr lang="en-IN" dirty="0"/>
              <a:t>File system hierarchy</a:t>
            </a:r>
            <a:endParaRPr lang="en-US" dirty="0"/>
          </a:p>
          <a:p>
            <a:pPr marL="342900" indent="-342900">
              <a:buFont typeface="+mj-lt"/>
              <a:buAutoNum type="arabicPeriod"/>
            </a:pPr>
            <a:r>
              <a:rPr lang="en-IN" dirty="0"/>
              <a:t>Linux Commands</a:t>
            </a:r>
            <a:endParaRPr lang="en-US" dirty="0"/>
          </a:p>
          <a:p>
            <a:pPr marL="342900" indent="-342900">
              <a:buFont typeface="+mj-lt"/>
              <a:buAutoNum type="arabicPeriod"/>
            </a:pPr>
            <a:r>
              <a:rPr lang="en-IN" dirty="0"/>
              <a:t>Networking commands</a:t>
            </a:r>
          </a:p>
          <a:p>
            <a:endParaRPr lang="en-US" dirty="0"/>
          </a:p>
          <a:p>
            <a:r>
              <a:rPr lang="en-IN" sz="2000" b="1" dirty="0">
                <a:solidFill>
                  <a:schemeClr val="accent1"/>
                </a:solidFill>
              </a:rPr>
              <a:t>Introduction to Linux:</a:t>
            </a:r>
          </a:p>
          <a:p>
            <a:r>
              <a:rPr lang="en-IN" sz="2000" b="1" dirty="0">
                <a:solidFill>
                  <a:schemeClr val="accent1"/>
                </a:solidFill>
              </a:rPr>
              <a:t>Why Linux</a:t>
            </a:r>
            <a:endParaRPr lang="en-US" sz="2000" dirty="0">
              <a:solidFill>
                <a:schemeClr val="accent1"/>
              </a:solidFill>
            </a:endParaRPr>
          </a:p>
          <a:p>
            <a:pPr marL="342900" indent="-342900">
              <a:buFont typeface="+mj-lt"/>
              <a:buAutoNum type="arabicPeriod"/>
            </a:pPr>
            <a:r>
              <a:rPr lang="en-IN" dirty="0"/>
              <a:t>Multiuser and multi-tasking</a:t>
            </a:r>
            <a:endParaRPr lang="en-US" dirty="0"/>
          </a:p>
          <a:p>
            <a:pPr marL="342900" indent="-342900">
              <a:buFont typeface="+mj-lt"/>
              <a:buAutoNum type="arabicPeriod"/>
            </a:pPr>
            <a:r>
              <a:rPr lang="en-IN" dirty="0"/>
              <a:t>Open source</a:t>
            </a:r>
            <a:endParaRPr lang="en-US" dirty="0"/>
          </a:p>
          <a:p>
            <a:pPr marL="342900" indent="-342900">
              <a:buFont typeface="+mj-lt"/>
              <a:buAutoNum type="arabicPeriod"/>
            </a:pPr>
            <a:r>
              <a:rPr lang="en-IN" dirty="0"/>
              <a:t>Security</a:t>
            </a:r>
          </a:p>
          <a:p>
            <a:pPr marL="342900" indent="-342900">
              <a:buFont typeface="+mj-lt"/>
              <a:buAutoNum type="arabicPeriod"/>
            </a:pPr>
            <a:endParaRPr lang="en-IN" dirty="0"/>
          </a:p>
          <a:p>
            <a:r>
              <a:rPr lang="en-IN" b="1" dirty="0">
                <a:solidFill>
                  <a:schemeClr val="accent1"/>
                </a:solidFill>
              </a:rPr>
              <a:t>Linux Architecture</a:t>
            </a:r>
            <a:endParaRPr lang="en-US" dirty="0">
              <a:solidFill>
                <a:schemeClr val="accent1"/>
              </a:solidFill>
            </a:endParaRPr>
          </a:p>
          <a:p>
            <a:pPr marL="342900" indent="-342900">
              <a:buFont typeface="+mj-lt"/>
              <a:buAutoNum type="arabicPeriod"/>
            </a:pPr>
            <a:endParaRPr lang="en-US" dirty="0"/>
          </a:p>
        </p:txBody>
      </p:sp>
      <p:pic>
        <p:nvPicPr>
          <p:cNvPr id="3" name="Picture 2">
            <a:extLst>
              <a:ext uri="{FF2B5EF4-FFF2-40B4-BE49-F238E27FC236}">
                <a16:creationId xmlns:a16="http://schemas.microsoft.com/office/drawing/2014/main" xmlns="" id="{44D2EAC4-80AD-4F9C-ADE6-4825A6F648E6}"/>
              </a:ext>
            </a:extLst>
          </p:cNvPr>
          <p:cNvPicPr/>
          <p:nvPr/>
        </p:nvPicPr>
        <p:blipFill>
          <a:blip r:embed="rId2"/>
          <a:stretch>
            <a:fillRect/>
          </a:stretch>
        </p:blipFill>
        <p:spPr>
          <a:xfrm>
            <a:off x="357158" y="571480"/>
            <a:ext cx="7186642" cy="612078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40115"/>
            <a:ext cx="8610600" cy="5139869"/>
          </a:xfrm>
          <a:prstGeom prst="rect">
            <a:avLst/>
          </a:prstGeom>
        </p:spPr>
        <p:txBody>
          <a:bodyPr wrap="square">
            <a:spAutoFit/>
          </a:bodyPr>
          <a:lstStyle/>
          <a:p>
            <a:r>
              <a:rPr lang="en-IN" sz="2000" b="1" dirty="0">
                <a:solidFill>
                  <a:schemeClr val="accent1"/>
                </a:solidFill>
              </a:rPr>
              <a:t>File System Hierarchy</a:t>
            </a:r>
          </a:p>
          <a:p>
            <a:endParaRPr lang="en-US" sz="2000" dirty="0">
              <a:solidFill>
                <a:schemeClr val="accent1"/>
              </a:solidFill>
            </a:endParaRPr>
          </a:p>
          <a:p>
            <a:pPr marL="342900" lvl="0" indent="-342900">
              <a:buFont typeface="+mj-lt"/>
              <a:buAutoNum type="arabicPeriod"/>
            </a:pPr>
            <a:r>
              <a:rPr lang="en-IN" dirty="0"/>
              <a:t>/ </a:t>
            </a:r>
            <a:r>
              <a:rPr lang="en-IN" dirty="0">
                <a:sym typeface="Wingdings" panose="05000000000000000000" pitchFamily="2" charset="2"/>
              </a:rPr>
              <a:t></a:t>
            </a:r>
            <a:r>
              <a:rPr lang="en-IN" dirty="0"/>
              <a:t> This is top level directory.</a:t>
            </a:r>
            <a:endParaRPr lang="en-US" dirty="0"/>
          </a:p>
          <a:p>
            <a:pPr marL="342900" lvl="0" indent="-342900">
              <a:buFont typeface="+mj-lt"/>
              <a:buAutoNum type="arabicPeriod"/>
            </a:pPr>
            <a:r>
              <a:rPr lang="en-IN" dirty="0"/>
              <a:t>/root </a:t>
            </a:r>
            <a:r>
              <a:rPr lang="en-IN" dirty="0">
                <a:sym typeface="Wingdings" panose="05000000000000000000" pitchFamily="2" charset="2"/>
              </a:rPr>
              <a:t></a:t>
            </a:r>
            <a:r>
              <a:rPr lang="en-IN" dirty="0"/>
              <a:t> It is home directory for root user.</a:t>
            </a:r>
            <a:endParaRPr lang="en-US" dirty="0"/>
          </a:p>
          <a:p>
            <a:pPr marL="342900" lvl="0" indent="-342900">
              <a:buFont typeface="+mj-lt"/>
              <a:buAutoNum type="arabicPeriod"/>
            </a:pPr>
            <a:r>
              <a:rPr lang="en-IN" dirty="0"/>
              <a:t>/home </a:t>
            </a:r>
            <a:r>
              <a:rPr lang="en-IN" dirty="0">
                <a:sym typeface="Wingdings" panose="05000000000000000000" pitchFamily="2" charset="2"/>
              </a:rPr>
              <a:t></a:t>
            </a:r>
            <a:r>
              <a:rPr lang="en-IN" dirty="0"/>
              <a:t>It is home directory for other users.</a:t>
            </a:r>
            <a:endParaRPr lang="en-US" dirty="0"/>
          </a:p>
          <a:p>
            <a:pPr marL="342900" lvl="0" indent="-342900">
              <a:buFont typeface="+mj-lt"/>
              <a:buAutoNum type="arabicPeriod"/>
            </a:pPr>
            <a:r>
              <a:rPr lang="en-IN" dirty="0"/>
              <a:t>/boot </a:t>
            </a:r>
            <a:r>
              <a:rPr lang="en-IN" dirty="0">
                <a:sym typeface="Wingdings" panose="05000000000000000000" pitchFamily="2" charset="2"/>
              </a:rPr>
              <a:t></a:t>
            </a:r>
            <a:r>
              <a:rPr lang="en-IN" dirty="0"/>
              <a:t> It contains bootable files for </a:t>
            </a:r>
            <a:r>
              <a:rPr lang="en-IN" dirty="0" err="1"/>
              <a:t>linux</a:t>
            </a:r>
            <a:r>
              <a:rPr lang="en-IN" dirty="0"/>
              <a:t>.</a:t>
            </a:r>
            <a:endParaRPr lang="en-US" dirty="0"/>
          </a:p>
          <a:p>
            <a:pPr marL="342900" lvl="0" indent="-342900">
              <a:buFont typeface="+mj-lt"/>
              <a:buAutoNum type="arabicPeriod"/>
            </a:pPr>
            <a:r>
              <a:rPr lang="en-IN" dirty="0"/>
              <a:t>/etc </a:t>
            </a:r>
            <a:r>
              <a:rPr lang="en-IN" dirty="0">
                <a:sym typeface="Wingdings" panose="05000000000000000000" pitchFamily="2" charset="2"/>
              </a:rPr>
              <a:t></a:t>
            </a:r>
            <a:r>
              <a:rPr lang="en-IN" dirty="0"/>
              <a:t> It contains all configuration files.</a:t>
            </a:r>
            <a:endParaRPr lang="en-US" dirty="0"/>
          </a:p>
          <a:p>
            <a:pPr marL="342900" lvl="0" indent="-342900">
              <a:buFont typeface="+mj-lt"/>
              <a:buAutoNum type="arabicPeriod"/>
            </a:pPr>
            <a:r>
              <a:rPr lang="en-IN" dirty="0"/>
              <a:t>/</a:t>
            </a:r>
            <a:r>
              <a:rPr lang="en-IN" dirty="0" err="1"/>
              <a:t>usr</a:t>
            </a:r>
            <a:r>
              <a:rPr lang="en-IN" dirty="0">
                <a:sym typeface="Wingdings" panose="05000000000000000000" pitchFamily="2" charset="2"/>
              </a:rPr>
              <a:t></a:t>
            </a:r>
            <a:r>
              <a:rPr lang="en-IN" dirty="0"/>
              <a:t> By default software installed in this directory.</a:t>
            </a:r>
            <a:endParaRPr lang="en-US" dirty="0"/>
          </a:p>
          <a:p>
            <a:pPr marL="342900" lvl="0" indent="-342900">
              <a:buFont typeface="+mj-lt"/>
              <a:buAutoNum type="arabicPeriod"/>
            </a:pPr>
            <a:r>
              <a:rPr lang="en-IN" dirty="0"/>
              <a:t>/bin </a:t>
            </a:r>
            <a:r>
              <a:rPr lang="en-IN" dirty="0">
                <a:sym typeface="Wingdings" panose="05000000000000000000" pitchFamily="2" charset="2"/>
              </a:rPr>
              <a:t></a:t>
            </a:r>
            <a:r>
              <a:rPr lang="en-IN" dirty="0"/>
              <a:t> It contains commands used by all users</a:t>
            </a:r>
            <a:endParaRPr lang="en-US" dirty="0"/>
          </a:p>
          <a:p>
            <a:pPr marL="342900" lvl="0" indent="-342900">
              <a:buFont typeface="+mj-lt"/>
              <a:buAutoNum type="arabicPeriod"/>
            </a:pPr>
            <a:r>
              <a:rPr lang="en-IN" dirty="0"/>
              <a:t>/</a:t>
            </a:r>
            <a:r>
              <a:rPr lang="en-IN" dirty="0" err="1"/>
              <a:t>sbin</a:t>
            </a:r>
            <a:r>
              <a:rPr lang="en-IN" dirty="0" err="1">
                <a:sym typeface="Wingdings" panose="05000000000000000000" pitchFamily="2" charset="2"/>
              </a:rPr>
              <a:t></a:t>
            </a:r>
            <a:r>
              <a:rPr lang="en-IN" dirty="0" err="1"/>
              <a:t>It</a:t>
            </a:r>
            <a:r>
              <a:rPr lang="en-IN" dirty="0"/>
              <a:t> contains commands used by super user.</a:t>
            </a:r>
            <a:endParaRPr lang="en-US" dirty="0"/>
          </a:p>
          <a:p>
            <a:pPr marL="342900" lvl="0" indent="-342900">
              <a:buFont typeface="+mj-lt"/>
              <a:buAutoNum type="arabicPeriod"/>
            </a:pPr>
            <a:r>
              <a:rPr lang="en-IN" dirty="0"/>
              <a:t>/dev </a:t>
            </a:r>
            <a:r>
              <a:rPr lang="en-IN" dirty="0">
                <a:sym typeface="Wingdings" panose="05000000000000000000" pitchFamily="2" charset="2"/>
              </a:rPr>
              <a:t></a:t>
            </a:r>
            <a:r>
              <a:rPr lang="en-US" dirty="0"/>
              <a:t>dev directory contains the special device files for all the devices.</a:t>
            </a:r>
          </a:p>
          <a:p>
            <a:pPr marL="342900" lvl="0" indent="-342900">
              <a:buFont typeface="+mj-lt"/>
              <a:buAutoNum type="arabicPeriod"/>
            </a:pPr>
            <a:r>
              <a:rPr lang="en-US" dirty="0"/>
              <a:t>/lib </a:t>
            </a:r>
            <a:r>
              <a:rPr lang="en-US" dirty="0">
                <a:sym typeface="Wingdings" panose="05000000000000000000" pitchFamily="2" charset="2"/>
              </a:rPr>
              <a:t></a:t>
            </a:r>
            <a:r>
              <a:rPr lang="en-US" dirty="0"/>
              <a:t>The lib folder is a library files directory which contains all helpful library files </a:t>
            </a:r>
            <a:r>
              <a:rPr lang="en-US" dirty="0" err="1"/>
              <a:t>usedby</a:t>
            </a:r>
            <a:r>
              <a:rPr lang="en-US" dirty="0"/>
              <a:t> the system.</a:t>
            </a:r>
          </a:p>
          <a:p>
            <a:pPr marL="342900" lvl="0" indent="-342900">
              <a:buFont typeface="+mj-lt"/>
              <a:buAutoNum type="arabicPeriod"/>
            </a:pPr>
            <a:r>
              <a:rPr lang="en-US" dirty="0"/>
              <a:t>/opt </a:t>
            </a:r>
            <a:r>
              <a:rPr lang="en-US" dirty="0">
                <a:sym typeface="Wingdings" panose="05000000000000000000" pitchFamily="2" charset="2"/>
              </a:rPr>
              <a:t></a:t>
            </a:r>
            <a:r>
              <a:rPr lang="en-US" dirty="0"/>
              <a:t>According to the Filesystem Hierarchy Standard, /</a:t>
            </a:r>
            <a:r>
              <a:rPr lang="en-US" dirty="0" err="1"/>
              <a:t>optis</a:t>
            </a:r>
            <a:r>
              <a:rPr lang="en-US" dirty="0"/>
              <a:t> for “the installation of add-on application software packages”.</a:t>
            </a:r>
          </a:p>
          <a:p>
            <a:pPr marL="342900" lvl="0" indent="-342900">
              <a:buFont typeface="+mj-lt"/>
              <a:buAutoNum type="arabicPeriod"/>
            </a:pPr>
            <a:r>
              <a:rPr lang="en-US" dirty="0"/>
              <a:t>/</a:t>
            </a:r>
            <a:r>
              <a:rPr lang="en-US" dirty="0" err="1"/>
              <a:t>tmp</a:t>
            </a:r>
            <a:r>
              <a:rPr lang="en-US" dirty="0">
                <a:sym typeface="Wingdings" panose="05000000000000000000" pitchFamily="2" charset="2"/>
              </a:rPr>
              <a:t></a:t>
            </a:r>
            <a:r>
              <a:rPr lang="en-US" dirty="0"/>
              <a:t> Web browsers periodically write data to the </a:t>
            </a:r>
            <a:r>
              <a:rPr lang="en-US" dirty="0" err="1"/>
              <a:t>tmp</a:t>
            </a:r>
            <a:r>
              <a:rPr lang="en-US" dirty="0"/>
              <a:t> directory during page views and downloads.</a:t>
            </a:r>
          </a:p>
          <a:p>
            <a:pPr marL="342900" lvl="0" indent="-342900">
              <a:buFont typeface="+mj-lt"/>
              <a:buAutoNum type="arabicPeriod"/>
            </a:pPr>
            <a:r>
              <a:rPr lang="en-US" dirty="0"/>
              <a:t>/var </a:t>
            </a:r>
            <a:r>
              <a:rPr lang="en-US" dirty="0">
                <a:sym typeface="Wingdings" panose="05000000000000000000" pitchFamily="2" charset="2"/>
              </a:rPr>
              <a:t></a:t>
            </a:r>
            <a:r>
              <a:rPr lang="en-US" dirty="0"/>
              <a:t>  Contains variable data like system logging files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le System Hierarchy of Linux – DevOpsAGE">
            <a:extLst>
              <a:ext uri="{FF2B5EF4-FFF2-40B4-BE49-F238E27FC236}">
                <a16:creationId xmlns:a16="http://schemas.microsoft.com/office/drawing/2014/main" xmlns="" id="{1BE68401-702A-4152-9711-C6F9C55EE739}"/>
              </a:ext>
            </a:extLst>
          </p:cNvPr>
          <p:cNvPicPr/>
          <p:nvPr/>
        </p:nvPicPr>
        <p:blipFill>
          <a:blip r:embed="rId2"/>
          <a:srcRect/>
          <a:stretch>
            <a:fillRect/>
          </a:stretch>
        </p:blipFill>
        <p:spPr bwMode="auto">
          <a:xfrm>
            <a:off x="685800" y="685800"/>
            <a:ext cx="7772400" cy="5486400"/>
          </a:xfrm>
          <a:prstGeom prst="rect">
            <a:avLst/>
          </a:prstGeom>
          <a:noFill/>
          <a:ln w="9525">
            <a:noFill/>
            <a:miter lim="800000"/>
            <a:headEnd/>
            <a:tailEnd/>
          </a:ln>
        </p:spPr>
      </p:pic>
    </p:spTree>
    <p:extLst>
      <p:ext uri="{BB962C8B-B14F-4D97-AF65-F5344CB8AC3E}">
        <p14:creationId xmlns:p14="http://schemas.microsoft.com/office/powerpoint/2010/main" xmlns="" val="4057039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6217087"/>
          </a:xfrm>
          <a:prstGeom prst="rect">
            <a:avLst/>
          </a:prstGeom>
        </p:spPr>
        <p:txBody>
          <a:bodyPr wrap="square">
            <a:spAutoFit/>
          </a:bodyPr>
          <a:lstStyle/>
          <a:p>
            <a:r>
              <a:rPr lang="en-US" sz="2000" b="1" dirty="0">
                <a:solidFill>
                  <a:schemeClr val="accent1"/>
                </a:solidFill>
              </a:rPr>
              <a:t>Basic Commands:</a:t>
            </a:r>
          </a:p>
          <a:p>
            <a:pPr marL="800100" lvl="1" indent="-342900">
              <a:buFont typeface="+mj-lt"/>
              <a:buAutoNum type="arabicPeriod"/>
            </a:pPr>
            <a:r>
              <a:rPr lang="en-US" dirty="0" err="1"/>
              <a:t>su</a:t>
            </a:r>
            <a:endParaRPr lang="en-US" sz="1400" dirty="0"/>
          </a:p>
          <a:p>
            <a:pPr marL="800100" lvl="1" indent="-342900">
              <a:buFont typeface="+mj-lt"/>
              <a:buAutoNum type="arabicPeriod"/>
            </a:pPr>
            <a:r>
              <a:rPr lang="en-US" dirty="0" err="1"/>
              <a:t>sudo</a:t>
            </a:r>
            <a:endParaRPr lang="en-US" sz="1400" dirty="0"/>
          </a:p>
          <a:p>
            <a:pPr marL="800100" lvl="1" indent="-342900">
              <a:buFont typeface="+mj-lt"/>
              <a:buAutoNum type="arabicPeriod"/>
            </a:pPr>
            <a:r>
              <a:rPr lang="en-US" dirty="0" err="1"/>
              <a:t>whoami</a:t>
            </a:r>
            <a:endParaRPr lang="en-US" sz="1400" dirty="0"/>
          </a:p>
          <a:p>
            <a:pPr marL="800100" lvl="1" indent="-342900">
              <a:buFont typeface="+mj-lt"/>
              <a:buAutoNum type="arabicPeriod"/>
            </a:pPr>
            <a:r>
              <a:rPr lang="en-US" dirty="0"/>
              <a:t>cd</a:t>
            </a:r>
            <a:endParaRPr lang="en-US" sz="1400" dirty="0"/>
          </a:p>
          <a:p>
            <a:pPr marL="800100" lvl="1" indent="-342900">
              <a:buFont typeface="+mj-lt"/>
              <a:buAutoNum type="arabicPeriod"/>
            </a:pPr>
            <a:r>
              <a:rPr lang="en-US" dirty="0" err="1"/>
              <a:t>pwd</a:t>
            </a:r>
            <a:endParaRPr lang="en-US" sz="1400" dirty="0"/>
          </a:p>
          <a:p>
            <a:pPr marL="800100" lvl="1" indent="-342900">
              <a:buFont typeface="+mj-lt"/>
              <a:buAutoNum type="arabicPeriod"/>
            </a:pPr>
            <a:r>
              <a:rPr lang="en-US" dirty="0"/>
              <a:t>ls -</a:t>
            </a:r>
            <a:r>
              <a:rPr lang="en-US" dirty="0" err="1"/>
              <a:t>latr</a:t>
            </a:r>
            <a:endParaRPr lang="en-US" sz="1400" dirty="0"/>
          </a:p>
          <a:p>
            <a:pPr marL="800100" lvl="1" indent="-342900">
              <a:buFont typeface="+mj-lt"/>
              <a:buAutoNum type="arabicPeriod"/>
            </a:pPr>
            <a:r>
              <a:rPr lang="en-US" dirty="0"/>
              <a:t>touch</a:t>
            </a:r>
            <a:endParaRPr lang="en-US" sz="1400" dirty="0"/>
          </a:p>
          <a:p>
            <a:pPr marL="800100" lvl="1" indent="-342900">
              <a:buFont typeface="+mj-lt"/>
              <a:buAutoNum type="arabicPeriod"/>
            </a:pPr>
            <a:r>
              <a:rPr lang="en-US" dirty="0"/>
              <a:t>cat</a:t>
            </a:r>
            <a:endParaRPr lang="en-US" sz="1400" dirty="0"/>
          </a:p>
          <a:p>
            <a:pPr marL="800100" lvl="1" indent="-342900">
              <a:buFont typeface="+mj-lt"/>
              <a:buAutoNum type="arabicPeriod"/>
            </a:pPr>
            <a:r>
              <a:rPr lang="en-US" dirty="0"/>
              <a:t>vi</a:t>
            </a:r>
            <a:endParaRPr lang="en-US" sz="1400" dirty="0"/>
          </a:p>
          <a:p>
            <a:pPr marL="800100" lvl="1" indent="-342900">
              <a:buFont typeface="+mj-lt"/>
              <a:buAutoNum type="arabicPeriod"/>
            </a:pPr>
            <a:r>
              <a:rPr lang="en-US" dirty="0" err="1"/>
              <a:t>mkdir</a:t>
            </a:r>
            <a:endParaRPr lang="en-US" sz="1400" dirty="0"/>
          </a:p>
          <a:p>
            <a:pPr marL="800100" lvl="1" indent="-342900">
              <a:buFont typeface="+mj-lt"/>
              <a:buAutoNum type="arabicPeriod"/>
            </a:pPr>
            <a:r>
              <a:rPr lang="en-US" dirty="0"/>
              <a:t>cp</a:t>
            </a:r>
            <a:endParaRPr lang="en-US" sz="1400" dirty="0"/>
          </a:p>
          <a:p>
            <a:pPr marL="800100" lvl="1" indent="-342900">
              <a:buFont typeface="+mj-lt"/>
              <a:buAutoNum type="arabicPeriod"/>
            </a:pPr>
            <a:r>
              <a:rPr lang="en-US" dirty="0"/>
              <a:t>mv</a:t>
            </a:r>
            <a:endParaRPr lang="en-US" sz="1400" dirty="0"/>
          </a:p>
          <a:p>
            <a:pPr marL="800100" lvl="1" indent="-342900">
              <a:buFont typeface="+mj-lt"/>
              <a:buAutoNum type="arabicPeriod"/>
            </a:pPr>
            <a:r>
              <a:rPr lang="en-US" dirty="0" err="1"/>
              <a:t>rmdir</a:t>
            </a:r>
            <a:endParaRPr lang="en-US" sz="1400" dirty="0"/>
          </a:p>
          <a:p>
            <a:pPr marL="800100" lvl="1" indent="-342900">
              <a:buFont typeface="+mj-lt"/>
              <a:buAutoNum type="arabicPeriod"/>
            </a:pPr>
            <a:r>
              <a:rPr lang="en-US" dirty="0"/>
              <a:t>rm</a:t>
            </a:r>
            <a:endParaRPr lang="en-US" sz="1400" dirty="0"/>
          </a:p>
          <a:p>
            <a:pPr marL="800100" lvl="1" indent="-342900">
              <a:buFont typeface="+mj-lt"/>
              <a:buAutoNum type="arabicPeriod"/>
            </a:pPr>
            <a:r>
              <a:rPr lang="en-US" dirty="0"/>
              <a:t>grep</a:t>
            </a:r>
            <a:endParaRPr lang="en-US" sz="1400" dirty="0"/>
          </a:p>
          <a:p>
            <a:pPr marL="800100" lvl="1" indent="-342900">
              <a:buFont typeface="+mj-lt"/>
              <a:buAutoNum type="arabicPeriod"/>
            </a:pPr>
            <a:r>
              <a:rPr lang="en-US" dirty="0"/>
              <a:t>Less</a:t>
            </a:r>
          </a:p>
          <a:p>
            <a:pPr marL="800100" lvl="1" indent="-342900">
              <a:buFont typeface="+mj-lt"/>
              <a:buAutoNum type="arabicPeriod"/>
            </a:pPr>
            <a:r>
              <a:rPr lang="en-US" dirty="0"/>
              <a:t>Head</a:t>
            </a:r>
          </a:p>
          <a:p>
            <a:pPr marL="800100" lvl="1" indent="-342900">
              <a:buFont typeface="+mj-lt"/>
              <a:buAutoNum type="arabicPeriod"/>
            </a:pPr>
            <a:r>
              <a:rPr lang="en-US" dirty="0"/>
              <a:t>tail</a:t>
            </a:r>
            <a:endParaRPr lang="en-US" sz="1400" dirty="0"/>
          </a:p>
          <a:p>
            <a:pPr marL="800100" lvl="1" indent="-342900">
              <a:buFont typeface="+mj-lt"/>
              <a:buAutoNum type="arabicPeriod"/>
            </a:pPr>
            <a:r>
              <a:rPr lang="en-US" dirty="0"/>
              <a:t>Sort</a:t>
            </a:r>
            <a:endParaRPr lang="en-US" sz="1400" dirty="0"/>
          </a:p>
          <a:p>
            <a:pPr marL="800100" lvl="1" indent="-342900">
              <a:buFont typeface="+mj-lt"/>
              <a:buAutoNum type="arabicPeriod"/>
            </a:pPr>
            <a:r>
              <a:rPr lang="en-US" dirty="0"/>
              <a:t>Clear</a:t>
            </a:r>
            <a:endParaRPr lang="en-US" sz="1400" dirty="0"/>
          </a:p>
          <a:p>
            <a:pPr marL="800100" lvl="1" indent="-342900">
              <a:buFont typeface="+mj-lt"/>
              <a:buAutoNum type="arabicPeriod"/>
            </a:pPr>
            <a:r>
              <a:rPr lang="en-US" dirty="0"/>
              <a:t>tree</a:t>
            </a:r>
            <a:endParaRPr lang="en-US" sz="1400" dirty="0"/>
          </a:p>
        </p:txBody>
      </p:sp>
    </p:spTree>
    <p:extLst>
      <p:ext uri="{BB962C8B-B14F-4D97-AF65-F5344CB8AC3E}">
        <p14:creationId xmlns:p14="http://schemas.microsoft.com/office/powerpoint/2010/main" xmlns="" val="3747425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0047"/>
            <a:ext cx="8458200" cy="6401753"/>
          </a:xfrm>
          <a:prstGeom prst="rect">
            <a:avLst/>
          </a:prstGeom>
        </p:spPr>
        <p:txBody>
          <a:bodyPr wrap="square">
            <a:spAutoFit/>
          </a:bodyPr>
          <a:lstStyle/>
          <a:p>
            <a:pPr marL="800100" lvl="1" indent="-342900">
              <a:buFont typeface="+mj-lt"/>
              <a:buAutoNum type="arabicPeriod" startAt="22"/>
            </a:pPr>
            <a:r>
              <a:rPr lang="en-US" dirty="0"/>
              <a:t>History</a:t>
            </a:r>
            <a:endParaRPr lang="en-US" sz="1400" dirty="0"/>
          </a:p>
          <a:p>
            <a:pPr marL="800100" lvl="1" indent="-342900">
              <a:buFont typeface="+mj-lt"/>
              <a:buAutoNum type="arabicPeriod" startAt="22"/>
            </a:pPr>
            <a:r>
              <a:rPr lang="en-US" dirty="0" err="1"/>
              <a:t>Wget</a:t>
            </a:r>
            <a:endParaRPr lang="en-US" dirty="0"/>
          </a:p>
          <a:p>
            <a:pPr marL="800100" lvl="1" indent="-342900">
              <a:buFont typeface="+mj-lt"/>
              <a:buAutoNum type="arabicPeriod" startAt="22"/>
            </a:pPr>
            <a:r>
              <a:rPr lang="en-US" dirty="0"/>
              <a:t>Tar</a:t>
            </a:r>
          </a:p>
          <a:p>
            <a:pPr marL="800100" lvl="1" indent="-342900">
              <a:buFont typeface="+mj-lt"/>
              <a:buAutoNum type="arabicPeriod" startAt="22"/>
            </a:pPr>
            <a:r>
              <a:rPr lang="en-US" dirty="0"/>
              <a:t>Rpm</a:t>
            </a:r>
            <a:endParaRPr lang="en-US" sz="1400" dirty="0"/>
          </a:p>
          <a:p>
            <a:pPr marL="800100" lvl="1" indent="-342900">
              <a:buFont typeface="+mj-lt"/>
              <a:buAutoNum type="arabicPeriod" startAt="22"/>
            </a:pPr>
            <a:r>
              <a:rPr lang="en-US" dirty="0"/>
              <a:t>Yum</a:t>
            </a:r>
            <a:endParaRPr lang="en-US" sz="1400" dirty="0"/>
          </a:p>
          <a:p>
            <a:pPr marL="800100" lvl="1" indent="-342900">
              <a:buFont typeface="+mj-lt"/>
              <a:buAutoNum type="arabicPeriod" startAt="22"/>
            </a:pPr>
            <a:r>
              <a:rPr lang="en-US" dirty="0"/>
              <a:t>User</a:t>
            </a:r>
            <a:endParaRPr lang="en-US" sz="1400" dirty="0"/>
          </a:p>
          <a:p>
            <a:pPr marL="800100" lvl="1" indent="-342900">
              <a:buFont typeface="+mj-lt"/>
              <a:buAutoNum type="arabicPeriod" startAt="22"/>
            </a:pPr>
            <a:r>
              <a:rPr lang="en-US" dirty="0"/>
              <a:t>Group</a:t>
            </a:r>
            <a:endParaRPr lang="en-US" sz="1400" dirty="0"/>
          </a:p>
          <a:p>
            <a:pPr marL="800100" lvl="1" indent="-342900">
              <a:buFont typeface="+mj-lt"/>
              <a:buAutoNum type="arabicPeriod" startAt="22"/>
            </a:pPr>
            <a:r>
              <a:rPr lang="en-US" dirty="0"/>
              <a:t>History</a:t>
            </a:r>
            <a:endParaRPr lang="en-US" sz="1400" dirty="0"/>
          </a:p>
          <a:p>
            <a:pPr marL="800100" lvl="1" indent="-342900">
              <a:buFont typeface="+mj-lt"/>
              <a:buAutoNum type="arabicPeriod" startAt="22"/>
            </a:pPr>
            <a:r>
              <a:rPr lang="en-US" dirty="0"/>
              <a:t>Du</a:t>
            </a:r>
            <a:endParaRPr lang="en-US" sz="1400" dirty="0"/>
          </a:p>
          <a:p>
            <a:pPr marL="800100" lvl="1" indent="-342900">
              <a:buFont typeface="+mj-lt"/>
              <a:buAutoNum type="arabicPeriod" startAt="22"/>
            </a:pPr>
            <a:r>
              <a:rPr lang="en-US" dirty="0"/>
              <a:t>Df</a:t>
            </a:r>
            <a:endParaRPr lang="en-US" sz="1400" dirty="0"/>
          </a:p>
          <a:p>
            <a:pPr marL="800100" lvl="1" indent="-342900">
              <a:buFont typeface="+mj-lt"/>
              <a:buAutoNum type="arabicPeriod" startAt="22"/>
            </a:pPr>
            <a:r>
              <a:rPr lang="en-US" dirty="0"/>
              <a:t>Free</a:t>
            </a:r>
            <a:endParaRPr lang="en-US" sz="1400" dirty="0"/>
          </a:p>
          <a:p>
            <a:pPr marL="800100" lvl="1" indent="-342900">
              <a:buFont typeface="+mj-lt"/>
              <a:buAutoNum type="arabicPeriod" startAt="22"/>
            </a:pPr>
            <a:r>
              <a:rPr lang="en-US" dirty="0"/>
              <a:t>Uptime</a:t>
            </a:r>
            <a:endParaRPr lang="en-US" sz="1400" dirty="0"/>
          </a:p>
          <a:p>
            <a:pPr marL="800100" lvl="1" indent="-342900">
              <a:buFont typeface="+mj-lt"/>
              <a:buAutoNum type="arabicPeriod" startAt="22"/>
            </a:pPr>
            <a:r>
              <a:rPr lang="en-US" dirty="0" err="1"/>
              <a:t>Wc</a:t>
            </a:r>
            <a:endParaRPr lang="en-US" sz="1400" dirty="0"/>
          </a:p>
          <a:p>
            <a:pPr marL="800100" lvl="1" indent="-342900">
              <a:buFont typeface="+mj-lt"/>
              <a:buAutoNum type="arabicPeriod" startAt="22"/>
            </a:pPr>
            <a:r>
              <a:rPr lang="en-US" dirty="0" err="1"/>
              <a:t>os</a:t>
            </a:r>
            <a:r>
              <a:rPr lang="en-US" dirty="0"/>
              <a:t>-release</a:t>
            </a:r>
            <a:endParaRPr lang="en-US" sz="1400" dirty="0"/>
          </a:p>
          <a:p>
            <a:pPr marL="800100" lvl="1" indent="-342900">
              <a:buFont typeface="+mj-lt"/>
              <a:buAutoNum type="arabicPeriod" startAt="22"/>
            </a:pPr>
            <a:r>
              <a:rPr lang="en-US" dirty="0"/>
              <a:t>Diff</a:t>
            </a:r>
            <a:endParaRPr lang="en-US" sz="1400" dirty="0"/>
          </a:p>
          <a:p>
            <a:pPr marL="800100" lvl="1" indent="-342900">
              <a:buFont typeface="+mj-lt"/>
              <a:buAutoNum type="arabicPeriod" startAt="22"/>
            </a:pPr>
            <a:r>
              <a:rPr lang="en-US" dirty="0"/>
              <a:t>Find</a:t>
            </a:r>
            <a:endParaRPr lang="en-US" sz="1400" dirty="0"/>
          </a:p>
          <a:p>
            <a:pPr marL="800100" lvl="1" indent="-342900">
              <a:buFont typeface="+mj-lt"/>
              <a:buAutoNum type="arabicPeriod" startAt="22"/>
            </a:pPr>
            <a:r>
              <a:rPr lang="en-US" dirty="0" err="1"/>
              <a:t>Systemctl</a:t>
            </a:r>
            <a:endParaRPr lang="en-US" sz="1400" dirty="0"/>
          </a:p>
          <a:p>
            <a:pPr marL="800100" lvl="1" indent="-342900">
              <a:buFont typeface="+mj-lt"/>
              <a:buAutoNum type="arabicPeriod" startAt="22"/>
            </a:pPr>
            <a:r>
              <a:rPr lang="en-US" dirty="0" err="1"/>
              <a:t>Tracerout</a:t>
            </a:r>
            <a:endParaRPr lang="en-US" sz="1400" dirty="0"/>
          </a:p>
          <a:p>
            <a:pPr marL="800100" lvl="1" indent="-342900">
              <a:buFont typeface="+mj-lt"/>
              <a:buAutoNum type="arabicPeriod" startAt="22"/>
            </a:pPr>
            <a:r>
              <a:rPr lang="en-US" dirty="0"/>
              <a:t>Ping</a:t>
            </a:r>
            <a:endParaRPr lang="en-US" sz="1400" dirty="0"/>
          </a:p>
          <a:p>
            <a:pPr marL="800100" lvl="1" indent="-342900">
              <a:buFont typeface="+mj-lt"/>
              <a:buAutoNum type="arabicPeriod" startAt="22"/>
            </a:pPr>
            <a:r>
              <a:rPr lang="en-US" dirty="0"/>
              <a:t>Ifconfig</a:t>
            </a:r>
            <a:endParaRPr lang="en-US" sz="1400" dirty="0"/>
          </a:p>
          <a:p>
            <a:pPr marL="800100" lvl="1" indent="-342900">
              <a:buFont typeface="+mj-lt"/>
              <a:buAutoNum type="arabicPeriod" startAt="22"/>
            </a:pPr>
            <a:r>
              <a:rPr lang="en-US" dirty="0"/>
              <a:t>Route</a:t>
            </a:r>
            <a:endParaRPr lang="en-US" sz="1400" dirty="0"/>
          </a:p>
          <a:p>
            <a:pPr marL="800100" lvl="1" indent="-342900">
              <a:buFont typeface="+mj-lt"/>
              <a:buAutoNum type="arabicPeriod" startAt="22"/>
            </a:pPr>
            <a:r>
              <a:rPr lang="en-US" dirty="0"/>
              <a:t>Hostname</a:t>
            </a:r>
          </a:p>
          <a:p>
            <a:pPr marL="800100" lvl="1" indent="-342900">
              <a:buFont typeface="+mj-lt"/>
              <a:buAutoNum type="arabicPeriod" startAt="22"/>
            </a:pPr>
            <a:endParaRPr lang="en-US" sz="1400" dirty="0"/>
          </a:p>
        </p:txBody>
      </p:sp>
    </p:spTree>
    <p:extLst>
      <p:ext uri="{BB962C8B-B14F-4D97-AF65-F5344CB8AC3E}">
        <p14:creationId xmlns:p14="http://schemas.microsoft.com/office/powerpoint/2010/main" xmlns="" val="3447890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0C855942-838D-4C0D-8C54-5F827568BB3F}"/>
              </a:ext>
            </a:extLst>
          </p:cNvPr>
          <p:cNvSpPr/>
          <p:nvPr/>
        </p:nvSpPr>
        <p:spPr>
          <a:xfrm>
            <a:off x="457200" y="76200"/>
            <a:ext cx="8686800" cy="6771084"/>
          </a:xfrm>
          <a:prstGeom prst="rect">
            <a:avLst/>
          </a:prstGeom>
        </p:spPr>
        <p:txBody>
          <a:bodyPr wrap="square">
            <a:spAutoFit/>
          </a:bodyPr>
          <a:lstStyle/>
          <a:p>
            <a:r>
              <a:rPr lang="en-US" sz="2000" b="1" dirty="0">
                <a:solidFill>
                  <a:schemeClr val="accent1"/>
                </a:solidFill>
              </a:rPr>
              <a:t>Commands with examples:</a:t>
            </a:r>
          </a:p>
          <a:p>
            <a:r>
              <a:rPr lang="en-US" b="1" dirty="0">
                <a:solidFill>
                  <a:schemeClr val="accent1"/>
                </a:solidFill>
              </a:rPr>
              <a:t>1)</a:t>
            </a:r>
            <a:r>
              <a:rPr lang="en-US" b="1" dirty="0" err="1">
                <a:solidFill>
                  <a:schemeClr val="accent1"/>
                </a:solidFill>
              </a:rPr>
              <a:t>sudo</a:t>
            </a:r>
            <a:endParaRPr lang="en-US" dirty="0">
              <a:solidFill>
                <a:schemeClr val="accent1"/>
              </a:solidFill>
            </a:endParaRPr>
          </a:p>
          <a:p>
            <a:r>
              <a:rPr lang="en-US" dirty="0"/>
              <a:t>--&gt;</a:t>
            </a:r>
            <a:r>
              <a:rPr lang="en-US" dirty="0" err="1"/>
              <a:t>sudo</a:t>
            </a:r>
            <a:r>
              <a:rPr lang="en-US" dirty="0"/>
              <a:t> is an abbreviation of “super user do” and is a Linux command that allows programs to be executed as a super user (aka root user) or another user.</a:t>
            </a:r>
          </a:p>
          <a:p>
            <a:r>
              <a:rPr lang="en-US" b="1" dirty="0">
                <a:solidFill>
                  <a:schemeClr val="accent1"/>
                </a:solidFill>
              </a:rPr>
              <a:t>2)</a:t>
            </a:r>
            <a:r>
              <a:rPr lang="en-US" b="1" dirty="0" err="1">
                <a:solidFill>
                  <a:schemeClr val="accent1"/>
                </a:solidFill>
              </a:rPr>
              <a:t>su</a:t>
            </a:r>
            <a:endParaRPr lang="en-US" dirty="0">
              <a:solidFill>
                <a:schemeClr val="accent1"/>
              </a:solidFill>
            </a:endParaRPr>
          </a:p>
          <a:p>
            <a:r>
              <a:rPr lang="en-US" dirty="0">
                <a:sym typeface="Wingdings" panose="05000000000000000000" pitchFamily="2" charset="2"/>
              </a:rPr>
              <a:t></a:t>
            </a:r>
            <a:r>
              <a:rPr lang="en-US" dirty="0"/>
              <a:t>The purpose of </a:t>
            </a:r>
            <a:r>
              <a:rPr lang="en-US" dirty="0" err="1"/>
              <a:t>sudo</a:t>
            </a:r>
            <a:r>
              <a:rPr lang="en-US" dirty="0"/>
              <a:t> command is used to execute the commands with root privileges.</a:t>
            </a:r>
          </a:p>
          <a:p>
            <a:r>
              <a:rPr lang="en-US" dirty="0">
                <a:sym typeface="Wingdings" panose="05000000000000000000" pitchFamily="2" charset="2"/>
              </a:rPr>
              <a:t></a:t>
            </a:r>
            <a:r>
              <a:rPr lang="en-US" dirty="0" err="1"/>
              <a:t>su</a:t>
            </a:r>
            <a:r>
              <a:rPr lang="en-US" dirty="0"/>
              <a:t> is used to switch from one user to another</a:t>
            </a:r>
          </a:p>
          <a:p>
            <a:r>
              <a:rPr lang="en-US" dirty="0">
                <a:sym typeface="Wingdings" panose="05000000000000000000" pitchFamily="2" charset="2"/>
              </a:rPr>
              <a:t></a:t>
            </a:r>
            <a:r>
              <a:rPr lang="en-US" dirty="0"/>
              <a:t>If no user name is specified for </a:t>
            </a:r>
            <a:r>
              <a:rPr lang="en-US" dirty="0" err="1"/>
              <a:t>su</a:t>
            </a:r>
            <a:r>
              <a:rPr lang="en-US" dirty="0"/>
              <a:t>, then it switches to root.</a:t>
            </a:r>
          </a:p>
          <a:p>
            <a:r>
              <a:rPr lang="en-US" dirty="0"/>
              <a:t>[]</a:t>
            </a:r>
            <a:r>
              <a:rPr lang="en-US" dirty="0" err="1"/>
              <a:t>su</a:t>
            </a:r>
            <a:endParaRPr lang="en-US" dirty="0"/>
          </a:p>
          <a:p>
            <a:r>
              <a:rPr lang="en-US" b="1" dirty="0">
                <a:solidFill>
                  <a:schemeClr val="accent1"/>
                </a:solidFill>
              </a:rPr>
              <a:t>3)</a:t>
            </a:r>
            <a:r>
              <a:rPr lang="en-US" b="1" dirty="0" err="1">
                <a:solidFill>
                  <a:schemeClr val="accent1"/>
                </a:solidFill>
              </a:rPr>
              <a:t>whoami</a:t>
            </a:r>
            <a:endParaRPr lang="en-US" dirty="0">
              <a:solidFill>
                <a:schemeClr val="accent1"/>
              </a:solidFill>
            </a:endParaRPr>
          </a:p>
          <a:p>
            <a:r>
              <a:rPr lang="en-US" dirty="0"/>
              <a:t>--&gt;</a:t>
            </a:r>
            <a:r>
              <a:rPr lang="en-US" dirty="0" err="1"/>
              <a:t>whoami</a:t>
            </a:r>
            <a:r>
              <a:rPr lang="en-US" dirty="0"/>
              <a:t> command </a:t>
            </a:r>
            <a:r>
              <a:rPr lang="en-US" dirty="0" err="1"/>
              <a:t>dislays</a:t>
            </a:r>
            <a:r>
              <a:rPr lang="en-US" dirty="0"/>
              <a:t> the currently logged-in user.</a:t>
            </a:r>
          </a:p>
          <a:p>
            <a:r>
              <a:rPr lang="en-US" dirty="0"/>
              <a:t>[]</a:t>
            </a:r>
            <a:r>
              <a:rPr lang="en-US" dirty="0" err="1"/>
              <a:t>whoami</a:t>
            </a:r>
            <a:endParaRPr lang="en-US" dirty="0"/>
          </a:p>
          <a:p>
            <a:r>
              <a:rPr lang="en-US" b="1" dirty="0">
                <a:solidFill>
                  <a:schemeClr val="accent1"/>
                </a:solidFill>
              </a:rPr>
              <a:t>4)cd</a:t>
            </a:r>
            <a:endParaRPr lang="en-US" dirty="0">
              <a:solidFill>
                <a:schemeClr val="accent1"/>
              </a:solidFill>
            </a:endParaRPr>
          </a:p>
          <a:p>
            <a:r>
              <a:rPr lang="en-US" dirty="0">
                <a:sym typeface="Wingdings" panose="05000000000000000000" pitchFamily="2" charset="2"/>
              </a:rPr>
              <a:t></a:t>
            </a:r>
            <a:r>
              <a:rPr lang="en-US" dirty="0"/>
              <a:t>cd command is used to change the current working directory</a:t>
            </a:r>
          </a:p>
          <a:p>
            <a:r>
              <a:rPr lang="en-US" dirty="0">
                <a:sym typeface="Wingdings" panose="05000000000000000000" pitchFamily="2" charset="2"/>
              </a:rPr>
              <a:t></a:t>
            </a:r>
            <a:r>
              <a:rPr lang="en-US" dirty="0"/>
              <a:t># indicates you are the root user</a:t>
            </a:r>
          </a:p>
          <a:p>
            <a:r>
              <a:rPr lang="en-US" dirty="0">
                <a:sym typeface="Wingdings" panose="05000000000000000000" pitchFamily="2" charset="2"/>
              </a:rPr>
              <a:t></a:t>
            </a:r>
            <a:r>
              <a:rPr lang="en-US" dirty="0"/>
              <a:t>$ indicates you are the normal user</a:t>
            </a:r>
          </a:p>
          <a:p>
            <a:r>
              <a:rPr lang="en-US" dirty="0"/>
              <a:t>[] cd 	</a:t>
            </a:r>
          </a:p>
          <a:p>
            <a:r>
              <a:rPr lang="en-US" dirty="0"/>
              <a:t>[] cd /</a:t>
            </a:r>
            <a:r>
              <a:rPr lang="en-US" dirty="0" err="1"/>
              <a:t>etc</a:t>
            </a:r>
            <a:endParaRPr lang="en-US" dirty="0"/>
          </a:p>
          <a:p>
            <a:r>
              <a:rPr lang="en-US" dirty="0">
                <a:sym typeface="Wingdings" panose="05000000000000000000" pitchFamily="2" charset="2"/>
              </a:rPr>
              <a:t></a:t>
            </a:r>
            <a:r>
              <a:rPr lang="en-US" dirty="0"/>
              <a:t>In you want to get back to one step</a:t>
            </a:r>
          </a:p>
          <a:p>
            <a:r>
              <a:rPr lang="en-US" dirty="0"/>
              <a:t>[] cd ..</a:t>
            </a:r>
          </a:p>
          <a:p>
            <a:r>
              <a:rPr lang="en-US" dirty="0">
                <a:sym typeface="Wingdings" panose="05000000000000000000" pitchFamily="2" charset="2"/>
              </a:rPr>
              <a:t></a:t>
            </a:r>
            <a:r>
              <a:rPr lang="en-US" dirty="0"/>
              <a:t>If you want to get back two steps</a:t>
            </a:r>
          </a:p>
          <a:p>
            <a:r>
              <a:rPr lang="en-US" dirty="0"/>
              <a:t>[]cd ../..</a:t>
            </a:r>
          </a:p>
        </p:txBody>
      </p:sp>
    </p:spTree>
    <p:extLst>
      <p:ext uri="{BB962C8B-B14F-4D97-AF65-F5344CB8AC3E}">
        <p14:creationId xmlns:p14="http://schemas.microsoft.com/office/powerpoint/2010/main" xmlns="" val="2557798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7346"/>
            <a:ext cx="8991600" cy="5909310"/>
          </a:xfrm>
          <a:prstGeom prst="rect">
            <a:avLst/>
          </a:prstGeom>
        </p:spPr>
        <p:txBody>
          <a:bodyPr wrap="square">
            <a:spAutoFit/>
          </a:bodyPr>
          <a:lstStyle/>
          <a:p>
            <a:r>
              <a:rPr lang="en-US" b="1" dirty="0">
                <a:solidFill>
                  <a:schemeClr val="accent1"/>
                </a:solidFill>
              </a:rPr>
              <a:t>5)</a:t>
            </a:r>
            <a:r>
              <a:rPr lang="en-US" b="1" dirty="0" err="1">
                <a:solidFill>
                  <a:schemeClr val="accent1"/>
                </a:solidFill>
              </a:rPr>
              <a:t>pwd</a:t>
            </a:r>
            <a:endParaRPr lang="en-US" dirty="0">
              <a:solidFill>
                <a:schemeClr val="accent1"/>
              </a:solidFill>
            </a:endParaRPr>
          </a:p>
          <a:p>
            <a:r>
              <a:rPr lang="en-US" dirty="0"/>
              <a:t>[]</a:t>
            </a:r>
            <a:r>
              <a:rPr lang="en-US" dirty="0" err="1"/>
              <a:t>pwd</a:t>
            </a:r>
            <a:endParaRPr lang="en-US" dirty="0"/>
          </a:p>
          <a:p>
            <a:r>
              <a:rPr lang="en-US" dirty="0">
                <a:sym typeface="Wingdings" panose="05000000000000000000" pitchFamily="2" charset="2"/>
              </a:rPr>
              <a:t></a:t>
            </a:r>
            <a:r>
              <a:rPr lang="en-US" dirty="0" err="1"/>
              <a:t>pwd</a:t>
            </a:r>
            <a:r>
              <a:rPr lang="en-US" dirty="0"/>
              <a:t> stands for present working directory.</a:t>
            </a:r>
          </a:p>
          <a:p>
            <a:r>
              <a:rPr lang="en-US" dirty="0">
                <a:sym typeface="Wingdings" panose="05000000000000000000" pitchFamily="2" charset="2"/>
              </a:rPr>
              <a:t></a:t>
            </a:r>
            <a:r>
              <a:rPr lang="en-US" dirty="0"/>
              <a:t>It will show you currently you are in which directory</a:t>
            </a:r>
          </a:p>
          <a:p>
            <a:r>
              <a:rPr lang="en-US" b="1" dirty="0">
                <a:solidFill>
                  <a:schemeClr val="accent1"/>
                </a:solidFill>
              </a:rPr>
              <a:t>6)ls -</a:t>
            </a:r>
            <a:r>
              <a:rPr lang="en-US" b="1" dirty="0" err="1">
                <a:solidFill>
                  <a:schemeClr val="accent1"/>
                </a:solidFill>
              </a:rPr>
              <a:t>latr</a:t>
            </a:r>
            <a:endParaRPr lang="en-US" dirty="0">
              <a:solidFill>
                <a:schemeClr val="accent1"/>
              </a:solidFill>
            </a:endParaRPr>
          </a:p>
          <a:p>
            <a:r>
              <a:rPr lang="en-US" dirty="0">
                <a:sym typeface="Wingdings" panose="05000000000000000000" pitchFamily="2" charset="2"/>
              </a:rPr>
              <a:t></a:t>
            </a:r>
            <a:r>
              <a:rPr lang="en-US" dirty="0"/>
              <a:t>to view all the list of files and directories we can use ls -</a:t>
            </a:r>
            <a:r>
              <a:rPr lang="en-US" dirty="0" err="1"/>
              <a:t>latr</a:t>
            </a:r>
            <a:endParaRPr lang="en-US" dirty="0"/>
          </a:p>
          <a:p>
            <a:r>
              <a:rPr lang="en-US" dirty="0"/>
              <a:t>[] ls -</a:t>
            </a:r>
            <a:r>
              <a:rPr lang="en-US" dirty="0" err="1"/>
              <a:t>latr</a:t>
            </a:r>
            <a:endParaRPr lang="en-US" dirty="0"/>
          </a:p>
          <a:p>
            <a:r>
              <a:rPr lang="en-US" b="1" dirty="0">
                <a:solidFill>
                  <a:schemeClr val="accent1"/>
                </a:solidFill>
              </a:rPr>
              <a:t>7)Touch</a:t>
            </a:r>
            <a:endParaRPr lang="en-US" dirty="0">
              <a:solidFill>
                <a:schemeClr val="accent1"/>
              </a:solidFill>
            </a:endParaRPr>
          </a:p>
          <a:p>
            <a:r>
              <a:rPr lang="en-US" dirty="0">
                <a:sym typeface="Wingdings" panose="05000000000000000000" pitchFamily="2" charset="2"/>
              </a:rPr>
              <a:t></a:t>
            </a:r>
            <a:r>
              <a:rPr lang="en-US" dirty="0"/>
              <a:t>With touch we can create empty files</a:t>
            </a:r>
          </a:p>
          <a:p>
            <a:r>
              <a:rPr lang="en-US" dirty="0"/>
              <a:t>[] touch filename</a:t>
            </a:r>
          </a:p>
          <a:p>
            <a:r>
              <a:rPr lang="en-US" dirty="0"/>
              <a:t>[]touch </a:t>
            </a:r>
            <a:r>
              <a:rPr lang="en-US" dirty="0" err="1"/>
              <a:t>pavani</a:t>
            </a:r>
            <a:endParaRPr lang="en-US" dirty="0"/>
          </a:p>
          <a:p>
            <a:r>
              <a:rPr lang="en-US" dirty="0">
                <a:sym typeface="Wingdings" panose="05000000000000000000" pitchFamily="2" charset="2"/>
              </a:rPr>
              <a:t></a:t>
            </a:r>
            <a:r>
              <a:rPr lang="en-US" dirty="0"/>
              <a:t>With touch we can create multiple files at a time</a:t>
            </a:r>
          </a:p>
          <a:p>
            <a:r>
              <a:rPr lang="en-US" dirty="0"/>
              <a:t>[] touch pavani1 pavani2 pavani3</a:t>
            </a:r>
          </a:p>
          <a:p>
            <a:r>
              <a:rPr lang="en-US" b="1" dirty="0">
                <a:solidFill>
                  <a:schemeClr val="accent1"/>
                </a:solidFill>
              </a:rPr>
              <a:t>8)cat</a:t>
            </a:r>
            <a:endParaRPr lang="en-US" dirty="0">
              <a:solidFill>
                <a:schemeClr val="accent1"/>
              </a:solidFill>
            </a:endParaRPr>
          </a:p>
          <a:p>
            <a:r>
              <a:rPr lang="en-US" dirty="0">
                <a:sym typeface="Wingdings" panose="05000000000000000000" pitchFamily="2" charset="2"/>
              </a:rPr>
              <a:t></a:t>
            </a:r>
            <a:r>
              <a:rPr lang="en-US" dirty="0"/>
              <a:t>by using cat we create the files with data</a:t>
            </a:r>
          </a:p>
          <a:p>
            <a:r>
              <a:rPr lang="en-US" dirty="0"/>
              <a:t>[] cat &gt; file1</a:t>
            </a:r>
          </a:p>
          <a:p>
            <a:r>
              <a:rPr lang="en-US" dirty="0">
                <a:sym typeface="Wingdings" panose="05000000000000000000" pitchFamily="2" charset="2"/>
              </a:rPr>
              <a:t></a:t>
            </a:r>
            <a:r>
              <a:rPr lang="en-US" dirty="0"/>
              <a:t>insert some data</a:t>
            </a:r>
          </a:p>
          <a:p>
            <a:r>
              <a:rPr lang="en-US" dirty="0">
                <a:sym typeface="Wingdings" panose="05000000000000000000" pitchFamily="2" charset="2"/>
              </a:rPr>
              <a:t></a:t>
            </a:r>
            <a:r>
              <a:rPr lang="en-US" dirty="0"/>
              <a:t>to save the data </a:t>
            </a:r>
            <a:r>
              <a:rPr lang="en-US" dirty="0" err="1"/>
              <a:t>ctrl+d</a:t>
            </a:r>
            <a:endParaRPr lang="en-US" dirty="0"/>
          </a:p>
          <a:p>
            <a:r>
              <a:rPr lang="en-US" dirty="0">
                <a:sym typeface="Wingdings" panose="05000000000000000000" pitchFamily="2" charset="2"/>
              </a:rPr>
              <a:t></a:t>
            </a:r>
            <a:r>
              <a:rPr lang="en-US" dirty="0"/>
              <a:t>to check the data </a:t>
            </a:r>
          </a:p>
          <a:p>
            <a:r>
              <a:rPr lang="en-US" dirty="0"/>
              <a:t>[] cat filename</a:t>
            </a:r>
          </a:p>
          <a:p>
            <a:endParaRPr lang="en-US" dirty="0"/>
          </a:p>
        </p:txBody>
      </p:sp>
    </p:spTree>
    <p:extLst>
      <p:ext uri="{BB962C8B-B14F-4D97-AF65-F5344CB8AC3E}">
        <p14:creationId xmlns:p14="http://schemas.microsoft.com/office/powerpoint/2010/main" xmlns="" val="1612989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3893"/>
            <a:ext cx="8991600" cy="6186309"/>
          </a:xfrm>
          <a:prstGeom prst="rect">
            <a:avLst/>
          </a:prstGeom>
        </p:spPr>
        <p:txBody>
          <a:bodyPr wrap="square">
            <a:spAutoFit/>
          </a:bodyPr>
          <a:lstStyle/>
          <a:p>
            <a:r>
              <a:rPr lang="en-US" b="1" dirty="0">
                <a:solidFill>
                  <a:schemeClr val="accent1"/>
                </a:solidFill>
              </a:rPr>
              <a:t>9)vi</a:t>
            </a:r>
            <a:endParaRPr lang="en-US" dirty="0">
              <a:solidFill>
                <a:schemeClr val="accent1"/>
              </a:solidFill>
            </a:endParaRPr>
          </a:p>
          <a:p>
            <a:r>
              <a:rPr lang="en-US" dirty="0">
                <a:sym typeface="Wingdings" panose="05000000000000000000" pitchFamily="2" charset="2"/>
              </a:rPr>
              <a:t></a:t>
            </a:r>
            <a:r>
              <a:rPr lang="en-US" dirty="0"/>
              <a:t>By using vi editor or vim editor we can create files with data</a:t>
            </a:r>
          </a:p>
          <a:p>
            <a:r>
              <a:rPr lang="en-US" dirty="0"/>
              <a:t>[]vi filename</a:t>
            </a:r>
          </a:p>
          <a:p>
            <a:r>
              <a:rPr lang="en-US" dirty="0"/>
              <a:t>[]vi pavani1</a:t>
            </a:r>
          </a:p>
          <a:p>
            <a:r>
              <a:rPr lang="en-US" dirty="0">
                <a:sym typeface="Wingdings" panose="05000000000000000000" pitchFamily="2" charset="2"/>
              </a:rPr>
              <a:t></a:t>
            </a:r>
            <a:r>
              <a:rPr lang="en-US" dirty="0"/>
              <a:t>press </a:t>
            </a:r>
            <a:r>
              <a:rPr lang="en-US" dirty="0" err="1"/>
              <a:t>i</a:t>
            </a:r>
            <a:r>
              <a:rPr lang="en-US" dirty="0"/>
              <a:t> to insert the data</a:t>
            </a:r>
          </a:p>
          <a:p>
            <a:r>
              <a:rPr lang="en-US" dirty="0">
                <a:sym typeface="Wingdings" panose="05000000000000000000" pitchFamily="2" charset="2"/>
              </a:rPr>
              <a:t></a:t>
            </a:r>
            <a:r>
              <a:rPr lang="en-US" dirty="0"/>
              <a:t>to save the data :</a:t>
            </a:r>
            <a:r>
              <a:rPr lang="en-US" dirty="0" err="1"/>
              <a:t>wq</a:t>
            </a:r>
            <a:r>
              <a:rPr lang="en-US" dirty="0"/>
              <a:t>!</a:t>
            </a:r>
          </a:p>
          <a:p>
            <a:r>
              <a:rPr lang="en-US" dirty="0">
                <a:sym typeface="Wingdings" panose="05000000000000000000" pitchFamily="2" charset="2"/>
              </a:rPr>
              <a:t></a:t>
            </a:r>
            <a:r>
              <a:rPr lang="en-US" dirty="0"/>
              <a:t>to quit the saving data :q!</a:t>
            </a:r>
          </a:p>
          <a:p>
            <a:r>
              <a:rPr lang="en-US" b="1" dirty="0">
                <a:solidFill>
                  <a:schemeClr val="accent1"/>
                </a:solidFill>
              </a:rPr>
              <a:t>10)</a:t>
            </a:r>
            <a:r>
              <a:rPr lang="en-US" b="1" dirty="0" err="1">
                <a:solidFill>
                  <a:schemeClr val="accent1"/>
                </a:solidFill>
              </a:rPr>
              <a:t>mkdir</a:t>
            </a:r>
            <a:endParaRPr lang="en-US" dirty="0">
              <a:solidFill>
                <a:schemeClr val="accent1"/>
              </a:solidFill>
            </a:endParaRPr>
          </a:p>
          <a:p>
            <a:r>
              <a:rPr lang="en-US" dirty="0">
                <a:sym typeface="Wingdings" panose="05000000000000000000" pitchFamily="2" charset="2"/>
              </a:rPr>
              <a:t></a:t>
            </a:r>
            <a:r>
              <a:rPr lang="en-US" dirty="0"/>
              <a:t>By using </a:t>
            </a:r>
            <a:r>
              <a:rPr lang="en-US" dirty="0" err="1"/>
              <a:t>mkdir</a:t>
            </a:r>
            <a:r>
              <a:rPr lang="en-US" dirty="0"/>
              <a:t> we can create directories </a:t>
            </a:r>
          </a:p>
          <a:p>
            <a:r>
              <a:rPr lang="en-US" dirty="0"/>
              <a:t>[]</a:t>
            </a:r>
            <a:r>
              <a:rPr lang="en-US" dirty="0" err="1"/>
              <a:t>mkdirdirectoryname</a:t>
            </a:r>
            <a:endParaRPr lang="en-US" dirty="0"/>
          </a:p>
          <a:p>
            <a:r>
              <a:rPr lang="en-US" dirty="0"/>
              <a:t>[]</a:t>
            </a:r>
            <a:r>
              <a:rPr lang="en-US" dirty="0" err="1"/>
              <a:t>mkdir</a:t>
            </a:r>
            <a:r>
              <a:rPr lang="en-US" dirty="0"/>
              <a:t> </a:t>
            </a:r>
            <a:r>
              <a:rPr lang="en-US" dirty="0" err="1"/>
              <a:t>pavani</a:t>
            </a:r>
            <a:endParaRPr lang="en-US" dirty="0"/>
          </a:p>
          <a:p>
            <a:r>
              <a:rPr lang="en-US" b="1" dirty="0">
                <a:solidFill>
                  <a:schemeClr val="accent1"/>
                </a:solidFill>
              </a:rPr>
              <a:t>11)cp</a:t>
            </a:r>
            <a:endParaRPr lang="en-US" dirty="0">
              <a:solidFill>
                <a:schemeClr val="accent1"/>
              </a:solidFill>
            </a:endParaRPr>
          </a:p>
          <a:p>
            <a:r>
              <a:rPr lang="en-US" dirty="0">
                <a:sym typeface="Wingdings" panose="05000000000000000000" pitchFamily="2" charset="2"/>
              </a:rPr>
              <a:t></a:t>
            </a:r>
            <a:r>
              <a:rPr lang="en-US" dirty="0"/>
              <a:t>cp stands for copy</a:t>
            </a:r>
          </a:p>
          <a:p>
            <a:r>
              <a:rPr lang="en-US" dirty="0">
                <a:sym typeface="Wingdings" panose="05000000000000000000" pitchFamily="2" charset="2"/>
              </a:rPr>
              <a:t></a:t>
            </a:r>
            <a:r>
              <a:rPr lang="en-US" dirty="0"/>
              <a:t>copy command used to copy the data from one file to another</a:t>
            </a:r>
          </a:p>
          <a:p>
            <a:r>
              <a:rPr lang="en-US" dirty="0"/>
              <a:t>[]cp file1 file2</a:t>
            </a:r>
          </a:p>
          <a:p>
            <a:r>
              <a:rPr lang="en-US" dirty="0"/>
              <a:t>file1=source</a:t>
            </a:r>
          </a:p>
          <a:p>
            <a:r>
              <a:rPr lang="en-US" dirty="0"/>
              <a:t>file2=destination</a:t>
            </a:r>
          </a:p>
          <a:p>
            <a:r>
              <a:rPr lang="en-US" b="1" dirty="0">
                <a:solidFill>
                  <a:schemeClr val="accent1"/>
                </a:solidFill>
              </a:rPr>
              <a:t>12)mv</a:t>
            </a:r>
            <a:endParaRPr lang="en-US" dirty="0">
              <a:solidFill>
                <a:schemeClr val="accent1"/>
              </a:solidFill>
            </a:endParaRPr>
          </a:p>
          <a:p>
            <a:r>
              <a:rPr lang="en-US" dirty="0">
                <a:sym typeface="Wingdings" panose="05000000000000000000" pitchFamily="2" charset="2"/>
              </a:rPr>
              <a:t></a:t>
            </a:r>
            <a:r>
              <a:rPr lang="en-US" dirty="0"/>
              <a:t>move command used to move the data from one file to another</a:t>
            </a:r>
          </a:p>
          <a:p>
            <a:r>
              <a:rPr lang="en-US" dirty="0"/>
              <a:t>[]mv file1 file2</a:t>
            </a:r>
          </a:p>
          <a:p>
            <a:r>
              <a:rPr lang="en-US" dirty="0"/>
              <a:t>file1=source</a:t>
            </a:r>
          </a:p>
          <a:p>
            <a:r>
              <a:rPr lang="en-US" dirty="0"/>
              <a:t>file2=destination</a:t>
            </a:r>
          </a:p>
        </p:txBody>
      </p:sp>
    </p:spTree>
    <p:extLst>
      <p:ext uri="{BB962C8B-B14F-4D97-AF65-F5344CB8AC3E}">
        <p14:creationId xmlns:p14="http://schemas.microsoft.com/office/powerpoint/2010/main" xmlns="" val="3013442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34673</TotalTime>
  <Words>615</Words>
  <Application>Microsoft Office PowerPoint</Application>
  <PresentationFormat>On-screen Show (4:3)</PresentationFormat>
  <Paragraphs>267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Verve</vt:lpstr>
      <vt:lpstr>Linux Administration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Office</dc:creator>
  <cp:lastModifiedBy>user 1</cp:lastModifiedBy>
  <cp:revision>16</cp:revision>
  <dcterms:created xsi:type="dcterms:W3CDTF">2019-11-02T10:24:13Z</dcterms:created>
  <dcterms:modified xsi:type="dcterms:W3CDTF">2023-08-18T03:17:41Z</dcterms:modified>
</cp:coreProperties>
</file>