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5" r:id="rId3"/>
    <p:sldId id="257" r:id="rId4"/>
    <p:sldId id="258" r:id="rId5"/>
    <p:sldId id="261" r:id="rId6"/>
    <p:sldId id="260" r:id="rId7"/>
    <p:sldId id="259" r:id="rId8"/>
    <p:sldId id="262" r:id="rId9"/>
    <p:sldId id="263" r:id="rId10"/>
    <p:sldId id="264" r:id="rId11"/>
    <p:sldId id="276" r:id="rId12"/>
    <p:sldId id="266" r:id="rId13"/>
    <p:sldId id="267" r:id="rId14"/>
    <p:sldId id="272" r:id="rId15"/>
    <p:sldId id="270" r:id="rId16"/>
    <p:sldId id="271" r:id="rId17"/>
    <p:sldId id="277" r:id="rId18"/>
    <p:sldId id="269" r:id="rId19"/>
    <p:sldId id="27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3140" autoAdjust="0"/>
  </p:normalViewPr>
  <p:slideViewPr>
    <p:cSldViewPr snapToGrid="0">
      <p:cViewPr varScale="1">
        <p:scale>
          <a:sx n="62" d="100"/>
          <a:sy n="6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7B4B0-B766-491E-A3CF-01AC3CA3F4B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A21C5-C8BA-4B0D-9C5A-E6C2FFB91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9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about project, I thought of DARE classes in grade school and how they didn’t work</a:t>
            </a:r>
            <a:r>
              <a:rPr lang="en-US" baseline="0" dirty="0" smtClean="0"/>
              <a:t> for many kids. </a:t>
            </a:r>
            <a:endParaRPr lang="en-US" dirty="0" smtClean="0"/>
          </a:p>
          <a:p>
            <a:r>
              <a:rPr lang="en-US" dirty="0" smtClean="0"/>
              <a:t>Based on 2015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sense as Age</a:t>
            </a:r>
            <a:r>
              <a:rPr lang="en-US" baseline="0" dirty="0" smtClean="0"/>
              <a:t> / Personality change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Chocolate was negatively correlated with illegal</a:t>
            </a:r>
            <a:r>
              <a:rPr lang="en-US" baseline="0" dirty="0" smtClean="0"/>
              <a:t> drugs.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</a:t>
            </a:r>
            <a:r>
              <a:rPr lang="en-US" baseline="0" dirty="0" smtClean="0"/>
              <a:t> used drug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 = (True Positive + True Negative) /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 Neuroticism, E = Extraversion, O = Openness</a:t>
            </a:r>
            <a:r>
              <a:rPr lang="en-US" baseline="0" dirty="0" smtClean="0"/>
              <a:t> to Experience, A = Agreeableness, C = Conscientiousness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Ascore</a:t>
            </a:r>
            <a:r>
              <a:rPr lang="en-US" dirty="0" smtClean="0"/>
              <a:t> = Agreeableness</a:t>
            </a:r>
          </a:p>
          <a:p>
            <a:r>
              <a:rPr lang="en-US" dirty="0" smtClean="0"/>
              <a:t>Really agreeable people (top 90% don’t drink)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10 points higher </a:t>
            </a:r>
            <a:r>
              <a:rPr lang="en-US" baseline="0" dirty="0" err="1" smtClean="0"/>
              <a:t>Acc</a:t>
            </a:r>
            <a:endParaRPr lang="en-US" baseline="0" dirty="0" smtClean="0"/>
          </a:p>
          <a:p>
            <a:r>
              <a:rPr lang="en-US" baseline="0" dirty="0" smtClean="0"/>
              <a:t>About 15 points higher AUC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CL0 Never Used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CL1 Used over a Decade Ago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CL2 Used in Last Decade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CL3 Used in Last Year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CL4 Used in Last Month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CL5 Used in Last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CL6 Used in Last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A21C5-C8BA-4B0D-9C5A-E6C2FFB915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3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5DFD-5420-4BC6-995F-7EB7D96BF8E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D50C-46EE-4BFF-9D2C-B2F84D8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200" advTm="20000"/>
    </mc:Choice>
    <mc:Fallback>
      <p:transition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05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Usage of 18 Different Drugs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Spanski</a:t>
            </a:r>
          </a:p>
          <a:p>
            <a:r>
              <a:rPr lang="en-US" dirty="0" smtClean="0"/>
              <a:t>DSC540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3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–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Select</a:t>
            </a:r>
          </a:p>
          <a:p>
            <a:r>
              <a:rPr lang="en-US" dirty="0" smtClean="0"/>
              <a:t>Personality Traits are </a:t>
            </a:r>
            <a:r>
              <a:rPr lang="en-US" i="1" dirty="0" smtClean="0"/>
              <a:t>generally</a:t>
            </a:r>
            <a:r>
              <a:rPr lang="en-US" dirty="0" smtClean="0"/>
              <a:t> more important than Demographics.</a:t>
            </a:r>
          </a:p>
          <a:p>
            <a:pPr lvl="1"/>
            <a:r>
              <a:rPr lang="en-US" dirty="0" smtClean="0"/>
              <a:t>Only large countries matter </a:t>
            </a:r>
          </a:p>
          <a:p>
            <a:r>
              <a:rPr lang="en-US" dirty="0" smtClean="0"/>
              <a:t>Don’t affect Accuracy/AUC much.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675" y="4258152"/>
            <a:ext cx="11101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Amphet</a:t>
            </a:r>
            <a:endParaRPr lang="en-US" dirty="0"/>
          </a:p>
          <a:p>
            <a:r>
              <a:rPr lang="en-US" dirty="0"/>
              <a:t>Wrapper Select: ['Age' 'Education' '</a:t>
            </a:r>
            <a:r>
              <a:rPr lang="en-US" dirty="0" err="1"/>
              <a:t>Nscore</a:t>
            </a:r>
            <a:r>
              <a:rPr lang="en-US" dirty="0"/>
              <a:t>' '</a:t>
            </a:r>
            <a:r>
              <a:rPr lang="en-US" dirty="0" err="1"/>
              <a:t>Escore</a:t>
            </a:r>
            <a:r>
              <a:rPr lang="en-US" dirty="0"/>
              <a:t>' '</a:t>
            </a:r>
            <a:r>
              <a:rPr lang="en-US" dirty="0" err="1"/>
              <a:t>Oscore</a:t>
            </a:r>
            <a:r>
              <a:rPr lang="en-US" dirty="0"/>
              <a:t>' '</a:t>
            </a:r>
            <a:r>
              <a:rPr lang="en-US" dirty="0" err="1"/>
              <a:t>Ascore</a:t>
            </a:r>
            <a:r>
              <a:rPr lang="en-US" dirty="0"/>
              <a:t>' '</a:t>
            </a:r>
            <a:r>
              <a:rPr lang="en-US" dirty="0" err="1"/>
              <a:t>Cscore</a:t>
            </a:r>
            <a:r>
              <a:rPr lang="en-US" dirty="0" smtClean="0"/>
              <a:t>' </a:t>
            </a:r>
            <a:r>
              <a:rPr lang="en-US" dirty="0"/>
              <a:t>'Impulsive' 'SS' </a:t>
            </a:r>
            <a:r>
              <a:rPr lang="en-US" dirty="0" err="1" smtClean="0"/>
              <a:t>Country_UK</a:t>
            </a:r>
            <a:r>
              <a:rPr lang="en-US" dirty="0"/>
              <a:t>']</a:t>
            </a:r>
          </a:p>
          <a:p>
            <a:r>
              <a:rPr lang="en-US" dirty="0"/>
              <a:t>Features (total/selected): 22 10</a:t>
            </a:r>
          </a:p>
          <a:p>
            <a:endParaRPr lang="en-US" dirty="0"/>
          </a:p>
          <a:p>
            <a:r>
              <a:rPr lang="en-US" dirty="0"/>
              <a:t>Decision Tree </a:t>
            </a:r>
            <a:r>
              <a:rPr lang="en-US" dirty="0" err="1"/>
              <a:t>Acc</a:t>
            </a:r>
            <a:r>
              <a:rPr lang="en-US" dirty="0"/>
              <a:t>: 0.58 (+/- 0.07)</a:t>
            </a:r>
          </a:p>
          <a:p>
            <a:r>
              <a:rPr lang="en-US" dirty="0"/>
              <a:t>Decision Tree AUC: 0.58 (+/- 0.07)</a:t>
            </a:r>
          </a:p>
          <a:p>
            <a:r>
              <a:rPr lang="en-US" dirty="0"/>
              <a:t>CV Runtime: 0.05657553672790527</a:t>
            </a:r>
          </a:p>
        </p:txBody>
      </p:sp>
    </p:spTree>
    <p:extLst>
      <p:ext uri="{BB962C8B-B14F-4D97-AF65-F5344CB8AC3E}">
        <p14:creationId xmlns:p14="http://schemas.microsoft.com/office/powerpoint/2010/main" val="92429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(2 levels) - 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feature is different depending on the drug</a:t>
            </a:r>
          </a:p>
          <a:p>
            <a:r>
              <a:rPr lang="en-US" dirty="0" smtClean="0"/>
              <a:t>Demographic information becomes more important with few features</a:t>
            </a:r>
          </a:p>
          <a:p>
            <a:pPr marL="0" indent="0">
              <a:buNone/>
            </a:pPr>
            <a:r>
              <a:rPr lang="en-US" dirty="0" smtClean="0"/>
              <a:t>				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Alcohol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55" y="3769294"/>
            <a:ext cx="4654175" cy="29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Statistically better performance than decision trees</a:t>
            </a:r>
          </a:p>
          <a:p>
            <a:r>
              <a:rPr lang="en-US" dirty="0" smtClean="0"/>
              <a:t>Keep max depth at ~5</a:t>
            </a:r>
          </a:p>
          <a:p>
            <a:r>
              <a:rPr lang="en-US" dirty="0" smtClean="0"/>
              <a:t>Similar features were selected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9941" y="4145638"/>
            <a:ext cx="106264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Amphet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Wrapper Select: ['</a:t>
            </a:r>
            <a:r>
              <a:rPr lang="en-US" dirty="0" err="1"/>
              <a:t>Nscore</a:t>
            </a:r>
            <a:r>
              <a:rPr lang="en-US" dirty="0"/>
              <a:t>' '</a:t>
            </a:r>
            <a:r>
              <a:rPr lang="en-US" dirty="0" err="1"/>
              <a:t>Oscore</a:t>
            </a:r>
            <a:r>
              <a:rPr lang="en-US" dirty="0"/>
              <a:t>' '</a:t>
            </a:r>
            <a:r>
              <a:rPr lang="en-US" dirty="0" err="1"/>
              <a:t>Cscore</a:t>
            </a:r>
            <a:r>
              <a:rPr lang="en-US" dirty="0"/>
              <a:t>' 'Impulsive' 'SS' '</a:t>
            </a:r>
            <a:r>
              <a:rPr lang="en-US" dirty="0" err="1"/>
              <a:t>Gender_Male</a:t>
            </a:r>
            <a:r>
              <a:rPr lang="en-US" dirty="0"/>
              <a:t>' '</a:t>
            </a:r>
            <a:r>
              <a:rPr lang="en-US" dirty="0" err="1"/>
              <a:t>Country_UK</a:t>
            </a:r>
            <a:r>
              <a:rPr lang="en-US" dirty="0" smtClean="0"/>
              <a:t>' </a:t>
            </a:r>
            <a:r>
              <a:rPr lang="en-US" dirty="0"/>
              <a:t>'</a:t>
            </a:r>
            <a:r>
              <a:rPr lang="en-US" dirty="0" err="1"/>
              <a:t>Country_USA</a:t>
            </a:r>
            <a:r>
              <a:rPr lang="en-US" dirty="0"/>
              <a:t>']</a:t>
            </a:r>
          </a:p>
          <a:p>
            <a:r>
              <a:rPr lang="en-US" dirty="0"/>
              <a:t>Features (total/selected): 22 8</a:t>
            </a:r>
          </a:p>
          <a:p>
            <a:r>
              <a:rPr lang="en-US" dirty="0"/>
              <a:t>Random Forest </a:t>
            </a:r>
            <a:r>
              <a:rPr lang="en-US" dirty="0" err="1"/>
              <a:t>Acc</a:t>
            </a:r>
            <a:r>
              <a:rPr lang="en-US" dirty="0"/>
              <a:t>: 0.68 (+/- 0.10)</a:t>
            </a:r>
          </a:p>
          <a:p>
            <a:r>
              <a:rPr lang="en-US" dirty="0"/>
              <a:t>Random Forest AUC: 0.74 (+/- 0.08)</a:t>
            </a:r>
          </a:p>
          <a:p>
            <a:r>
              <a:rPr lang="en-US" dirty="0"/>
              <a:t>CV Runtime: 0.5400617122650146</a:t>
            </a:r>
          </a:p>
        </p:txBody>
      </p:sp>
    </p:spTree>
    <p:extLst>
      <p:ext uri="{BB962C8B-B14F-4D97-AF65-F5344CB8AC3E}">
        <p14:creationId xmlns:p14="http://schemas.microsoft.com/office/powerpoint/2010/main" val="366794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Drugs –Random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Performers</a:t>
            </a:r>
          </a:p>
          <a:p>
            <a:pPr lvl="1"/>
            <a:r>
              <a:rPr lang="en-US" dirty="0" smtClean="0"/>
              <a:t>Legal Drugs (so common)</a:t>
            </a:r>
          </a:p>
          <a:p>
            <a:pPr lvl="1"/>
            <a:r>
              <a:rPr lang="en-US" dirty="0" smtClean="0"/>
              <a:t>Heroin</a:t>
            </a:r>
            <a:endParaRPr lang="en-US" dirty="0" smtClean="0"/>
          </a:p>
          <a:p>
            <a:r>
              <a:rPr lang="en-US" dirty="0" smtClean="0"/>
              <a:t>Worst Performers</a:t>
            </a:r>
          </a:p>
          <a:p>
            <a:pPr lvl="1"/>
            <a:r>
              <a:rPr lang="en-US" dirty="0" err="1" smtClean="0"/>
              <a:t>Amphet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Accuracy increased most from Decision Trees for drugs with biased targets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5274" y="31608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Amphet</a:t>
            </a:r>
            <a:endParaRPr lang="en-US" dirty="0"/>
          </a:p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Acc</a:t>
            </a:r>
            <a:r>
              <a:rPr lang="en-US" dirty="0"/>
              <a:t>: 0.64 (+/- 0.06)</a:t>
            </a:r>
          </a:p>
          <a:p>
            <a:r>
              <a:rPr lang="en-US" dirty="0"/>
              <a:t>Random Forest AUC: 0.69 (+/- 0.08)</a:t>
            </a:r>
          </a:p>
          <a:p>
            <a:r>
              <a:rPr lang="en-US" dirty="0"/>
              <a:t>CV Runtime: 1.1383910179138184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9605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Heroin</a:t>
            </a:r>
          </a:p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Acc</a:t>
            </a:r>
            <a:r>
              <a:rPr lang="en-US" dirty="0"/>
              <a:t>: 0.85 (+/- 0.01)</a:t>
            </a:r>
          </a:p>
          <a:p>
            <a:r>
              <a:rPr lang="en-US" dirty="0"/>
              <a:t>Random Forest AUC: 0.78 (+/- 0.09)</a:t>
            </a:r>
          </a:p>
          <a:p>
            <a:r>
              <a:rPr lang="en-US" dirty="0"/>
              <a:t>CV Runtime: </a:t>
            </a:r>
            <a:r>
              <a:rPr lang="en-US" dirty="0" smtClean="0"/>
              <a:t>0.6033084392547607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7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/ Test / </a:t>
            </a:r>
            <a:r>
              <a:rPr lang="en-US" dirty="0" err="1" smtClean="0"/>
              <a:t>Eval</a:t>
            </a:r>
            <a:r>
              <a:rPr lang="en-US" dirty="0" smtClean="0"/>
              <a:t> (70 / 20 /10)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Random Forest on 70% &gt; Tested with CV on 20% &gt; Evaluated on last 10%</a:t>
            </a:r>
          </a:p>
          <a:p>
            <a:r>
              <a:rPr lang="en-US" dirty="0" smtClean="0"/>
              <a:t>Suggests </a:t>
            </a:r>
            <a:r>
              <a:rPr lang="en-US" dirty="0" smtClean="0"/>
              <a:t>data are balanced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2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 for Binary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the same performance as Random Forests</a:t>
            </a:r>
          </a:p>
          <a:p>
            <a:r>
              <a:rPr lang="en-US" dirty="0" smtClean="0"/>
              <a:t>Kernel didn’t matter too much</a:t>
            </a:r>
          </a:p>
          <a:p>
            <a:pPr lvl="1"/>
            <a:r>
              <a:rPr lang="en-US" dirty="0" smtClean="0"/>
              <a:t>RBF</a:t>
            </a:r>
          </a:p>
          <a:p>
            <a:pPr lvl="1"/>
            <a:r>
              <a:rPr lang="en-US" dirty="0" smtClean="0"/>
              <a:t>Linear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4743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Amphet</a:t>
            </a:r>
            <a:r>
              <a:rPr lang="en-US" dirty="0"/>
              <a:t> : SVM Classifier</a:t>
            </a:r>
          </a:p>
          <a:p>
            <a:r>
              <a:rPr lang="en-US" dirty="0"/>
              <a:t>Linear Kernel</a:t>
            </a:r>
          </a:p>
          <a:p>
            <a:r>
              <a:rPr lang="en-US" dirty="0"/>
              <a:t>SVM </a:t>
            </a:r>
            <a:r>
              <a:rPr lang="en-US" dirty="0" err="1"/>
              <a:t>Acc</a:t>
            </a:r>
            <a:r>
              <a:rPr lang="en-US" dirty="0"/>
              <a:t>: 0.64 (+/- 0.14)</a:t>
            </a:r>
          </a:p>
          <a:p>
            <a:r>
              <a:rPr lang="en-US" dirty="0"/>
              <a:t>SVM AUC: 0.73 (+/- 0.10)</a:t>
            </a:r>
          </a:p>
          <a:p>
            <a:r>
              <a:rPr lang="en-US" dirty="0"/>
              <a:t>CV Runtime: 24.690531969070435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4743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Amphet</a:t>
            </a:r>
            <a:r>
              <a:rPr lang="en-US" dirty="0"/>
              <a:t> : SVM Classifier</a:t>
            </a:r>
          </a:p>
          <a:p>
            <a:r>
              <a:rPr lang="en-US" dirty="0" err="1"/>
              <a:t>Rbf</a:t>
            </a:r>
            <a:r>
              <a:rPr lang="en-US" dirty="0"/>
              <a:t> Kernel</a:t>
            </a:r>
          </a:p>
          <a:p>
            <a:r>
              <a:rPr lang="en-US" dirty="0"/>
              <a:t>SVM </a:t>
            </a:r>
            <a:r>
              <a:rPr lang="en-US" dirty="0" err="1"/>
              <a:t>Acc</a:t>
            </a:r>
            <a:r>
              <a:rPr lang="en-US" dirty="0"/>
              <a:t>: 0.66 (+/- 0.09)</a:t>
            </a:r>
          </a:p>
          <a:p>
            <a:r>
              <a:rPr lang="en-US" dirty="0"/>
              <a:t>SVM AUC: 0.75 (+/- 0.06)</a:t>
            </a:r>
          </a:p>
          <a:p>
            <a:r>
              <a:rPr lang="en-US" dirty="0"/>
              <a:t>CV Runtime: 2.11019229888916</a:t>
            </a:r>
          </a:p>
        </p:txBody>
      </p:sp>
    </p:spTree>
    <p:extLst>
      <p:ext uri="{BB962C8B-B14F-4D97-AF65-F5344CB8AC3E}">
        <p14:creationId xmlns:p14="http://schemas.microsoft.com/office/powerpoint/2010/main" val="116214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Regression-Non-Binary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of 0-6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off by over 2 classes</a:t>
            </a:r>
          </a:p>
          <a:p>
            <a:pPr lvl="1"/>
            <a:r>
              <a:rPr lang="en-US" dirty="0" smtClean="0"/>
              <a:t>Predicted Used in Last Month &gt; Actual Used in Last </a:t>
            </a:r>
            <a:r>
              <a:rPr lang="en-US" dirty="0" smtClean="0"/>
              <a:t>Day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320460"/>
            <a:ext cx="8214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Nicotine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Random </a:t>
            </a:r>
            <a:r>
              <a:rPr lang="en-US" dirty="0">
                <a:solidFill>
                  <a:srgbClr val="FF0000"/>
                </a:solidFill>
              </a:rPr>
              <a:t>Forest RMSE:: 2.24 (+/- 0.16)</a:t>
            </a:r>
          </a:p>
          <a:p>
            <a:r>
              <a:rPr lang="en-US" dirty="0"/>
              <a:t>Random Forest </a:t>
            </a:r>
            <a:r>
              <a:rPr lang="en-US" dirty="0" err="1"/>
              <a:t>Expl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: 0.11 (+/- 0.12)</a:t>
            </a:r>
          </a:p>
          <a:p>
            <a:r>
              <a:rPr lang="en-US" dirty="0"/>
              <a:t>CV Runtime: 0.8061332702636719</a:t>
            </a:r>
          </a:p>
        </p:txBody>
      </p:sp>
    </p:spTree>
    <p:extLst>
      <p:ext uri="{BB962C8B-B14F-4D97-AF65-F5344CB8AC3E}">
        <p14:creationId xmlns:p14="http://schemas.microsoft.com/office/powerpoint/2010/main" val="231870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Year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features</a:t>
            </a:r>
          </a:p>
          <a:p>
            <a:r>
              <a:rPr lang="en-US" dirty="0" smtClean="0"/>
              <a:t>Model performed better (even with more unbalanced data)</a:t>
            </a:r>
          </a:p>
          <a:p>
            <a:r>
              <a:rPr lang="en-US" dirty="0" smtClean="0"/>
              <a:t>No improvement for common drugs</a:t>
            </a:r>
          </a:p>
          <a:p>
            <a:pPr lvl="1"/>
            <a:r>
              <a:rPr lang="en-US" dirty="0" smtClean="0"/>
              <a:t>Alcohol, Caffeine, Chocolate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873" y="42698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All time use</a:t>
            </a:r>
          </a:p>
          <a:p>
            <a:endParaRPr lang="en-US" dirty="0" smtClean="0"/>
          </a:p>
          <a:p>
            <a:r>
              <a:rPr lang="en-US" dirty="0" smtClean="0"/>
              <a:t>Crack</a:t>
            </a:r>
            <a:endParaRPr lang="en-US" dirty="0"/>
          </a:p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Acc</a:t>
            </a:r>
            <a:r>
              <a:rPr lang="en-US" dirty="0"/>
              <a:t>: 0.86 (+/- 0.00)</a:t>
            </a:r>
          </a:p>
          <a:p>
            <a:r>
              <a:rPr lang="en-US" dirty="0"/>
              <a:t>Random Forest AUC: 0.77 (+/- 0.06)</a:t>
            </a:r>
          </a:p>
          <a:p>
            <a:r>
              <a:rPr lang="en-US" dirty="0"/>
              <a:t>CV Runtime: 0.6025903224945068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4900" y="43421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Use in last year</a:t>
            </a:r>
          </a:p>
          <a:p>
            <a:endParaRPr lang="en-US" dirty="0"/>
          </a:p>
          <a:p>
            <a:r>
              <a:rPr lang="en-US" dirty="0" smtClean="0"/>
              <a:t>Crack</a:t>
            </a:r>
            <a:endParaRPr lang="en-US" dirty="0"/>
          </a:p>
          <a:p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err="1"/>
              <a:t>Acc</a:t>
            </a:r>
            <a:r>
              <a:rPr lang="en-US" dirty="0"/>
              <a:t>: 0.96 (+/- 0.00)</a:t>
            </a:r>
          </a:p>
          <a:p>
            <a:r>
              <a:rPr lang="en-US" dirty="0"/>
              <a:t>Random Forest AUC: 0.79 (+/- 0.15)</a:t>
            </a:r>
          </a:p>
          <a:p>
            <a:r>
              <a:rPr lang="en-US" dirty="0"/>
              <a:t>CV Runtime: 0.5614199638366699</a:t>
            </a:r>
          </a:p>
        </p:txBody>
      </p:sp>
    </p:spTree>
    <p:extLst>
      <p:ext uri="{BB962C8B-B14F-4D97-AF65-F5344CB8AC3E}">
        <p14:creationId xmlns:p14="http://schemas.microsoft.com/office/powerpoint/2010/main" val="255859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Drugs – 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Cocaine / Crack Combination (Yearly Use)</a:t>
            </a:r>
          </a:p>
          <a:p>
            <a:pPr lvl="1"/>
            <a:r>
              <a:rPr lang="en-US" dirty="0" smtClean="0"/>
              <a:t>Cocaine was .78</a:t>
            </a:r>
          </a:p>
          <a:p>
            <a:pPr lvl="1"/>
            <a:r>
              <a:rPr lang="en-US" dirty="0" smtClean="0"/>
              <a:t>Crack was .96</a:t>
            </a:r>
          </a:p>
          <a:p>
            <a:r>
              <a:rPr lang="en-US" dirty="0" smtClean="0"/>
              <a:t>Combined Accuracy</a:t>
            </a:r>
          </a:p>
          <a:p>
            <a:pPr lvl="1"/>
            <a:r>
              <a:rPr lang="en-US" dirty="0" err="1" smtClean="0"/>
              <a:t>CokeCrack</a:t>
            </a:r>
            <a:r>
              <a:rPr lang="en-US" dirty="0" smtClean="0"/>
              <a:t> was .77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different timeframes</a:t>
            </a:r>
          </a:p>
          <a:p>
            <a:pPr lvl="1"/>
            <a:r>
              <a:rPr lang="en-US" dirty="0" smtClean="0"/>
              <a:t>Will daily use be generalizable?</a:t>
            </a:r>
          </a:p>
          <a:p>
            <a:r>
              <a:rPr lang="en-US" dirty="0" smtClean="0"/>
              <a:t>Other drug groupings</a:t>
            </a:r>
          </a:p>
          <a:p>
            <a:r>
              <a:rPr lang="en-US" dirty="0" smtClean="0"/>
              <a:t>More specific locations?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0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types of people use drugs?</a:t>
            </a:r>
          </a:p>
          <a:p>
            <a:pPr lvl="1"/>
            <a:r>
              <a:rPr lang="en-US" dirty="0" smtClean="0"/>
              <a:t>Legal</a:t>
            </a:r>
          </a:p>
          <a:p>
            <a:pPr lvl="1"/>
            <a:r>
              <a:rPr lang="en-US" dirty="0" smtClean="0"/>
              <a:t>Illegal</a:t>
            </a:r>
          </a:p>
          <a:p>
            <a:r>
              <a:rPr lang="en-US" dirty="0" smtClean="0"/>
              <a:t>How often do they use them?</a:t>
            </a:r>
          </a:p>
          <a:p>
            <a:r>
              <a:rPr lang="en-US" dirty="0" smtClean="0"/>
              <a:t>What factors </a:t>
            </a:r>
            <a:r>
              <a:rPr lang="en-US" dirty="0" smtClean="0"/>
              <a:t>differ </a:t>
            </a:r>
            <a:r>
              <a:rPr lang="en-US" dirty="0" smtClean="0"/>
              <a:t>between drugs?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Personality measures play a large role in illegal drug use</a:t>
            </a:r>
          </a:p>
          <a:p>
            <a:pPr lvl="1"/>
            <a:r>
              <a:rPr lang="en-US" dirty="0" smtClean="0"/>
              <a:t>Most important feature depends on drug</a:t>
            </a:r>
          </a:p>
          <a:p>
            <a:endParaRPr lang="en-US" dirty="0" smtClean="0"/>
          </a:p>
          <a:p>
            <a:r>
              <a:rPr lang="en-US" dirty="0" smtClean="0"/>
              <a:t>Think about timeframes of use</a:t>
            </a:r>
          </a:p>
          <a:p>
            <a:endParaRPr lang="en-US" dirty="0"/>
          </a:p>
          <a:p>
            <a:r>
              <a:rPr lang="en-US" dirty="0" smtClean="0"/>
              <a:t>Random Forest for yearly use was best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0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371"/>
          </a:xfrm>
        </p:spPr>
        <p:txBody>
          <a:bodyPr/>
          <a:lstStyle/>
          <a:p>
            <a:r>
              <a:rPr lang="en-US" dirty="0" smtClean="0"/>
              <a:t>1885 observations from an online survey</a:t>
            </a:r>
          </a:p>
          <a:p>
            <a:pPr lvl="1"/>
            <a:r>
              <a:rPr lang="en-US" dirty="0" smtClean="0"/>
              <a:t>May be biased</a:t>
            </a:r>
          </a:p>
          <a:p>
            <a:r>
              <a:rPr lang="en-US" dirty="0" smtClean="0"/>
              <a:t>Demographic Data</a:t>
            </a:r>
          </a:p>
          <a:p>
            <a:pPr lvl="1"/>
            <a:r>
              <a:rPr lang="en-US" dirty="0" smtClean="0"/>
              <a:t>Age, Education, Country, Ethnicity</a:t>
            </a:r>
          </a:p>
          <a:p>
            <a:r>
              <a:rPr lang="en-US" dirty="0" smtClean="0"/>
              <a:t>Personality Test Data</a:t>
            </a:r>
          </a:p>
          <a:p>
            <a:pPr lvl="1"/>
            <a:r>
              <a:rPr lang="en-US" dirty="0" smtClean="0"/>
              <a:t>Neuroticism, Extraversion, Openness to Experience etc.</a:t>
            </a:r>
          </a:p>
          <a:p>
            <a:r>
              <a:rPr lang="en-US" dirty="0" smtClean="0"/>
              <a:t>Target Data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 Classes of Drug Use for 18 actual and 1 fake drug</a:t>
            </a:r>
          </a:p>
          <a:p>
            <a:pPr lvl="2"/>
            <a:r>
              <a:rPr lang="en-US" dirty="0" smtClean="0"/>
              <a:t>Never, Used in Past Decade, Used in Past Year etc.</a:t>
            </a:r>
          </a:p>
          <a:p>
            <a:pPr lvl="2"/>
            <a:r>
              <a:rPr lang="en-US" dirty="0" smtClean="0"/>
              <a:t>Dropped fake drug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1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came as transformed into real values (including non-ordinal data)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Personality data centered around 0</a:t>
            </a:r>
          </a:p>
          <a:p>
            <a:r>
              <a:rPr lang="en-US" dirty="0" smtClean="0"/>
              <a:t>Spent some time converting those to dummy variables</a:t>
            </a:r>
          </a:p>
          <a:p>
            <a:r>
              <a:rPr lang="en-US" dirty="0" smtClean="0"/>
              <a:t>Updated drug classes (targets) to numeric values</a:t>
            </a:r>
          </a:p>
          <a:p>
            <a:pPr lvl="1"/>
            <a:r>
              <a:rPr lang="en-US" dirty="0" smtClean="0"/>
              <a:t>0-6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" y="2739495"/>
            <a:ext cx="12105746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Between Drugs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83" y="1292469"/>
            <a:ext cx="6200775" cy="54864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831124" y="1503485"/>
            <a:ext cx="417220" cy="49466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3985" y="2417885"/>
            <a:ext cx="343907" cy="429024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04945" y="2795954"/>
            <a:ext cx="343081" cy="398291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Target Class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38575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1690688"/>
            <a:ext cx="3838575" cy="2581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1963"/>
            <a:ext cx="3838575" cy="258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5" y="4276725"/>
            <a:ext cx="3838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Classes Binary!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42939"/>
            <a:ext cx="3838575" cy="258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798" y="1342939"/>
            <a:ext cx="3838575" cy="2581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173595"/>
            <a:ext cx="3838575" cy="2581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797" y="4173594"/>
            <a:ext cx="3838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Variance Inflation Factor with new demographic dummy variables</a:t>
            </a:r>
          </a:p>
          <a:p>
            <a:pPr lvl="1"/>
            <a:r>
              <a:rPr lang="en-US" dirty="0" smtClean="0"/>
              <a:t>Made sure to drop the first value to reduce VIF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44" y="3047999"/>
            <a:ext cx="2989663" cy="3514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06" y="3085767"/>
            <a:ext cx="2552979" cy="34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Decision Trees – No Feature Selection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3085"/>
          </a:xfrm>
        </p:spPr>
        <p:txBody>
          <a:bodyPr/>
          <a:lstStyle/>
          <a:p>
            <a:r>
              <a:rPr lang="en-US" dirty="0" smtClean="0"/>
              <a:t>Consistently not great performance for binary classification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247" y="25794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Amphet</a:t>
            </a:r>
            <a:endParaRPr lang="en-US" dirty="0" smtClean="0"/>
          </a:p>
          <a:p>
            <a:r>
              <a:rPr lang="en-US" dirty="0" smtClean="0"/>
              <a:t>Decision Tree </a:t>
            </a:r>
            <a:r>
              <a:rPr lang="en-US" dirty="0" err="1" smtClean="0"/>
              <a:t>Acc</a:t>
            </a:r>
            <a:r>
              <a:rPr lang="en-US" dirty="0" smtClean="0"/>
              <a:t>: 0.59 (+/- 0.07)</a:t>
            </a:r>
          </a:p>
          <a:p>
            <a:r>
              <a:rPr lang="en-US" dirty="0" smtClean="0"/>
              <a:t>Decision Tree AUC: 0.59 (+/- 0.07)</a:t>
            </a:r>
          </a:p>
          <a:p>
            <a:r>
              <a:rPr lang="en-US" dirty="0" smtClean="0"/>
              <a:t>CV Runtime: 0.11183047294616699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5747" y="25790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Benzos</a:t>
            </a:r>
          </a:p>
          <a:p>
            <a:r>
              <a:rPr lang="en-US" dirty="0" smtClean="0"/>
              <a:t>Decision Tree </a:t>
            </a:r>
            <a:r>
              <a:rPr lang="en-US" dirty="0" err="1" smtClean="0"/>
              <a:t>Acc</a:t>
            </a:r>
            <a:r>
              <a:rPr lang="en-US" dirty="0" smtClean="0"/>
              <a:t>: 0.58 (+/- 0.05)</a:t>
            </a:r>
          </a:p>
          <a:p>
            <a:r>
              <a:rPr lang="en-US" dirty="0" smtClean="0"/>
              <a:t>Decision Tree AUC: 0.58 (+/- 0.05)</a:t>
            </a:r>
          </a:p>
          <a:p>
            <a:r>
              <a:rPr lang="en-US" dirty="0" smtClean="0"/>
              <a:t>CV Runtime: 0.2356574535369873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247" y="50555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Cocaine</a:t>
            </a:r>
          </a:p>
          <a:p>
            <a:r>
              <a:rPr lang="en-US" dirty="0" smtClean="0"/>
              <a:t>Decision Tree </a:t>
            </a:r>
            <a:r>
              <a:rPr lang="en-US" dirty="0" err="1" smtClean="0"/>
              <a:t>Acc</a:t>
            </a:r>
            <a:r>
              <a:rPr lang="en-US" dirty="0" smtClean="0"/>
              <a:t>: 0.61 (+/- 0.09)</a:t>
            </a:r>
          </a:p>
          <a:p>
            <a:r>
              <a:rPr lang="en-US" dirty="0" smtClean="0"/>
              <a:t>Decision Tree AUC: 0.61 (+/- 0.09)</a:t>
            </a:r>
          </a:p>
          <a:p>
            <a:r>
              <a:rPr lang="en-US" dirty="0" smtClean="0"/>
              <a:t>CV Runtime: 0.4512300491333008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58247" y="51317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Ecstasy</a:t>
            </a:r>
          </a:p>
          <a:p>
            <a:r>
              <a:rPr lang="en-US" dirty="0" smtClean="0"/>
              <a:t>Decision Tree </a:t>
            </a:r>
            <a:r>
              <a:rPr lang="en-US" dirty="0" err="1" smtClean="0"/>
              <a:t>Acc</a:t>
            </a:r>
            <a:r>
              <a:rPr lang="en-US" dirty="0" smtClean="0"/>
              <a:t>: 0.63 (+/- 0.09)</a:t>
            </a:r>
          </a:p>
          <a:p>
            <a:r>
              <a:rPr lang="en-US" dirty="0" smtClean="0"/>
              <a:t>Decision Tree AUC: 0.62 (+/- 0.08)</a:t>
            </a:r>
          </a:p>
          <a:p>
            <a:r>
              <a:rPr lang="en-US" dirty="0" smtClean="0"/>
              <a:t>CV Runtime: 0.5725538730621338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8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0"/>
    </mc:Choice>
    <mc:Fallback>
      <p:transition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913</Words>
  <Application>Microsoft Office PowerPoint</Application>
  <PresentationFormat>Widescreen</PresentationFormat>
  <Paragraphs>183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Usage of 18 Different Drugs</vt:lpstr>
      <vt:lpstr>Questions</vt:lpstr>
      <vt:lpstr>Data</vt:lpstr>
      <vt:lpstr>Data</vt:lpstr>
      <vt:lpstr>Correlations Between Drugs</vt:lpstr>
      <vt:lpstr>Unbalanced Target Class Problem</vt:lpstr>
      <vt:lpstr>Make the Classes Binary!</vt:lpstr>
      <vt:lpstr>Multicollinearity</vt:lpstr>
      <vt:lpstr>Standard Decision Trees – No Feature Selection</vt:lpstr>
      <vt:lpstr>Feature Selection – Decision Trees</vt:lpstr>
      <vt:lpstr>Decision Trees (2 levels) - Visual</vt:lpstr>
      <vt:lpstr>Random Forest</vt:lpstr>
      <vt:lpstr>Differences between Drugs –Random Forests</vt:lpstr>
      <vt:lpstr>Train / Test / Eval (70 / 20 /10)</vt:lpstr>
      <vt:lpstr>Support Vector Classifier for Binary Targets</vt:lpstr>
      <vt:lpstr>Regression-Non-Binary Data</vt:lpstr>
      <vt:lpstr>Past Year Use</vt:lpstr>
      <vt:lpstr>Combined Drugs – Random Forests</vt:lpstr>
      <vt:lpstr>Further Options</vt:lpstr>
      <vt:lpstr>Conclusions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Usage of Different Drugs</dc:title>
  <dc:creator>Spanski, Kyle</dc:creator>
  <cp:lastModifiedBy>Spanski, Kyle</cp:lastModifiedBy>
  <cp:revision>59</cp:revision>
  <dcterms:created xsi:type="dcterms:W3CDTF">2019-03-04T20:38:22Z</dcterms:created>
  <dcterms:modified xsi:type="dcterms:W3CDTF">2019-03-11T14:15:53Z</dcterms:modified>
</cp:coreProperties>
</file>