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3"/>
  </p:notesMasterIdLst>
  <p:handoutMasterIdLst>
    <p:handoutMasterId r:id="rId34"/>
  </p:handoutMasterIdLst>
  <p:sldIdLst>
    <p:sldId id="348" r:id="rId3"/>
    <p:sldId id="349" r:id="rId4"/>
    <p:sldId id="351" r:id="rId5"/>
    <p:sldId id="353" r:id="rId6"/>
    <p:sldId id="350" r:id="rId7"/>
    <p:sldId id="354" r:id="rId8"/>
    <p:sldId id="355" r:id="rId9"/>
    <p:sldId id="356" r:id="rId10"/>
    <p:sldId id="357" r:id="rId11"/>
    <p:sldId id="358" r:id="rId12"/>
    <p:sldId id="359" r:id="rId13"/>
    <p:sldId id="361" r:id="rId14"/>
    <p:sldId id="362" r:id="rId15"/>
    <p:sldId id="363" r:id="rId16"/>
    <p:sldId id="379" r:id="rId17"/>
    <p:sldId id="380" r:id="rId18"/>
    <p:sldId id="381" r:id="rId19"/>
    <p:sldId id="382" r:id="rId20"/>
    <p:sldId id="383" r:id="rId21"/>
    <p:sldId id="364" r:id="rId22"/>
    <p:sldId id="384" r:id="rId23"/>
    <p:sldId id="365" r:id="rId24"/>
    <p:sldId id="366" r:id="rId25"/>
    <p:sldId id="367" r:id="rId26"/>
    <p:sldId id="368" r:id="rId27"/>
    <p:sldId id="385" r:id="rId28"/>
    <p:sldId id="386" r:id="rId29"/>
    <p:sldId id="346" r:id="rId30"/>
    <p:sldId id="302" r:id="rId31"/>
    <p:sldId id="284" r:id="rId32"/>
  </p:sldIdLst>
  <p:sldSz cx="9144000" cy="5715000" type="screen16x10"/>
  <p:notesSz cx="6858000" cy="9144000"/>
  <p:defaultTextStyle>
    <a:defPPr>
      <a:defRPr lang="en-US"/>
    </a:defPPr>
    <a:lvl1pPr marL="0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1800">
          <p15:clr>
            <a:srgbClr val="A4A3A4"/>
          </p15:clr>
        </p15:guide>
        <p15:guide id="1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5" autoAdjust="0"/>
    <p:restoredTop sz="50000" autoAdjust="0"/>
  </p:normalViewPr>
  <p:slideViewPr>
    <p:cSldViewPr showGuides="1">
      <p:cViewPr varScale="1">
        <p:scale>
          <a:sx n="51" d="100"/>
          <a:sy n="51" d="100"/>
        </p:scale>
        <p:origin x="936" y="192"/>
      </p:cViewPr>
      <p:guideLst>
        <p:guide pos="3839"/>
        <p:guide orient="horz" pos="2160"/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11/5/15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‹Nr.›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11/5/15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1pPr>
    <a:lvl2pPr marL="410183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2pPr>
    <a:lvl3pPr marL="820366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3pPr>
    <a:lvl4pPr marL="1230548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4pPr>
    <a:lvl5pPr marL="1640731" algn="l" defTabSz="820366" rtl="0" eaLnBrk="1" latinLnBrk="0" hangingPunct="1">
      <a:defRPr sz="1100" kern="1200">
        <a:solidFill>
          <a:schemeClr val="tx2"/>
        </a:solidFill>
        <a:latin typeface="+mn-lt"/>
        <a:ea typeface="+mn-ea"/>
        <a:cs typeface="+mn-cs"/>
      </a:defRPr>
    </a:lvl5pPr>
    <a:lvl6pPr marL="2050914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1097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71279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81462" algn="l" defTabSz="82036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1248839"/>
            <a:ext cx="5257800" cy="274902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70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106334"/>
            <a:ext cx="5257800" cy="1037167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1"/>
                </a:solidFill>
              </a:defRPr>
            </a:lvl1pPr>
            <a:lvl2pPr marL="410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0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1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1" y="228869"/>
            <a:ext cx="1066800" cy="4914634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8869"/>
            <a:ext cx="6400800" cy="4914634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11/5/15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11/5/15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04169"/>
            <a:ext cx="5257800" cy="1608667"/>
          </a:xfrm>
        </p:spPr>
        <p:txBody>
          <a:bodyPr anchor="t">
            <a:normAutofit/>
          </a:bodyPr>
          <a:lstStyle>
            <a:lvl1pPr algn="l">
              <a:defRPr sz="37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603504"/>
            <a:ext cx="5257800" cy="108082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>
                <a:solidFill>
                  <a:schemeClr val="tx1"/>
                </a:solidFill>
              </a:defRPr>
            </a:lvl1pPr>
            <a:lvl2pPr marL="410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03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054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073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09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109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12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14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18170"/>
            <a:ext cx="3733800" cy="372533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11/5/15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56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7455" y="1340697"/>
            <a:ext cx="3730751" cy="426720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600" b="1"/>
            </a:lvl1pPr>
            <a:lvl2pPr marL="410183" indent="0">
              <a:buNone/>
              <a:defRPr sz="1800" b="1"/>
            </a:lvl2pPr>
            <a:lvl3pPr marL="820366" indent="0">
              <a:buNone/>
              <a:defRPr sz="1600" b="1"/>
            </a:lvl3pPr>
            <a:lvl4pPr marL="1230548" indent="0">
              <a:buNone/>
              <a:defRPr sz="1400" b="1"/>
            </a:lvl4pPr>
            <a:lvl5pPr marL="1640731" indent="0">
              <a:buNone/>
              <a:defRPr sz="1400" b="1"/>
            </a:lvl5pPr>
            <a:lvl6pPr marL="2050914" indent="0">
              <a:buNone/>
              <a:defRPr sz="1400" b="1"/>
            </a:lvl6pPr>
            <a:lvl7pPr marL="2461097" indent="0">
              <a:buNone/>
              <a:defRPr sz="1400" b="1"/>
            </a:lvl7pPr>
            <a:lvl8pPr marL="2871279" indent="0">
              <a:buNone/>
              <a:defRPr sz="1400" b="1"/>
            </a:lvl8pPr>
            <a:lvl9pPr marL="3281462" indent="0">
              <a:buNone/>
              <a:defRPr sz="14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0" y="1841500"/>
            <a:ext cx="3733800" cy="3302000"/>
          </a:xfrm>
        </p:spPr>
        <p:txBody>
          <a:bodyPr>
            <a:normAutofit/>
          </a:bodyPr>
          <a:lstStyle>
            <a:lvl1pPr>
              <a:defRPr sz="13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 marL="1353603">
              <a:defRPr sz="1300"/>
            </a:lvl5pPr>
            <a:lvl6pPr marL="1353603">
              <a:defRPr sz="1300"/>
            </a:lvl6pPr>
            <a:lvl7pPr marL="1353603">
              <a:defRPr sz="1300"/>
            </a:lvl7pPr>
            <a:lvl8pPr marL="1353603">
              <a:defRPr sz="1300"/>
            </a:lvl8pPr>
            <a:lvl9pPr marL="1353603"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11/5/15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11/5/15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11/5/15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71800" y="0"/>
            <a:ext cx="59436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418170"/>
            <a:ext cx="2514600" cy="2370667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402170"/>
            <a:ext cx="5105400" cy="491066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3873502"/>
            <a:ext cx="2514600" cy="1439333"/>
          </a:xfrm>
        </p:spPr>
        <p:txBody>
          <a:bodyPr>
            <a:normAutofit/>
          </a:bodyPr>
          <a:lstStyle>
            <a:lvl1pPr marL="0" indent="0">
              <a:spcBef>
                <a:spcPts val="807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11/5/15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62101" y="0"/>
            <a:ext cx="6019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000500"/>
            <a:ext cx="5486400" cy="635000"/>
          </a:xfrm>
        </p:spPr>
        <p:txBody>
          <a:bodyPr anchor="b">
            <a:normAutofit/>
          </a:bodyPr>
          <a:lstStyle>
            <a:lvl1pPr algn="l">
              <a:defRPr sz="1300" b="1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232838"/>
            <a:ext cx="5486400" cy="3706813"/>
          </a:xfrm>
        </p:spPr>
        <p:txBody>
          <a:bodyPr>
            <a:normAutofit/>
          </a:bodyPr>
          <a:lstStyle>
            <a:lvl1pPr marL="0" indent="0">
              <a:buNone/>
              <a:defRPr sz="1900"/>
            </a:lvl1pPr>
            <a:lvl2pPr marL="410183" indent="0">
              <a:buNone/>
              <a:defRPr sz="2500"/>
            </a:lvl2pPr>
            <a:lvl3pPr marL="820366" indent="0">
              <a:buNone/>
              <a:defRPr sz="2200"/>
            </a:lvl3pPr>
            <a:lvl4pPr marL="1230548" indent="0">
              <a:buNone/>
              <a:defRPr sz="1800"/>
            </a:lvl4pPr>
            <a:lvl5pPr marL="1640731" indent="0">
              <a:buNone/>
              <a:defRPr sz="1800"/>
            </a:lvl5pPr>
            <a:lvl6pPr marL="2050914" indent="0">
              <a:buNone/>
              <a:defRPr sz="1800"/>
            </a:lvl6pPr>
            <a:lvl7pPr marL="2461097" indent="0">
              <a:buNone/>
              <a:defRPr sz="1800"/>
            </a:lvl7pPr>
            <a:lvl8pPr marL="2871279" indent="0">
              <a:buNone/>
              <a:defRPr sz="1800"/>
            </a:lvl8pPr>
            <a:lvl9pPr marL="3281462" indent="0">
              <a:buNone/>
              <a:defRPr sz="18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635501"/>
            <a:ext cx="5486400" cy="6773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  <a:lvl2pPr marL="410183" indent="0">
              <a:buNone/>
              <a:defRPr sz="1100"/>
            </a:lvl2pPr>
            <a:lvl3pPr marL="820366" indent="0">
              <a:buNone/>
              <a:defRPr sz="900"/>
            </a:lvl3pPr>
            <a:lvl4pPr marL="1230548" indent="0">
              <a:buNone/>
              <a:defRPr sz="800"/>
            </a:lvl4pPr>
            <a:lvl5pPr marL="1640731" indent="0">
              <a:buNone/>
              <a:defRPr sz="800"/>
            </a:lvl5pPr>
            <a:lvl6pPr marL="2050914" indent="0">
              <a:buNone/>
              <a:defRPr sz="800"/>
            </a:lvl6pPr>
            <a:lvl7pPr marL="2461097" indent="0">
              <a:buNone/>
              <a:defRPr sz="800"/>
            </a:lvl7pPr>
            <a:lvl8pPr marL="2871279" indent="0">
              <a:buNone/>
              <a:defRPr sz="800"/>
            </a:lvl8pPr>
            <a:lvl9pPr marL="3281462" indent="0">
              <a:buNone/>
              <a:defRPr sz="8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11/5/15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8600" y="0"/>
            <a:ext cx="8686800" cy="5715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36" tIns="41018" rIns="82036" bIns="41018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502"/>
            <a:ext cx="7620000" cy="1164167"/>
          </a:xfrm>
          <a:prstGeom prst="rect">
            <a:avLst/>
          </a:prstGeom>
        </p:spPr>
        <p:txBody>
          <a:bodyPr vert="horz" lIns="82036" tIns="41018" rIns="82036" bIns="41018" rtlCol="0" anchor="b">
            <a:norm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8170"/>
            <a:ext cx="7620000" cy="3725333"/>
          </a:xfrm>
          <a:prstGeom prst="rect">
            <a:avLst/>
          </a:prstGeom>
        </p:spPr>
        <p:txBody>
          <a:bodyPr vert="horz" lIns="82036" tIns="41018" rIns="82036" bIns="41018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4002"/>
            <a:ext cx="205740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l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/>
              <a:pPr/>
              <a:t>11/5/15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1651" y="5334002"/>
            <a:ext cx="466344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ct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52" y="5334002"/>
            <a:ext cx="830860" cy="267230"/>
          </a:xfrm>
          <a:prstGeom prst="rect">
            <a:avLst/>
          </a:prstGeom>
        </p:spPr>
        <p:txBody>
          <a:bodyPr vert="horz" lIns="82036" tIns="41018" rIns="82036" bIns="41018" rtlCol="0" anchor="b"/>
          <a:lstStyle>
            <a:lvl1pPr algn="r">
              <a:defRPr sz="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820366" rtl="0" eaLnBrk="1" latinLnBrk="0" hangingPunct="1">
        <a:lnSpc>
          <a:spcPct val="85000"/>
        </a:lnSpc>
        <a:spcBef>
          <a:spcPct val="0"/>
        </a:spcBef>
        <a:buNone/>
        <a:tabLst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092" indent="-205092" algn="l" defTabSz="820366" rtl="0" eaLnBrk="1" latinLnBrk="0" hangingPunct="1">
        <a:lnSpc>
          <a:spcPct val="95000"/>
        </a:lnSpc>
        <a:spcBef>
          <a:spcPts val="1256"/>
        </a:spcBef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92219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79347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476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3603" indent="-205092" algn="l" defTabSz="820366" rtl="0" eaLnBrk="1" latinLnBrk="0" hangingPunct="1">
        <a:lnSpc>
          <a:spcPct val="95000"/>
        </a:lnSpc>
        <a:spcBef>
          <a:spcPts val="718"/>
        </a:spcBef>
        <a:buSzPct val="10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0731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7859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14987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3133" indent="-205092" algn="l" defTabSz="820366" rtl="0" eaLnBrk="1" latinLnBrk="0" hangingPunct="1">
        <a:lnSpc>
          <a:spcPct val="95000"/>
        </a:lnSpc>
        <a:spcBef>
          <a:spcPts val="718"/>
        </a:spcBef>
        <a:buSzPct val="90000"/>
        <a:buFont typeface="Century Gothic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183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366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548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731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914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1097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1279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462" algn="l" defTabSz="820366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811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>
                <a:solidFill>
                  <a:srgbClr val="FF0000"/>
                </a:solidFill>
              </a:rPr>
              <a:t>ENEMIGO</a:t>
            </a:r>
          </a:p>
          <a:p>
            <a:pPr algn="ctr"/>
            <a:r>
              <a:rPr lang="es-ES_tradnl" sz="6600" dirty="0" smtClean="0">
                <a:solidFill>
                  <a:srgbClr val="FFFFFF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4212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06704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 dirty="0" err="1" smtClean="0"/>
              <a:t>Observad</a:t>
            </a:r>
            <a:r>
              <a:rPr lang="en-US" sz="6600" b="1" dirty="0" smtClean="0"/>
              <a:t>…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323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2430601"/>
            <a:ext cx="6400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pt-PT" sz="4000" dirty="0" smtClean="0">
                <a:latin typeface="Palatino" charset="0"/>
                <a:cs typeface="+mn-cs"/>
              </a:rPr>
              <a:t>la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pt-PT" sz="4000" dirty="0" smtClean="0">
                <a:latin typeface="Palatino" charset="0"/>
                <a:cs typeface="+mn-cs"/>
              </a:rPr>
              <a:t>a 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err="1" smtClean="0">
                <a:latin typeface="Palatino" charset="0"/>
                <a:cs typeface="+mn-cs"/>
              </a:rPr>
              <a:t>i</a:t>
            </a:r>
            <a:r>
              <a:rPr lang="pt-PT" sz="4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pt-PT" sz="4000" dirty="0" err="1" smtClean="0">
                <a:latin typeface="Palatino" charset="0"/>
                <a:cs typeface="+mn-cs"/>
              </a:rPr>
              <a:t>a</a:t>
            </a:r>
            <a:r>
              <a:rPr lang="pt-PT" sz="4000" dirty="0" smtClean="0">
                <a:latin typeface="Palatino" charset="0"/>
                <a:cs typeface="+mn-cs"/>
              </a:rPr>
              <a:t> </a:t>
            </a:r>
            <a:r>
              <a:rPr lang="pt-PT" sz="4000" dirty="0">
                <a:latin typeface="Palatino" charset="0"/>
                <a:cs typeface="+mn-cs"/>
              </a:rPr>
              <a:t>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err="1" smtClean="0">
                <a:latin typeface="Palatino" charset="0"/>
                <a:cs typeface="+mn-cs"/>
              </a:rPr>
              <a:t>sua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 smtClean="0">
                <a:latin typeface="Palatino" charset="0"/>
                <a:cs typeface="+mn-cs"/>
              </a:rPr>
              <a:t>e</a:t>
            </a:r>
            <a:r>
              <a:rPr lang="es-ES" sz="4000" dirty="0">
                <a:latin typeface="Palatino" charset="0"/>
                <a:cs typeface="+mn-cs"/>
              </a:rPr>
              <a:t>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err="1" smtClean="0">
                <a:latin typeface="Palatino" charset="0"/>
                <a:cs typeface="+mn-cs"/>
              </a:rPr>
              <a:t>La</a:t>
            </a:r>
            <a:r>
              <a:rPr lang="pt-PT" sz="4000" dirty="0" smtClean="0">
                <a:latin typeface="Palatino" charset="0"/>
                <a:cs typeface="+mn-cs"/>
              </a:rPr>
              <a:t> </a:t>
            </a:r>
            <a:r>
              <a:rPr lang="pt-PT" sz="4000" dirty="0">
                <a:latin typeface="Palatino" charset="0"/>
                <a:cs typeface="+mn-cs"/>
              </a:rPr>
              <a:t>letra "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pt-PT" sz="4000" dirty="0">
                <a:latin typeface="Palatino" charset="0"/>
                <a:cs typeface="+mn-cs"/>
              </a:rPr>
              <a:t>" (de 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pt-PT" sz="4000" dirty="0">
                <a:latin typeface="Palatino" charset="0"/>
                <a:cs typeface="+mn-cs"/>
              </a:rPr>
              <a:t>urro</a:t>
            </a:r>
            <a:r>
              <a:rPr lang="pt-PT" sz="4000" dirty="0" smtClean="0">
                <a:latin typeface="Palatino" charset="0"/>
                <a:cs typeface="+mn-cs"/>
              </a:rPr>
              <a:t>)</a:t>
            </a:r>
            <a:endParaRPr lang="es-CR" sz="6000" dirty="0">
              <a:latin typeface="Palatino" charset="0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err="1">
                <a:latin typeface="Palatino" charset="0"/>
              </a:rPr>
              <a:t>La</a:t>
            </a:r>
            <a:r>
              <a:rPr lang="pt-PT" sz="4000" dirty="0">
                <a:latin typeface="Palatino" charset="0"/>
              </a:rPr>
              <a:t> letra "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v</a:t>
            </a:r>
            <a:r>
              <a:rPr lang="pt-PT" sz="4000" dirty="0">
                <a:latin typeface="Palatino" charset="0"/>
              </a:rPr>
              <a:t>" (de 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v</a:t>
            </a:r>
            <a:r>
              <a:rPr lang="pt-PT" sz="4000" dirty="0">
                <a:latin typeface="Palatino" charset="0"/>
              </a:rPr>
              <a:t>aca) </a:t>
            </a:r>
            <a:endParaRPr lang="pt-PT" sz="4000" dirty="0" smtClean="0">
              <a:latin typeface="Palatino" charset="0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10000" y="2600861"/>
            <a:ext cx="4909016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"v" = "b"</a:t>
            </a:r>
          </a:p>
        </p:txBody>
      </p:sp>
    </p:spTree>
    <p:extLst>
      <p:ext uri="{BB962C8B-B14F-4D97-AF65-F5344CB8AC3E}">
        <p14:creationId xmlns:p14="http://schemas.microsoft.com/office/powerpoint/2010/main" val="25812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81000" y="2354401"/>
            <a:ext cx="379094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57250" indent="-857250">
              <a:buFont typeface="Arial"/>
              <a:buChar char="•"/>
              <a:defRPr/>
            </a:pPr>
            <a:r>
              <a:rPr lang="pt-PT" sz="4000" dirty="0" smtClean="0">
                <a:latin typeface="Palatino" charset="0"/>
              </a:rPr>
              <a:t>so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pt-PT" sz="4000" dirty="0" smtClean="0">
                <a:latin typeface="Palatino" charset="0"/>
              </a:rPr>
              <a:t>a </a:t>
            </a:r>
            <a:endParaRPr lang="es-CR" sz="4000" dirty="0">
              <a:latin typeface="Palatino" charset="0"/>
            </a:endParaRPr>
          </a:p>
          <a:p>
            <a:pPr marL="857250" indent="-857250">
              <a:buFont typeface="Arial"/>
              <a:buChar char="•"/>
              <a:defRPr/>
            </a:pPr>
            <a:r>
              <a:rPr lang="pt-PT" sz="4000" dirty="0" err="1" smtClean="0">
                <a:latin typeface="Palatino" charset="0"/>
              </a:rPr>
              <a:t>ha</a:t>
            </a:r>
            <a:r>
              <a:rPr lang="pt-PT" sz="4000" b="1" dirty="0" err="1" smtClean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pt-PT" sz="4000" dirty="0" err="1" smtClean="0">
                <a:latin typeface="Palatino" charset="0"/>
              </a:rPr>
              <a:t>o</a:t>
            </a:r>
            <a:r>
              <a:rPr lang="pt-PT" sz="4000" dirty="0" smtClean="0">
                <a:latin typeface="Palatino" charset="0"/>
              </a:rPr>
              <a:t> </a:t>
            </a:r>
            <a:r>
              <a:rPr lang="pt-PT" sz="4000" dirty="0">
                <a:latin typeface="Palatino" charset="0"/>
              </a:rPr>
              <a:t>	</a:t>
            </a:r>
            <a:endParaRPr lang="es-CR" sz="4000" dirty="0">
              <a:latin typeface="Palatino" charset="0"/>
            </a:endParaRPr>
          </a:p>
          <a:p>
            <a:pPr marL="857250" indent="-857250">
              <a:buFont typeface="Arial"/>
              <a:buChar char="•"/>
              <a:defRPr/>
            </a:pPr>
            <a:r>
              <a:rPr lang="es-ES" sz="4000" dirty="0" err="1" smtClean="0">
                <a:latin typeface="Palatino" charset="0"/>
              </a:rPr>
              <a:t>pa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es-ES" sz="4000" dirty="0">
                <a:latin typeface="Palatino" charset="0"/>
              </a:rPr>
              <a:t>o	</a:t>
            </a:r>
            <a:endParaRPr lang="es-CR" sz="4000" dirty="0">
              <a:latin typeface="Palatino" charset="0"/>
            </a:endParaRPr>
          </a:p>
          <a:p>
            <a:pPr marL="857250" indent="-857250">
              <a:buFont typeface="Arial"/>
              <a:buChar char="•"/>
              <a:defRPr/>
            </a:pPr>
            <a:r>
              <a:rPr lang="es-ES" sz="4000" dirty="0" smtClean="0">
                <a:latin typeface="Palatino" charset="0"/>
              </a:rPr>
              <a:t>la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es-ES" sz="4000" dirty="0" smtClean="0">
                <a:latin typeface="Palatino" charset="0"/>
              </a:rPr>
              <a:t>o</a:t>
            </a:r>
            <a:endParaRPr lang="es-ES" sz="4000" dirty="0">
              <a:latin typeface="Palatino" charset="0"/>
            </a:endParaRPr>
          </a:p>
          <a:p>
            <a:pPr marL="857250" indent="-857250">
              <a:buFont typeface="Arial"/>
              <a:buChar char="•"/>
              <a:defRPr/>
            </a:pPr>
            <a:r>
              <a:rPr lang="es-ES" sz="4000" dirty="0" err="1">
                <a:latin typeface="Palatino" charset="0"/>
              </a:rPr>
              <a:t>tra</a:t>
            </a:r>
            <a:r>
              <a:rPr lang="pt-PT" sz="4000" b="1" dirty="0">
                <a:solidFill>
                  <a:srgbClr val="FF0000"/>
                </a:solidFill>
                <a:latin typeface="Palatino" charset="0"/>
              </a:rPr>
              <a:t>g</a:t>
            </a:r>
            <a:r>
              <a:rPr lang="es-ES" sz="4000" dirty="0">
                <a:latin typeface="Palatino" charset="0"/>
              </a:rPr>
              <a:t>o	</a:t>
            </a:r>
            <a:endParaRPr lang="en-US" sz="4000" dirty="0">
              <a:latin typeface="Palatino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2476500"/>
            <a:ext cx="3892111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8000" b="1">
                <a:solidFill>
                  <a:srgbClr val="FFFF00"/>
                </a:solidFill>
                <a:latin typeface="SILDoulos IPA93" charset="0"/>
                <a:cs typeface="+mn-cs"/>
              </a:rPr>
              <a:t>suave</a:t>
            </a: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788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2476500"/>
            <a:ext cx="3892111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8000" b="1">
                <a:solidFill>
                  <a:srgbClr val="FFFF00"/>
                </a:solidFill>
                <a:latin typeface="SILDoulos IPA93" charset="0"/>
                <a:cs typeface="+mn-cs"/>
              </a:rPr>
              <a:t>suave</a:t>
            </a: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8307" y="2324100"/>
            <a:ext cx="212109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s-ES" sz="4000" dirty="0" smtClean="0">
                <a:latin typeface="Palatino" charset="0"/>
                <a:cs typeface="+mn-cs"/>
              </a:rPr>
              <a:t>pa</a:t>
            </a:r>
            <a:r>
              <a:rPr lang="es-ES" sz="4000" b="1" u="sng" dirty="0" smtClean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 smtClean="0">
                <a:latin typeface="Palatino" charset="0"/>
                <a:cs typeface="+mn-cs"/>
              </a:rPr>
              <a:t>o  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smtClean="0">
                <a:latin typeface="Palatino" charset="0"/>
                <a:cs typeface="+mn-cs"/>
              </a:rPr>
              <a:t>sa</a:t>
            </a:r>
            <a:r>
              <a:rPr lang="es-ES" sz="4000" b="1" u="sng" dirty="0" smtClean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4000" dirty="0" smtClean="0">
                <a:latin typeface="Palatino" charset="0"/>
                <a:cs typeface="+mn-cs"/>
              </a:rPr>
              <a:t>io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smtClean="0">
                <a:latin typeface="Palatino" charset="0"/>
                <a:cs typeface="+mn-cs"/>
              </a:rPr>
              <a:t>sua</a:t>
            </a:r>
            <a:r>
              <a:rPr lang="es-ES" sz="4000" b="1" u="sng" dirty="0" smtClean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 smtClean="0">
                <a:latin typeface="Palatino" charset="0"/>
                <a:cs typeface="+mn-cs"/>
              </a:rPr>
              <a:t>e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smtClean="0">
                <a:latin typeface="Palatino" charset="0"/>
                <a:cs typeface="+mn-cs"/>
              </a:rPr>
              <a:t>cue</a:t>
            </a:r>
            <a:r>
              <a:rPr lang="es-ES" sz="4000" b="1" u="sng" dirty="0" smtClean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 smtClean="0">
                <a:latin typeface="Palatino" charset="0"/>
                <a:cs typeface="+mn-cs"/>
              </a:rPr>
              <a:t>a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smtClean="0">
                <a:latin typeface="Palatino" charset="0"/>
                <a:cs typeface="+mn-cs"/>
              </a:rPr>
              <a:t>la</a:t>
            </a:r>
            <a:r>
              <a:rPr lang="es-ES" sz="4000" b="1" u="sng" dirty="0" smtClean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4000" dirty="0" smtClean="0">
                <a:latin typeface="Palatino" charset="0"/>
                <a:cs typeface="+mn-cs"/>
              </a:rPr>
              <a:t>ios</a:t>
            </a:r>
            <a:endParaRPr lang="en-US" sz="4000" dirty="0">
              <a:latin typeface="Palatino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6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00600" y="2476500"/>
            <a:ext cx="3892111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8000" b="1">
                <a:solidFill>
                  <a:srgbClr val="FFFF00"/>
                </a:solidFill>
                <a:latin typeface="SILDoulos IPA93" charset="0"/>
                <a:cs typeface="+mn-cs"/>
              </a:rPr>
              <a:t>suave</a:t>
            </a: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00050" y="2354401"/>
            <a:ext cx="34099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es-ES" sz="4000" b="1" dirty="0" smtClean="0">
                <a:latin typeface="Palatino" charset="0"/>
                <a:cs typeface="+mn-cs"/>
              </a:rPr>
              <a:t>na</a:t>
            </a:r>
            <a:r>
              <a:rPr lang="es-ES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 smtClean="0">
                <a:latin typeface="Palatino" charset="0"/>
                <a:cs typeface="+mn-cs"/>
              </a:rPr>
              <a:t>a</a:t>
            </a:r>
            <a:endParaRPr lang="es-CR" sz="4000" b="1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b="1" dirty="0" smtClean="0">
                <a:latin typeface="Palatino" charset="0"/>
                <a:cs typeface="+mn-cs"/>
              </a:rPr>
              <a:t>cui</a:t>
            </a:r>
            <a:r>
              <a:rPr lang="es-ES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 smtClean="0">
                <a:latin typeface="Palatino" charset="0"/>
                <a:cs typeface="+mn-cs"/>
              </a:rPr>
              <a:t>a</a:t>
            </a:r>
            <a:r>
              <a:rPr lang="es-ES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 smtClean="0">
                <a:latin typeface="Palatino" charset="0"/>
                <a:cs typeface="+mn-cs"/>
              </a:rPr>
              <a:t>o</a:t>
            </a:r>
            <a:endParaRPr lang="es-CR" sz="4000" b="1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b="1" dirty="0" smtClean="0">
                <a:latin typeface="Palatino" charset="0"/>
                <a:cs typeface="+mn-cs"/>
              </a:rPr>
              <a:t>mie</a:t>
            </a:r>
            <a:r>
              <a:rPr lang="es-ES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 smtClean="0">
                <a:latin typeface="Palatino" charset="0"/>
                <a:cs typeface="+mn-cs"/>
              </a:rPr>
              <a:t>o</a:t>
            </a:r>
            <a:r>
              <a:rPr lang="es-ES" sz="4000" b="1" dirty="0">
                <a:latin typeface="Palatino" charset="0"/>
                <a:cs typeface="+mn-cs"/>
              </a:rPr>
              <a:t>	</a:t>
            </a:r>
            <a:endParaRPr lang="es-CR" sz="4000" b="1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b="1" dirty="0" smtClean="0">
                <a:latin typeface="Palatino" charset="0"/>
                <a:cs typeface="+mn-cs"/>
              </a:rPr>
              <a:t>su</a:t>
            </a:r>
            <a:r>
              <a:rPr lang="es-ES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 smtClean="0">
                <a:latin typeface="Palatino" charset="0"/>
                <a:cs typeface="+mn-cs"/>
              </a:rPr>
              <a:t>ar</a:t>
            </a:r>
            <a:r>
              <a:rPr lang="es-ES" sz="4000" b="1" dirty="0">
                <a:latin typeface="Palatino" charset="0"/>
                <a:cs typeface="+mn-cs"/>
              </a:rPr>
              <a:t>	</a:t>
            </a:r>
          </a:p>
          <a:p>
            <a:pPr marL="571500" indent="-571500">
              <a:buFont typeface="Arial"/>
              <a:buChar char="•"/>
              <a:defRPr/>
            </a:pPr>
            <a:r>
              <a:rPr lang="es-ES" sz="4000" b="1" dirty="0" smtClean="0">
                <a:latin typeface="Palatino" charset="0"/>
                <a:cs typeface="+mn-cs"/>
              </a:rPr>
              <a:t>la</a:t>
            </a:r>
            <a:r>
              <a:rPr lang="es-ES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b="1" dirty="0" smtClean="0">
                <a:latin typeface="Palatino" charset="0"/>
                <a:cs typeface="+mn-cs"/>
              </a:rPr>
              <a:t>rón</a:t>
            </a:r>
            <a:endParaRPr lang="en-US" sz="4000" b="1" dirty="0">
              <a:latin typeface="Palatino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1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>
                <a:solidFill>
                  <a:srgbClr val="FFFFFF"/>
                </a:solidFill>
              </a:rPr>
              <a:t>Una</a:t>
            </a:r>
            <a:r>
              <a:rPr lang="en-US" sz="6600" dirty="0" smtClean="0">
                <a:solidFill>
                  <a:srgbClr val="FFFFFF"/>
                </a:solidFill>
              </a:rPr>
              <a:t> nota </a:t>
            </a:r>
            <a:r>
              <a:rPr lang="en-US" sz="6600" dirty="0" err="1" smtClean="0">
                <a:solidFill>
                  <a:srgbClr val="FFFFFF"/>
                </a:solidFill>
              </a:rPr>
              <a:t>acerca</a:t>
            </a:r>
            <a:r>
              <a:rPr lang="en-US" sz="6600" dirty="0" smtClean="0">
                <a:solidFill>
                  <a:srgbClr val="FFFFFF"/>
                </a:solidFill>
              </a:rPr>
              <a:t> de la “d”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09600" y="2705100"/>
            <a:ext cx="3505200" cy="23622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En </a:t>
            </a:r>
            <a:r>
              <a:rPr lang="en-US" sz="5000" dirty="0" err="1" smtClean="0"/>
              <a:t>inglés</a:t>
            </a:r>
            <a:r>
              <a:rPr lang="en-US" sz="5000" dirty="0" smtClean="0"/>
              <a:t> </a:t>
            </a:r>
            <a:r>
              <a:rPr lang="en-US" sz="5000" dirty="0" err="1" smtClean="0"/>
              <a:t>es</a:t>
            </a:r>
            <a:r>
              <a:rPr lang="en-US" sz="5000" dirty="0" smtClean="0"/>
              <a:t> alveolar.</a:t>
            </a:r>
            <a:endParaRPr lang="en-US" sz="5000" dirty="0"/>
          </a:p>
        </p:txBody>
      </p:sp>
      <p:pic>
        <p:nvPicPr>
          <p:cNvPr id="4" name="Picture 3" descr="2438681104_8aa5c84ae8_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28900"/>
            <a:ext cx="3654802" cy="2430586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 bwMode="auto">
          <a:xfrm>
            <a:off x="6705600" y="3162300"/>
            <a:ext cx="478688" cy="421718"/>
          </a:xfrm>
          <a:prstGeom prst="fram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5139035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  <a:latin typeface="Arial Black"/>
                <a:cs typeface="Arial Black"/>
              </a:rPr>
              <a:t>Un </a:t>
            </a:r>
            <a:r>
              <a:rPr lang="en-US" sz="2400" dirty="0" err="1" smtClean="0">
                <a:solidFill>
                  <a:srgbClr val="FFFFFF"/>
                </a:solidFill>
                <a:latin typeface="Arial Black"/>
                <a:cs typeface="Arial Black"/>
              </a:rPr>
              <a:t>gato</a:t>
            </a:r>
            <a:endParaRPr lang="en-US" sz="2400" dirty="0">
              <a:solidFill>
                <a:srgbClr val="FFFFFF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658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Una</a:t>
            </a:r>
            <a:r>
              <a:rPr lang="en-US" sz="6600" dirty="0" smtClean="0"/>
              <a:t> nota </a:t>
            </a:r>
            <a:r>
              <a:rPr lang="en-US" sz="6600" dirty="0" err="1" smtClean="0"/>
              <a:t>acerca</a:t>
            </a:r>
            <a:r>
              <a:rPr lang="en-US" sz="6600" dirty="0" smtClean="0"/>
              <a:t> de la “d”</a:t>
            </a:r>
            <a:endParaRPr lang="en-US" sz="6600" dirty="0"/>
          </a:p>
        </p:txBody>
      </p:sp>
      <p:sp>
        <p:nvSpPr>
          <p:cNvPr id="3" name="Rounded Rectangle 2"/>
          <p:cNvSpPr/>
          <p:nvPr/>
        </p:nvSpPr>
        <p:spPr>
          <a:xfrm>
            <a:off x="609600" y="2705100"/>
            <a:ext cx="3505200" cy="23622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/>
              <a:t>En </a:t>
            </a:r>
            <a:r>
              <a:rPr lang="en-US" sz="5000" dirty="0" err="1"/>
              <a:t>e</a:t>
            </a:r>
            <a:r>
              <a:rPr lang="en-US" sz="5000" dirty="0" err="1" smtClean="0"/>
              <a:t>spañol</a:t>
            </a:r>
            <a:r>
              <a:rPr lang="en-US" sz="5000" dirty="0" smtClean="0"/>
              <a:t> </a:t>
            </a:r>
            <a:r>
              <a:rPr lang="en-US" sz="5000" dirty="0" err="1" smtClean="0"/>
              <a:t>es</a:t>
            </a:r>
            <a:r>
              <a:rPr lang="en-US" sz="5000" dirty="0" smtClean="0"/>
              <a:t> </a:t>
            </a:r>
            <a:r>
              <a:rPr lang="en-US" sz="5000" b="1" u="sng" dirty="0" smtClean="0">
                <a:solidFill>
                  <a:srgbClr val="FF0000"/>
                </a:solidFill>
              </a:rPr>
              <a:t>dental</a:t>
            </a:r>
            <a:r>
              <a:rPr lang="en-US" sz="5000" dirty="0" smtClean="0"/>
              <a:t>.</a:t>
            </a:r>
            <a:endParaRPr lang="en-US" sz="5000" dirty="0"/>
          </a:p>
        </p:txBody>
      </p:sp>
      <p:pic>
        <p:nvPicPr>
          <p:cNvPr id="7" name="Picture 6" descr="feat_Teeth2_m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76500"/>
            <a:ext cx="3786538" cy="2895124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 bwMode="auto">
          <a:xfrm>
            <a:off x="6019800" y="2781300"/>
            <a:ext cx="1219200" cy="609600"/>
          </a:xfrm>
          <a:prstGeom prst="fram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Compara</a:t>
            </a:r>
            <a:r>
              <a:rPr lang="en-US" sz="6600" dirty="0" smtClean="0"/>
              <a:t>…</a:t>
            </a:r>
            <a:endParaRPr lang="en-US" sz="6600" dirty="0"/>
          </a:p>
        </p:txBody>
      </p:sp>
      <p:pic>
        <p:nvPicPr>
          <p:cNvPr id="3" name="Picture 2" descr="Screen Shot 2014-07-21 at 6.4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14500"/>
            <a:ext cx="4495800" cy="3161652"/>
          </a:xfrm>
          <a:prstGeom prst="rect">
            <a:avLst/>
          </a:prstGeom>
        </p:spPr>
      </p:pic>
      <p:pic>
        <p:nvPicPr>
          <p:cNvPr id="4" name="Picture 3" descr="Screen Shot 2014-07-21 at 6.42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90700"/>
            <a:ext cx="4211130" cy="300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13394" y="4991100"/>
            <a:ext cx="1153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Inglés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932994" y="4991100"/>
            <a:ext cx="1459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Español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6156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21 at 6.42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0"/>
            <a:ext cx="78359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21 at 6.4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12660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2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similac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914400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3053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>
                <a:solidFill>
                  <a:srgbClr val="FF0000"/>
                </a:solidFill>
              </a:rPr>
              <a:t>La asimilación</a:t>
            </a:r>
            <a:endParaRPr lang="es-ES_tradnl" sz="66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2781300"/>
            <a:ext cx="31242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0" dirty="0" smtClean="0">
                <a:solidFill>
                  <a:srgbClr val="FF0000"/>
                </a:solidFill>
              </a:rPr>
              <a:t>“b, d, g”</a:t>
            </a:r>
            <a:endParaRPr lang="es-ES_tradnl" sz="50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0200" y="2781300"/>
            <a:ext cx="3124200" cy="1295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5000" dirty="0" smtClean="0">
                <a:solidFill>
                  <a:srgbClr val="FF0000"/>
                </a:solidFill>
              </a:rPr>
              <a:t>“s, z”</a:t>
            </a:r>
            <a:endParaRPr lang="es-ES_tradnl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9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7350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 smtClean="0"/>
              <a:t>dedo</a:t>
            </a:r>
            <a:endParaRPr lang="en-US" sz="6600" dirty="0"/>
          </a:p>
        </p:txBody>
      </p:sp>
      <p:pic>
        <p:nvPicPr>
          <p:cNvPr id="4" name="Picture 3" descr="Screen Shot 2014-07-21 at 6.42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9900"/>
            <a:ext cx="2611967" cy="1866900"/>
          </a:xfrm>
          <a:prstGeom prst="rect">
            <a:avLst/>
          </a:prstGeom>
        </p:spPr>
      </p:pic>
      <p:pic>
        <p:nvPicPr>
          <p:cNvPr id="6" name="Picture 5" descr="Screen Shot 2014-07-21 at 6.4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46" y="2933700"/>
            <a:ext cx="2871400" cy="201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4991100"/>
            <a:ext cx="11536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Inglés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6769608" y="4991100"/>
            <a:ext cx="1459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/>
              <a:t>Español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15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77570" y="2354401"/>
            <a:ext cx="657103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685800" indent="-685800">
              <a:buFont typeface="Arial"/>
              <a:buChar char="•"/>
              <a:defRPr/>
            </a:pPr>
            <a:r>
              <a:rPr lang="es-ES" sz="5000" dirty="0" smtClean="0">
                <a:latin typeface="Palatino" charset="0"/>
                <a:cs typeface="+mn-cs"/>
              </a:rPr>
              <a:t>es </a:t>
            </a:r>
            <a:r>
              <a:rPr lang="es-ES" sz="5000" dirty="0">
                <a:latin typeface="Palatino" charset="0"/>
                <a:cs typeface="+mn-cs"/>
              </a:rPr>
              <a:t>mi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5000" dirty="0">
                <a:latin typeface="Palatino" charset="0"/>
                <a:cs typeface="+mn-cs"/>
              </a:rPr>
              <a:t>e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5000" dirty="0">
                <a:latin typeface="Palatino" charset="0"/>
                <a:cs typeface="+mn-cs"/>
              </a:rPr>
              <a:t>o		</a:t>
            </a:r>
            <a:endParaRPr lang="es-CR" sz="5000" dirty="0">
              <a:latin typeface="Palatino" charset="0"/>
              <a:cs typeface="+mn-cs"/>
            </a:endParaRPr>
          </a:p>
          <a:p>
            <a:pPr marL="685800" indent="-685800">
              <a:buFont typeface="Arial"/>
              <a:buChar char="•"/>
              <a:defRPr/>
            </a:pPr>
            <a:r>
              <a:rPr lang="es-ES" sz="5000" dirty="0" smtClean="0">
                <a:latin typeface="Palatino" charset="0"/>
                <a:cs typeface="+mn-cs"/>
              </a:rPr>
              <a:t>no tiene </a:t>
            </a:r>
            <a:r>
              <a:rPr lang="es-ES" sz="5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5000" dirty="0" smtClean="0">
                <a:latin typeface="Palatino" charset="0"/>
                <a:cs typeface="+mn-cs"/>
              </a:rPr>
              <a:t>anas</a:t>
            </a:r>
            <a:r>
              <a:rPr lang="es-ES" sz="5000" dirty="0">
                <a:latin typeface="Palatino" charset="0"/>
                <a:cs typeface="+mn-cs"/>
              </a:rPr>
              <a:t>	</a:t>
            </a:r>
            <a:endParaRPr lang="es-CR" sz="5000" dirty="0">
              <a:latin typeface="Palatino" charset="0"/>
              <a:cs typeface="+mn-cs"/>
            </a:endParaRPr>
          </a:p>
          <a:p>
            <a:pPr marL="685800" indent="-685800">
              <a:buFont typeface="Arial"/>
              <a:buChar char="•"/>
              <a:defRPr/>
            </a:pPr>
            <a:r>
              <a:rPr lang="es-ES" sz="5000" dirty="0" smtClean="0">
                <a:latin typeface="Palatino" charset="0"/>
                <a:cs typeface="+mn-cs"/>
              </a:rPr>
              <a:t>ha</a:t>
            </a:r>
            <a:r>
              <a:rPr lang="es-ES" sz="5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5000" dirty="0" smtClean="0">
                <a:latin typeface="Palatino" charset="0"/>
                <a:cs typeface="+mn-cs"/>
              </a:rPr>
              <a:t>la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5000" dirty="0">
                <a:latin typeface="Palatino" charset="0"/>
                <a:cs typeface="+mn-cs"/>
              </a:rPr>
              <a:t>e uste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endParaRPr lang="es-CR" sz="5000" dirty="0">
              <a:latin typeface="Palatino" charset="0"/>
              <a:cs typeface="+mn-cs"/>
            </a:endParaRPr>
          </a:p>
          <a:p>
            <a:pPr marL="685800" indent="-685800">
              <a:buFont typeface="Arial"/>
              <a:buChar char="•"/>
              <a:defRPr/>
            </a:pPr>
            <a:r>
              <a:rPr lang="es-ES" sz="5000" dirty="0" smtClean="0">
                <a:latin typeface="Palatino" charset="0"/>
                <a:cs typeface="+mn-cs"/>
              </a:rPr>
              <a:t>¿</a:t>
            </a:r>
            <a:r>
              <a:rPr lang="es-ES" sz="5000" dirty="0">
                <a:latin typeface="Palatino" charset="0"/>
                <a:cs typeface="+mn-cs"/>
              </a:rPr>
              <a:t>quién ha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5000" dirty="0">
                <a:latin typeface="Palatino" charset="0"/>
                <a:cs typeface="+mn-cs"/>
              </a:rPr>
              <a:t>ló </a:t>
            </a:r>
            <a:r>
              <a:rPr lang="es-ES" sz="5000" b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5000" dirty="0">
                <a:latin typeface="Palatino" charset="0"/>
                <a:cs typeface="+mn-cs"/>
              </a:rPr>
              <a:t>e mí? </a:t>
            </a:r>
            <a:endParaRPr lang="en-US" sz="5000" dirty="0">
              <a:latin typeface="Palatino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5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8000" y="1028700"/>
            <a:ext cx="35702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6600" b="1">
                <a:latin typeface="Palatino" charset="0"/>
                <a:cs typeface="+mn-cs"/>
              </a:rPr>
              <a:t>Y dijo</a:t>
            </a:r>
            <a:r>
              <a:rPr lang="es-ES" sz="6600">
                <a:latin typeface="Palatino" charset="0"/>
                <a:cs typeface="+mn-cs"/>
              </a:rPr>
              <a:t> …</a:t>
            </a:r>
            <a:endParaRPr lang="en-US" sz="6600">
              <a:latin typeface="Palatino" charset="0"/>
              <a:cs typeface="+mn-cs"/>
            </a:endParaRP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105150" y="3060699"/>
            <a:ext cx="2743200" cy="1219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0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01566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0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30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30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30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30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30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30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1470" y="952500"/>
            <a:ext cx="5154930" cy="47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3000" b="1" dirty="0">
                <a:latin typeface="Palatino" charset="0"/>
                <a:cs typeface="+mn-cs"/>
              </a:rPr>
              <a:t>Y dijo</a:t>
            </a:r>
            <a:r>
              <a:rPr lang="es-ES" sz="3000" dirty="0">
                <a:latin typeface="Palatino" charset="0"/>
                <a:cs typeface="+mn-cs"/>
              </a:rPr>
              <a:t> …</a:t>
            </a:r>
          </a:p>
          <a:p>
            <a:pPr>
              <a:lnSpc>
                <a:spcPct val="128000"/>
              </a:lnSpc>
              <a:defRPr/>
            </a:pP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1. </a:t>
            </a:r>
            <a:r>
              <a:rPr lang="es-ES" sz="3600" b="1" dirty="0">
                <a:latin typeface="Palatino" charset="0"/>
                <a:cs typeface="+mn-cs"/>
              </a:rPr>
              <a:t>	</a:t>
            </a:r>
            <a:r>
              <a:rPr lang="es-ES" sz="3600" b="1" u="sng" dirty="0" smtClean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600" dirty="0" smtClean="0">
                <a:latin typeface="Palatino" charset="0"/>
                <a:cs typeface="+mn-cs"/>
              </a:rPr>
              <a:t>ato.</a:t>
            </a:r>
            <a:r>
              <a:rPr lang="es-ES" sz="3600" dirty="0">
                <a:latin typeface="Palatino" charset="0"/>
                <a:cs typeface="+mn-cs"/>
              </a:rPr>
              <a:t>	</a:t>
            </a:r>
            <a:br>
              <a:rPr lang="es-ES" sz="3600" dirty="0">
                <a:latin typeface="Palatino" charset="0"/>
                <a:cs typeface="+mn-cs"/>
              </a:rPr>
            </a:b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2. 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600" dirty="0">
                <a:latin typeface="Palatino" charset="0"/>
                <a:cs typeface="+mn-cs"/>
              </a:rPr>
              <a:t>racias.	</a:t>
            </a:r>
          </a:p>
          <a:p>
            <a:pPr>
              <a:lnSpc>
                <a:spcPct val="128000"/>
              </a:lnSpc>
              <a:defRPr/>
            </a:pP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3. </a:t>
            </a:r>
            <a:r>
              <a:rPr lang="es-ES" sz="3600" b="1" dirty="0">
                <a:latin typeface="Palatino" charset="0"/>
                <a:cs typeface="+mn-cs"/>
              </a:rPr>
              <a:t>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600" dirty="0">
                <a:latin typeface="Palatino" charset="0"/>
                <a:cs typeface="+mn-cs"/>
              </a:rPr>
              <a:t>anamos el parti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600" dirty="0">
                <a:latin typeface="Palatino" charset="0"/>
                <a:cs typeface="+mn-cs"/>
              </a:rPr>
              <a:t>o.	</a:t>
            </a:r>
            <a:br>
              <a:rPr lang="es-ES" sz="3600" dirty="0">
                <a:latin typeface="Palatino" charset="0"/>
                <a:cs typeface="+mn-cs"/>
              </a:rPr>
            </a:b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4. 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600" dirty="0">
                <a:latin typeface="Palatino" charset="0"/>
                <a:cs typeface="+mn-cs"/>
              </a:rPr>
              <a:t>í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600" dirty="0">
                <a:latin typeface="Palatino" charset="0"/>
                <a:cs typeface="+mn-cs"/>
              </a:rPr>
              <a:t>aselo a 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600" dirty="0">
                <a:latin typeface="Palatino" charset="0"/>
                <a:cs typeface="+mn-cs"/>
              </a:rPr>
              <a:t>erónica.	</a:t>
            </a:r>
          </a:p>
          <a:p>
            <a:pPr>
              <a:lnSpc>
                <a:spcPct val="128000"/>
              </a:lnSpc>
              <a:defRPr/>
            </a:pP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5. </a:t>
            </a:r>
            <a:r>
              <a:rPr lang="es-ES" sz="3600" b="1" dirty="0">
                <a:latin typeface="Palatino" charset="0"/>
                <a:cs typeface="+mn-cs"/>
              </a:rPr>
              <a:t>	</a:t>
            </a:r>
            <a:r>
              <a:rPr lang="es-ES" sz="3600" dirty="0">
                <a:latin typeface="Palatino" charset="0"/>
                <a:cs typeface="+mn-cs"/>
              </a:rPr>
              <a:t>¿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600" dirty="0">
                <a:latin typeface="Palatino" charset="0"/>
                <a:cs typeface="+mn-cs"/>
              </a:rPr>
              <a:t>ailamos?	</a:t>
            </a:r>
          </a:p>
          <a:p>
            <a:pPr>
              <a:lnSpc>
                <a:spcPct val="128000"/>
              </a:lnSpc>
              <a:defRPr/>
            </a:pPr>
            <a:r>
              <a:rPr lang="es-ES" sz="3600" b="1" dirty="0">
                <a:solidFill>
                  <a:srgbClr val="0000FF"/>
                </a:solidFill>
                <a:latin typeface="Palatino" charset="0"/>
                <a:cs typeface="+mn-cs"/>
              </a:rPr>
              <a:t>6. </a:t>
            </a:r>
            <a:r>
              <a:rPr lang="es-ES" sz="3600" dirty="0">
                <a:solidFill>
                  <a:srgbClr val="0000FF"/>
                </a:solidFill>
                <a:latin typeface="Palatino" charset="0"/>
                <a:cs typeface="+mn-cs"/>
              </a:rPr>
              <a:t>	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600" dirty="0">
                <a:latin typeface="Palatino" charset="0"/>
                <a:cs typeface="+mn-cs"/>
              </a:rPr>
              <a:t>é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600" dirty="0">
                <a:latin typeface="Palatino" charset="0"/>
                <a:cs typeface="+mn-cs"/>
              </a:rPr>
              <a:t>elo to</a:t>
            </a:r>
            <a:r>
              <a:rPr lang="es-ES" sz="3600" b="1" u="sng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600" dirty="0">
                <a:latin typeface="Palatino" charset="0"/>
                <a:cs typeface="+mn-cs"/>
              </a:rPr>
              <a:t>o.	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0" y="1409700"/>
            <a:ext cx="2667000" cy="1200329"/>
          </a:xfrm>
          <a:prstGeom prst="rect">
            <a:avLst/>
          </a:prstGeom>
          <a:solidFill>
            <a:srgbClr val="0000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>
                <a:solidFill>
                  <a:schemeClr val="bg1"/>
                </a:solidFill>
                <a:latin typeface="Rockwell Extra Bold" charset="0"/>
                <a:cs typeface="+mn-cs"/>
              </a:rPr>
              <a:t>siempre suave</a:t>
            </a:r>
          </a:p>
        </p:txBody>
      </p:sp>
    </p:spTree>
    <p:extLst>
      <p:ext uri="{BB962C8B-B14F-4D97-AF65-F5344CB8AC3E}">
        <p14:creationId xmlns:p14="http://schemas.microsoft.com/office/powerpoint/2010/main" val="181419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"/>
            <a:ext cx="9144000" cy="1107996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b="1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s-ES" sz="4000" b="1" i="1">
                <a:solidFill>
                  <a:srgbClr val="0000FF"/>
                </a:solidFill>
                <a:latin typeface="Palatino" charset="0"/>
                <a:cs typeface="+mn-cs"/>
              </a:rPr>
              <a:t>Volverán las oscuras golondrinas</a:t>
            </a:r>
            <a:endParaRPr lang="en-US" sz="4000" b="1" i="1">
              <a:solidFill>
                <a:srgbClr val="0000FF"/>
              </a:solidFill>
              <a:latin typeface="Palatino" charset="0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261050"/>
            <a:ext cx="91440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lvl="4" algn="ctr">
              <a:defRPr/>
            </a:pPr>
            <a:r>
              <a:rPr lang="es-ES" sz="3600" b="1" i="1" dirty="0" smtClean="0">
                <a:latin typeface="Palatino" charset="0"/>
                <a:cs typeface="+mn-cs"/>
              </a:rPr>
              <a:t> </a:t>
            </a:r>
            <a:r>
              <a:rPr lang="es-ES" sz="3000" b="1" i="1" dirty="0" smtClean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 smtClean="0">
                <a:latin typeface="Palatino" charset="0"/>
                <a:cs typeface="+mn-cs"/>
              </a:rPr>
              <a:t>ol</a:t>
            </a:r>
            <a:r>
              <a:rPr lang="es-ES" sz="3000" b="1" i="1" dirty="0" smtClean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 smtClean="0">
                <a:latin typeface="Palatino" charset="0"/>
                <a:cs typeface="+mn-cs"/>
              </a:rPr>
              <a:t>erán </a:t>
            </a:r>
            <a:r>
              <a:rPr lang="es-ES" sz="3000" b="1" i="1" dirty="0">
                <a:latin typeface="Palatino" charset="0"/>
                <a:cs typeface="+mn-cs"/>
              </a:rPr>
              <a:t>las oscuras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000" b="1" i="1" dirty="0">
                <a:latin typeface="Palatino" charset="0"/>
                <a:cs typeface="+mn-cs"/>
              </a:rPr>
              <a:t>olondrinas</a:t>
            </a:r>
            <a:r>
              <a:rPr lang="es-CR" sz="3000" b="1" i="1" dirty="0">
                <a:latin typeface="Palatino" charset="0"/>
                <a:cs typeface="+mn-cs"/>
              </a:rPr>
              <a:t> </a:t>
            </a:r>
            <a:br>
              <a:rPr lang="es-CR" sz="3000" b="1" i="1" dirty="0">
                <a:latin typeface="Palatino" charset="0"/>
                <a:cs typeface="+mn-cs"/>
              </a:rPr>
            </a:b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en tu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000" b="1" i="1" dirty="0">
                <a:latin typeface="Palatino" charset="0"/>
                <a:cs typeface="+mn-cs"/>
              </a:rPr>
              <a:t>alcón sus ni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000" b="1" i="1" dirty="0">
                <a:latin typeface="Palatino" charset="0"/>
                <a:cs typeface="+mn-cs"/>
              </a:rPr>
              <a:t>os a col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000" b="1" i="1" dirty="0">
                <a:latin typeface="Palatino" charset="0"/>
                <a:cs typeface="+mn-cs"/>
              </a:rPr>
              <a:t>ar,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y otra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ez con el ala a sus cristales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ju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3000" b="1" i="1" dirty="0">
                <a:latin typeface="Palatino" charset="0"/>
                <a:cs typeface="+mn-cs"/>
              </a:rPr>
              <a:t>ando llamarán.</a:t>
            </a:r>
          </a:p>
          <a:p>
            <a:pPr algn="ctr">
              <a:defRPr/>
            </a:pPr>
            <a:endParaRPr lang="es-ES" sz="3000" b="1" i="1" dirty="0">
              <a:latin typeface="Palatino" charset="0"/>
              <a:cs typeface="+mn-cs"/>
            </a:endParaRP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Pero aquellas que el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uelo refrena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3000" b="1" i="1" dirty="0">
                <a:latin typeface="Palatino" charset="0"/>
                <a:cs typeface="+mn-cs"/>
              </a:rPr>
              <a:t>an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tu hermosura y mi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3000" b="1" i="1" dirty="0">
                <a:latin typeface="Palatino" charset="0"/>
                <a:cs typeface="+mn-cs"/>
              </a:rPr>
              <a:t>icha al contemplar,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aquellas que aprendieron nuestros nombres,</a:t>
            </a:r>
          </a:p>
          <a:p>
            <a:pPr algn="ctr">
              <a:defRPr/>
            </a:pPr>
            <a:r>
              <a:rPr lang="es-CR" sz="3000" b="1" i="1" dirty="0">
                <a:latin typeface="Palatino" charset="0"/>
                <a:cs typeface="+mn-cs"/>
              </a:rPr>
              <a:t>	</a:t>
            </a:r>
            <a:r>
              <a:rPr lang="es-ES" sz="3000" b="1" i="1" dirty="0">
                <a:latin typeface="Palatino" charset="0"/>
                <a:cs typeface="+mn-cs"/>
              </a:rPr>
              <a:t>ésas... ¡no 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ol</a:t>
            </a:r>
            <a:r>
              <a:rPr lang="es-ES" sz="3000" b="1" i="1" dirty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3000" b="1" i="1" dirty="0">
                <a:latin typeface="Palatino" charset="0"/>
                <a:cs typeface="+mn-cs"/>
              </a:rPr>
              <a:t>erán</a:t>
            </a:r>
            <a:r>
              <a:rPr lang="es-ES" sz="3000" b="1" i="1" dirty="0" smtClean="0">
                <a:latin typeface="Palatino" charset="0"/>
                <a:cs typeface="+mn-cs"/>
              </a:rPr>
              <a:t>!</a:t>
            </a:r>
            <a:endParaRPr lang="es-ES" sz="3000" b="1" i="1" dirty="0">
              <a:latin typeface="Palatino" charset="0"/>
              <a:cs typeface="+mn-cs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62800" y="5372100"/>
            <a:ext cx="18933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200" b="1" i="1" dirty="0">
                <a:latin typeface="Palatino" charset="0"/>
                <a:cs typeface="+mn-cs"/>
              </a:rPr>
              <a:t>Gustavo Adolfo Bécquer</a:t>
            </a:r>
            <a:endParaRPr lang="en-US" sz="1200" b="1" i="1" dirty="0">
              <a:latin typeface="Palatino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5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6583" y="2324100"/>
            <a:ext cx="378821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pt-PT" sz="4000" dirty="0" err="1" smtClean="0">
                <a:latin typeface="Palatino" charset="0"/>
                <a:cs typeface="+mn-cs"/>
              </a:rPr>
              <a:t>ten</a:t>
            </a:r>
            <a:r>
              <a:rPr lang="pt-PT" sz="4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pt-PT" sz="4000" dirty="0" err="1" smtClean="0">
                <a:latin typeface="Palatino" charset="0"/>
                <a:cs typeface="+mn-cs"/>
              </a:rPr>
              <a:t>o</a:t>
            </a:r>
            <a:r>
              <a:rPr lang="pt-PT" sz="4000" dirty="0" smtClean="0">
                <a:latin typeface="Palatino" charset="0"/>
                <a:cs typeface="+mn-cs"/>
              </a:rPr>
              <a:t> 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smtClean="0">
                <a:latin typeface="Palatino" charset="0"/>
                <a:cs typeface="+mn-cs"/>
              </a:rPr>
              <a:t>tan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pt-PT" sz="4000" dirty="0" smtClean="0">
                <a:latin typeface="Palatino" charset="0"/>
                <a:cs typeface="+mn-cs"/>
              </a:rPr>
              <a:t>o </a:t>
            </a:r>
            <a:r>
              <a:rPr lang="pt-PT" sz="4000" dirty="0">
                <a:latin typeface="Palatino" charset="0"/>
                <a:cs typeface="+mn-cs"/>
              </a:rPr>
              <a:t>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err="1" smtClean="0">
                <a:latin typeface="Palatino" charset="0"/>
                <a:cs typeface="+mn-cs"/>
              </a:rPr>
              <a:t>an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dirty="0" smtClean="0">
                <a:latin typeface="Palatino" charset="0"/>
                <a:cs typeface="+mn-cs"/>
              </a:rPr>
              <a:t>o</a:t>
            </a:r>
            <a:r>
              <a:rPr lang="es-ES" sz="4000" dirty="0">
                <a:latin typeface="Palatino" charset="0"/>
                <a:cs typeface="+mn-cs"/>
              </a:rPr>
              <a:t>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err="1" smtClean="0">
                <a:latin typeface="Palatino" charset="0"/>
                <a:cs typeface="+mn-cs"/>
              </a:rPr>
              <a:t>on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dirty="0" smtClean="0">
                <a:latin typeface="Palatino" charset="0"/>
                <a:cs typeface="+mn-cs"/>
              </a:rPr>
              <a:t>a</a:t>
            </a:r>
            <a:endParaRPr lang="es-ES" sz="4000" dirty="0">
              <a:latin typeface="Palatino" charset="0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smtClean="0">
                <a:latin typeface="Palatino" charset="0"/>
                <a:cs typeface="+mn-cs"/>
              </a:rPr>
              <a:t>am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es-ES" sz="4000" dirty="0" smtClean="0">
                <a:latin typeface="Palatino" charset="0"/>
                <a:cs typeface="+mn-cs"/>
              </a:rPr>
              <a:t>os</a:t>
            </a:r>
            <a:r>
              <a:rPr lang="es-ES" sz="4000" dirty="0">
                <a:latin typeface="Palatino" charset="0"/>
                <a:cs typeface="+mn-cs"/>
              </a:rPr>
              <a:t>, </a:t>
            </a:r>
            <a:r>
              <a:rPr lang="es-ES" sz="4000" dirty="0" smtClean="0">
                <a:latin typeface="Palatino" charset="0"/>
                <a:cs typeface="+mn-cs"/>
              </a:rPr>
              <a:t>en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v</a:t>
            </a:r>
            <a:r>
              <a:rPr lang="es-ES" sz="4000" dirty="0" err="1" smtClean="0">
                <a:latin typeface="Palatino" charset="0"/>
                <a:cs typeface="+mn-cs"/>
              </a:rPr>
              <a:t>ío</a:t>
            </a:r>
            <a:endParaRPr lang="en-US" sz="6000" dirty="0">
              <a:latin typeface="Palatino" charset="0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53000" y="2400300"/>
            <a:ext cx="3100729" cy="110799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600" dirty="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6600" dirty="0" err="1">
                <a:solidFill>
                  <a:srgbClr val="FFFF00"/>
                </a:solidFill>
                <a:latin typeface="Arial Black"/>
                <a:cs typeface="+mn-cs"/>
              </a:rPr>
              <a:t>b,d,g</a:t>
            </a:r>
            <a:r>
              <a:rPr lang="en-US" sz="6600" dirty="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59033" y="4229100"/>
            <a:ext cx="2008567" cy="110799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600" b="1" dirty="0" err="1">
                <a:solidFill>
                  <a:srgbClr val="FFFF00"/>
                </a:solidFill>
                <a:cs typeface="+mn-cs"/>
              </a:rPr>
              <a:t>duro</a:t>
            </a:r>
            <a:endParaRPr lang="en-US" sz="6600" b="1" dirty="0">
              <a:solidFill>
                <a:srgbClr val="FFFF00"/>
              </a:solidFill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0200" y="3619500"/>
            <a:ext cx="2552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cs typeface="+mn-cs"/>
              </a:rPr>
              <a:t>Símbolos</a:t>
            </a:r>
            <a:r>
              <a:rPr lang="en-US" dirty="0">
                <a:cs typeface="+mn-cs"/>
              </a:rPr>
              <a:t> </a:t>
            </a:r>
            <a:r>
              <a:rPr lang="en-US" dirty="0" err="1">
                <a:cs typeface="+mn-cs"/>
              </a:rPr>
              <a:t>fonéticos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1446550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dirty="0" err="1" smtClean="0">
                <a:solidFill>
                  <a:srgbClr val="FF0000"/>
                </a:solidFill>
                <a:latin typeface="Arial Black"/>
                <a:cs typeface="+mn-cs"/>
              </a:rPr>
              <a:t>Resumen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87958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Hay que evitar la </a:t>
            </a:r>
            <a:r>
              <a:rPr lang="es-ES_tradnl" sz="3000" dirty="0" err="1" smtClean="0"/>
              <a:t>schwa</a:t>
            </a:r>
            <a:r>
              <a:rPr lang="es-ES_tradnl" sz="3000" dirty="0" smtClean="0"/>
              <a:t> /</a:t>
            </a:r>
            <a:r>
              <a:rPr lang="en-US" sz="3000" dirty="0" err="1" smtClean="0"/>
              <a:t>ə</a:t>
            </a:r>
            <a:r>
              <a:rPr lang="en-US" sz="3000" dirty="0" smtClean="0"/>
              <a:t>/</a:t>
            </a:r>
            <a:endParaRPr lang="es-ES_tradnl" sz="3000" dirty="0" smtClean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Las vocales deben ser tensas y cortas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No aspiramos /p, t, k/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/t/ es dental (no alveolar)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Pronunciamos /b, d, g/ “suave”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s-ES_tradnl" sz="3000" dirty="0" smtClean="0"/>
              <a:t>/d/ es dental (no alveolar</a:t>
            </a:r>
            <a:r>
              <a:rPr lang="es-ES_tradnl" sz="3000" dirty="0" smtClean="0"/>
              <a:t>)</a:t>
            </a:r>
            <a:endParaRPr lang="es-ES_tradnl" sz="3000" dirty="0" smtClean="0"/>
          </a:p>
        </p:txBody>
      </p:sp>
    </p:spTree>
    <p:extLst>
      <p:ext uri="{BB962C8B-B14F-4D97-AF65-F5344CB8AC3E}">
        <p14:creationId xmlns:p14="http://schemas.microsoft.com/office/powerpoint/2010/main" val="38370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"/>
            <a:ext cx="5753100" cy="5753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10200" y="2300526"/>
            <a:ext cx="3657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000" dirty="0" smtClean="0"/>
              <a:t>¿Preguntas?</a:t>
            </a:r>
            <a:endParaRPr lang="es-ES_tradnl" sz="5000" dirty="0"/>
          </a:p>
        </p:txBody>
      </p:sp>
    </p:spTree>
    <p:extLst>
      <p:ext uri="{BB962C8B-B14F-4D97-AF65-F5344CB8AC3E}">
        <p14:creationId xmlns:p14="http://schemas.microsoft.com/office/powerpoint/2010/main" val="65628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53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¡</a:t>
            </a:r>
            <a:r>
              <a:rPr lang="en-US" sz="6600" dirty="0" err="1" smtClean="0"/>
              <a:t>Practicad</a:t>
            </a:r>
            <a:r>
              <a:rPr lang="en-US" sz="6600" dirty="0" smtClean="0"/>
              <a:t> en casa!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567784" y="2324100"/>
            <a:ext cx="773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/>
              <a:t>http://</a:t>
            </a:r>
            <a:r>
              <a:rPr lang="en-US" sz="3000" dirty="0" err="1"/>
              <a:t>www.uiowa.edu</a:t>
            </a:r>
            <a:r>
              <a:rPr lang="en-US" sz="3000" dirty="0"/>
              <a:t>/~</a:t>
            </a:r>
            <a:r>
              <a:rPr lang="en-US" sz="3000" dirty="0" err="1"/>
              <a:t>acadtech</a:t>
            </a:r>
            <a:r>
              <a:rPr lang="en-US" sz="3000" dirty="0"/>
              <a:t>/phonetics</a:t>
            </a:r>
            <a:r>
              <a:rPr lang="en-US" sz="3000" dirty="0" smtClean="0"/>
              <a:t>/</a:t>
            </a:r>
            <a:endParaRPr lang="en-US" sz="3000" dirty="0"/>
          </a:p>
        </p:txBody>
      </p:sp>
      <p:pic>
        <p:nvPicPr>
          <p:cNvPr id="4" name="Picture 3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79"/>
          <a:stretch/>
        </p:blipFill>
        <p:spPr>
          <a:xfrm>
            <a:off x="1369865" y="3574411"/>
            <a:ext cx="2227121" cy="2032463"/>
          </a:xfrm>
          <a:prstGeom prst="rect">
            <a:avLst/>
          </a:prstGeom>
        </p:spPr>
      </p:pic>
      <p:pic>
        <p:nvPicPr>
          <p:cNvPr id="5" name="Picture 4" descr="heade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9" b="49960"/>
          <a:stretch/>
        </p:blipFill>
        <p:spPr>
          <a:xfrm>
            <a:off x="3795071" y="4050254"/>
            <a:ext cx="4967929" cy="10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8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001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¡Gracias por venir!</a:t>
            </a:r>
            <a:endParaRPr lang="es-ES_tradnl" sz="6600" dirty="0"/>
          </a:p>
        </p:txBody>
      </p:sp>
      <p:pic>
        <p:nvPicPr>
          <p:cNvPr id="3" name="Picture 2" descr="happy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00300"/>
            <a:ext cx="3611880" cy="24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4765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600" dirty="0" smtClean="0"/>
              <a:t>Primera parte</a:t>
            </a:r>
            <a:endParaRPr lang="es-ES_tradnl" sz="66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33147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dirty="0" smtClean="0"/>
              <a:t>“b, d, g”</a:t>
            </a:r>
            <a:endParaRPr lang="es-ES_tradnl" sz="6600" dirty="0"/>
          </a:p>
        </p:txBody>
      </p:sp>
    </p:spTree>
    <p:extLst>
      <p:ext uri="{BB962C8B-B14F-4D97-AF65-F5344CB8AC3E}">
        <p14:creationId xmlns:p14="http://schemas.microsoft.com/office/powerpoint/2010/main" val="359241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7351" indent="-407351">
              <a:lnSpc>
                <a:spcPct val="100000"/>
              </a:lnSpc>
              <a:spcBef>
                <a:spcPts val="0"/>
              </a:spcBef>
              <a:buNone/>
            </a:pPr>
            <a:r>
              <a:rPr lang="es-ES_tradnl" sz="2000" dirty="0" err="1" smtClean="0"/>
              <a:t>Schwegler</a:t>
            </a:r>
            <a:r>
              <a:rPr lang="es-ES_tradnl" sz="2000" dirty="0" smtClean="0"/>
              <a:t>, A. (2013). Clínica de pronunciación. </a:t>
            </a:r>
            <a:r>
              <a:rPr lang="es-ES_tradnl" sz="2000" dirty="0" err="1" smtClean="0"/>
              <a:t>Middlebury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College</a:t>
            </a:r>
            <a:r>
              <a:rPr lang="es-ES_tradnl" sz="2000" dirty="0" smtClean="0"/>
              <a:t>. 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2405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72154"/>
              </p:ext>
            </p:extLst>
          </p:nvPr>
        </p:nvGraphicFramePr>
        <p:xfrm>
          <a:off x="228600" y="1031166"/>
          <a:ext cx="3505200" cy="21031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 smtClean="0">
                          <a:solidFill>
                            <a:srgbClr val="FF0000"/>
                          </a:solidFill>
                        </a:rPr>
                        <a:t>[b]</a:t>
                      </a:r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4000" dirty="0" smtClean="0">
                          <a:solidFill>
                            <a:srgbClr val="FF0000"/>
                          </a:solidFill>
                        </a:rPr>
                        <a:t>“b”</a:t>
                      </a:r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 smtClean="0">
                          <a:solidFill>
                            <a:srgbClr val="FF0000"/>
                          </a:solidFill>
                        </a:rPr>
                        <a:t>[β]</a:t>
                      </a:r>
                      <a:endParaRPr lang="es-ES_tradnl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20503"/>
              </p:ext>
            </p:extLst>
          </p:nvPr>
        </p:nvGraphicFramePr>
        <p:xfrm>
          <a:off x="2895600" y="1028700"/>
          <a:ext cx="3505200" cy="21031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[d]</a:t>
                      </a:r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4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“d”</a:t>
                      </a:r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[</a:t>
                      </a:r>
                      <a:r>
                        <a:rPr lang="es-ES_tradnl" sz="40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ð</a:t>
                      </a:r>
                      <a:r>
                        <a:rPr lang="es-ES_tradnl" sz="40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]</a:t>
                      </a:r>
                      <a:endParaRPr lang="es-ES_tradnl" sz="40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370"/>
              </p:ext>
            </p:extLst>
          </p:nvPr>
        </p:nvGraphicFramePr>
        <p:xfrm>
          <a:off x="5486400" y="1028700"/>
          <a:ext cx="3505200" cy="2103120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[g]</a:t>
                      </a:r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4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“g”</a:t>
                      </a:r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4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[</a:t>
                      </a:r>
                      <a:r>
                        <a:rPr lang="es-ES_tradnl" sz="40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ɣ</a:t>
                      </a:r>
                      <a:r>
                        <a:rPr lang="es-ES_tradnl" sz="40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]</a:t>
                      </a:r>
                      <a:endParaRPr lang="es-ES_tradnl" sz="40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581524" y="1485900"/>
            <a:ext cx="457200" cy="5334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81524" y="2095500"/>
            <a:ext cx="457200" cy="6858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91000" y="1562100"/>
            <a:ext cx="457200" cy="5334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91000" y="2171700"/>
            <a:ext cx="457200" cy="6858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781800" y="1562100"/>
            <a:ext cx="457200" cy="5334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781800" y="2171700"/>
            <a:ext cx="457200" cy="685800"/>
          </a:xfrm>
          <a:prstGeom prst="straightConnector1">
            <a:avLst/>
          </a:prstGeom>
          <a:ln w="28575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confundid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467100"/>
            <a:ext cx="2438400" cy="2023508"/>
          </a:xfrm>
          <a:prstGeom prst="rect">
            <a:avLst/>
          </a:prstGeom>
        </p:spPr>
      </p:pic>
      <p:pic>
        <p:nvPicPr>
          <p:cNvPr id="12" name="Picture 11" descr="frustrac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67100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"/>
            <a:ext cx="9144000" cy="2308324"/>
          </a:xfrm>
          <a:prstGeom prst="rect">
            <a:avLst/>
          </a:prstGeom>
          <a:solidFill>
            <a:srgbClr val="FF6F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200">
                <a:solidFill>
                  <a:schemeClr val="bg1"/>
                </a:solidFill>
                <a:latin typeface="Arial Black"/>
                <a:cs typeface="+mn-cs"/>
              </a:rPr>
              <a:t>Pronunciación </a:t>
            </a:r>
          </a:p>
          <a:p>
            <a:pPr algn="ctr">
              <a:defRPr/>
            </a:pPr>
            <a:r>
              <a:rPr lang="ja-JP" altLang="en-US" sz="7200">
                <a:solidFill>
                  <a:schemeClr val="bg1"/>
                </a:solidFill>
                <a:latin typeface="Arial"/>
                <a:cs typeface="+mn-cs"/>
              </a:rPr>
              <a:t>“</a:t>
            </a:r>
            <a:r>
              <a:rPr lang="en-US" sz="7200">
                <a:solidFill>
                  <a:srgbClr val="FFFF00"/>
                </a:solidFill>
                <a:latin typeface="Arial Black"/>
                <a:cs typeface="+mn-cs"/>
              </a:rPr>
              <a:t>SUAVE</a:t>
            </a:r>
            <a:r>
              <a:rPr lang="ja-JP" altLang="en-US" sz="7200">
                <a:solidFill>
                  <a:schemeClr val="bg1"/>
                </a:solidFill>
                <a:latin typeface="Arial"/>
                <a:cs typeface="+mn-cs"/>
              </a:rPr>
              <a:t>”</a:t>
            </a:r>
            <a:endParaRPr lang="en-US" sz="7200">
              <a:solidFill>
                <a:schemeClr val="bg1"/>
              </a:solidFill>
              <a:latin typeface="Arial Black"/>
              <a:cs typeface="+mn-cs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38200" y="3314700"/>
            <a:ext cx="1467319" cy="101566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 err="1" smtClean="0">
                <a:solidFill>
                  <a:schemeClr val="accent2"/>
                </a:solidFill>
                <a:latin typeface="Arial Black"/>
                <a:cs typeface="+mn-cs"/>
              </a:rPr>
              <a:t>i</a:t>
            </a:r>
            <a:r>
              <a:rPr lang="en-US" sz="6000" dirty="0" err="1" smtClean="0">
                <a:solidFill>
                  <a:srgbClr val="FF0000"/>
                </a:solidFill>
                <a:latin typeface="Arial Black"/>
                <a:cs typeface="+mn-cs"/>
              </a:rPr>
              <a:t>b</a:t>
            </a:r>
            <a:r>
              <a:rPr lang="en-US" sz="6000" dirty="0" err="1" smtClean="0">
                <a:solidFill>
                  <a:schemeClr val="accent2"/>
                </a:solidFill>
                <a:latin typeface="Arial Black"/>
                <a:cs typeface="+mn-cs"/>
              </a:rPr>
              <a:t>a</a:t>
            </a:r>
            <a:endParaRPr lang="en-US" sz="6000" dirty="0">
              <a:solidFill>
                <a:schemeClr val="accent2"/>
              </a:solidFill>
              <a:latin typeface="Arial Black"/>
              <a:cs typeface="+mn-cs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429000" y="3314700"/>
            <a:ext cx="1980530" cy="101566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la</a:t>
            </a:r>
            <a:r>
              <a:rPr lang="en-US" sz="6000" dirty="0" err="1">
                <a:solidFill>
                  <a:srgbClr val="FF0000"/>
                </a:solidFill>
                <a:latin typeface="Arial Black"/>
                <a:cs typeface="+mn-cs"/>
              </a:rPr>
              <a:t>d</a:t>
            </a: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o</a:t>
            </a:r>
            <a:endParaRPr lang="en-US" sz="6000" dirty="0">
              <a:solidFill>
                <a:schemeClr val="accent2"/>
              </a:solidFill>
              <a:latin typeface="Arial Black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465272" y="3314700"/>
            <a:ext cx="1992928" cy="101566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la</a:t>
            </a:r>
            <a:r>
              <a:rPr lang="en-US" sz="6000" dirty="0" err="1">
                <a:solidFill>
                  <a:srgbClr val="FF0000"/>
                </a:solidFill>
                <a:latin typeface="Arial Black"/>
                <a:cs typeface="+mn-cs"/>
              </a:rPr>
              <a:t>g</a:t>
            </a:r>
            <a:r>
              <a:rPr lang="en-US" sz="6000" dirty="0" err="1">
                <a:solidFill>
                  <a:schemeClr val="accent2"/>
                </a:solidFill>
                <a:latin typeface="Arial Black"/>
                <a:cs typeface="+mn-cs"/>
              </a:rPr>
              <a:t>o</a:t>
            </a:r>
            <a:endParaRPr lang="en-US" sz="6000" dirty="0">
              <a:solidFill>
                <a:schemeClr val="accent2"/>
              </a:solidFill>
              <a:latin typeface="Arial Black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4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/>
          <p:cNvSpPr>
            <a:spLocks noChangeArrowheads="1"/>
          </p:cNvSpPr>
          <p:nvPr/>
        </p:nvSpPr>
        <p:spPr bwMode="auto">
          <a:xfrm>
            <a:off x="1866219" y="1485900"/>
            <a:ext cx="5379172" cy="227754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200" dirty="0">
                <a:solidFill>
                  <a:srgbClr val="FFFF00"/>
                </a:solidFill>
                <a:cs typeface="+mn-cs"/>
              </a:rPr>
              <a:t>REGLA</a:t>
            </a:r>
          </a:p>
        </p:txBody>
      </p:sp>
    </p:spTree>
    <p:extLst>
      <p:ext uri="{BB962C8B-B14F-4D97-AF65-F5344CB8AC3E}">
        <p14:creationId xmlns:p14="http://schemas.microsoft.com/office/powerpoint/2010/main" val="155231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"/>
            <a:ext cx="9144000" cy="432426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7700" u="sng" dirty="0" err="1">
                <a:solidFill>
                  <a:srgbClr val="FF0000"/>
                </a:solidFill>
                <a:latin typeface="Arial Black"/>
                <a:cs typeface="Arial Black"/>
              </a:rPr>
              <a:t>Regla</a:t>
            </a:r>
            <a:r>
              <a:rPr lang="en-US" sz="7700" u="sng" dirty="0">
                <a:solidFill>
                  <a:srgbClr val="FF0000"/>
                </a:solidFill>
                <a:latin typeface="Arial Black"/>
                <a:cs typeface="Arial Black"/>
              </a:rPr>
              <a:t> 1</a:t>
            </a:r>
            <a:r>
              <a:rPr lang="en-US" sz="770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</a:p>
          <a:p>
            <a:pPr algn="ctr">
              <a:defRPr/>
            </a:pPr>
            <a:r>
              <a:rPr lang="en-US" sz="6600" dirty="0" err="1">
                <a:solidFill>
                  <a:schemeClr val="accent2"/>
                </a:solidFill>
                <a:latin typeface="Arial Black"/>
                <a:cs typeface="Arial Black"/>
              </a:rPr>
              <a:t>Articulación</a:t>
            </a:r>
            <a:endParaRPr lang="en-US" sz="66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 algn="ctr">
              <a:defRPr/>
            </a:pPr>
            <a:r>
              <a:rPr lang="en-US" sz="6600" dirty="0" smtClean="0">
                <a:solidFill>
                  <a:srgbClr val="FF0000"/>
                </a:solidFill>
                <a:latin typeface="Arial Black"/>
                <a:cs typeface="Arial Black"/>
              </a:rPr>
              <a:t>“suave”</a:t>
            </a:r>
            <a:endParaRPr lang="en-US" altLang="ja-JP" sz="66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 algn="ctr">
              <a:defRPr/>
            </a:pP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(</a:t>
            </a:r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siempre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)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0" y="4432637"/>
            <a:ext cx="9144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 sz="6000" b="1" dirty="0" smtClean="0"/>
              <a:t>“b</a:t>
            </a:r>
            <a:r>
              <a:rPr lang="en-US" sz="6000" b="1" dirty="0"/>
              <a:t>, d, </a:t>
            </a:r>
            <a:r>
              <a:rPr lang="en-US" sz="6000" b="1" dirty="0" smtClean="0"/>
              <a:t>g”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0465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2185214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6600" dirty="0" err="1" smtClean="0">
                <a:solidFill>
                  <a:srgbClr val="FF0000"/>
                </a:solidFill>
                <a:latin typeface="Arial Black"/>
                <a:cs typeface="+mn-cs"/>
              </a:rPr>
              <a:t>Articula</a:t>
            </a:r>
            <a:r>
              <a:rPr lang="en-US" sz="8800" dirty="0" smtClean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  <a:p>
            <a:pPr algn="ctr">
              <a:defRPr/>
            </a:pP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en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voz</a:t>
            </a:r>
            <a:r>
              <a:rPr lang="en-US" sz="4800" dirty="0">
                <a:solidFill>
                  <a:srgbClr val="FF0000"/>
                </a:solidFill>
                <a:latin typeface="Arial Black"/>
                <a:cs typeface="+mn-cs"/>
              </a:rPr>
              <a:t> </a:t>
            </a:r>
            <a:r>
              <a:rPr lang="en-US" sz="4800" dirty="0" err="1">
                <a:solidFill>
                  <a:srgbClr val="FF0000"/>
                </a:solidFill>
                <a:latin typeface="Arial Black"/>
                <a:cs typeface="+mn-cs"/>
              </a:rPr>
              <a:t>alta</a:t>
            </a:r>
            <a:endParaRPr lang="en-US" sz="8800" dirty="0">
              <a:solidFill>
                <a:srgbClr val="FF0000"/>
              </a:solidFill>
              <a:latin typeface="Arial Black"/>
              <a:cs typeface="+mn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66750" y="2354401"/>
            <a:ext cx="33718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indent="-571500">
              <a:buFont typeface="Arial"/>
              <a:buChar char="•"/>
              <a:defRPr/>
            </a:pPr>
            <a:r>
              <a:rPr lang="pt-PT" sz="4000" dirty="0" smtClean="0">
                <a:latin typeface="Palatino" charset="0"/>
              </a:rPr>
              <a:t>l</a:t>
            </a:r>
            <a:r>
              <a:rPr lang="pt-PT" sz="4000" dirty="0" smtClean="0">
                <a:latin typeface="Palatino" charset="0"/>
                <a:cs typeface="+mn-cs"/>
              </a:rPr>
              <a:t>o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b</a:t>
            </a:r>
            <a:r>
              <a:rPr lang="pt-PT" sz="4000" dirty="0" smtClean="0">
                <a:latin typeface="Palatino" charset="0"/>
              </a:rPr>
              <a:t>o</a:t>
            </a:r>
            <a:r>
              <a:rPr lang="pt-PT" sz="4000" dirty="0" smtClean="0">
                <a:latin typeface="Palatino" charset="0"/>
                <a:cs typeface="+mn-cs"/>
              </a:rPr>
              <a:t> </a:t>
            </a:r>
            <a:endParaRPr lang="es-CR" sz="4000" dirty="0">
              <a:latin typeface="Palatino" charset="0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err="1" smtClean="0">
                <a:latin typeface="Palatino" charset="0"/>
                <a:cs typeface="+mn-cs"/>
              </a:rPr>
              <a:t>pi</a:t>
            </a:r>
            <a:r>
              <a:rPr lang="pt-PT" sz="4000" b="1" dirty="0" err="1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pt-PT" sz="4000" dirty="0" err="1" smtClean="0">
                <a:latin typeface="Palatino" charset="0"/>
                <a:cs typeface="+mn-cs"/>
              </a:rPr>
              <a:t>o</a:t>
            </a:r>
            <a:r>
              <a:rPr lang="pt-PT" sz="4000" dirty="0" smtClean="0">
                <a:latin typeface="Palatino" charset="0"/>
                <a:cs typeface="+mn-cs"/>
              </a:rPr>
              <a:t> </a:t>
            </a:r>
            <a:r>
              <a:rPr lang="pt-PT" sz="4000" dirty="0">
                <a:latin typeface="Palatino" charset="0"/>
                <a:cs typeface="+mn-cs"/>
              </a:rPr>
              <a:t>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smtClean="0">
                <a:latin typeface="Palatino" charset="0"/>
                <a:cs typeface="+mn-cs"/>
              </a:rPr>
              <a:t>la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d</a:t>
            </a:r>
            <a:r>
              <a:rPr lang="es-ES" sz="4000" dirty="0" err="1" smtClean="0">
                <a:latin typeface="Palatino" charset="0"/>
                <a:cs typeface="+mn-cs"/>
              </a:rPr>
              <a:t>rón</a:t>
            </a:r>
            <a:r>
              <a:rPr lang="es-ES" sz="4000" dirty="0">
                <a:latin typeface="Palatino" charset="0"/>
                <a:cs typeface="+mn-cs"/>
              </a:rPr>
              <a:t>	</a:t>
            </a:r>
            <a:endParaRPr lang="es-CR" sz="4000" dirty="0">
              <a:latin typeface="Palatino" charset="0"/>
              <a:cs typeface="+mn-cs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pt-PT" sz="4000" dirty="0" smtClean="0">
                <a:latin typeface="Palatino" charset="0"/>
                <a:cs typeface="+mn-cs"/>
              </a:rPr>
              <a:t>di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pt-PT" sz="4000" dirty="0" smtClean="0">
                <a:latin typeface="Palatino" charset="0"/>
                <a:cs typeface="+mn-cs"/>
              </a:rPr>
              <a:t>o </a:t>
            </a:r>
            <a:endParaRPr lang="pt-PT" sz="6000" dirty="0">
              <a:latin typeface="Palatino" charset="0"/>
            </a:endParaRPr>
          </a:p>
          <a:p>
            <a:pPr marL="571500" indent="-571500">
              <a:buFont typeface="Arial"/>
              <a:buChar char="•"/>
              <a:defRPr/>
            </a:pPr>
            <a:r>
              <a:rPr lang="es-ES" sz="4000" dirty="0" err="1" smtClean="0">
                <a:latin typeface="Palatino" charset="0"/>
                <a:cs typeface="+mn-cs"/>
              </a:rPr>
              <a:t>pa</a:t>
            </a:r>
            <a:r>
              <a:rPr lang="pt-PT" sz="4000" b="1" dirty="0" smtClean="0">
                <a:solidFill>
                  <a:srgbClr val="FF0000"/>
                </a:solidFill>
                <a:latin typeface="Palatino" charset="0"/>
                <a:cs typeface="+mn-cs"/>
              </a:rPr>
              <a:t>g</a:t>
            </a:r>
            <a:r>
              <a:rPr lang="es-ES" sz="4000" dirty="0" smtClean="0">
                <a:latin typeface="Palatino" charset="0"/>
                <a:cs typeface="+mn-cs"/>
              </a:rPr>
              <a:t>o</a:t>
            </a:r>
            <a:endParaRPr lang="en-US" sz="4000" dirty="0">
              <a:latin typeface="Palatino" charset="0"/>
              <a:cs typeface="+mn-cs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42289" y="3086100"/>
            <a:ext cx="3892111" cy="13234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[</a:t>
            </a:r>
            <a:r>
              <a:rPr lang="en-US" sz="8000" b="1">
                <a:solidFill>
                  <a:srgbClr val="FFFF00"/>
                </a:solidFill>
                <a:latin typeface="SILDoulos IPA93" charset="0"/>
                <a:cs typeface="+mn-cs"/>
              </a:rPr>
              <a:t>suave</a:t>
            </a:r>
            <a:r>
              <a:rPr lang="en-US" sz="8000">
                <a:solidFill>
                  <a:srgbClr val="FFFF00"/>
                </a:solidFill>
                <a:latin typeface="Arial Black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413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430887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8800" u="sng" dirty="0" err="1">
                <a:solidFill>
                  <a:srgbClr val="FF0000"/>
                </a:solidFill>
                <a:latin typeface="Arial Black"/>
                <a:cs typeface="Arial Black"/>
              </a:rPr>
              <a:t>Regla</a:t>
            </a:r>
            <a:r>
              <a:rPr lang="en-US" sz="8800" u="sng" dirty="0">
                <a:solidFill>
                  <a:srgbClr val="FF0000"/>
                </a:solidFill>
                <a:latin typeface="Arial Black"/>
                <a:cs typeface="Arial Black"/>
              </a:rPr>
              <a:t> 2</a:t>
            </a:r>
            <a:r>
              <a:rPr lang="en-US" sz="880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</a:p>
          <a:p>
            <a:pPr algn="ctr">
              <a:defRPr/>
            </a:pPr>
            <a:r>
              <a:rPr lang="en-US" sz="6000" dirty="0" err="1" smtClean="0">
                <a:solidFill>
                  <a:schemeClr val="accent2"/>
                </a:solidFill>
                <a:latin typeface="Arial Black"/>
                <a:cs typeface="Arial Black"/>
              </a:rPr>
              <a:t>Articulación</a:t>
            </a:r>
            <a:endParaRPr lang="en-US" sz="60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 algn="ctr">
              <a:defRPr/>
            </a:pPr>
            <a:r>
              <a:rPr lang="en-US" sz="6000" dirty="0" smtClean="0">
                <a:solidFill>
                  <a:srgbClr val="FF0000"/>
                </a:solidFill>
                <a:latin typeface="Arial Black"/>
                <a:cs typeface="Arial Black"/>
              </a:rPr>
              <a:t>“suave”</a:t>
            </a:r>
            <a:endParaRPr lang="en-US" altLang="ja-JP" sz="60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 algn="ctr">
              <a:defRPr/>
            </a:pPr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también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6600" dirty="0" err="1">
                <a:solidFill>
                  <a:srgbClr val="FF0000"/>
                </a:solidFill>
                <a:latin typeface="Arial Black"/>
                <a:cs typeface="Arial Black"/>
              </a:rPr>
              <a:t>para</a:t>
            </a:r>
            <a:r>
              <a:rPr lang="en-US" sz="6600" dirty="0">
                <a:solidFill>
                  <a:srgbClr val="FF0000"/>
                </a:solidFill>
                <a:latin typeface="Arial Black"/>
                <a:cs typeface="Arial Black"/>
              </a:rPr>
              <a:t> "v"</a:t>
            </a:r>
            <a:endParaRPr lang="en-US" sz="88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684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oks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adition">
      <a:majorFont>
        <a:latin typeface="Candara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Macintosh PowerPoint</Application>
  <PresentationFormat>Presentación en pantalla (16:10)</PresentationFormat>
  <Paragraphs>133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1" baseType="lpstr">
      <vt:lpstr>Arial</vt:lpstr>
      <vt:lpstr>Arial Black</vt:lpstr>
      <vt:lpstr>Candara</vt:lpstr>
      <vt:lpstr>Century Gothic</vt:lpstr>
      <vt:lpstr>ＭＳ Ｐゴシック</vt:lpstr>
      <vt:lpstr>Palatino</vt:lpstr>
      <vt:lpstr>Rockwell Extra Bold</vt:lpstr>
      <vt:lpstr>SILDoulos IPA93</vt:lpstr>
      <vt:lpstr>Times</vt:lpstr>
      <vt:lpstr>メイリオ</vt:lpstr>
      <vt:lpstr>Books 16x9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2015-11-05T08:14:53Z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TC027879409991</vt:lpwstr>
  </property>
</Properties>
</file>