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48" r:id="rId3"/>
    <p:sldId id="349" r:id="rId4"/>
    <p:sldId id="352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85" r:id="rId15"/>
    <p:sldId id="386" r:id="rId16"/>
    <p:sldId id="346" r:id="rId17"/>
    <p:sldId id="302" r:id="rId18"/>
    <p:sldId id="284" r:id="rId19"/>
  </p:sldIdLst>
  <p:sldSz cx="9144000" cy="5715000" type="screen16x10"/>
  <p:notesSz cx="6858000" cy="9144000"/>
  <p:defaultTextStyle>
    <a:defPPr>
      <a:defRPr lang="en-US"/>
    </a:defPPr>
    <a:lvl1pPr marL="0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1800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5" autoAdjust="0"/>
    <p:restoredTop sz="50000" autoAdjust="0"/>
  </p:normalViewPr>
  <p:slideViewPr>
    <p:cSldViewPr showGuides="1">
      <p:cViewPr varScale="1">
        <p:scale>
          <a:sx n="51" d="100"/>
          <a:sy n="51" d="100"/>
        </p:scale>
        <p:origin x="936" y="192"/>
      </p:cViewPr>
      <p:guideLst>
        <p:guide pos="3839"/>
        <p:guide orient="horz" pos="2160"/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11/11/15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‹Nr.›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11/11/15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248839"/>
            <a:ext cx="5257800" cy="274902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70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06334"/>
            <a:ext cx="5257800" cy="103716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1"/>
                </a:solidFill>
              </a:defRPr>
            </a:lvl1pPr>
            <a:lvl2pPr marL="41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11/11/15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1" y="228869"/>
            <a:ext cx="1066800" cy="4914634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869"/>
            <a:ext cx="6400800" cy="4914634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11/11/15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11/11/15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4169"/>
            <a:ext cx="5257800" cy="1608667"/>
          </a:xfrm>
        </p:spPr>
        <p:txBody>
          <a:bodyPr anchor="t">
            <a:normAutofit/>
          </a:bodyPr>
          <a:lstStyle>
            <a:lvl1pPr algn="l">
              <a:defRPr sz="37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603504"/>
            <a:ext cx="5257800" cy="108082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>
                <a:solidFill>
                  <a:schemeClr val="tx1"/>
                </a:solidFill>
              </a:defRPr>
            </a:lvl1pPr>
            <a:lvl2pPr marL="410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5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2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4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11/11/15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56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55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11/11/15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11/11/15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11/11/15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18170"/>
            <a:ext cx="2514600" cy="2370667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02170"/>
            <a:ext cx="5105400" cy="49106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73502"/>
            <a:ext cx="2514600" cy="1439333"/>
          </a:xfrm>
        </p:spPr>
        <p:txBody>
          <a:bodyPr>
            <a:normAutofit/>
          </a:bodyPr>
          <a:lstStyle>
            <a:lvl1pPr marL="0" indent="0">
              <a:spcBef>
                <a:spcPts val="807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11/11/15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1" y="0"/>
            <a:ext cx="6019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000500"/>
            <a:ext cx="5486400" cy="635000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32838"/>
            <a:ext cx="5486400" cy="3706813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  <a:lvl2pPr marL="410183" indent="0">
              <a:buNone/>
              <a:defRPr sz="2500"/>
            </a:lvl2pPr>
            <a:lvl3pPr marL="820366" indent="0">
              <a:buNone/>
              <a:defRPr sz="2200"/>
            </a:lvl3pPr>
            <a:lvl4pPr marL="1230548" indent="0">
              <a:buNone/>
              <a:defRPr sz="1800"/>
            </a:lvl4pPr>
            <a:lvl5pPr marL="1640731" indent="0">
              <a:buNone/>
              <a:defRPr sz="1800"/>
            </a:lvl5pPr>
            <a:lvl6pPr marL="2050914" indent="0">
              <a:buNone/>
              <a:defRPr sz="1800"/>
            </a:lvl6pPr>
            <a:lvl7pPr marL="2461097" indent="0">
              <a:buNone/>
              <a:defRPr sz="1800"/>
            </a:lvl7pPr>
            <a:lvl8pPr marL="2871279" indent="0">
              <a:buNone/>
              <a:defRPr sz="1800"/>
            </a:lvl8pPr>
            <a:lvl9pPr marL="3281462" indent="0">
              <a:buNone/>
              <a:defRPr sz="18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635501"/>
            <a:ext cx="5486400" cy="6773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11/11/15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2"/>
            <a:ext cx="7620000" cy="1164167"/>
          </a:xfrm>
          <a:prstGeom prst="rect">
            <a:avLst/>
          </a:prstGeom>
        </p:spPr>
        <p:txBody>
          <a:bodyPr vert="horz" lIns="82036" tIns="41018" rIns="82036" bIns="41018" rtlCol="0" anchor="b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8170"/>
            <a:ext cx="7620000" cy="3725333"/>
          </a:xfrm>
          <a:prstGeom prst="rect">
            <a:avLst/>
          </a:prstGeom>
        </p:spPr>
        <p:txBody>
          <a:bodyPr vert="horz" lIns="82036" tIns="41018" rIns="82036" bIns="41018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4002"/>
            <a:ext cx="205740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l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11/11/15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51" y="5334002"/>
            <a:ext cx="466344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ct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52" y="5334002"/>
            <a:ext cx="83086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820366" rtl="0" eaLnBrk="1" latinLnBrk="0" hangingPunct="1">
        <a:lnSpc>
          <a:spcPct val="85000"/>
        </a:lnSpc>
        <a:spcBef>
          <a:spcPct val="0"/>
        </a:spcBef>
        <a:buNone/>
        <a:tabLst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092" indent="-205092" algn="l" defTabSz="820366" rtl="0" eaLnBrk="1" latinLnBrk="0" hangingPunct="1">
        <a:lnSpc>
          <a:spcPct val="95000"/>
        </a:lnSpc>
        <a:spcBef>
          <a:spcPts val="1256"/>
        </a:spcBef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92219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79347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76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603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731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9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4987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3133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83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366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548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31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14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097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279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462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11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>
                <a:solidFill>
                  <a:srgbClr val="FF0000"/>
                </a:solidFill>
              </a:rPr>
              <a:t>ENEMIGO</a:t>
            </a:r>
          </a:p>
          <a:p>
            <a:pPr algn="ctr"/>
            <a:r>
              <a:rPr lang="es-ES_tradnl" sz="6600" dirty="0" smtClean="0">
                <a:solidFill>
                  <a:srgbClr val="FFFFFF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4212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9741" y="2354401"/>
            <a:ext cx="266305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mú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ica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pre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idente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Co</a:t>
            </a:r>
            <a:r>
              <a:rPr lang="en-US" sz="4000" b="1" dirty="0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umel</a:t>
            </a: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¡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ha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telo</a:t>
            </a: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!</a:t>
            </a: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idora</a:t>
            </a:r>
            <a:endParaRPr lang="en-US" sz="4000" dirty="0">
              <a:latin typeface="Palatino" charset="0"/>
              <a:cs typeface="+mn-cs"/>
            </a:endParaRPr>
          </a:p>
        </p:txBody>
      </p:sp>
      <p:pic>
        <p:nvPicPr>
          <p:cNvPr id="5" name="Picture 4" descr="rattlesnake_striking.im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>
          <a:xfrm>
            <a:off x="4724400" y="2485437"/>
            <a:ext cx="3996838" cy="28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1562" y="2975908"/>
            <a:ext cx="28922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mu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icólogo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belle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a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la </a:t>
            </a:r>
            <a:r>
              <a:rPr lang="en-US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 smtClean="0">
                <a:solidFill>
                  <a:srgbClr val="0000FF"/>
                </a:solidFill>
                <a:latin typeface="Palatino" charset="0"/>
                <a:cs typeface="+mn-cs"/>
              </a:rPr>
              <a:t>eta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</p:txBody>
      </p:sp>
      <p:pic>
        <p:nvPicPr>
          <p:cNvPr id="6" name="Picture 5" descr="rattlesnake_thu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28900"/>
            <a:ext cx="2746022" cy="27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7208" y="2514243"/>
            <a:ext cx="847819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ora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 la </a:t>
            </a:r>
            <a:r>
              <a:rPr lang="en-US" sz="5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p</a:t>
            </a:r>
            <a:r>
              <a:rPr lang="en-US" sz="5000" b="1" dirty="0" err="1" smtClean="0">
                <a:solidFill>
                  <a:srgbClr val="0000FF"/>
                </a:solidFill>
                <a:latin typeface="Palatino" charset="0"/>
                <a:cs typeface="+mn-cs"/>
              </a:rPr>
              <a:t>re</a:t>
            </a:r>
            <a:r>
              <a:rPr lang="en-US" sz="5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000" b="1" dirty="0" err="1" smtClean="0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 err="1" smtClean="0">
                <a:solidFill>
                  <a:srgbClr val="0000FF"/>
                </a:solidFill>
                <a:latin typeface="Palatino" charset="0"/>
                <a:cs typeface="+mn-cs"/>
              </a:rPr>
              <a:t>en</a:t>
            </a:r>
            <a:r>
              <a:rPr lang="en-US" sz="5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t</a:t>
            </a:r>
            <a:r>
              <a:rPr lang="en-US" sz="5000" b="1" dirty="0" err="1" smtClean="0">
                <a:solidFill>
                  <a:srgbClr val="0000FF"/>
                </a:solidFill>
                <a:latin typeface="Palatino" charset="0"/>
                <a:cs typeface="+mn-cs"/>
              </a:rPr>
              <a:t>a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 smtClean="0">
                <a:solidFill>
                  <a:srgbClr val="0000FF"/>
                </a:solidFill>
                <a:latin typeface="Palatino" charset="0"/>
                <a:cs typeface="+mn-cs"/>
              </a:rPr>
              <a:t>e 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la 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sc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uela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 smtClean="0">
                <a:solidFill>
                  <a:srgbClr val="0000FF"/>
                </a:solidFill>
                <a:latin typeface="Palatino" charset="0"/>
                <a:cs typeface="+mn-cs"/>
              </a:rPr>
              <a:t>e </a:t>
            </a:r>
            <a:r>
              <a:rPr lang="en-US" sz="5000" b="1" dirty="0" err="1" smtClean="0">
                <a:solidFill>
                  <a:srgbClr val="0000FF"/>
                </a:solidFill>
                <a:latin typeface="Palatino" charset="0"/>
                <a:cs typeface="+mn-cs"/>
              </a:rPr>
              <a:t>mu</a:t>
            </a:r>
            <a:r>
              <a:rPr lang="en-US" sz="5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000" b="1" dirty="0" err="1" smtClean="0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c</a:t>
            </a:r>
            <a:r>
              <a:rPr lang="en-US" sz="5000" b="1" dirty="0" err="1" smtClean="0">
                <a:solidFill>
                  <a:srgbClr val="0000FF"/>
                </a:solidFill>
                <a:latin typeface="Palatino" charset="0"/>
                <a:cs typeface="+mn-cs"/>
              </a:rPr>
              <a:t>ología</a:t>
            </a:r>
            <a:r>
              <a:rPr lang="en-US" sz="5000" b="1" dirty="0" smtClean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</a:p>
          <a:p>
            <a:pPr>
              <a:defRPr/>
            </a:pPr>
            <a:r>
              <a:rPr lang="en-US" sz="5000" b="1" smtClean="0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smtClean="0">
                <a:solidFill>
                  <a:srgbClr val="FF0000"/>
                </a:solidFill>
                <a:latin typeface="Palatino" charset="0"/>
                <a:cs typeface="+mn-cs"/>
              </a:rPr>
              <a:t>st</a:t>
            </a:r>
            <a:r>
              <a:rPr lang="en-US" sz="5000" b="1" smtClean="0">
                <a:solidFill>
                  <a:srgbClr val="0000FF"/>
                </a:solidFill>
                <a:latin typeface="Palatino" charset="0"/>
                <a:cs typeface="+mn-cs"/>
              </a:rPr>
              <a:t>am</a:t>
            </a:r>
            <a:r>
              <a:rPr lang="en-US" sz="5000" b="1" smtClean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n-US" sz="5000" b="1" smtClean="0">
                <a:solidFill>
                  <a:srgbClr val="0000FF"/>
                </a:solidFill>
                <a:latin typeface="Palatino" charset="0"/>
                <a:cs typeface="+mn-cs"/>
              </a:rPr>
              <a:t>ul</a:t>
            </a:r>
            <a:r>
              <a:rPr lang="en-US" sz="5000" b="1" dirty="0" smtClean="0">
                <a:solidFill>
                  <a:srgbClr val="0000FF"/>
                </a:solidFill>
                <a:latin typeface="Palatino" charset="0"/>
                <a:cs typeface="+mn-cs"/>
              </a:rPr>
              <a:t>.</a:t>
            </a:r>
            <a:endParaRPr lang="en-US" sz="5000" b="1" dirty="0">
              <a:solidFill>
                <a:srgbClr val="0000FF"/>
              </a:solidFill>
              <a:latin typeface="Palatino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4465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dirty="0" err="1" smtClean="0">
                <a:solidFill>
                  <a:srgbClr val="FF0000"/>
                </a:solidFill>
                <a:latin typeface="Arial Black"/>
                <a:cs typeface="+mn-cs"/>
              </a:rPr>
              <a:t>Resumen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62100"/>
            <a:ext cx="83058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Hay que evitar la </a:t>
            </a:r>
            <a:r>
              <a:rPr lang="es-ES_tradnl" sz="3000" dirty="0" err="1" smtClean="0"/>
              <a:t>schwa</a:t>
            </a:r>
            <a:r>
              <a:rPr lang="es-ES_tradnl" sz="3000" dirty="0" smtClean="0"/>
              <a:t> /</a:t>
            </a:r>
            <a:r>
              <a:rPr lang="en-US" sz="3000" dirty="0" err="1" smtClean="0"/>
              <a:t>ə</a:t>
            </a:r>
            <a:r>
              <a:rPr lang="en-US" sz="3000" dirty="0" smtClean="0"/>
              <a:t>/</a:t>
            </a:r>
            <a:endParaRPr lang="es-ES_tradnl" sz="3000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Las vocales deben ser tensas y cortas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No aspiramos /p, t, k/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/t/ es dental (no alveolar)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Pronunciamos /b, d, g/ “suave”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/d/ es dental (no alveolar)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“s” es suave (como la serpiente)</a:t>
            </a:r>
            <a:endParaRPr lang="es-ES_tradnl" sz="3000" dirty="0"/>
          </a:p>
        </p:txBody>
      </p:sp>
    </p:spTree>
    <p:extLst>
      <p:ext uri="{BB962C8B-B14F-4D97-AF65-F5344CB8AC3E}">
        <p14:creationId xmlns:p14="http://schemas.microsoft.com/office/powerpoint/2010/main" val="38370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"/>
            <a:ext cx="5753100" cy="575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2300526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000" dirty="0" smtClean="0"/>
              <a:t>¿Preguntas?</a:t>
            </a:r>
            <a:endParaRPr lang="es-ES_tradnl" sz="5000" dirty="0"/>
          </a:p>
        </p:txBody>
      </p:sp>
    </p:spTree>
    <p:extLst>
      <p:ext uri="{BB962C8B-B14F-4D97-AF65-F5344CB8AC3E}">
        <p14:creationId xmlns:p14="http://schemas.microsoft.com/office/powerpoint/2010/main" val="6562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53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¡</a:t>
            </a:r>
            <a:r>
              <a:rPr lang="en-US" sz="6600" dirty="0" err="1" smtClean="0"/>
              <a:t>Practicad</a:t>
            </a:r>
            <a:r>
              <a:rPr lang="en-US" sz="6600" dirty="0" smtClean="0"/>
              <a:t> en casa!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67784" y="2324100"/>
            <a:ext cx="773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/>
              <a:t>http://</a:t>
            </a:r>
            <a:r>
              <a:rPr lang="en-US" sz="3000" dirty="0" err="1"/>
              <a:t>www.uiowa.edu</a:t>
            </a:r>
            <a:r>
              <a:rPr lang="en-US" sz="3000" dirty="0"/>
              <a:t>/~</a:t>
            </a:r>
            <a:r>
              <a:rPr lang="en-US" sz="3000" dirty="0" err="1"/>
              <a:t>acadtech</a:t>
            </a:r>
            <a:r>
              <a:rPr lang="en-US" sz="3000" dirty="0"/>
              <a:t>/phonetics</a:t>
            </a:r>
            <a:r>
              <a:rPr lang="en-US" sz="3000" dirty="0" smtClean="0"/>
              <a:t>/</a:t>
            </a:r>
            <a:endParaRPr lang="en-US" sz="3000" dirty="0"/>
          </a:p>
        </p:txBody>
      </p:sp>
      <p:pic>
        <p:nvPicPr>
          <p:cNvPr id="4" name="Picture 3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9"/>
          <a:stretch/>
        </p:blipFill>
        <p:spPr>
          <a:xfrm>
            <a:off x="1369865" y="3574411"/>
            <a:ext cx="2227121" cy="2032463"/>
          </a:xfrm>
          <a:prstGeom prst="rect">
            <a:avLst/>
          </a:prstGeom>
        </p:spPr>
      </p:pic>
      <p:pic>
        <p:nvPicPr>
          <p:cNvPr id="5" name="Picture 4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b="49960"/>
          <a:stretch/>
        </p:blipFill>
        <p:spPr>
          <a:xfrm>
            <a:off x="3795071" y="4050254"/>
            <a:ext cx="4967929" cy="1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001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¡Gracias por venir!</a:t>
            </a:r>
            <a:endParaRPr lang="es-ES_tradnl" sz="6600" dirty="0"/>
          </a:p>
        </p:txBody>
      </p:sp>
      <p:pic>
        <p:nvPicPr>
          <p:cNvPr id="3" name="Picture 2" descr="happy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00300"/>
            <a:ext cx="3611880" cy="24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7351" indent="-407351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000" dirty="0" err="1" smtClean="0"/>
              <a:t>Schwegler</a:t>
            </a:r>
            <a:r>
              <a:rPr lang="es-ES_tradnl" sz="2000" dirty="0" smtClean="0"/>
              <a:t>, A. (2013). Clínica de pronunciación. </a:t>
            </a:r>
            <a:r>
              <a:rPr lang="es-ES_tradnl" sz="2000" dirty="0" err="1" smtClean="0"/>
              <a:t>Middlebury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College</a:t>
            </a:r>
            <a:r>
              <a:rPr lang="es-ES_tradnl" sz="2000" dirty="0" smtClean="0"/>
              <a:t>. 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2405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imilac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91440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3053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>
                <a:solidFill>
                  <a:srgbClr val="FF0000"/>
                </a:solidFill>
              </a:rPr>
              <a:t>La asimilación</a:t>
            </a:r>
            <a:endParaRPr lang="es-ES_tradnl" sz="66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2781300"/>
            <a:ext cx="31242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dirty="0" smtClean="0">
                <a:solidFill>
                  <a:srgbClr val="FF0000"/>
                </a:solidFill>
              </a:rPr>
              <a:t>“b, d, g”</a:t>
            </a:r>
            <a:endParaRPr lang="es-ES_tradnl" sz="50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2781300"/>
            <a:ext cx="31242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dirty="0" smtClean="0">
                <a:solidFill>
                  <a:srgbClr val="FF0000"/>
                </a:solidFill>
              </a:rPr>
              <a:t>“s, z”</a:t>
            </a:r>
            <a:endParaRPr lang="es-ES_tradnl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476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600" dirty="0" smtClean="0"/>
              <a:t>Segunda parte</a:t>
            </a:r>
            <a:endParaRPr lang="es-ES_tradnl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2385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“s” vs. “z”</a:t>
            </a:r>
            <a:endParaRPr lang="es-ES_tradnl" sz="6600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62000" y="4381500"/>
            <a:ext cx="258275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mú</a:t>
            </a:r>
            <a:r>
              <a:rPr lang="en-US" sz="6600" b="1" dirty="0" err="1">
                <a:solidFill>
                  <a:srgbClr val="FF0000"/>
                </a:solidFill>
              </a:rPr>
              <a:t>s</a:t>
            </a:r>
            <a:r>
              <a:rPr lang="en-US" sz="6600" dirty="0" err="1"/>
              <a:t>ica</a:t>
            </a:r>
            <a:endParaRPr lang="en-US" sz="6600" dirty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5598785" y="4457700"/>
            <a:ext cx="32404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/>
              <a:t>Co</a:t>
            </a:r>
            <a:r>
              <a:rPr lang="en-US" sz="6600" b="1" dirty="0">
                <a:solidFill>
                  <a:srgbClr val="FF0000"/>
                </a:solidFill>
              </a:rPr>
              <a:t>z</a:t>
            </a:r>
            <a:r>
              <a:rPr lang="en-US" sz="6600" dirty="0"/>
              <a:t>umel</a:t>
            </a:r>
          </a:p>
        </p:txBody>
      </p:sp>
    </p:spTree>
    <p:extLst>
      <p:ext uri="{BB962C8B-B14F-4D97-AF65-F5344CB8AC3E}">
        <p14:creationId xmlns:p14="http://schemas.microsoft.com/office/powerpoint/2010/main" val="23562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80076"/>
              </p:ext>
            </p:extLst>
          </p:nvPr>
        </p:nvGraphicFramePr>
        <p:xfrm>
          <a:off x="1752600" y="495300"/>
          <a:ext cx="6096000" cy="25603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s-ES_tradnl" sz="5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5000" dirty="0" smtClean="0"/>
                        <a:t>[s]</a:t>
                      </a:r>
                      <a:endParaRPr lang="es-ES_tradnl" sz="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5000" dirty="0" smtClean="0"/>
                        <a:t>“s”</a:t>
                      </a:r>
                      <a:endParaRPr lang="es-ES_tradnl" sz="5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sz="5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5000" dirty="0" smtClean="0"/>
                        <a:t>[z]</a:t>
                      </a:r>
                      <a:endParaRPr lang="es-ES_tradnl" sz="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3828676" y="1074420"/>
            <a:ext cx="935997" cy="685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28676" y="1836420"/>
            <a:ext cx="935997" cy="8382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nfundid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67100"/>
            <a:ext cx="2438400" cy="2023508"/>
          </a:xfrm>
          <a:prstGeom prst="rect">
            <a:avLst/>
          </a:prstGeom>
        </p:spPr>
      </p:pic>
      <p:pic>
        <p:nvPicPr>
          <p:cNvPr id="2" name="Picture 1" descr="5_1399647914_5b3e12ddb8932de4d674d59f7eefb67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0500"/>
            <a:ext cx="1289289" cy="1743818"/>
          </a:xfrm>
          <a:prstGeom prst="rect">
            <a:avLst/>
          </a:prstGeom>
        </p:spPr>
      </p:pic>
      <p:pic>
        <p:nvPicPr>
          <p:cNvPr id="7" name="Picture 6" descr="killer-bees-overlay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95500"/>
            <a:ext cx="2610716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4381500"/>
            <a:ext cx="258275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mú</a:t>
            </a:r>
            <a:r>
              <a:rPr lang="en-US" sz="6600" b="1" dirty="0" err="1">
                <a:solidFill>
                  <a:srgbClr val="FF0000"/>
                </a:solidFill>
              </a:rPr>
              <a:t>s</a:t>
            </a:r>
            <a:r>
              <a:rPr lang="en-US" sz="6600" dirty="0" err="1"/>
              <a:t>ica</a:t>
            </a:r>
            <a:endParaRPr lang="en-US" sz="66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598785" y="4457700"/>
            <a:ext cx="32404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/>
              <a:t>Co</a:t>
            </a:r>
            <a:r>
              <a:rPr lang="en-US" sz="6600" b="1" dirty="0">
                <a:solidFill>
                  <a:srgbClr val="FF0000"/>
                </a:solidFill>
              </a:rPr>
              <a:t>z</a:t>
            </a:r>
            <a:r>
              <a:rPr lang="en-US" sz="6600" dirty="0"/>
              <a:t>umel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“s” vs. “z”</a:t>
            </a:r>
            <a:endParaRPr lang="es-ES_tradnl" sz="6600" dirty="0"/>
          </a:p>
        </p:txBody>
      </p:sp>
      <p:sp>
        <p:nvSpPr>
          <p:cNvPr id="8" name="Frame 7"/>
          <p:cNvSpPr/>
          <p:nvPr/>
        </p:nvSpPr>
        <p:spPr bwMode="auto">
          <a:xfrm>
            <a:off x="2438400" y="29337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9" name="&quot;No&quot; Symbol 8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" name="Picture 9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4381500"/>
            <a:ext cx="366278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 smtClean="0"/>
              <a:t>pre</a:t>
            </a:r>
            <a:r>
              <a:rPr lang="en-US" sz="6600" dirty="0" err="1" smtClean="0">
                <a:solidFill>
                  <a:srgbClr val="FF0000"/>
                </a:solidFill>
              </a:rPr>
              <a:t>s</a:t>
            </a:r>
            <a:r>
              <a:rPr lang="en-US" sz="6600" dirty="0" err="1" smtClean="0"/>
              <a:t>idente</a:t>
            </a:r>
            <a:endParaRPr lang="en-US" sz="66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837223" y="4457700"/>
            <a:ext cx="2392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 smtClean="0"/>
              <a:t>a</a:t>
            </a:r>
            <a:r>
              <a:rPr lang="en-US" sz="6600" dirty="0" err="1" smtClean="0">
                <a:solidFill>
                  <a:srgbClr val="FF0000"/>
                </a:solidFill>
              </a:rPr>
              <a:t>z</a:t>
            </a:r>
            <a:r>
              <a:rPr lang="en-US" sz="6600" dirty="0" err="1" smtClean="0"/>
              <a:t>úcar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“s” vs. “z”</a:t>
            </a:r>
            <a:endParaRPr lang="es-ES_tradnl" sz="6600" dirty="0"/>
          </a:p>
        </p:txBody>
      </p:sp>
      <p:sp>
        <p:nvSpPr>
          <p:cNvPr id="6" name="Frame 5"/>
          <p:cNvSpPr/>
          <p:nvPr/>
        </p:nvSpPr>
        <p:spPr bwMode="auto">
          <a:xfrm>
            <a:off x="2438400" y="29337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4381500"/>
            <a:ext cx="229939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smtClean="0"/>
              <a:t>ca</a:t>
            </a:r>
            <a:r>
              <a:rPr lang="en-US" sz="6600" dirty="0" smtClean="0">
                <a:solidFill>
                  <a:srgbClr val="FF0000"/>
                </a:solidFill>
              </a:rPr>
              <a:t>s</a:t>
            </a:r>
            <a:r>
              <a:rPr lang="en-US" sz="6600" dirty="0" smtClean="0"/>
              <a:t>ual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“s” vs. “z”</a:t>
            </a:r>
            <a:endParaRPr lang="es-ES_tradnl" sz="6600" dirty="0"/>
          </a:p>
        </p:txBody>
      </p:sp>
      <p:sp>
        <p:nvSpPr>
          <p:cNvPr id="6" name="Frame 5"/>
          <p:cNvSpPr/>
          <p:nvPr/>
        </p:nvSpPr>
        <p:spPr bwMode="auto">
          <a:xfrm>
            <a:off x="2438400" y="29337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4381500"/>
            <a:ext cx="20642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 smtClean="0"/>
              <a:t>ra</a:t>
            </a:r>
            <a:r>
              <a:rPr lang="en-US" sz="6600" dirty="0" err="1" smtClean="0">
                <a:solidFill>
                  <a:srgbClr val="FF0000"/>
                </a:solidFill>
              </a:rPr>
              <a:t>z</a:t>
            </a:r>
            <a:r>
              <a:rPr lang="en-US" sz="6600" dirty="0" err="1" smtClean="0"/>
              <a:t>ón</a:t>
            </a:r>
            <a:endParaRPr lang="en-US" sz="66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486400" y="4457700"/>
            <a:ext cx="34739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 smtClean="0"/>
              <a:t>ra</a:t>
            </a:r>
            <a:r>
              <a:rPr lang="en-US" sz="6600" dirty="0" err="1" smtClean="0">
                <a:solidFill>
                  <a:srgbClr val="FF0000"/>
                </a:solidFill>
              </a:rPr>
              <a:t>z</a:t>
            </a:r>
            <a:r>
              <a:rPr lang="en-US" sz="6600" dirty="0" err="1" smtClean="0"/>
              <a:t>onable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“s” vs. “z”</a:t>
            </a:r>
            <a:endParaRPr lang="es-ES_tradnl" sz="6600" dirty="0"/>
          </a:p>
        </p:txBody>
      </p:sp>
      <p:sp>
        <p:nvSpPr>
          <p:cNvPr id="6" name="Frame 5"/>
          <p:cNvSpPr/>
          <p:nvPr/>
        </p:nvSpPr>
        <p:spPr bwMode="auto">
          <a:xfrm>
            <a:off x="2438400" y="29337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939904" y="4511070"/>
            <a:ext cx="537529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500" dirty="0" smtClean="0"/>
              <a:t>¿</a:t>
            </a:r>
            <a:r>
              <a:rPr lang="en-US" sz="4500" dirty="0" err="1" smtClean="0"/>
              <a:t>Quiere</a:t>
            </a:r>
            <a:r>
              <a:rPr lang="en-US" sz="4500" dirty="0" err="1" smtClean="0">
                <a:solidFill>
                  <a:srgbClr val="FF0000"/>
                </a:solidFill>
              </a:rPr>
              <a:t>s</a:t>
            </a:r>
            <a:r>
              <a:rPr lang="en-US" sz="4500" dirty="0" smtClean="0"/>
              <a:t> </a:t>
            </a:r>
            <a:r>
              <a:rPr lang="en-US" sz="4500" dirty="0" err="1" smtClean="0"/>
              <a:t>té</a:t>
            </a:r>
            <a:r>
              <a:rPr lang="en-US" sz="4500" dirty="0" smtClean="0"/>
              <a:t>? ¡</a:t>
            </a:r>
            <a:r>
              <a:rPr lang="en-US" sz="4500" dirty="0" err="1" smtClean="0"/>
              <a:t>Ha</a:t>
            </a:r>
            <a:r>
              <a:rPr lang="en-US" sz="4500" dirty="0" err="1" smtClean="0">
                <a:solidFill>
                  <a:srgbClr val="FF0000"/>
                </a:solidFill>
              </a:rPr>
              <a:t>z</a:t>
            </a:r>
            <a:r>
              <a:rPr lang="en-US" sz="4500" dirty="0" err="1" smtClean="0"/>
              <a:t>telo</a:t>
            </a:r>
            <a:r>
              <a:rPr lang="en-US" sz="4500" dirty="0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47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“z”</a:t>
            </a:r>
            <a:endParaRPr lang="es-ES_tradnl" sz="6600" dirty="0"/>
          </a:p>
        </p:txBody>
      </p:sp>
      <p:sp>
        <p:nvSpPr>
          <p:cNvPr id="7" name="&quot;No&quot; Symbol 6"/>
          <p:cNvSpPr/>
          <p:nvPr/>
        </p:nvSpPr>
        <p:spPr bwMode="auto">
          <a:xfrm>
            <a:off x="3810000" y="2019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" descr="images-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4" b="13654"/>
          <a:stretch/>
        </p:blipFill>
        <p:spPr bwMode="auto">
          <a:xfrm>
            <a:off x="76200" y="1638300"/>
            <a:ext cx="2362200" cy="238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578093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Macintosh PowerPoint</Application>
  <PresentationFormat>Presentación en pantalla (16:10)</PresentationFormat>
  <Paragraphs>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Candara</vt:lpstr>
      <vt:lpstr>Century Gothic</vt:lpstr>
      <vt:lpstr>ＭＳ Ｐゴシック</vt:lpstr>
      <vt:lpstr>Palatino</vt:lpstr>
      <vt:lpstr>Times</vt:lpstr>
      <vt:lpstr>Books 16x9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2015-11-11T12:10:18Z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