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5" r:id="rId9"/>
    <p:sldId id="266" r:id="rId10"/>
    <p:sldId id="267" r:id="rId11"/>
    <p:sldId id="268" r:id="rId12"/>
    <p:sldId id="261" r:id="rId1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CD022EE-B7DD-47EA-A3A0-0EA2F33AC3ED}"/>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93F85BB5-758B-46E5-B162-D1A27D0B9C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38E41B1E-C43A-4125-B3E1-4394E638C275}"/>
              </a:ext>
            </a:extLst>
          </p:cNvPr>
          <p:cNvSpPr>
            <a:spLocks noGrp="1"/>
          </p:cNvSpPr>
          <p:nvPr>
            <p:ph type="dt" sz="half" idx="10"/>
          </p:nvPr>
        </p:nvSpPr>
        <p:spPr/>
        <p:txBody>
          <a:bodyPr/>
          <a:lstStyle/>
          <a:p>
            <a:fld id="{BF496406-F0B6-496B-B2EF-2EE90DFB8FC0}" type="datetimeFigureOut">
              <a:rPr lang="el-GR" smtClean="0"/>
              <a:t>5/4/2021</a:t>
            </a:fld>
            <a:endParaRPr lang="el-GR"/>
          </a:p>
        </p:txBody>
      </p:sp>
      <p:sp>
        <p:nvSpPr>
          <p:cNvPr id="5" name="Θέση υποσέλιδου 4">
            <a:extLst>
              <a:ext uri="{FF2B5EF4-FFF2-40B4-BE49-F238E27FC236}">
                <a16:creationId xmlns:a16="http://schemas.microsoft.com/office/drawing/2014/main" id="{7E10EE28-0A53-42D7-A3B6-B77B3F4B3D95}"/>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86C363F9-FF74-4C79-8027-E2B98CA997A5}"/>
              </a:ext>
            </a:extLst>
          </p:cNvPr>
          <p:cNvSpPr>
            <a:spLocks noGrp="1"/>
          </p:cNvSpPr>
          <p:nvPr>
            <p:ph type="sldNum" sz="quarter" idx="12"/>
          </p:nvPr>
        </p:nvSpPr>
        <p:spPr/>
        <p:txBody>
          <a:bodyPr/>
          <a:lstStyle/>
          <a:p>
            <a:fld id="{96B7BEE1-612C-4BC0-8120-1850643149CB}" type="slidenum">
              <a:rPr lang="el-GR" smtClean="0"/>
              <a:t>‹#›</a:t>
            </a:fld>
            <a:endParaRPr lang="el-GR"/>
          </a:p>
        </p:txBody>
      </p:sp>
    </p:spTree>
    <p:extLst>
      <p:ext uri="{BB962C8B-B14F-4D97-AF65-F5344CB8AC3E}">
        <p14:creationId xmlns:p14="http://schemas.microsoft.com/office/powerpoint/2010/main" val="223918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AF61A5D-9145-419D-AD6E-2BFD6840A95A}"/>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795DA031-5B78-4D58-9E46-1BCCC12B3F3F}"/>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47B3484E-61A8-43CE-AD5F-6CDEA3271C08}"/>
              </a:ext>
            </a:extLst>
          </p:cNvPr>
          <p:cNvSpPr>
            <a:spLocks noGrp="1"/>
          </p:cNvSpPr>
          <p:nvPr>
            <p:ph type="dt" sz="half" idx="10"/>
          </p:nvPr>
        </p:nvSpPr>
        <p:spPr/>
        <p:txBody>
          <a:bodyPr/>
          <a:lstStyle/>
          <a:p>
            <a:fld id="{BF496406-F0B6-496B-B2EF-2EE90DFB8FC0}" type="datetimeFigureOut">
              <a:rPr lang="el-GR" smtClean="0"/>
              <a:t>5/4/2021</a:t>
            </a:fld>
            <a:endParaRPr lang="el-GR"/>
          </a:p>
        </p:txBody>
      </p:sp>
      <p:sp>
        <p:nvSpPr>
          <p:cNvPr id="5" name="Θέση υποσέλιδου 4">
            <a:extLst>
              <a:ext uri="{FF2B5EF4-FFF2-40B4-BE49-F238E27FC236}">
                <a16:creationId xmlns:a16="http://schemas.microsoft.com/office/drawing/2014/main" id="{A9A80CF0-072E-4739-9CA1-029209F5D8EF}"/>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06F480AA-40EC-4942-863B-D1BB7338920C}"/>
              </a:ext>
            </a:extLst>
          </p:cNvPr>
          <p:cNvSpPr>
            <a:spLocks noGrp="1"/>
          </p:cNvSpPr>
          <p:nvPr>
            <p:ph type="sldNum" sz="quarter" idx="12"/>
          </p:nvPr>
        </p:nvSpPr>
        <p:spPr/>
        <p:txBody>
          <a:bodyPr/>
          <a:lstStyle/>
          <a:p>
            <a:fld id="{96B7BEE1-612C-4BC0-8120-1850643149CB}" type="slidenum">
              <a:rPr lang="el-GR" smtClean="0"/>
              <a:t>‹#›</a:t>
            </a:fld>
            <a:endParaRPr lang="el-GR"/>
          </a:p>
        </p:txBody>
      </p:sp>
    </p:spTree>
    <p:extLst>
      <p:ext uri="{BB962C8B-B14F-4D97-AF65-F5344CB8AC3E}">
        <p14:creationId xmlns:p14="http://schemas.microsoft.com/office/powerpoint/2010/main" val="95472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B7F492AB-4A63-44A8-8B37-329F1CC3673B}"/>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D0557F78-92DD-4DBD-BCFD-BD036A4702F4}"/>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0567EC6B-B16A-4103-97DE-CD6F13175C19}"/>
              </a:ext>
            </a:extLst>
          </p:cNvPr>
          <p:cNvSpPr>
            <a:spLocks noGrp="1"/>
          </p:cNvSpPr>
          <p:nvPr>
            <p:ph type="dt" sz="half" idx="10"/>
          </p:nvPr>
        </p:nvSpPr>
        <p:spPr/>
        <p:txBody>
          <a:bodyPr/>
          <a:lstStyle/>
          <a:p>
            <a:fld id="{BF496406-F0B6-496B-B2EF-2EE90DFB8FC0}" type="datetimeFigureOut">
              <a:rPr lang="el-GR" smtClean="0"/>
              <a:t>5/4/2021</a:t>
            </a:fld>
            <a:endParaRPr lang="el-GR"/>
          </a:p>
        </p:txBody>
      </p:sp>
      <p:sp>
        <p:nvSpPr>
          <p:cNvPr id="5" name="Θέση υποσέλιδου 4">
            <a:extLst>
              <a:ext uri="{FF2B5EF4-FFF2-40B4-BE49-F238E27FC236}">
                <a16:creationId xmlns:a16="http://schemas.microsoft.com/office/drawing/2014/main" id="{3F35A013-2891-4A0B-A7E1-8E032DC99246}"/>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0F7F774F-7C63-4840-8D41-D9C49DD07DC9}"/>
              </a:ext>
            </a:extLst>
          </p:cNvPr>
          <p:cNvSpPr>
            <a:spLocks noGrp="1"/>
          </p:cNvSpPr>
          <p:nvPr>
            <p:ph type="sldNum" sz="quarter" idx="12"/>
          </p:nvPr>
        </p:nvSpPr>
        <p:spPr/>
        <p:txBody>
          <a:bodyPr/>
          <a:lstStyle/>
          <a:p>
            <a:fld id="{96B7BEE1-612C-4BC0-8120-1850643149CB}" type="slidenum">
              <a:rPr lang="el-GR" smtClean="0"/>
              <a:t>‹#›</a:t>
            </a:fld>
            <a:endParaRPr lang="el-GR"/>
          </a:p>
        </p:txBody>
      </p:sp>
    </p:spTree>
    <p:extLst>
      <p:ext uri="{BB962C8B-B14F-4D97-AF65-F5344CB8AC3E}">
        <p14:creationId xmlns:p14="http://schemas.microsoft.com/office/powerpoint/2010/main" val="401915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D12495F-816B-44F5-BD04-861E41724E31}"/>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EA8126A7-4FD2-4C1D-8358-5053838BA23C}"/>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4247875D-BEC7-4E52-B3E8-63A26F7CA14E}"/>
              </a:ext>
            </a:extLst>
          </p:cNvPr>
          <p:cNvSpPr>
            <a:spLocks noGrp="1"/>
          </p:cNvSpPr>
          <p:nvPr>
            <p:ph type="dt" sz="half" idx="10"/>
          </p:nvPr>
        </p:nvSpPr>
        <p:spPr/>
        <p:txBody>
          <a:bodyPr/>
          <a:lstStyle/>
          <a:p>
            <a:fld id="{BF496406-F0B6-496B-B2EF-2EE90DFB8FC0}" type="datetimeFigureOut">
              <a:rPr lang="el-GR" smtClean="0"/>
              <a:t>5/4/2021</a:t>
            </a:fld>
            <a:endParaRPr lang="el-GR"/>
          </a:p>
        </p:txBody>
      </p:sp>
      <p:sp>
        <p:nvSpPr>
          <p:cNvPr id="5" name="Θέση υποσέλιδου 4">
            <a:extLst>
              <a:ext uri="{FF2B5EF4-FFF2-40B4-BE49-F238E27FC236}">
                <a16:creationId xmlns:a16="http://schemas.microsoft.com/office/drawing/2014/main" id="{554CE2EB-C7E5-4679-9144-DAE3EFB13845}"/>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62E40B51-B610-450F-9109-74ADF856FA29}"/>
              </a:ext>
            </a:extLst>
          </p:cNvPr>
          <p:cNvSpPr>
            <a:spLocks noGrp="1"/>
          </p:cNvSpPr>
          <p:nvPr>
            <p:ph type="sldNum" sz="quarter" idx="12"/>
          </p:nvPr>
        </p:nvSpPr>
        <p:spPr/>
        <p:txBody>
          <a:bodyPr/>
          <a:lstStyle/>
          <a:p>
            <a:fld id="{96B7BEE1-612C-4BC0-8120-1850643149CB}" type="slidenum">
              <a:rPr lang="el-GR" smtClean="0"/>
              <a:t>‹#›</a:t>
            </a:fld>
            <a:endParaRPr lang="el-GR"/>
          </a:p>
        </p:txBody>
      </p:sp>
    </p:spTree>
    <p:extLst>
      <p:ext uri="{BB962C8B-B14F-4D97-AF65-F5344CB8AC3E}">
        <p14:creationId xmlns:p14="http://schemas.microsoft.com/office/powerpoint/2010/main" val="333173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8EA71E4-A1C7-41D2-850F-8BD86BE834C4}"/>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CAF94C4-3B57-4D57-87EF-7DE8C2976D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62FEFBD1-6744-412D-A112-CEA5A6246D62}"/>
              </a:ext>
            </a:extLst>
          </p:cNvPr>
          <p:cNvSpPr>
            <a:spLocks noGrp="1"/>
          </p:cNvSpPr>
          <p:nvPr>
            <p:ph type="dt" sz="half" idx="10"/>
          </p:nvPr>
        </p:nvSpPr>
        <p:spPr/>
        <p:txBody>
          <a:bodyPr/>
          <a:lstStyle/>
          <a:p>
            <a:fld id="{BF496406-F0B6-496B-B2EF-2EE90DFB8FC0}" type="datetimeFigureOut">
              <a:rPr lang="el-GR" smtClean="0"/>
              <a:t>5/4/2021</a:t>
            </a:fld>
            <a:endParaRPr lang="el-GR"/>
          </a:p>
        </p:txBody>
      </p:sp>
      <p:sp>
        <p:nvSpPr>
          <p:cNvPr id="5" name="Θέση υποσέλιδου 4">
            <a:extLst>
              <a:ext uri="{FF2B5EF4-FFF2-40B4-BE49-F238E27FC236}">
                <a16:creationId xmlns:a16="http://schemas.microsoft.com/office/drawing/2014/main" id="{333A6A3B-3EF1-496E-8869-F34DF289EF87}"/>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07A4ED74-2AEB-4C6D-8B10-A18E0D016964}"/>
              </a:ext>
            </a:extLst>
          </p:cNvPr>
          <p:cNvSpPr>
            <a:spLocks noGrp="1"/>
          </p:cNvSpPr>
          <p:nvPr>
            <p:ph type="sldNum" sz="quarter" idx="12"/>
          </p:nvPr>
        </p:nvSpPr>
        <p:spPr/>
        <p:txBody>
          <a:bodyPr/>
          <a:lstStyle/>
          <a:p>
            <a:fld id="{96B7BEE1-612C-4BC0-8120-1850643149CB}" type="slidenum">
              <a:rPr lang="el-GR" smtClean="0"/>
              <a:t>‹#›</a:t>
            </a:fld>
            <a:endParaRPr lang="el-GR"/>
          </a:p>
        </p:txBody>
      </p:sp>
    </p:spTree>
    <p:extLst>
      <p:ext uri="{BB962C8B-B14F-4D97-AF65-F5344CB8AC3E}">
        <p14:creationId xmlns:p14="http://schemas.microsoft.com/office/powerpoint/2010/main" val="2953632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4B03834-9C77-4DE4-9D41-5B65C1249098}"/>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DCE0188A-BB85-41F8-9910-9DB9A61E7CA9}"/>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13128B03-DF23-4030-A102-4B3A5D904D18}"/>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BE117B12-8891-4B00-9EEF-24A9A60F441E}"/>
              </a:ext>
            </a:extLst>
          </p:cNvPr>
          <p:cNvSpPr>
            <a:spLocks noGrp="1"/>
          </p:cNvSpPr>
          <p:nvPr>
            <p:ph type="dt" sz="half" idx="10"/>
          </p:nvPr>
        </p:nvSpPr>
        <p:spPr/>
        <p:txBody>
          <a:bodyPr/>
          <a:lstStyle/>
          <a:p>
            <a:fld id="{BF496406-F0B6-496B-B2EF-2EE90DFB8FC0}" type="datetimeFigureOut">
              <a:rPr lang="el-GR" smtClean="0"/>
              <a:t>5/4/2021</a:t>
            </a:fld>
            <a:endParaRPr lang="el-GR"/>
          </a:p>
        </p:txBody>
      </p:sp>
      <p:sp>
        <p:nvSpPr>
          <p:cNvPr id="6" name="Θέση υποσέλιδου 5">
            <a:extLst>
              <a:ext uri="{FF2B5EF4-FFF2-40B4-BE49-F238E27FC236}">
                <a16:creationId xmlns:a16="http://schemas.microsoft.com/office/drawing/2014/main" id="{572EDF01-750B-4B1E-B295-9E6563186832}"/>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6DB7FBC0-606E-4DA0-9929-1286FAEAD5C8}"/>
              </a:ext>
            </a:extLst>
          </p:cNvPr>
          <p:cNvSpPr>
            <a:spLocks noGrp="1"/>
          </p:cNvSpPr>
          <p:nvPr>
            <p:ph type="sldNum" sz="quarter" idx="12"/>
          </p:nvPr>
        </p:nvSpPr>
        <p:spPr/>
        <p:txBody>
          <a:bodyPr/>
          <a:lstStyle/>
          <a:p>
            <a:fld id="{96B7BEE1-612C-4BC0-8120-1850643149CB}" type="slidenum">
              <a:rPr lang="el-GR" smtClean="0"/>
              <a:t>‹#›</a:t>
            </a:fld>
            <a:endParaRPr lang="el-GR"/>
          </a:p>
        </p:txBody>
      </p:sp>
    </p:spTree>
    <p:extLst>
      <p:ext uri="{BB962C8B-B14F-4D97-AF65-F5344CB8AC3E}">
        <p14:creationId xmlns:p14="http://schemas.microsoft.com/office/powerpoint/2010/main" val="308608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53B8350-1847-429B-9378-2BA4B4D0DB5D}"/>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A626CD05-5CF2-476E-8D94-449E5632AC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0C68E0AA-7008-48C0-9F3A-96383375C218}"/>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6BF6642F-2287-4249-9203-05D5DA80AF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846D7762-1B88-411C-89F6-5A0275006A89}"/>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CCE3ACE3-FAAD-4F36-A3A5-3511A5F3EFC7}"/>
              </a:ext>
            </a:extLst>
          </p:cNvPr>
          <p:cNvSpPr>
            <a:spLocks noGrp="1"/>
          </p:cNvSpPr>
          <p:nvPr>
            <p:ph type="dt" sz="half" idx="10"/>
          </p:nvPr>
        </p:nvSpPr>
        <p:spPr/>
        <p:txBody>
          <a:bodyPr/>
          <a:lstStyle/>
          <a:p>
            <a:fld id="{BF496406-F0B6-496B-B2EF-2EE90DFB8FC0}" type="datetimeFigureOut">
              <a:rPr lang="el-GR" smtClean="0"/>
              <a:t>5/4/2021</a:t>
            </a:fld>
            <a:endParaRPr lang="el-GR"/>
          </a:p>
        </p:txBody>
      </p:sp>
      <p:sp>
        <p:nvSpPr>
          <p:cNvPr id="8" name="Θέση υποσέλιδου 7">
            <a:extLst>
              <a:ext uri="{FF2B5EF4-FFF2-40B4-BE49-F238E27FC236}">
                <a16:creationId xmlns:a16="http://schemas.microsoft.com/office/drawing/2014/main" id="{2F813180-6013-4A78-ADEA-CB913982BE18}"/>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819EE327-D246-4560-A059-8267C9BFBECF}"/>
              </a:ext>
            </a:extLst>
          </p:cNvPr>
          <p:cNvSpPr>
            <a:spLocks noGrp="1"/>
          </p:cNvSpPr>
          <p:nvPr>
            <p:ph type="sldNum" sz="quarter" idx="12"/>
          </p:nvPr>
        </p:nvSpPr>
        <p:spPr/>
        <p:txBody>
          <a:bodyPr/>
          <a:lstStyle/>
          <a:p>
            <a:fld id="{96B7BEE1-612C-4BC0-8120-1850643149CB}" type="slidenum">
              <a:rPr lang="el-GR" smtClean="0"/>
              <a:t>‹#›</a:t>
            </a:fld>
            <a:endParaRPr lang="el-GR"/>
          </a:p>
        </p:txBody>
      </p:sp>
    </p:spTree>
    <p:extLst>
      <p:ext uri="{BB962C8B-B14F-4D97-AF65-F5344CB8AC3E}">
        <p14:creationId xmlns:p14="http://schemas.microsoft.com/office/powerpoint/2010/main" val="4028920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79D8D3F-6243-4DEA-8CD6-651B3F9A179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CAF8BBD0-02B5-4F43-93FD-F4E54DF9FBB5}"/>
              </a:ext>
            </a:extLst>
          </p:cNvPr>
          <p:cNvSpPr>
            <a:spLocks noGrp="1"/>
          </p:cNvSpPr>
          <p:nvPr>
            <p:ph type="dt" sz="half" idx="10"/>
          </p:nvPr>
        </p:nvSpPr>
        <p:spPr/>
        <p:txBody>
          <a:bodyPr/>
          <a:lstStyle/>
          <a:p>
            <a:fld id="{BF496406-F0B6-496B-B2EF-2EE90DFB8FC0}" type="datetimeFigureOut">
              <a:rPr lang="el-GR" smtClean="0"/>
              <a:t>5/4/2021</a:t>
            </a:fld>
            <a:endParaRPr lang="el-GR"/>
          </a:p>
        </p:txBody>
      </p:sp>
      <p:sp>
        <p:nvSpPr>
          <p:cNvPr id="4" name="Θέση υποσέλιδου 3">
            <a:extLst>
              <a:ext uri="{FF2B5EF4-FFF2-40B4-BE49-F238E27FC236}">
                <a16:creationId xmlns:a16="http://schemas.microsoft.com/office/drawing/2014/main" id="{5C673D63-79BD-4260-9F98-4D4C3F725B7D}"/>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6AC4BBE3-0C00-4F5A-A8A0-D431526AD4CD}"/>
              </a:ext>
            </a:extLst>
          </p:cNvPr>
          <p:cNvSpPr>
            <a:spLocks noGrp="1"/>
          </p:cNvSpPr>
          <p:nvPr>
            <p:ph type="sldNum" sz="quarter" idx="12"/>
          </p:nvPr>
        </p:nvSpPr>
        <p:spPr/>
        <p:txBody>
          <a:bodyPr/>
          <a:lstStyle/>
          <a:p>
            <a:fld id="{96B7BEE1-612C-4BC0-8120-1850643149CB}" type="slidenum">
              <a:rPr lang="el-GR" smtClean="0"/>
              <a:t>‹#›</a:t>
            </a:fld>
            <a:endParaRPr lang="el-GR"/>
          </a:p>
        </p:txBody>
      </p:sp>
    </p:spTree>
    <p:extLst>
      <p:ext uri="{BB962C8B-B14F-4D97-AF65-F5344CB8AC3E}">
        <p14:creationId xmlns:p14="http://schemas.microsoft.com/office/powerpoint/2010/main" val="3535400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1D300B89-BF60-4CA2-BBCE-4C295AEEF98F}"/>
              </a:ext>
            </a:extLst>
          </p:cNvPr>
          <p:cNvSpPr>
            <a:spLocks noGrp="1"/>
          </p:cNvSpPr>
          <p:nvPr>
            <p:ph type="dt" sz="half" idx="10"/>
          </p:nvPr>
        </p:nvSpPr>
        <p:spPr/>
        <p:txBody>
          <a:bodyPr/>
          <a:lstStyle/>
          <a:p>
            <a:fld id="{BF496406-F0B6-496B-B2EF-2EE90DFB8FC0}" type="datetimeFigureOut">
              <a:rPr lang="el-GR" smtClean="0"/>
              <a:t>5/4/2021</a:t>
            </a:fld>
            <a:endParaRPr lang="el-GR"/>
          </a:p>
        </p:txBody>
      </p:sp>
      <p:sp>
        <p:nvSpPr>
          <p:cNvPr id="3" name="Θέση υποσέλιδου 2">
            <a:extLst>
              <a:ext uri="{FF2B5EF4-FFF2-40B4-BE49-F238E27FC236}">
                <a16:creationId xmlns:a16="http://schemas.microsoft.com/office/drawing/2014/main" id="{70CE906E-6C04-40A0-A59A-D0B9099E8105}"/>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3F2DC968-8D4F-4E4D-97A9-4E99302D0D25}"/>
              </a:ext>
            </a:extLst>
          </p:cNvPr>
          <p:cNvSpPr>
            <a:spLocks noGrp="1"/>
          </p:cNvSpPr>
          <p:nvPr>
            <p:ph type="sldNum" sz="quarter" idx="12"/>
          </p:nvPr>
        </p:nvSpPr>
        <p:spPr/>
        <p:txBody>
          <a:bodyPr/>
          <a:lstStyle/>
          <a:p>
            <a:fld id="{96B7BEE1-612C-4BC0-8120-1850643149CB}" type="slidenum">
              <a:rPr lang="el-GR" smtClean="0"/>
              <a:t>‹#›</a:t>
            </a:fld>
            <a:endParaRPr lang="el-GR"/>
          </a:p>
        </p:txBody>
      </p:sp>
    </p:spTree>
    <p:extLst>
      <p:ext uri="{BB962C8B-B14F-4D97-AF65-F5344CB8AC3E}">
        <p14:creationId xmlns:p14="http://schemas.microsoft.com/office/powerpoint/2010/main" val="1363710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F08318A-5F99-482F-ACBA-50A972AFC8C6}"/>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D86FBBBC-0EB0-468A-8CAB-18E2B830C9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C1454ECA-5282-497F-AE99-F0E5CC532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443E67F4-6001-422A-86F3-0ACA43F01F25}"/>
              </a:ext>
            </a:extLst>
          </p:cNvPr>
          <p:cNvSpPr>
            <a:spLocks noGrp="1"/>
          </p:cNvSpPr>
          <p:nvPr>
            <p:ph type="dt" sz="half" idx="10"/>
          </p:nvPr>
        </p:nvSpPr>
        <p:spPr/>
        <p:txBody>
          <a:bodyPr/>
          <a:lstStyle/>
          <a:p>
            <a:fld id="{BF496406-F0B6-496B-B2EF-2EE90DFB8FC0}" type="datetimeFigureOut">
              <a:rPr lang="el-GR" smtClean="0"/>
              <a:t>5/4/2021</a:t>
            </a:fld>
            <a:endParaRPr lang="el-GR"/>
          </a:p>
        </p:txBody>
      </p:sp>
      <p:sp>
        <p:nvSpPr>
          <p:cNvPr id="6" name="Θέση υποσέλιδου 5">
            <a:extLst>
              <a:ext uri="{FF2B5EF4-FFF2-40B4-BE49-F238E27FC236}">
                <a16:creationId xmlns:a16="http://schemas.microsoft.com/office/drawing/2014/main" id="{89248290-10AB-46CD-B502-36B2464320DF}"/>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5435588-74FF-4AB2-A075-D49E44077594}"/>
              </a:ext>
            </a:extLst>
          </p:cNvPr>
          <p:cNvSpPr>
            <a:spLocks noGrp="1"/>
          </p:cNvSpPr>
          <p:nvPr>
            <p:ph type="sldNum" sz="quarter" idx="12"/>
          </p:nvPr>
        </p:nvSpPr>
        <p:spPr/>
        <p:txBody>
          <a:bodyPr/>
          <a:lstStyle/>
          <a:p>
            <a:fld id="{96B7BEE1-612C-4BC0-8120-1850643149CB}" type="slidenum">
              <a:rPr lang="el-GR" smtClean="0"/>
              <a:t>‹#›</a:t>
            </a:fld>
            <a:endParaRPr lang="el-GR"/>
          </a:p>
        </p:txBody>
      </p:sp>
    </p:spTree>
    <p:extLst>
      <p:ext uri="{BB962C8B-B14F-4D97-AF65-F5344CB8AC3E}">
        <p14:creationId xmlns:p14="http://schemas.microsoft.com/office/powerpoint/2010/main" val="99835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2CC738E-74E1-4759-BFE3-4C59FC364C25}"/>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0982F4FC-F963-4526-8F4F-D4A5296578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70AF0400-161D-49D6-84C7-8A2080439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F6AAEE3A-1C06-4E89-BD5F-5CF274C13ADC}"/>
              </a:ext>
            </a:extLst>
          </p:cNvPr>
          <p:cNvSpPr>
            <a:spLocks noGrp="1"/>
          </p:cNvSpPr>
          <p:nvPr>
            <p:ph type="dt" sz="half" idx="10"/>
          </p:nvPr>
        </p:nvSpPr>
        <p:spPr/>
        <p:txBody>
          <a:bodyPr/>
          <a:lstStyle/>
          <a:p>
            <a:fld id="{BF496406-F0B6-496B-B2EF-2EE90DFB8FC0}" type="datetimeFigureOut">
              <a:rPr lang="el-GR" smtClean="0"/>
              <a:t>5/4/2021</a:t>
            </a:fld>
            <a:endParaRPr lang="el-GR"/>
          </a:p>
        </p:txBody>
      </p:sp>
      <p:sp>
        <p:nvSpPr>
          <p:cNvPr id="6" name="Θέση υποσέλιδου 5">
            <a:extLst>
              <a:ext uri="{FF2B5EF4-FFF2-40B4-BE49-F238E27FC236}">
                <a16:creationId xmlns:a16="http://schemas.microsoft.com/office/drawing/2014/main" id="{9E33F949-CCF4-4848-8B0B-021C437E70B6}"/>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57A926F1-F739-42C1-9507-6081174F8EF3}"/>
              </a:ext>
            </a:extLst>
          </p:cNvPr>
          <p:cNvSpPr>
            <a:spLocks noGrp="1"/>
          </p:cNvSpPr>
          <p:nvPr>
            <p:ph type="sldNum" sz="quarter" idx="12"/>
          </p:nvPr>
        </p:nvSpPr>
        <p:spPr/>
        <p:txBody>
          <a:bodyPr/>
          <a:lstStyle/>
          <a:p>
            <a:fld id="{96B7BEE1-612C-4BC0-8120-1850643149CB}" type="slidenum">
              <a:rPr lang="el-GR" smtClean="0"/>
              <a:t>‹#›</a:t>
            </a:fld>
            <a:endParaRPr lang="el-GR"/>
          </a:p>
        </p:txBody>
      </p:sp>
    </p:spTree>
    <p:extLst>
      <p:ext uri="{BB962C8B-B14F-4D97-AF65-F5344CB8AC3E}">
        <p14:creationId xmlns:p14="http://schemas.microsoft.com/office/powerpoint/2010/main" val="317589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CC34AF5A-4A09-4102-8125-599DD65F74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F94AC6B9-43D4-4F1B-9115-D3711DEE8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ACAFCCC1-CCA0-48CC-9719-D91A7A118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96406-F0B6-496B-B2EF-2EE90DFB8FC0}" type="datetimeFigureOut">
              <a:rPr lang="el-GR" smtClean="0"/>
              <a:t>5/4/2021</a:t>
            </a:fld>
            <a:endParaRPr lang="el-GR"/>
          </a:p>
        </p:txBody>
      </p:sp>
      <p:sp>
        <p:nvSpPr>
          <p:cNvPr id="5" name="Θέση υποσέλιδου 4">
            <a:extLst>
              <a:ext uri="{FF2B5EF4-FFF2-40B4-BE49-F238E27FC236}">
                <a16:creationId xmlns:a16="http://schemas.microsoft.com/office/drawing/2014/main" id="{1CF747BA-52F8-448B-AE98-5FEFAADEE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083F3A84-F870-4EA2-9ECF-B8125891B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7BEE1-612C-4BC0-8120-1850643149CB}" type="slidenum">
              <a:rPr lang="el-GR" smtClean="0"/>
              <a:t>‹#›</a:t>
            </a:fld>
            <a:endParaRPr lang="el-GR"/>
          </a:p>
        </p:txBody>
      </p:sp>
    </p:spTree>
    <p:extLst>
      <p:ext uri="{BB962C8B-B14F-4D97-AF65-F5344CB8AC3E}">
        <p14:creationId xmlns:p14="http://schemas.microsoft.com/office/powerpoint/2010/main" val="3480202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ipopt.org/"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developers.google.com/optimization/introduction/pyth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F97D478-24A3-4797-927F-C8DFBB2FF9E4}"/>
              </a:ext>
            </a:extLst>
          </p:cNvPr>
          <p:cNvSpPr>
            <a:spLocks noGrp="1"/>
          </p:cNvSpPr>
          <p:nvPr>
            <p:ph type="ctrTitle"/>
          </p:nvPr>
        </p:nvSpPr>
        <p:spPr>
          <a:xfrm>
            <a:off x="1524000" y="170640"/>
            <a:ext cx="9144000" cy="687776"/>
          </a:xfrm>
        </p:spPr>
        <p:txBody>
          <a:bodyPr>
            <a:normAutofit/>
          </a:bodyPr>
          <a:lstStyle/>
          <a:p>
            <a:r>
              <a:rPr lang="en-US" sz="3600" dirty="0"/>
              <a:t>Multiple Knapsacks</a:t>
            </a:r>
          </a:p>
        </p:txBody>
      </p:sp>
      <p:sp>
        <p:nvSpPr>
          <p:cNvPr id="3" name="Υπότιτλος 2">
            <a:extLst>
              <a:ext uri="{FF2B5EF4-FFF2-40B4-BE49-F238E27FC236}">
                <a16:creationId xmlns:a16="http://schemas.microsoft.com/office/drawing/2014/main" id="{486BCC16-CCE0-47F4-A72E-23E5CFF11CDF}"/>
              </a:ext>
            </a:extLst>
          </p:cNvPr>
          <p:cNvSpPr>
            <a:spLocks noGrp="1"/>
          </p:cNvSpPr>
          <p:nvPr>
            <p:ph type="subTitle" idx="1"/>
          </p:nvPr>
        </p:nvSpPr>
        <p:spPr>
          <a:xfrm>
            <a:off x="1524000" y="1175657"/>
            <a:ext cx="9144000" cy="4082143"/>
          </a:xfrm>
        </p:spPr>
        <p:txBody>
          <a:bodyPr>
            <a:normAutofit/>
          </a:bodyPr>
          <a:lstStyle/>
          <a:p>
            <a:pPr algn="l"/>
            <a:r>
              <a:rPr lang="el-GR" sz="2000" dirty="0"/>
              <a:t>Το πρόβλημα με τα πολλαπλά σακίδια είναι να συσκευάσουμε ένα υποσύνολο από μια συλλογή αντικειμένων με διαφορετικά βάρη και τιμές, σε πολλαπλούς σάκους (καθένας από τους οποίους έχει ορισμένη χωρητικότητα), έτσι ώστε η συνολική αξία τοποθέτησης να είναι η μέγιστη.</a:t>
            </a:r>
            <a:endParaRPr lang="en-US" sz="2000" dirty="0"/>
          </a:p>
          <a:p>
            <a:pPr algn="l"/>
            <a:endParaRPr lang="el-GR" sz="2000" dirty="0"/>
          </a:p>
          <a:p>
            <a:pPr algn="l"/>
            <a:r>
              <a:rPr lang="el-GR" sz="2000" dirty="0"/>
              <a:t>Η επίλυση του προβλήματος πραγματοποιείται σε </a:t>
            </a:r>
            <a:r>
              <a:rPr lang="en-US" sz="2000" dirty="0"/>
              <a:t>python</a:t>
            </a:r>
            <a:r>
              <a:rPr lang="el-GR" sz="2000" dirty="0"/>
              <a:t> με τη χρήση του </a:t>
            </a:r>
            <a:r>
              <a:rPr lang="en-US" sz="2000" dirty="0"/>
              <a:t>SCIP</a:t>
            </a:r>
            <a:r>
              <a:rPr lang="el-GR" sz="2000" dirty="0"/>
              <a:t> </a:t>
            </a:r>
            <a:r>
              <a:rPr lang="en-US" sz="2000" dirty="0"/>
              <a:t>MIP solver </a:t>
            </a:r>
            <a:r>
              <a:rPr lang="el-GR" sz="2000" dirty="0"/>
              <a:t>μέσω του</a:t>
            </a:r>
            <a:r>
              <a:rPr lang="en-US" sz="2000" dirty="0"/>
              <a:t> </a:t>
            </a:r>
            <a:r>
              <a:rPr lang="el-GR" sz="2000" dirty="0"/>
              <a:t>εργαλείου </a:t>
            </a:r>
            <a:r>
              <a:rPr kumimoji="0" lang="el-GR" altLang="el-GR" sz="2000" b="0" i="0" u="none" strike="noStrike" cap="none" normalizeH="0" baseline="0" dirty="0">
                <a:ln>
                  <a:noFill/>
                </a:ln>
                <a:solidFill>
                  <a:schemeClr val="accent1"/>
                </a:solidFill>
                <a:effectLst/>
                <a:latin typeface="Roboto Mono"/>
              </a:rPr>
              <a:t>pywraplp </a:t>
            </a:r>
            <a:r>
              <a:rPr kumimoji="0" lang="el-GR" altLang="el-GR" sz="2000" b="0" i="0" u="none" strike="noStrike" cap="none" normalizeH="0" baseline="0" dirty="0">
                <a:ln>
                  <a:noFill/>
                </a:ln>
                <a:effectLst/>
                <a:latin typeface="Roboto Mono"/>
              </a:rPr>
              <a:t>της </a:t>
            </a:r>
            <a:r>
              <a:rPr kumimoji="0" lang="en-US" altLang="el-GR" sz="2000" b="0" i="0" u="none" strike="noStrike" cap="none" normalizeH="0" baseline="0" dirty="0">
                <a:ln>
                  <a:noFill/>
                </a:ln>
                <a:effectLst/>
                <a:latin typeface="Roboto Mono"/>
              </a:rPr>
              <a:t>Google. </a:t>
            </a:r>
            <a:r>
              <a:rPr kumimoji="0" lang="el-GR" altLang="el-GR" sz="2000" b="0" i="0" u="none" strike="noStrike" cap="none" normalizeH="0" baseline="0" dirty="0">
                <a:ln>
                  <a:noFill/>
                </a:ln>
                <a:effectLst/>
                <a:latin typeface="Roboto Mono"/>
              </a:rPr>
              <a:t>Η ενσωμάτωση της βιβλιοθήκης γίνεται με την εντολή:</a:t>
            </a:r>
            <a:endParaRPr lang="el-GR" sz="2000" dirty="0">
              <a:solidFill>
                <a:schemeClr val="accent1"/>
              </a:solidFill>
            </a:endParaRPr>
          </a:p>
        </p:txBody>
      </p:sp>
      <p:pic>
        <p:nvPicPr>
          <p:cNvPr id="9" name="Εικόνα 8">
            <a:extLst>
              <a:ext uri="{FF2B5EF4-FFF2-40B4-BE49-F238E27FC236}">
                <a16:creationId xmlns:a16="http://schemas.microsoft.com/office/drawing/2014/main" id="{0FE37B8E-0D6E-4F3D-9C25-C13F9D0CA2CC}"/>
              </a:ext>
            </a:extLst>
          </p:cNvPr>
          <p:cNvPicPr>
            <a:picLocks noChangeAspect="1"/>
          </p:cNvPicPr>
          <p:nvPr/>
        </p:nvPicPr>
        <p:blipFill>
          <a:blip r:embed="rId2"/>
          <a:stretch>
            <a:fillRect/>
          </a:stretch>
        </p:blipFill>
        <p:spPr>
          <a:xfrm>
            <a:off x="1524000" y="4065367"/>
            <a:ext cx="4342572" cy="445392"/>
          </a:xfrm>
          <a:prstGeom prst="rect">
            <a:avLst/>
          </a:prstGeom>
        </p:spPr>
      </p:pic>
    </p:spTree>
    <p:extLst>
      <p:ext uri="{BB962C8B-B14F-4D97-AF65-F5344CB8AC3E}">
        <p14:creationId xmlns:p14="http://schemas.microsoft.com/office/powerpoint/2010/main" val="412270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F2B9C9-986A-4B70-B557-7F2F26205EA2}"/>
              </a:ext>
            </a:extLst>
          </p:cNvPr>
          <p:cNvSpPr>
            <a:spLocks noGrp="1"/>
          </p:cNvSpPr>
          <p:nvPr>
            <p:ph type="title"/>
          </p:nvPr>
        </p:nvSpPr>
        <p:spPr>
          <a:xfrm>
            <a:off x="838200" y="365126"/>
            <a:ext cx="10515600" cy="809334"/>
          </a:xfrm>
        </p:spPr>
        <p:txBody>
          <a:bodyPr>
            <a:normAutofit fontScale="90000"/>
          </a:bodyPr>
          <a:lstStyle/>
          <a:p>
            <a:pPr algn="ctr"/>
            <a:r>
              <a:rPr lang="el-GR" sz="3600" dirty="0"/>
              <a:t>Παράδειγμα </a:t>
            </a:r>
            <a:r>
              <a:rPr lang="en-US" sz="3600" dirty="0"/>
              <a:t>Propagation </a:t>
            </a:r>
            <a:r>
              <a:rPr lang="el-GR" sz="3600" dirty="0"/>
              <a:t>με 5 αντικείμενα και 4 σάκους.</a:t>
            </a:r>
          </a:p>
        </p:txBody>
      </p:sp>
      <p:sp>
        <p:nvSpPr>
          <p:cNvPr id="6" name="TextBox 5">
            <a:extLst>
              <a:ext uri="{FF2B5EF4-FFF2-40B4-BE49-F238E27FC236}">
                <a16:creationId xmlns:a16="http://schemas.microsoft.com/office/drawing/2014/main" id="{FD52E652-8C63-4462-BECB-3632E6D7C20B}"/>
              </a:ext>
            </a:extLst>
          </p:cNvPr>
          <p:cNvSpPr txBox="1"/>
          <p:nvPr/>
        </p:nvSpPr>
        <p:spPr>
          <a:xfrm>
            <a:off x="1409949" y="1648991"/>
            <a:ext cx="8849787" cy="369332"/>
          </a:xfrm>
          <a:prstGeom prst="rect">
            <a:avLst/>
          </a:prstGeom>
          <a:noFill/>
        </p:spPr>
        <p:txBody>
          <a:bodyPr wrap="square" rtlCol="0">
            <a:spAutoFit/>
          </a:bodyPr>
          <a:lstStyle/>
          <a:p>
            <a:r>
              <a:rPr lang="el-GR" dirty="0"/>
              <a:t>Η τοποθέτηση του 4</a:t>
            </a:r>
            <a:r>
              <a:rPr lang="el-GR" baseline="30000" dirty="0"/>
              <a:t>ου</a:t>
            </a:r>
            <a:r>
              <a:rPr lang="el-GR" dirty="0"/>
              <a:t> αντικειμένου γίνεται στον 4</a:t>
            </a:r>
            <a:r>
              <a:rPr lang="el-GR" baseline="30000" dirty="0"/>
              <a:t>ο</a:t>
            </a:r>
            <a:r>
              <a:rPr lang="el-GR" dirty="0"/>
              <a:t> σάκο.</a:t>
            </a:r>
          </a:p>
        </p:txBody>
      </p:sp>
      <p:pic>
        <p:nvPicPr>
          <p:cNvPr id="4" name="Εικόνα 3" descr="Εικόνα που περιέχει κείμενο&#10;&#10;Περιγραφή που δημιουργήθηκε αυτόματα">
            <a:extLst>
              <a:ext uri="{FF2B5EF4-FFF2-40B4-BE49-F238E27FC236}">
                <a16:creationId xmlns:a16="http://schemas.microsoft.com/office/drawing/2014/main" id="{F802D261-B62C-413E-B61C-2A48045ED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030" y="2862187"/>
            <a:ext cx="3593940" cy="3630687"/>
          </a:xfrm>
          <a:prstGeom prst="rect">
            <a:avLst/>
          </a:prstGeom>
        </p:spPr>
      </p:pic>
      <p:pic>
        <p:nvPicPr>
          <p:cNvPr id="9" name="Εικόνα 8" descr="Εικόνα που περιέχει κείμενο, ηλεκτρονικές συσκευές&#10;&#10;Περιγραφή που δημιουργήθηκε αυτόματα">
            <a:extLst>
              <a:ext uri="{FF2B5EF4-FFF2-40B4-BE49-F238E27FC236}">
                <a16:creationId xmlns:a16="http://schemas.microsoft.com/office/drawing/2014/main" id="{FD51D355-E09A-465A-923A-EA7273E21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750" y="3616324"/>
            <a:ext cx="1543050" cy="2876550"/>
          </a:xfrm>
          <a:prstGeom prst="rect">
            <a:avLst/>
          </a:prstGeom>
        </p:spPr>
      </p:pic>
    </p:spTree>
    <p:extLst>
      <p:ext uri="{BB962C8B-B14F-4D97-AF65-F5344CB8AC3E}">
        <p14:creationId xmlns:p14="http://schemas.microsoft.com/office/powerpoint/2010/main" val="143939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F2B9C9-986A-4B70-B557-7F2F26205EA2}"/>
              </a:ext>
            </a:extLst>
          </p:cNvPr>
          <p:cNvSpPr>
            <a:spLocks noGrp="1"/>
          </p:cNvSpPr>
          <p:nvPr>
            <p:ph type="title"/>
          </p:nvPr>
        </p:nvSpPr>
        <p:spPr>
          <a:xfrm>
            <a:off x="838200" y="365126"/>
            <a:ext cx="10515600" cy="809334"/>
          </a:xfrm>
        </p:spPr>
        <p:txBody>
          <a:bodyPr>
            <a:normAutofit fontScale="90000"/>
          </a:bodyPr>
          <a:lstStyle/>
          <a:p>
            <a:pPr algn="ctr"/>
            <a:r>
              <a:rPr lang="el-GR" sz="3600" dirty="0"/>
              <a:t>Παράδειγμα </a:t>
            </a:r>
            <a:r>
              <a:rPr lang="en-US" sz="3600" dirty="0"/>
              <a:t>Propagation </a:t>
            </a:r>
            <a:r>
              <a:rPr lang="el-GR" sz="3600" dirty="0"/>
              <a:t>με 5 αντικείμενα και 4 σάκους.</a:t>
            </a:r>
          </a:p>
        </p:txBody>
      </p:sp>
      <p:sp>
        <p:nvSpPr>
          <p:cNvPr id="6" name="TextBox 5">
            <a:extLst>
              <a:ext uri="{FF2B5EF4-FFF2-40B4-BE49-F238E27FC236}">
                <a16:creationId xmlns:a16="http://schemas.microsoft.com/office/drawing/2014/main" id="{FD52E652-8C63-4462-BECB-3632E6D7C20B}"/>
              </a:ext>
            </a:extLst>
          </p:cNvPr>
          <p:cNvSpPr txBox="1"/>
          <p:nvPr/>
        </p:nvSpPr>
        <p:spPr>
          <a:xfrm>
            <a:off x="1502228" y="1240971"/>
            <a:ext cx="8849787" cy="923330"/>
          </a:xfrm>
          <a:prstGeom prst="rect">
            <a:avLst/>
          </a:prstGeom>
          <a:noFill/>
        </p:spPr>
        <p:txBody>
          <a:bodyPr wrap="square" rtlCol="0">
            <a:spAutoFit/>
          </a:bodyPr>
          <a:lstStyle/>
          <a:p>
            <a:r>
              <a:rPr lang="el-GR" dirty="0"/>
              <a:t>Η τοποθέτηση του 5</a:t>
            </a:r>
            <a:r>
              <a:rPr lang="el-GR" baseline="30000" dirty="0"/>
              <a:t>ου</a:t>
            </a:r>
            <a:r>
              <a:rPr lang="el-GR" dirty="0"/>
              <a:t> αντικειμένου μπορεί να πραγματοποιηθεί είτε στον 2</a:t>
            </a:r>
            <a:r>
              <a:rPr lang="el-GR" baseline="30000" dirty="0"/>
              <a:t>ο</a:t>
            </a:r>
            <a:r>
              <a:rPr lang="el-GR" dirty="0"/>
              <a:t> σάκο είτε στον 4</a:t>
            </a:r>
            <a:r>
              <a:rPr lang="el-GR" baseline="30000" dirty="0"/>
              <a:t>ο</a:t>
            </a:r>
            <a:r>
              <a:rPr lang="el-GR" dirty="0"/>
              <a:t> σάκο. Αρχικά θα επιλεχθεί ο 2</a:t>
            </a:r>
            <a:r>
              <a:rPr lang="el-GR" baseline="30000" dirty="0"/>
              <a:t>ος</a:t>
            </a:r>
            <a:r>
              <a:rPr lang="el-GR" dirty="0"/>
              <a:t> σάκος. Λόγω περιορισμού (1) η μεταβλητή απόφασης </a:t>
            </a:r>
            <a:r>
              <a:rPr lang="en-US" dirty="0"/>
              <a:t>v,bag4 </a:t>
            </a:r>
            <a:r>
              <a:rPr lang="el-GR" dirty="0"/>
              <a:t>θα πάρει την τιμή 0. </a:t>
            </a:r>
          </a:p>
        </p:txBody>
      </p:sp>
      <p:pic>
        <p:nvPicPr>
          <p:cNvPr id="7" name="Εικόνα 6" descr="Εικόνα που περιέχει κείμενο&#10;&#10;Περιγραφή που δημιουργήθηκε αυτόματα">
            <a:extLst>
              <a:ext uri="{FF2B5EF4-FFF2-40B4-BE49-F238E27FC236}">
                <a16:creationId xmlns:a16="http://schemas.microsoft.com/office/drawing/2014/main" id="{3939D3BE-CF87-4C26-9A3C-BEB462944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441" y="2852257"/>
            <a:ext cx="3603768" cy="3640617"/>
          </a:xfrm>
          <a:prstGeom prst="rect">
            <a:avLst/>
          </a:prstGeom>
        </p:spPr>
      </p:pic>
      <p:sp>
        <p:nvSpPr>
          <p:cNvPr id="8" name="TextBox 7">
            <a:extLst>
              <a:ext uri="{FF2B5EF4-FFF2-40B4-BE49-F238E27FC236}">
                <a16:creationId xmlns:a16="http://schemas.microsoft.com/office/drawing/2014/main" id="{FDE6B03B-4913-4C7A-A530-95244D3D65C9}"/>
              </a:ext>
            </a:extLst>
          </p:cNvPr>
          <p:cNvSpPr txBox="1"/>
          <p:nvPr/>
        </p:nvSpPr>
        <p:spPr>
          <a:xfrm>
            <a:off x="667657" y="2852257"/>
            <a:ext cx="3288485" cy="4062651"/>
          </a:xfrm>
          <a:prstGeom prst="rect">
            <a:avLst/>
          </a:prstGeom>
          <a:noFill/>
        </p:spPr>
        <p:txBody>
          <a:bodyPr wrap="square" rtlCol="0">
            <a:spAutoFit/>
          </a:bodyPr>
          <a:lstStyle/>
          <a:p>
            <a:r>
              <a:rPr lang="el-GR" sz="1600" dirty="0"/>
              <a:t>Ο χώρος αναζήτησης έχει καλυφθεί και όλες οι μεταβλητές απόφασης έχουν πάρει τιμή που οδηγεί σε </a:t>
            </a:r>
            <a:r>
              <a:rPr lang="en-US" sz="1600" dirty="0"/>
              <a:t>feasible solution. </a:t>
            </a:r>
            <a:endParaRPr lang="el-GR" sz="1600" dirty="0"/>
          </a:p>
          <a:p>
            <a:r>
              <a:rPr lang="el-GR" sz="1600" dirty="0"/>
              <a:t>Σε περίπτωση που κάποια σειρά τοποθέτησης οδηγήσει σε </a:t>
            </a:r>
            <a:r>
              <a:rPr lang="en-US" sz="1600" dirty="0"/>
              <a:t>infeasible solution</a:t>
            </a:r>
            <a:r>
              <a:rPr lang="el-GR" sz="1600" dirty="0"/>
              <a:t>, επιστρέφουμε σε προηγουμένη κατάσταση και δοκιμάζουμε νέες τοποθετήσεις. </a:t>
            </a:r>
          </a:p>
          <a:p>
            <a:r>
              <a:rPr lang="el-GR" sz="1600" dirty="0"/>
              <a:t>Η διαδικασία θα εκτελείται μέχρι να επιστρέψει το </a:t>
            </a:r>
            <a:r>
              <a:rPr lang="en-US" sz="1600" dirty="0"/>
              <a:t>optimal solution </a:t>
            </a:r>
            <a:r>
              <a:rPr lang="el-GR" sz="1600" dirty="0"/>
              <a:t>το οποίο είναι αυτό με την μεγαλύτερη συνολική αξία αντικείμενων εντός των σάκων.</a:t>
            </a:r>
          </a:p>
          <a:p>
            <a:endParaRPr lang="el-GR" sz="1600" dirty="0"/>
          </a:p>
          <a:p>
            <a:endParaRPr lang="el-GR" dirty="0"/>
          </a:p>
        </p:txBody>
      </p:sp>
      <p:pic>
        <p:nvPicPr>
          <p:cNvPr id="10" name="Εικόνα 9" descr="Εικόνα που περιέχει κείμενο, ηλεκτρονικές συσκευές&#10;&#10;Περιγραφή που δημιουργήθηκε αυτόματα">
            <a:extLst>
              <a:ext uri="{FF2B5EF4-FFF2-40B4-BE49-F238E27FC236}">
                <a16:creationId xmlns:a16="http://schemas.microsoft.com/office/drawing/2014/main" id="{66F86613-9B28-49BC-87F0-533765419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750" y="3616324"/>
            <a:ext cx="1543050" cy="2876550"/>
          </a:xfrm>
          <a:prstGeom prst="rect">
            <a:avLst/>
          </a:prstGeom>
        </p:spPr>
      </p:pic>
    </p:spTree>
    <p:extLst>
      <p:ext uri="{BB962C8B-B14F-4D97-AF65-F5344CB8AC3E}">
        <p14:creationId xmlns:p14="http://schemas.microsoft.com/office/powerpoint/2010/main" val="105831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CFC1B15-72D9-4831-8E1C-F87F931BE15E}"/>
              </a:ext>
            </a:extLst>
          </p:cNvPr>
          <p:cNvSpPr>
            <a:spLocks noGrp="1"/>
          </p:cNvSpPr>
          <p:nvPr>
            <p:ph type="title"/>
          </p:nvPr>
        </p:nvSpPr>
        <p:spPr>
          <a:xfrm>
            <a:off x="838200" y="365126"/>
            <a:ext cx="10515600" cy="599608"/>
          </a:xfrm>
        </p:spPr>
        <p:txBody>
          <a:bodyPr>
            <a:normAutofit/>
          </a:bodyPr>
          <a:lstStyle/>
          <a:p>
            <a:pPr marL="0" indent="0" algn="ctr">
              <a:buNone/>
            </a:pPr>
            <a:r>
              <a:rPr lang="el-GR" sz="3600" dirty="0"/>
              <a:t>Κλήση του </a:t>
            </a:r>
            <a:r>
              <a:rPr lang="en-US" sz="3600" dirty="0"/>
              <a:t>solver </a:t>
            </a:r>
            <a:r>
              <a:rPr lang="el-GR" sz="3600" dirty="0"/>
              <a:t>και εκτύπωση της λύσης</a:t>
            </a:r>
            <a:r>
              <a:rPr lang="en-US" sz="3600" dirty="0"/>
              <a:t>:</a:t>
            </a:r>
            <a:endParaRPr lang="el-GR" sz="3600" dirty="0"/>
          </a:p>
        </p:txBody>
      </p:sp>
      <p:pic>
        <p:nvPicPr>
          <p:cNvPr id="5" name="Εικόνα 4">
            <a:extLst>
              <a:ext uri="{FF2B5EF4-FFF2-40B4-BE49-F238E27FC236}">
                <a16:creationId xmlns:a16="http://schemas.microsoft.com/office/drawing/2014/main" id="{B68829B4-2576-416C-8D80-488876130DB2}"/>
              </a:ext>
            </a:extLst>
          </p:cNvPr>
          <p:cNvPicPr>
            <a:picLocks noChangeAspect="1"/>
          </p:cNvPicPr>
          <p:nvPr/>
        </p:nvPicPr>
        <p:blipFill>
          <a:blip r:embed="rId2"/>
          <a:stretch>
            <a:fillRect/>
          </a:stretch>
        </p:blipFill>
        <p:spPr>
          <a:xfrm>
            <a:off x="3357084" y="1165927"/>
            <a:ext cx="5477832" cy="4328862"/>
          </a:xfrm>
          <a:prstGeom prst="rect">
            <a:avLst/>
          </a:prstGeom>
        </p:spPr>
      </p:pic>
      <p:sp>
        <p:nvSpPr>
          <p:cNvPr id="3" name="TextBox 2">
            <a:extLst>
              <a:ext uri="{FF2B5EF4-FFF2-40B4-BE49-F238E27FC236}">
                <a16:creationId xmlns:a16="http://schemas.microsoft.com/office/drawing/2014/main" id="{AEF1742D-F4D4-4317-8D94-FCF483A26749}"/>
              </a:ext>
            </a:extLst>
          </p:cNvPr>
          <p:cNvSpPr txBox="1"/>
          <p:nvPr/>
        </p:nvSpPr>
        <p:spPr>
          <a:xfrm>
            <a:off x="838200" y="5561901"/>
            <a:ext cx="10515600" cy="984885"/>
          </a:xfrm>
          <a:prstGeom prst="rect">
            <a:avLst/>
          </a:prstGeom>
          <a:noFill/>
        </p:spPr>
        <p:txBody>
          <a:bodyPr wrap="square" rtlCol="0">
            <a:spAutoFit/>
          </a:bodyPr>
          <a:lstStyle/>
          <a:p>
            <a:r>
              <a:rPr lang="en-US" sz="2200" dirty="0"/>
              <a:t>Links:</a:t>
            </a:r>
          </a:p>
          <a:p>
            <a:r>
              <a:rPr lang="en-US" dirty="0">
                <a:hlinkClick r:id="rId3"/>
              </a:rPr>
              <a:t>https://scipopt.org/</a:t>
            </a:r>
            <a:endParaRPr lang="en-US" dirty="0"/>
          </a:p>
          <a:p>
            <a:r>
              <a:rPr lang="en-US" dirty="0">
                <a:hlinkClick r:id="rId4"/>
              </a:rPr>
              <a:t>https://developers.google.com/optimization/introduction/python</a:t>
            </a:r>
            <a:endParaRPr lang="el-GR" dirty="0"/>
          </a:p>
        </p:txBody>
      </p:sp>
    </p:spTree>
    <p:extLst>
      <p:ext uri="{BB962C8B-B14F-4D97-AF65-F5344CB8AC3E}">
        <p14:creationId xmlns:p14="http://schemas.microsoft.com/office/powerpoint/2010/main" val="218395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0712F75-5114-4849-9E2F-7BF1087D2733}"/>
              </a:ext>
            </a:extLst>
          </p:cNvPr>
          <p:cNvSpPr>
            <a:spLocks noGrp="1"/>
          </p:cNvSpPr>
          <p:nvPr>
            <p:ph type="title"/>
          </p:nvPr>
        </p:nvSpPr>
        <p:spPr>
          <a:xfrm>
            <a:off x="838200" y="365126"/>
            <a:ext cx="10515600" cy="624776"/>
          </a:xfrm>
        </p:spPr>
        <p:txBody>
          <a:bodyPr>
            <a:normAutofit/>
          </a:bodyPr>
          <a:lstStyle/>
          <a:p>
            <a:pPr algn="ctr"/>
            <a:r>
              <a:rPr lang="el-GR" sz="3400" dirty="0"/>
              <a:t>Δημιουργία των δεδομένων</a:t>
            </a:r>
            <a:r>
              <a:rPr lang="en-US" sz="3400" dirty="0"/>
              <a:t> </a:t>
            </a:r>
            <a:r>
              <a:rPr lang="el-GR" sz="3400" dirty="0"/>
              <a:t>και δήλωση του </a:t>
            </a:r>
            <a:r>
              <a:rPr lang="en-US" sz="3400" dirty="0"/>
              <a:t>solver</a:t>
            </a:r>
            <a:endParaRPr lang="el-GR" sz="3400" dirty="0"/>
          </a:p>
        </p:txBody>
      </p:sp>
      <p:sp>
        <p:nvSpPr>
          <p:cNvPr id="3" name="Θέση περιεχομένου 2">
            <a:extLst>
              <a:ext uri="{FF2B5EF4-FFF2-40B4-BE49-F238E27FC236}">
                <a16:creationId xmlns:a16="http://schemas.microsoft.com/office/drawing/2014/main" id="{4822895A-41C8-4E17-9DBC-DF1D4983850B}"/>
              </a:ext>
            </a:extLst>
          </p:cNvPr>
          <p:cNvSpPr>
            <a:spLocks noGrp="1"/>
          </p:cNvSpPr>
          <p:nvPr>
            <p:ph idx="1"/>
          </p:nvPr>
        </p:nvSpPr>
        <p:spPr/>
        <p:txBody>
          <a:bodyPr>
            <a:normAutofit/>
          </a:bodyPr>
          <a:lstStyle/>
          <a:p>
            <a:pPr marL="0" indent="0">
              <a:buNone/>
            </a:pPr>
            <a:r>
              <a:rPr lang="el-GR" sz="2000" dirty="0"/>
              <a:t>Τα δεδομένα περιλαμβάνουν τα ακόλουθα:</a:t>
            </a:r>
          </a:p>
          <a:p>
            <a:r>
              <a:rPr lang="en-US" sz="2000" dirty="0"/>
              <a:t>weights</a:t>
            </a:r>
            <a:r>
              <a:rPr lang="el-GR" sz="2000" dirty="0"/>
              <a:t>: Ένας πίνακας που περιέχει τα βάρη των αντικειμένων.</a:t>
            </a:r>
          </a:p>
          <a:p>
            <a:r>
              <a:rPr lang="en-US" sz="2000" dirty="0"/>
              <a:t>values</a:t>
            </a:r>
            <a:r>
              <a:rPr lang="el-GR" sz="2000" dirty="0"/>
              <a:t>: Ένα πίνακας που περιέχει τις τιμές των αντικειμένων.</a:t>
            </a:r>
            <a:endParaRPr lang="en-US" sz="2000" dirty="0"/>
          </a:p>
          <a:p>
            <a:r>
              <a:rPr lang="en-US" sz="2000" dirty="0"/>
              <a:t>capacity</a:t>
            </a:r>
            <a:r>
              <a:rPr lang="el-GR" sz="2000" dirty="0"/>
              <a:t>: Ένας πίνακας που περιέχει τις χωρητικότητες των σάκων.</a:t>
            </a:r>
            <a:br>
              <a:rPr lang="en-US" sz="2000" dirty="0"/>
            </a:br>
            <a:br>
              <a:rPr lang="en-US" sz="2000" dirty="0"/>
            </a:br>
            <a:endParaRPr lang="en-US" sz="2000" dirty="0"/>
          </a:p>
          <a:p>
            <a:pPr marL="0" indent="0">
              <a:buNone/>
            </a:pPr>
            <a:r>
              <a:rPr lang="el-GR" sz="2000" dirty="0"/>
              <a:t>Η δημιουργία του </a:t>
            </a:r>
            <a:r>
              <a:rPr lang="en-US" sz="2000" dirty="0"/>
              <a:t>solver </a:t>
            </a:r>
            <a:r>
              <a:rPr lang="el-GR" sz="2000" dirty="0"/>
              <a:t>γίνεται με τη παρακάτω εντολή:</a:t>
            </a:r>
          </a:p>
        </p:txBody>
      </p:sp>
      <p:pic>
        <p:nvPicPr>
          <p:cNvPr id="7" name="Εικόνα 6">
            <a:extLst>
              <a:ext uri="{FF2B5EF4-FFF2-40B4-BE49-F238E27FC236}">
                <a16:creationId xmlns:a16="http://schemas.microsoft.com/office/drawing/2014/main" id="{BEB2BE1E-752C-4DA1-A0ED-4696FFE0CB65}"/>
              </a:ext>
            </a:extLst>
          </p:cNvPr>
          <p:cNvPicPr>
            <a:picLocks noChangeAspect="1"/>
          </p:cNvPicPr>
          <p:nvPr/>
        </p:nvPicPr>
        <p:blipFill>
          <a:blip r:embed="rId2"/>
          <a:stretch>
            <a:fillRect/>
          </a:stretch>
        </p:blipFill>
        <p:spPr>
          <a:xfrm>
            <a:off x="909932" y="4548077"/>
            <a:ext cx="4771217" cy="378486"/>
          </a:xfrm>
          <a:prstGeom prst="rect">
            <a:avLst/>
          </a:prstGeom>
        </p:spPr>
      </p:pic>
    </p:spTree>
    <p:extLst>
      <p:ext uri="{BB962C8B-B14F-4D97-AF65-F5344CB8AC3E}">
        <p14:creationId xmlns:p14="http://schemas.microsoft.com/office/powerpoint/2010/main" val="2117870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D07576B-05B0-4DC8-B16E-722CC969ACE0}"/>
              </a:ext>
            </a:extLst>
          </p:cNvPr>
          <p:cNvSpPr>
            <a:spLocks noGrp="1"/>
          </p:cNvSpPr>
          <p:nvPr>
            <p:ph type="title"/>
          </p:nvPr>
        </p:nvSpPr>
        <p:spPr>
          <a:xfrm>
            <a:off x="838200" y="365126"/>
            <a:ext cx="10515600" cy="624776"/>
          </a:xfrm>
        </p:spPr>
        <p:txBody>
          <a:bodyPr>
            <a:normAutofit/>
          </a:bodyPr>
          <a:lstStyle/>
          <a:p>
            <a:pPr algn="ctr"/>
            <a:r>
              <a:rPr lang="el-GR" sz="3600" dirty="0"/>
              <a:t>Μεταβλητές απόφασης</a:t>
            </a:r>
            <a:r>
              <a:rPr lang="en-US" sz="3600" dirty="0"/>
              <a:t> </a:t>
            </a:r>
            <a:r>
              <a:rPr lang="el-GR" sz="3600" dirty="0"/>
              <a:t>και </a:t>
            </a:r>
            <a:r>
              <a:rPr lang="en-US" sz="3600" dirty="0"/>
              <a:t>domain</a:t>
            </a:r>
            <a:r>
              <a:rPr lang="el-GR" sz="3600" dirty="0"/>
              <a:t> </a:t>
            </a:r>
            <a:r>
              <a:rPr lang="en-US" sz="3600" dirty="0"/>
              <a:t>space</a:t>
            </a:r>
            <a:r>
              <a:rPr lang="el-GR" sz="3600" dirty="0"/>
              <a:t> </a:t>
            </a:r>
          </a:p>
        </p:txBody>
      </p:sp>
      <p:sp>
        <p:nvSpPr>
          <p:cNvPr id="3" name="Θέση περιεχομένου 2">
            <a:extLst>
              <a:ext uri="{FF2B5EF4-FFF2-40B4-BE49-F238E27FC236}">
                <a16:creationId xmlns:a16="http://schemas.microsoft.com/office/drawing/2014/main" id="{D88AE766-9EE7-41D0-B5A0-29116AA389D1}"/>
              </a:ext>
            </a:extLst>
          </p:cNvPr>
          <p:cNvSpPr>
            <a:spLocks noGrp="1"/>
          </p:cNvSpPr>
          <p:nvPr>
            <p:ph idx="1"/>
          </p:nvPr>
        </p:nvSpPr>
        <p:spPr/>
        <p:txBody>
          <a:bodyPr>
            <a:normAutofit/>
          </a:bodyPr>
          <a:lstStyle/>
          <a:p>
            <a:r>
              <a:rPr lang="en-US" sz="2400" dirty="0"/>
              <a:t>x[i, j] = 1 </a:t>
            </a:r>
            <a:r>
              <a:rPr lang="el-GR" sz="2400" dirty="0"/>
              <a:t>εάν το αντικείμενο έχει τοποθετηθεί στον σάκο </a:t>
            </a:r>
            <a:r>
              <a:rPr lang="en-US" sz="2400" dirty="0"/>
              <a:t>j.</a:t>
            </a:r>
            <a:endParaRPr lang="el-GR" sz="2400" dirty="0"/>
          </a:p>
          <a:p>
            <a:pPr marL="0" indent="0">
              <a:buNone/>
            </a:pPr>
            <a:endParaRPr lang="el-GR" sz="2400" dirty="0"/>
          </a:p>
          <a:p>
            <a:pPr marL="0" indent="0">
              <a:buNone/>
            </a:pPr>
            <a:r>
              <a:rPr lang="el-GR" sz="2400" dirty="0"/>
              <a:t>Κάθε x [i, j] είναι μια μεταβλητή 0-1, όπου το i είναι ένα στοιχείο και το j είναι ένας σάκος. Στη λύση, το x [</a:t>
            </a:r>
            <a:r>
              <a:rPr lang="en-US" sz="2400" dirty="0"/>
              <a:t>i</a:t>
            </a:r>
            <a:r>
              <a:rPr lang="el-GR" sz="2400" dirty="0"/>
              <a:t>, j] θα είναι 1 εάν το στοιχείο i έχει τοποθετηθεί στον κάδο j, διαφορετικά θα είναι 0.</a:t>
            </a:r>
          </a:p>
        </p:txBody>
      </p:sp>
    </p:spTree>
    <p:extLst>
      <p:ext uri="{BB962C8B-B14F-4D97-AF65-F5344CB8AC3E}">
        <p14:creationId xmlns:p14="http://schemas.microsoft.com/office/powerpoint/2010/main" val="295630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C6DFEF-2577-4D9A-A861-58851413A121}"/>
              </a:ext>
            </a:extLst>
          </p:cNvPr>
          <p:cNvSpPr>
            <a:spLocks noGrp="1"/>
          </p:cNvSpPr>
          <p:nvPr>
            <p:ph type="title"/>
          </p:nvPr>
        </p:nvSpPr>
        <p:spPr>
          <a:xfrm>
            <a:off x="838200" y="365126"/>
            <a:ext cx="10515600" cy="708666"/>
          </a:xfrm>
        </p:spPr>
        <p:txBody>
          <a:bodyPr>
            <a:normAutofit/>
          </a:bodyPr>
          <a:lstStyle/>
          <a:p>
            <a:pPr algn="ctr"/>
            <a:r>
              <a:rPr lang="el-GR" sz="3600" dirty="0"/>
              <a:t>Περιορισμοί του προβλήματος</a:t>
            </a:r>
          </a:p>
        </p:txBody>
      </p:sp>
      <p:sp>
        <p:nvSpPr>
          <p:cNvPr id="3" name="Θέση περιεχομένου 2">
            <a:extLst>
              <a:ext uri="{FF2B5EF4-FFF2-40B4-BE49-F238E27FC236}">
                <a16:creationId xmlns:a16="http://schemas.microsoft.com/office/drawing/2014/main" id="{C014E503-E680-43B2-B889-DDACED02EB71}"/>
              </a:ext>
            </a:extLst>
          </p:cNvPr>
          <p:cNvSpPr>
            <a:spLocks noGrp="1"/>
          </p:cNvSpPr>
          <p:nvPr>
            <p:ph idx="1"/>
          </p:nvPr>
        </p:nvSpPr>
        <p:spPr/>
        <p:txBody>
          <a:bodyPr/>
          <a:lstStyle/>
          <a:p>
            <a:pPr marL="0" indent="0">
              <a:buNone/>
            </a:pPr>
            <a:r>
              <a:rPr lang="el-GR" dirty="0"/>
              <a:t>Οι περιορισμοί είναι οι εξής:</a:t>
            </a:r>
          </a:p>
          <a:p>
            <a:pPr marL="0" indent="0">
              <a:buNone/>
            </a:pPr>
            <a:endParaRPr lang="el-GR" dirty="0"/>
          </a:p>
          <a:p>
            <a:pPr marL="571500" indent="-571500">
              <a:buFont typeface="+mj-lt"/>
              <a:buAutoNum type="romanLcPeriod"/>
            </a:pPr>
            <a:r>
              <a:rPr lang="el-GR" sz="2400" dirty="0"/>
              <a:t>Κάθε αντικείμενο μπορεί να τοποθετηθεί το πολύ σε έναν σάκο. Αυτός ο περιορισμός ορίζεται απαιτώντας το άθροισμα των x</a:t>
            </a:r>
            <a:r>
              <a:rPr lang="en-US" sz="2400" dirty="0"/>
              <a:t> [i, j] </a:t>
            </a:r>
            <a:r>
              <a:rPr lang="el-GR" sz="2400" dirty="0"/>
              <a:t>σε όλους τους κάδους j να είναι μικρότερο ή ίσο με 1.</a:t>
            </a:r>
          </a:p>
          <a:p>
            <a:pPr marL="571500" indent="-571500">
              <a:buFont typeface="+mj-lt"/>
              <a:buAutoNum type="romanLcPeriod"/>
            </a:pPr>
            <a:r>
              <a:rPr lang="el-GR" sz="2400" dirty="0"/>
              <a:t>Το συνολικό βάρος που τοποθετείται σε κάθε σάκο δεν μπορεί να υπερβαίνει τη χωρητικότητά του. Αυτός ο περιορισμός ορίζεται απαιτώντας το άθροισμα των βαρών των αντικειμένων που τοποθετούνται στον κάδο j να είναι μικρότερο ή ίσο με την χωρητικότητα του κάδου.</a:t>
            </a:r>
          </a:p>
        </p:txBody>
      </p:sp>
    </p:spTree>
    <p:extLst>
      <p:ext uri="{BB962C8B-B14F-4D97-AF65-F5344CB8AC3E}">
        <p14:creationId xmlns:p14="http://schemas.microsoft.com/office/powerpoint/2010/main" val="280725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2B94D8-8779-4A09-B805-35CA3E46F0C7}"/>
              </a:ext>
            </a:extLst>
          </p:cNvPr>
          <p:cNvSpPr>
            <a:spLocks noGrp="1"/>
          </p:cNvSpPr>
          <p:nvPr>
            <p:ph type="title"/>
          </p:nvPr>
        </p:nvSpPr>
        <p:spPr/>
        <p:txBody>
          <a:bodyPr>
            <a:normAutofit/>
          </a:bodyPr>
          <a:lstStyle/>
          <a:p>
            <a:pPr algn="ctr"/>
            <a:r>
              <a:rPr lang="el-GR" sz="3600" dirty="0"/>
              <a:t>Αναπαράσταση του προβλήματος (κωδικοποίηση)</a:t>
            </a:r>
          </a:p>
        </p:txBody>
      </p:sp>
      <p:sp>
        <p:nvSpPr>
          <p:cNvPr id="3" name="Θέση περιεχομένου 2">
            <a:extLst>
              <a:ext uri="{FF2B5EF4-FFF2-40B4-BE49-F238E27FC236}">
                <a16:creationId xmlns:a16="http://schemas.microsoft.com/office/drawing/2014/main" id="{F7E3DC2D-5A0E-429F-8895-E73B13441F65}"/>
              </a:ext>
            </a:extLst>
          </p:cNvPr>
          <p:cNvSpPr>
            <a:spLocks noGrp="1"/>
          </p:cNvSpPr>
          <p:nvPr>
            <p:ph idx="1"/>
          </p:nvPr>
        </p:nvSpPr>
        <p:spPr>
          <a:xfrm>
            <a:off x="838200" y="1825625"/>
            <a:ext cx="10515600" cy="982889"/>
          </a:xfrm>
        </p:spPr>
        <p:txBody>
          <a:bodyPr>
            <a:normAutofit/>
          </a:bodyPr>
          <a:lstStyle/>
          <a:p>
            <a:pPr marL="0" indent="0">
              <a:buNone/>
            </a:pPr>
            <a:r>
              <a:rPr lang="el-GR" sz="2000" dirty="0"/>
              <a:t>Ο τρόπος επίλυσης του προβλήματος είναι η μεγιστοποίηση της αντικειμενικής συνάρτησης, η οποία ορίζεται </a:t>
            </a:r>
            <a:r>
              <a:rPr lang="el-GR" sz="2000" dirty="0" err="1"/>
              <a:t>απο</a:t>
            </a:r>
            <a:r>
              <a:rPr lang="el-GR" sz="2000" dirty="0"/>
              <a:t> τη συνολική αξία των τοποθετημένων αντικειμένων. Ο παρακάτω κώδικας καθορίζει την αντικειμενική συνάρτηση για το πρόβλημα.</a:t>
            </a:r>
            <a:endParaRPr lang="en-US" sz="2000" dirty="0"/>
          </a:p>
          <a:p>
            <a:pPr marL="0" indent="0">
              <a:buNone/>
            </a:pPr>
            <a:endParaRPr lang="el-GR" sz="2000" dirty="0"/>
          </a:p>
        </p:txBody>
      </p:sp>
      <p:pic>
        <p:nvPicPr>
          <p:cNvPr id="5" name="Εικόνα 4">
            <a:extLst>
              <a:ext uri="{FF2B5EF4-FFF2-40B4-BE49-F238E27FC236}">
                <a16:creationId xmlns:a16="http://schemas.microsoft.com/office/drawing/2014/main" id="{C391A129-7884-4A52-A8F8-BC2CE8C06EA9}"/>
              </a:ext>
            </a:extLst>
          </p:cNvPr>
          <p:cNvPicPr>
            <a:picLocks noChangeAspect="1"/>
          </p:cNvPicPr>
          <p:nvPr/>
        </p:nvPicPr>
        <p:blipFill>
          <a:blip r:embed="rId2"/>
          <a:stretch>
            <a:fillRect/>
          </a:stretch>
        </p:blipFill>
        <p:spPr>
          <a:xfrm>
            <a:off x="838200" y="3053150"/>
            <a:ext cx="5086350" cy="1628775"/>
          </a:xfrm>
          <a:prstGeom prst="rect">
            <a:avLst/>
          </a:prstGeom>
        </p:spPr>
      </p:pic>
      <p:sp>
        <p:nvSpPr>
          <p:cNvPr id="6" name="TextBox 5">
            <a:extLst>
              <a:ext uri="{FF2B5EF4-FFF2-40B4-BE49-F238E27FC236}">
                <a16:creationId xmlns:a16="http://schemas.microsoft.com/office/drawing/2014/main" id="{7C2E30EE-F758-48AA-8D83-4788AC69508C}"/>
              </a:ext>
            </a:extLst>
          </p:cNvPr>
          <p:cNvSpPr txBox="1"/>
          <p:nvPr/>
        </p:nvSpPr>
        <p:spPr>
          <a:xfrm>
            <a:off x="6463375" y="2990374"/>
            <a:ext cx="4576537" cy="14773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l-GR" dirty="0"/>
              <a:t>Η εντολή </a:t>
            </a:r>
            <a:r>
              <a:rPr kumimoji="0" lang="el-GR" altLang="el-GR" sz="1400" b="0" i="0" u="none" strike="noStrike" kern="1200" cap="none" spc="0" normalizeH="0" baseline="0" noProof="0" dirty="0">
                <a:ln>
                  <a:noFill/>
                </a:ln>
                <a:solidFill>
                  <a:schemeClr val="tx1">
                    <a:lumMod val="65000"/>
                    <a:lumOff val="35000"/>
                  </a:schemeClr>
                </a:solidFill>
                <a:effectLst/>
                <a:uLnTx/>
                <a:uFillTx/>
                <a:latin typeface="JetBrains Mono"/>
                <a:ea typeface="+mn-ea"/>
                <a:cs typeface="+mn-cs"/>
              </a:rPr>
              <a:t>objective.SetCoefficient(x[(i, j)], </a:t>
            </a:r>
            <a:r>
              <a:rPr kumimoji="0" lang="el-GR" altLang="el-GR" sz="1400" b="0" i="0" u="none" strike="noStrike" kern="1200" cap="none" spc="0" normalizeH="0" baseline="0" noProof="0" dirty="0" err="1">
                <a:ln>
                  <a:noFill/>
                </a:ln>
                <a:solidFill>
                  <a:schemeClr val="tx1">
                    <a:lumMod val="65000"/>
                    <a:lumOff val="35000"/>
                  </a:schemeClr>
                </a:solidFill>
                <a:effectLst/>
                <a:uLnTx/>
                <a:uFillTx/>
                <a:latin typeface="JetBrains Mono"/>
                <a:ea typeface="+mn-ea"/>
                <a:cs typeface="+mn-cs"/>
              </a:rPr>
              <a:t>data</a:t>
            </a:r>
            <a:r>
              <a:rPr kumimoji="0" lang="el-GR" altLang="el-GR" sz="1400" b="0" i="0" u="none" strike="noStrike" kern="1200" cap="none" spc="0" normalizeH="0" baseline="0" noProof="0" dirty="0">
                <a:ln>
                  <a:noFill/>
                </a:ln>
                <a:solidFill>
                  <a:schemeClr val="tx1">
                    <a:lumMod val="65000"/>
                    <a:lumOff val="35000"/>
                  </a:schemeClr>
                </a:solidFill>
                <a:effectLst/>
                <a:uLnTx/>
                <a:uFillTx/>
                <a:latin typeface="JetBrains Mono"/>
                <a:ea typeface="+mn-ea"/>
                <a:cs typeface="+mn-cs"/>
              </a:rPr>
              <a:t>['</a:t>
            </a:r>
            <a:r>
              <a:rPr kumimoji="0" lang="el-GR" altLang="el-GR" sz="1400" b="0" i="0" u="none" strike="noStrike" kern="1200" cap="none" spc="0" normalizeH="0" baseline="0" noProof="0" dirty="0" err="1">
                <a:ln>
                  <a:noFill/>
                </a:ln>
                <a:solidFill>
                  <a:srgbClr val="6A8759"/>
                </a:solidFill>
                <a:effectLst/>
                <a:uLnTx/>
                <a:uFillTx/>
                <a:latin typeface="JetBrains Mono"/>
                <a:ea typeface="+mn-ea"/>
                <a:cs typeface="+mn-cs"/>
              </a:rPr>
              <a:t>values</a:t>
            </a:r>
            <a:r>
              <a:rPr kumimoji="0" lang="el-GR" altLang="el-GR" sz="1400" b="0" i="0" u="none" strike="noStrike" kern="1200" cap="none" spc="0" normalizeH="0" baseline="0" noProof="0" dirty="0">
                <a:ln>
                  <a:noFill/>
                </a:ln>
                <a:solidFill>
                  <a:srgbClr val="6A8759"/>
                </a:solidFill>
                <a:effectLst/>
                <a:uLnTx/>
                <a:uFillTx/>
                <a:latin typeface="JetBrains Mono"/>
                <a:ea typeface="+mn-ea"/>
                <a:cs typeface="+mn-cs"/>
              </a:rPr>
              <a:t>'</a:t>
            </a:r>
            <a:r>
              <a:rPr kumimoji="0" lang="el-GR" altLang="el-GR" sz="1400" b="0" i="0" u="none" strike="noStrike" kern="1200" cap="none" spc="0" normalizeH="0" baseline="0" noProof="0" dirty="0">
                <a:ln>
                  <a:noFill/>
                </a:ln>
                <a:solidFill>
                  <a:schemeClr val="tx1">
                    <a:lumMod val="65000"/>
                    <a:lumOff val="35000"/>
                  </a:schemeClr>
                </a:solidFill>
                <a:effectLst/>
                <a:uLnTx/>
                <a:uFillTx/>
                <a:latin typeface="JetBrains Mono"/>
                <a:ea typeface="+mn-ea"/>
                <a:cs typeface="+mn-cs"/>
              </a:rPr>
              <a:t>][i])</a:t>
            </a:r>
            <a:r>
              <a:rPr lang="el-GR" altLang="el-GR" sz="1400" dirty="0">
                <a:solidFill>
                  <a:schemeClr val="tx1">
                    <a:lumMod val="65000"/>
                    <a:lumOff val="35000"/>
                  </a:schemeClr>
                </a:solidFill>
                <a:latin typeface="Arial" panose="020B0604020202020204" pitchFamily="34" charset="0"/>
              </a:rPr>
              <a:t> </a:t>
            </a:r>
            <a:r>
              <a:rPr lang="el-GR" dirty="0"/>
              <a:t>προσθέτει την τιμή του αντικειμένου i στην επίλυση, εάν το στοιχείο τοποθετείται σε σάκο j. Εάν δεν τοποθετείτε σε σάκο, η αξία του δεν συμβάλλει στην επίλυση.</a:t>
            </a:r>
          </a:p>
        </p:txBody>
      </p:sp>
    </p:spTree>
    <p:extLst>
      <p:ext uri="{BB962C8B-B14F-4D97-AF65-F5344CB8AC3E}">
        <p14:creationId xmlns:p14="http://schemas.microsoft.com/office/powerpoint/2010/main" val="1108273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15C6584-0D54-4C2D-ADDF-23E1DEBC5902}"/>
              </a:ext>
            </a:extLst>
          </p:cNvPr>
          <p:cNvSpPr>
            <a:spLocks noGrp="1"/>
          </p:cNvSpPr>
          <p:nvPr>
            <p:ph type="title"/>
          </p:nvPr>
        </p:nvSpPr>
        <p:spPr>
          <a:xfrm>
            <a:off x="838200" y="289625"/>
            <a:ext cx="10515600" cy="759000"/>
          </a:xfrm>
        </p:spPr>
        <p:txBody>
          <a:bodyPr>
            <a:normAutofit/>
          </a:bodyPr>
          <a:lstStyle/>
          <a:p>
            <a:pPr algn="ctr"/>
            <a:r>
              <a:rPr lang="el-GR" sz="3600" dirty="0"/>
              <a:t>Διαδικασία της επίλυσης</a:t>
            </a:r>
          </a:p>
        </p:txBody>
      </p:sp>
      <p:pic>
        <p:nvPicPr>
          <p:cNvPr id="5" name="Εικόνα 4">
            <a:extLst>
              <a:ext uri="{FF2B5EF4-FFF2-40B4-BE49-F238E27FC236}">
                <a16:creationId xmlns:a16="http://schemas.microsoft.com/office/drawing/2014/main" id="{5A18D27D-9064-4CCC-8EFA-070819EFEBF8}"/>
              </a:ext>
            </a:extLst>
          </p:cNvPr>
          <p:cNvPicPr>
            <a:picLocks noChangeAspect="1"/>
          </p:cNvPicPr>
          <p:nvPr/>
        </p:nvPicPr>
        <p:blipFill>
          <a:blip r:embed="rId2"/>
          <a:stretch>
            <a:fillRect/>
          </a:stretch>
        </p:blipFill>
        <p:spPr>
          <a:xfrm>
            <a:off x="2471434" y="3494177"/>
            <a:ext cx="7249132" cy="3074198"/>
          </a:xfrm>
          <a:prstGeom prst="rect">
            <a:avLst/>
          </a:prstGeom>
        </p:spPr>
      </p:pic>
      <p:sp>
        <p:nvSpPr>
          <p:cNvPr id="3" name="TextBox 2">
            <a:extLst>
              <a:ext uri="{FF2B5EF4-FFF2-40B4-BE49-F238E27FC236}">
                <a16:creationId xmlns:a16="http://schemas.microsoft.com/office/drawing/2014/main" id="{3D6E99A8-2D19-4C3A-AD99-48C73D0D1522}"/>
              </a:ext>
            </a:extLst>
          </p:cNvPr>
          <p:cNvSpPr txBox="1"/>
          <p:nvPr/>
        </p:nvSpPr>
        <p:spPr>
          <a:xfrm>
            <a:off x="838200" y="1367405"/>
            <a:ext cx="6141440" cy="954107"/>
          </a:xfrm>
          <a:prstGeom prst="rect">
            <a:avLst/>
          </a:prstGeom>
          <a:noFill/>
        </p:spPr>
        <p:txBody>
          <a:bodyPr wrap="square" rtlCol="0">
            <a:spAutoFit/>
          </a:bodyPr>
          <a:lstStyle/>
          <a:p>
            <a:r>
              <a:rPr lang="en-US" sz="2000" dirty="0">
                <a:solidFill>
                  <a:schemeClr val="accent1"/>
                </a:solidFill>
              </a:rPr>
              <a:t>Branch and Bound:</a:t>
            </a:r>
          </a:p>
          <a:p>
            <a:pPr marL="285750" indent="-285750">
              <a:buFont typeface="Arial" panose="020B0604020202020204" pitchFamily="34" charset="0"/>
              <a:buChar char="•"/>
            </a:pPr>
            <a:r>
              <a:rPr lang="el-GR" dirty="0"/>
              <a:t>Χωρίζω το πρόβλημα σε </a:t>
            </a:r>
            <a:r>
              <a:rPr lang="el-GR" dirty="0" err="1"/>
              <a:t>υποπροβλήματα</a:t>
            </a:r>
            <a:endParaRPr lang="el-GR" dirty="0"/>
          </a:p>
          <a:p>
            <a:pPr marL="285750" indent="-285750">
              <a:buFont typeface="Arial" panose="020B0604020202020204" pitchFamily="34" charset="0"/>
              <a:buChar char="•"/>
            </a:pPr>
            <a:r>
              <a:rPr lang="el-GR" dirty="0"/>
              <a:t>Δοκιμάζω όλες τις δυνατές αναθέσεις μέχρι να βρεθεί λύση</a:t>
            </a:r>
          </a:p>
        </p:txBody>
      </p:sp>
      <p:sp>
        <p:nvSpPr>
          <p:cNvPr id="4" name="TextBox 3">
            <a:extLst>
              <a:ext uri="{FF2B5EF4-FFF2-40B4-BE49-F238E27FC236}">
                <a16:creationId xmlns:a16="http://schemas.microsoft.com/office/drawing/2014/main" id="{2736F372-8AE2-4514-AF0F-4BB823309775}"/>
              </a:ext>
            </a:extLst>
          </p:cNvPr>
          <p:cNvSpPr txBox="1"/>
          <p:nvPr/>
        </p:nvSpPr>
        <p:spPr>
          <a:xfrm>
            <a:off x="838200" y="2558642"/>
            <a:ext cx="4161639" cy="954107"/>
          </a:xfrm>
          <a:prstGeom prst="rect">
            <a:avLst/>
          </a:prstGeom>
          <a:noFill/>
        </p:spPr>
        <p:txBody>
          <a:bodyPr wrap="square" rtlCol="0">
            <a:spAutoFit/>
          </a:bodyPr>
          <a:lstStyle/>
          <a:p>
            <a:r>
              <a:rPr lang="en-US" sz="2000" dirty="0">
                <a:solidFill>
                  <a:schemeClr val="accent1"/>
                </a:solidFill>
              </a:rPr>
              <a:t>Pruning:</a:t>
            </a:r>
          </a:p>
          <a:p>
            <a:pPr marL="285750" indent="-285750">
              <a:buFont typeface="Arial" panose="020B0604020202020204" pitchFamily="34" charset="0"/>
              <a:buChar char="•"/>
            </a:pPr>
            <a:r>
              <a:rPr lang="el-GR" dirty="0"/>
              <a:t>Μειώνω το </a:t>
            </a:r>
            <a:r>
              <a:rPr lang="en-US" dirty="0"/>
              <a:t>search space </a:t>
            </a:r>
            <a:r>
              <a:rPr lang="el-GR" dirty="0"/>
              <a:t>αφαιρώντας τιμές από τις μεταβλητές απόφασης</a:t>
            </a:r>
          </a:p>
        </p:txBody>
      </p:sp>
    </p:spTree>
    <p:extLst>
      <p:ext uri="{BB962C8B-B14F-4D97-AF65-F5344CB8AC3E}">
        <p14:creationId xmlns:p14="http://schemas.microsoft.com/office/powerpoint/2010/main" val="382602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F2B9C9-986A-4B70-B557-7F2F26205EA2}"/>
              </a:ext>
            </a:extLst>
          </p:cNvPr>
          <p:cNvSpPr>
            <a:spLocks noGrp="1"/>
          </p:cNvSpPr>
          <p:nvPr>
            <p:ph type="title"/>
          </p:nvPr>
        </p:nvSpPr>
        <p:spPr>
          <a:xfrm>
            <a:off x="838200" y="365126"/>
            <a:ext cx="10515600" cy="809334"/>
          </a:xfrm>
        </p:spPr>
        <p:txBody>
          <a:bodyPr>
            <a:normAutofit fontScale="90000"/>
          </a:bodyPr>
          <a:lstStyle/>
          <a:p>
            <a:pPr algn="ctr"/>
            <a:r>
              <a:rPr lang="el-GR" sz="3600" dirty="0"/>
              <a:t>Παράδειγμα </a:t>
            </a:r>
            <a:r>
              <a:rPr lang="en-US" sz="3600" dirty="0"/>
              <a:t>Propagation </a:t>
            </a:r>
            <a:r>
              <a:rPr lang="el-GR" sz="3600" dirty="0"/>
              <a:t>με 5 αντικείμενα και 4 σάκους.</a:t>
            </a:r>
          </a:p>
        </p:txBody>
      </p:sp>
      <p:sp>
        <p:nvSpPr>
          <p:cNvPr id="6" name="TextBox 5">
            <a:extLst>
              <a:ext uri="{FF2B5EF4-FFF2-40B4-BE49-F238E27FC236}">
                <a16:creationId xmlns:a16="http://schemas.microsoft.com/office/drawing/2014/main" id="{FD52E652-8C63-4462-BECB-3632E6D7C20B}"/>
              </a:ext>
            </a:extLst>
          </p:cNvPr>
          <p:cNvSpPr txBox="1"/>
          <p:nvPr/>
        </p:nvSpPr>
        <p:spPr>
          <a:xfrm>
            <a:off x="1400897" y="1174460"/>
            <a:ext cx="9390206" cy="1754326"/>
          </a:xfrm>
          <a:prstGeom prst="rect">
            <a:avLst/>
          </a:prstGeom>
          <a:noFill/>
        </p:spPr>
        <p:txBody>
          <a:bodyPr wrap="square" rtlCol="0">
            <a:spAutoFit/>
          </a:bodyPr>
          <a:lstStyle/>
          <a:p>
            <a:r>
              <a:rPr lang="el-GR" dirty="0"/>
              <a:t>Κάθε σάκος έχει χωρητικότητα 50.</a:t>
            </a:r>
            <a:endParaRPr lang="en-US" dirty="0"/>
          </a:p>
          <a:p>
            <a:r>
              <a:rPr lang="el-GR" dirty="0"/>
              <a:t>Τοποθέτηση 1</a:t>
            </a:r>
            <a:r>
              <a:rPr lang="el-GR" baseline="30000" dirty="0"/>
              <a:t>ου</a:t>
            </a:r>
            <a:r>
              <a:rPr lang="el-GR" dirty="0"/>
              <a:t> αντικειμένου στον πρώτο σάκο.</a:t>
            </a:r>
          </a:p>
          <a:p>
            <a:r>
              <a:rPr lang="el-GR" dirty="0"/>
              <a:t>Λόγο περιορισμού (1) οι μεταβλητές απόφασης </a:t>
            </a:r>
            <a:r>
              <a:rPr lang="en-US" dirty="0"/>
              <a:t>i,bag2 i,bag3 i,bag4 </a:t>
            </a:r>
            <a:r>
              <a:rPr lang="el-GR" dirty="0"/>
              <a:t>παίρνουν την τιμή 0. </a:t>
            </a:r>
          </a:p>
          <a:p>
            <a:r>
              <a:rPr lang="el-GR" dirty="0"/>
              <a:t>Η χωρητικότητα που απομένει στον 1</a:t>
            </a:r>
            <a:r>
              <a:rPr lang="el-GR" baseline="30000" dirty="0"/>
              <a:t>ο</a:t>
            </a:r>
            <a:r>
              <a:rPr lang="el-GR" dirty="0"/>
              <a:t> σάκο είναι 2 και το πιο ελαφρύ αντικείμενο έχει βάρος 20, αρά λόγω περιορισμού (2) οι μεταβλητές απόφασης </a:t>
            </a:r>
            <a:r>
              <a:rPr lang="en-US" dirty="0"/>
              <a:t>ii,bag1 iii,bag</a:t>
            </a:r>
            <a:r>
              <a:rPr lang="el-GR" dirty="0"/>
              <a:t>1</a:t>
            </a:r>
            <a:r>
              <a:rPr lang="en-US" dirty="0"/>
              <a:t> iv,bag</a:t>
            </a:r>
            <a:r>
              <a:rPr lang="el-GR" dirty="0"/>
              <a:t>1</a:t>
            </a:r>
            <a:r>
              <a:rPr lang="en-US" dirty="0"/>
              <a:t> v,bag1 </a:t>
            </a:r>
            <a:r>
              <a:rPr lang="el-GR" dirty="0"/>
              <a:t>παίρνουν την τιμή 0. </a:t>
            </a:r>
          </a:p>
        </p:txBody>
      </p:sp>
      <p:pic>
        <p:nvPicPr>
          <p:cNvPr id="19" name="Εικόνα 18" descr="Εικόνα που περιέχει κείμενο&#10;&#10;Περιγραφή που δημιουργήθηκε αυτόματα">
            <a:extLst>
              <a:ext uri="{FF2B5EF4-FFF2-40B4-BE49-F238E27FC236}">
                <a16:creationId xmlns:a16="http://schemas.microsoft.com/office/drawing/2014/main" id="{6EE64BDE-8B37-44D9-8860-D3FE5C18F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106" y="2903787"/>
            <a:ext cx="3581858" cy="3618482"/>
          </a:xfrm>
          <a:prstGeom prst="rect">
            <a:avLst/>
          </a:prstGeom>
        </p:spPr>
      </p:pic>
      <p:pic>
        <p:nvPicPr>
          <p:cNvPr id="25" name="Εικόνα 24" descr="Εικόνα που περιέχει κείμενο, ηλεκτρονικές συσκευές&#10;&#10;Περιγραφή που δημιουργήθηκε αυτόματα">
            <a:extLst>
              <a:ext uri="{FF2B5EF4-FFF2-40B4-BE49-F238E27FC236}">
                <a16:creationId xmlns:a16="http://schemas.microsoft.com/office/drawing/2014/main" id="{B70F05F7-00C7-4A8D-A454-1CF37B1CF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750" y="3645719"/>
            <a:ext cx="1543050" cy="2876550"/>
          </a:xfrm>
          <a:prstGeom prst="rect">
            <a:avLst/>
          </a:prstGeom>
        </p:spPr>
      </p:pic>
    </p:spTree>
    <p:extLst>
      <p:ext uri="{BB962C8B-B14F-4D97-AF65-F5344CB8AC3E}">
        <p14:creationId xmlns:p14="http://schemas.microsoft.com/office/powerpoint/2010/main" val="106268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F2B9C9-986A-4B70-B557-7F2F26205EA2}"/>
              </a:ext>
            </a:extLst>
          </p:cNvPr>
          <p:cNvSpPr>
            <a:spLocks noGrp="1"/>
          </p:cNvSpPr>
          <p:nvPr>
            <p:ph type="title"/>
          </p:nvPr>
        </p:nvSpPr>
        <p:spPr>
          <a:xfrm>
            <a:off x="838200" y="365126"/>
            <a:ext cx="10515600" cy="809334"/>
          </a:xfrm>
        </p:spPr>
        <p:txBody>
          <a:bodyPr>
            <a:normAutofit fontScale="90000"/>
          </a:bodyPr>
          <a:lstStyle/>
          <a:p>
            <a:pPr algn="ctr"/>
            <a:r>
              <a:rPr lang="el-GR" sz="3600" dirty="0"/>
              <a:t>Παράδειγμα </a:t>
            </a:r>
            <a:r>
              <a:rPr lang="en-US" sz="3600" dirty="0"/>
              <a:t>Propagation </a:t>
            </a:r>
            <a:r>
              <a:rPr lang="el-GR" sz="3600" dirty="0"/>
              <a:t>με 5 αντικείμενα και 4 σάκους.</a:t>
            </a:r>
          </a:p>
        </p:txBody>
      </p:sp>
      <p:sp>
        <p:nvSpPr>
          <p:cNvPr id="6" name="TextBox 5">
            <a:extLst>
              <a:ext uri="{FF2B5EF4-FFF2-40B4-BE49-F238E27FC236}">
                <a16:creationId xmlns:a16="http://schemas.microsoft.com/office/drawing/2014/main" id="{FD52E652-8C63-4462-BECB-3632E6D7C20B}"/>
              </a:ext>
            </a:extLst>
          </p:cNvPr>
          <p:cNvSpPr txBox="1"/>
          <p:nvPr/>
        </p:nvSpPr>
        <p:spPr>
          <a:xfrm>
            <a:off x="1208613" y="1226594"/>
            <a:ext cx="8849787" cy="1200329"/>
          </a:xfrm>
          <a:prstGeom prst="rect">
            <a:avLst/>
          </a:prstGeom>
          <a:noFill/>
        </p:spPr>
        <p:txBody>
          <a:bodyPr wrap="square" rtlCol="0">
            <a:spAutoFit/>
          </a:bodyPr>
          <a:lstStyle/>
          <a:p>
            <a:r>
              <a:rPr lang="el-GR" dirty="0"/>
              <a:t>Με την τοποθέτηση του 2</a:t>
            </a:r>
            <a:r>
              <a:rPr lang="el-GR" baseline="30000" dirty="0"/>
              <a:t>ου</a:t>
            </a:r>
            <a:r>
              <a:rPr lang="el-GR" dirty="0"/>
              <a:t> αντικειμένου στον 2</a:t>
            </a:r>
            <a:r>
              <a:rPr lang="el-GR" baseline="30000" dirty="0"/>
              <a:t>ο</a:t>
            </a:r>
            <a:r>
              <a:rPr lang="el-GR" dirty="0"/>
              <a:t> σάκο λόγο περιορισμού (1) οι μεταβλητές απόφασης </a:t>
            </a:r>
            <a:r>
              <a:rPr lang="en-US" dirty="0"/>
              <a:t>ii,bag3 ii,bag4 </a:t>
            </a:r>
            <a:r>
              <a:rPr lang="el-GR" dirty="0"/>
              <a:t>παίρνουν την τιμή 0.</a:t>
            </a:r>
          </a:p>
          <a:p>
            <a:r>
              <a:rPr lang="el-GR" dirty="0"/>
              <a:t>Η χωρητικότητα που απομένει είναι 20 επομένως όμοια με προηγουμένως  λόγω περιορισμού (2), οι μεταβλητές απόφασης</a:t>
            </a:r>
            <a:r>
              <a:rPr lang="en-US" dirty="0"/>
              <a:t> iii,bag2 iv,bag2 </a:t>
            </a:r>
            <a:r>
              <a:rPr lang="el-GR" dirty="0"/>
              <a:t>παίρνουν την τιμή 0 .</a:t>
            </a:r>
          </a:p>
        </p:txBody>
      </p:sp>
      <p:pic>
        <p:nvPicPr>
          <p:cNvPr id="11" name="Εικόνα 10" descr="Εικόνα που περιέχει κείμενο&#10;&#10;Περιγραφή που δημιουργήθηκε αυτόματα">
            <a:extLst>
              <a:ext uri="{FF2B5EF4-FFF2-40B4-BE49-F238E27FC236}">
                <a16:creationId xmlns:a16="http://schemas.microsoft.com/office/drawing/2014/main" id="{A1D5449D-D718-4B3B-8522-1A854E4C1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267" y="2881570"/>
            <a:ext cx="3571466" cy="3607984"/>
          </a:xfrm>
          <a:prstGeom prst="rect">
            <a:avLst/>
          </a:prstGeom>
        </p:spPr>
      </p:pic>
      <p:pic>
        <p:nvPicPr>
          <p:cNvPr id="13" name="Εικόνα 12" descr="Εικόνα που περιέχει κείμενο, ηλεκτρονικές συσκευές&#10;&#10;Περιγραφή που δημιουργήθηκε αυτόματα">
            <a:extLst>
              <a:ext uri="{FF2B5EF4-FFF2-40B4-BE49-F238E27FC236}">
                <a16:creationId xmlns:a16="http://schemas.microsoft.com/office/drawing/2014/main" id="{896FCDED-5FF7-4902-9C8D-246B26FAB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750" y="3613004"/>
            <a:ext cx="1543050" cy="2876550"/>
          </a:xfrm>
          <a:prstGeom prst="rect">
            <a:avLst/>
          </a:prstGeom>
        </p:spPr>
      </p:pic>
    </p:spTree>
    <p:extLst>
      <p:ext uri="{BB962C8B-B14F-4D97-AF65-F5344CB8AC3E}">
        <p14:creationId xmlns:p14="http://schemas.microsoft.com/office/powerpoint/2010/main" val="1593000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F2B9C9-986A-4B70-B557-7F2F26205EA2}"/>
              </a:ext>
            </a:extLst>
          </p:cNvPr>
          <p:cNvSpPr>
            <a:spLocks noGrp="1"/>
          </p:cNvSpPr>
          <p:nvPr>
            <p:ph type="title"/>
          </p:nvPr>
        </p:nvSpPr>
        <p:spPr>
          <a:xfrm>
            <a:off x="838200" y="365126"/>
            <a:ext cx="10515600" cy="809334"/>
          </a:xfrm>
        </p:spPr>
        <p:txBody>
          <a:bodyPr>
            <a:normAutofit fontScale="90000"/>
          </a:bodyPr>
          <a:lstStyle/>
          <a:p>
            <a:pPr algn="ctr"/>
            <a:r>
              <a:rPr lang="el-GR" sz="3600" dirty="0"/>
              <a:t>Παράδειγμα </a:t>
            </a:r>
            <a:r>
              <a:rPr lang="en-US" sz="3600" dirty="0"/>
              <a:t>Propagation </a:t>
            </a:r>
            <a:r>
              <a:rPr lang="el-GR" sz="3600" dirty="0"/>
              <a:t>με 5 αντικείμενα και 4 σάκους.</a:t>
            </a:r>
          </a:p>
        </p:txBody>
      </p:sp>
      <p:sp>
        <p:nvSpPr>
          <p:cNvPr id="6" name="TextBox 5">
            <a:extLst>
              <a:ext uri="{FF2B5EF4-FFF2-40B4-BE49-F238E27FC236}">
                <a16:creationId xmlns:a16="http://schemas.microsoft.com/office/drawing/2014/main" id="{FD52E652-8C63-4462-BECB-3632E6D7C20B}"/>
              </a:ext>
            </a:extLst>
          </p:cNvPr>
          <p:cNvSpPr txBox="1"/>
          <p:nvPr/>
        </p:nvSpPr>
        <p:spPr>
          <a:xfrm>
            <a:off x="1502228" y="1240971"/>
            <a:ext cx="8849787" cy="1200329"/>
          </a:xfrm>
          <a:prstGeom prst="rect">
            <a:avLst/>
          </a:prstGeom>
          <a:noFill/>
        </p:spPr>
        <p:txBody>
          <a:bodyPr wrap="square" rtlCol="0">
            <a:spAutoFit/>
          </a:bodyPr>
          <a:lstStyle/>
          <a:p>
            <a:r>
              <a:rPr lang="el-GR" dirty="0"/>
              <a:t>Η τοποθέτηση του 3</a:t>
            </a:r>
            <a:r>
              <a:rPr lang="el-GR" baseline="30000" dirty="0"/>
              <a:t>ου</a:t>
            </a:r>
            <a:r>
              <a:rPr lang="el-GR" dirty="0"/>
              <a:t> αντικειμένου γίνεται στον 3</a:t>
            </a:r>
            <a:r>
              <a:rPr lang="el-GR" baseline="30000" dirty="0"/>
              <a:t>ο</a:t>
            </a:r>
            <a:r>
              <a:rPr lang="el-GR" dirty="0"/>
              <a:t> σάκο και λόγω περιορισμού (1) η μεταβλητή απόφασης </a:t>
            </a:r>
            <a:r>
              <a:rPr lang="en-US" dirty="0"/>
              <a:t>iii,bag4 </a:t>
            </a:r>
            <a:r>
              <a:rPr lang="el-GR" dirty="0"/>
              <a:t>παίρνει την τιμή 0.</a:t>
            </a:r>
          </a:p>
          <a:p>
            <a:r>
              <a:rPr lang="el-GR" dirty="0"/>
              <a:t>Η χωρητικότητα που απομένει στον 3</a:t>
            </a:r>
            <a:r>
              <a:rPr lang="el-GR" baseline="30000" dirty="0"/>
              <a:t>ο</a:t>
            </a:r>
            <a:r>
              <a:rPr lang="el-GR" dirty="0"/>
              <a:t> σάκο είναι 8 αρά λόγω περιορισμού (2) οι μεταβλητές απόφασης </a:t>
            </a:r>
            <a:r>
              <a:rPr lang="en-US" dirty="0"/>
              <a:t>iv,bag3 </a:t>
            </a:r>
            <a:r>
              <a:rPr lang="el-GR" dirty="0"/>
              <a:t>και </a:t>
            </a:r>
            <a:r>
              <a:rPr lang="en-US" dirty="0"/>
              <a:t>v,bag3</a:t>
            </a:r>
            <a:r>
              <a:rPr lang="el-GR" dirty="0"/>
              <a:t> παίρνουν την τιμή 0.</a:t>
            </a:r>
          </a:p>
        </p:txBody>
      </p:sp>
      <p:pic>
        <p:nvPicPr>
          <p:cNvPr id="8" name="Εικόνα 7" descr="Εικόνα που περιέχει κείμενο&#10;&#10;Περιγραφή που δημιουργήθηκε αυτόματα">
            <a:extLst>
              <a:ext uri="{FF2B5EF4-FFF2-40B4-BE49-F238E27FC236}">
                <a16:creationId xmlns:a16="http://schemas.microsoft.com/office/drawing/2014/main" id="{AA5EA409-16EE-4C2A-9338-6DD48DA54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420" y="2879458"/>
            <a:ext cx="3576843" cy="3613416"/>
          </a:xfrm>
          <a:prstGeom prst="rect">
            <a:avLst/>
          </a:prstGeom>
        </p:spPr>
      </p:pic>
      <p:pic>
        <p:nvPicPr>
          <p:cNvPr id="10" name="Εικόνα 9" descr="Εικόνα που περιέχει κείμενο, ηλεκτρονικές συσκευές&#10;&#10;Περιγραφή που δημιουργήθηκε αυτόματα">
            <a:extLst>
              <a:ext uri="{FF2B5EF4-FFF2-40B4-BE49-F238E27FC236}">
                <a16:creationId xmlns:a16="http://schemas.microsoft.com/office/drawing/2014/main" id="{494B6701-7012-4C45-B410-DB0D59FFC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750" y="3616324"/>
            <a:ext cx="1543050" cy="2876550"/>
          </a:xfrm>
          <a:prstGeom prst="rect">
            <a:avLst/>
          </a:prstGeom>
        </p:spPr>
      </p:pic>
    </p:spTree>
    <p:extLst>
      <p:ext uri="{BB962C8B-B14F-4D97-AF65-F5344CB8AC3E}">
        <p14:creationId xmlns:p14="http://schemas.microsoft.com/office/powerpoint/2010/main" val="3465571637"/>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803</Words>
  <Application>Microsoft Office PowerPoint</Application>
  <PresentationFormat>Ευρεία οθόνη</PresentationFormat>
  <Paragraphs>50</Paragraphs>
  <Slides>12</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12</vt:i4>
      </vt:variant>
    </vt:vector>
  </HeadingPairs>
  <TitlesOfParts>
    <vt:vector size="18" baseType="lpstr">
      <vt:lpstr>Arial</vt:lpstr>
      <vt:lpstr>Calibri</vt:lpstr>
      <vt:lpstr>Calibri Light</vt:lpstr>
      <vt:lpstr>JetBrains Mono</vt:lpstr>
      <vt:lpstr>Roboto Mono</vt:lpstr>
      <vt:lpstr>Θέμα του Office</vt:lpstr>
      <vt:lpstr>Multiple Knapsacks</vt:lpstr>
      <vt:lpstr>Δημιουργία των δεδομένων και δήλωση του solver</vt:lpstr>
      <vt:lpstr>Μεταβλητές απόφασης και domain space </vt:lpstr>
      <vt:lpstr>Περιορισμοί του προβλήματος</vt:lpstr>
      <vt:lpstr>Αναπαράσταση του προβλήματος (κωδικοποίηση)</vt:lpstr>
      <vt:lpstr>Διαδικασία της επίλυσης</vt:lpstr>
      <vt:lpstr>Παράδειγμα Propagation με 5 αντικείμενα και 4 σάκους.</vt:lpstr>
      <vt:lpstr>Παράδειγμα Propagation με 5 αντικείμενα και 4 σάκους.</vt:lpstr>
      <vt:lpstr>Παράδειγμα Propagation με 5 αντικείμενα και 4 σάκους.</vt:lpstr>
      <vt:lpstr>Παράδειγμα Propagation με 5 αντικείμενα και 4 σάκους.</vt:lpstr>
      <vt:lpstr>Παράδειγμα Propagation με 5 αντικείμενα και 4 σάκους.</vt:lpstr>
      <vt:lpstr>Κλήση του solver και εκτύπωση της λύσης: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Επιλογή Προβλήματος</dc:title>
  <dc:creator>Spyros Papasykiotis</dc:creator>
  <cp:lastModifiedBy>Spyros Papasykiotis</cp:lastModifiedBy>
  <cp:revision>31</cp:revision>
  <dcterms:created xsi:type="dcterms:W3CDTF">2021-04-04T15:54:22Z</dcterms:created>
  <dcterms:modified xsi:type="dcterms:W3CDTF">2021-04-05T09:05:35Z</dcterms:modified>
</cp:coreProperties>
</file>