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6"/>
  </p:notesMasterIdLst>
  <p:sldIdLst>
    <p:sldId id="288" r:id="rId2"/>
    <p:sldId id="376" r:id="rId3"/>
    <p:sldId id="385" r:id="rId4"/>
    <p:sldId id="386" r:id="rId5"/>
    <p:sldId id="387" r:id="rId6"/>
    <p:sldId id="388" r:id="rId7"/>
    <p:sldId id="389" r:id="rId8"/>
    <p:sldId id="390" r:id="rId9"/>
    <p:sldId id="380" r:id="rId10"/>
    <p:sldId id="377" r:id="rId11"/>
    <p:sldId id="392" r:id="rId12"/>
    <p:sldId id="393" r:id="rId13"/>
    <p:sldId id="394" r:id="rId14"/>
    <p:sldId id="378" r:id="rId15"/>
    <p:sldId id="391" r:id="rId16"/>
    <p:sldId id="395" r:id="rId17"/>
    <p:sldId id="396" r:id="rId18"/>
    <p:sldId id="379" r:id="rId19"/>
    <p:sldId id="397" r:id="rId20"/>
    <p:sldId id="398" r:id="rId21"/>
    <p:sldId id="375" r:id="rId22"/>
    <p:sldId id="381" r:id="rId23"/>
    <p:sldId id="400" r:id="rId24"/>
    <p:sldId id="399" r:id="rId25"/>
  </p:sldIdLst>
  <p:sldSz cx="9144000" cy="6858000" type="screen4x3"/>
  <p:notesSz cx="6858000" cy="9144000"/>
  <p:defaultTextStyle>
    <a:defPPr>
      <a:defRPr lang="en-US"/>
    </a:defPPr>
    <a:lvl1pPr marL="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2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6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2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8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2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4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327" autoAdjust="0"/>
    <p:restoredTop sz="83955" autoAdjust="0"/>
  </p:normalViewPr>
  <p:slideViewPr>
    <p:cSldViewPr snapToGrid="0" snapToObjects="1">
      <p:cViewPr>
        <p:scale>
          <a:sx n="100" d="100"/>
          <a:sy n="100" d="100"/>
        </p:scale>
        <p:origin x="-2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FF0F-C0A8-9F4D-BB27-2015C260BF16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6D5D-42B4-A145-8AC4-350272076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040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2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6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2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8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2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84" algn="l" defTabSz="4571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4ABC-08D3-4248-A6B0-D7EB02FAB2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208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311 Daily 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6D5D-42B4-A145-8AC4-350272076A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6D5D-42B4-A145-8AC4-350272076A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6D5D-42B4-A145-8AC4-350272076A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6D5D-42B4-A145-8AC4-350272076A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631950" fontAlgn="base">
              <a:spcBef>
                <a:spcPct val="0"/>
              </a:spcBef>
              <a:spcAft>
                <a:spcPct val="0"/>
              </a:spcAft>
            </a:pPr>
            <a:fld id="{EE06031C-D322-4331-8A9F-919EEEB9710F}" type="slidenum">
              <a:rPr lang="en-US"/>
              <a:pPr defTabSz="163195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Custom Layout"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17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56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8" indent="0">
              <a:buNone/>
              <a:defRPr sz="1600" b="1"/>
            </a:lvl6pPr>
            <a:lvl7pPr marL="2743112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56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8" indent="0">
              <a:buNone/>
              <a:defRPr sz="1600" b="1"/>
            </a:lvl6pPr>
            <a:lvl7pPr marL="2743112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72" indent="0">
              <a:buNone/>
              <a:defRPr sz="1000"/>
            </a:lvl3pPr>
            <a:lvl4pPr marL="1371556" indent="0">
              <a:buNone/>
              <a:defRPr sz="900"/>
            </a:lvl4pPr>
            <a:lvl5pPr marL="1828742" indent="0">
              <a:buNone/>
              <a:defRPr sz="900"/>
            </a:lvl5pPr>
            <a:lvl6pPr marL="2285928" indent="0">
              <a:buNone/>
              <a:defRPr sz="900"/>
            </a:lvl6pPr>
            <a:lvl7pPr marL="2743112" indent="0">
              <a:buNone/>
              <a:defRPr sz="900"/>
            </a:lvl7pPr>
            <a:lvl8pPr marL="3200296" indent="0">
              <a:buNone/>
              <a:defRPr sz="900"/>
            </a:lvl8pPr>
            <a:lvl9pPr marL="36574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2" indent="0">
              <a:buNone/>
              <a:defRPr sz="2400"/>
            </a:lvl3pPr>
            <a:lvl4pPr marL="1371556" indent="0">
              <a:buNone/>
              <a:defRPr sz="2000"/>
            </a:lvl4pPr>
            <a:lvl5pPr marL="1828742" indent="0">
              <a:buNone/>
              <a:defRPr sz="2000"/>
            </a:lvl5pPr>
            <a:lvl6pPr marL="2285928" indent="0">
              <a:buNone/>
              <a:defRPr sz="2000"/>
            </a:lvl6pPr>
            <a:lvl7pPr marL="2743112" indent="0">
              <a:buNone/>
              <a:defRPr sz="2000"/>
            </a:lvl7pPr>
            <a:lvl8pPr marL="3200296" indent="0">
              <a:buNone/>
              <a:defRPr sz="2000"/>
            </a:lvl8pPr>
            <a:lvl9pPr marL="36574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72" indent="0">
              <a:buNone/>
              <a:defRPr sz="1000"/>
            </a:lvl3pPr>
            <a:lvl4pPr marL="1371556" indent="0">
              <a:buNone/>
              <a:defRPr sz="900"/>
            </a:lvl4pPr>
            <a:lvl5pPr marL="1828742" indent="0">
              <a:buNone/>
              <a:defRPr sz="900"/>
            </a:lvl5pPr>
            <a:lvl6pPr marL="2285928" indent="0">
              <a:buNone/>
              <a:defRPr sz="900"/>
            </a:lvl6pPr>
            <a:lvl7pPr marL="2743112" indent="0">
              <a:buNone/>
              <a:defRPr sz="900"/>
            </a:lvl7pPr>
            <a:lvl8pPr marL="3200296" indent="0">
              <a:buNone/>
              <a:defRPr sz="900"/>
            </a:lvl8pPr>
            <a:lvl9pPr marL="36574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20" rIns="91436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6" tIns="45720" rIns="91436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6" tIns="45720" rIns="91436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6845-ECBD-D444-9E98-5AE9ACDD55F1}" type="datetimeFigureOut">
              <a:rPr lang="en-US" smtClean="0"/>
              <a:pPr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36" tIns="45720" rIns="91436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36" tIns="45720" rIns="91436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E099-AF12-A440-8379-B3355C5726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15804" y="-40328"/>
            <a:ext cx="9218168" cy="6915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4571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4571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6" indent="-285742" algn="l" defTabSz="45718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4" indent="-228592" algn="l" defTabSz="4571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2" algn="l" defTabSz="4571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2" algn="l" defTabSz="45718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2" algn="l" defTabSz="4571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2" algn="l" defTabSz="4571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8" indent="-228592" algn="l" defTabSz="4571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6" indent="-228592" algn="l" defTabSz="4571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2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4" algn="l" defTabSz="4571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ophia@codeforamerica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fa_fello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29761"/>
            <a:ext cx="54483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2349500"/>
            <a:ext cx="36283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Verdana"/>
              </a:rPr>
              <a:t>The New Users</a:t>
            </a:r>
          </a:p>
          <a:p>
            <a:pPr algn="ctr"/>
            <a:r>
              <a:rPr lang="en-US" dirty="0" smtClean="0">
                <a:latin typeface="Verdana"/>
              </a:rPr>
              <a:t>Sophia Parafina</a:t>
            </a:r>
          </a:p>
          <a:p>
            <a:pPr algn="ctr"/>
            <a:r>
              <a:rPr lang="en-US" dirty="0" smtClean="0">
                <a:latin typeface="Verdana"/>
              </a:rPr>
              <a:t>FOSS4G-NA 2013</a:t>
            </a:r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96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104900"/>
            <a:ext cx="65884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7200" dirty="0" smtClean="0"/>
              <a:t>Visualization</a:t>
            </a:r>
          </a:p>
          <a:p>
            <a:pPr algn="ctr">
              <a:spcBef>
                <a:spcPts val="2400"/>
              </a:spcBef>
            </a:pPr>
            <a:r>
              <a:rPr lang="en-US" sz="7200" dirty="0" smtClean="0"/>
              <a:t>Service wrappers</a:t>
            </a:r>
          </a:p>
          <a:p>
            <a:pPr algn="ctr">
              <a:spcBef>
                <a:spcPts val="2400"/>
              </a:spcBef>
            </a:pPr>
            <a:r>
              <a:rPr lang="en-US" sz="7200" dirty="0" smtClean="0"/>
              <a:t>Open data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4200" y="342900"/>
            <a:ext cx="5448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keyword		frequency in code </a:t>
            </a:r>
          </a:p>
          <a:p>
            <a:endParaRPr lang="en-US" sz="2400" dirty="0" smtClean="0"/>
          </a:p>
          <a:p>
            <a:r>
              <a:rPr lang="en-US" sz="2400" dirty="0" smtClean="0"/>
              <a:t>map			5881  </a:t>
            </a:r>
          </a:p>
          <a:p>
            <a:r>
              <a:rPr lang="en-US" sz="2400" dirty="0" smtClean="0"/>
              <a:t>address		3616  </a:t>
            </a:r>
          </a:p>
          <a:p>
            <a:r>
              <a:rPr lang="en-US" sz="2400" dirty="0" err="1" smtClean="0"/>
              <a:t>zipcode</a:t>
            </a:r>
            <a:r>
              <a:rPr lang="en-US" sz="2400" dirty="0" smtClean="0"/>
              <a:t>		150  </a:t>
            </a:r>
          </a:p>
          <a:p>
            <a:r>
              <a:rPr lang="en-US" sz="2400" dirty="0" smtClean="0"/>
              <a:t>street			910  </a:t>
            </a:r>
          </a:p>
          <a:p>
            <a:r>
              <a:rPr lang="en-US" sz="2400" dirty="0" smtClean="0"/>
              <a:t>state			6314  </a:t>
            </a:r>
          </a:p>
          <a:p>
            <a:r>
              <a:rPr lang="en-US" sz="2400" dirty="0" smtClean="0"/>
              <a:t>lat				1752  </a:t>
            </a:r>
          </a:p>
          <a:p>
            <a:r>
              <a:rPr lang="en-US" sz="2400" dirty="0" err="1" smtClean="0"/>
              <a:t>lng</a:t>
            </a:r>
            <a:r>
              <a:rPr lang="en-US" sz="2400" dirty="0" smtClean="0"/>
              <a:t>				346  </a:t>
            </a:r>
          </a:p>
          <a:p>
            <a:r>
              <a:rPr lang="en-US" sz="2400" dirty="0" err="1" smtClean="0"/>
              <a:t>lon</a:t>
            </a:r>
            <a:r>
              <a:rPr lang="en-US" sz="2400" dirty="0" smtClean="0"/>
              <a:t>				1374  </a:t>
            </a:r>
          </a:p>
          <a:p>
            <a:r>
              <a:rPr lang="en-US" sz="2400" dirty="0" smtClean="0"/>
              <a:t>long			2533  </a:t>
            </a:r>
          </a:p>
          <a:p>
            <a:r>
              <a:rPr lang="en-US" sz="2400" dirty="0" smtClean="0"/>
              <a:t>coordinate		409  </a:t>
            </a:r>
          </a:p>
          <a:p>
            <a:r>
              <a:rPr lang="en-US" sz="2400" dirty="0" err="1" smtClean="0"/>
              <a:t>geojson</a:t>
            </a:r>
            <a:r>
              <a:rPr lang="en-US" sz="2400" dirty="0" smtClean="0"/>
              <a:t>		836  </a:t>
            </a:r>
          </a:p>
          <a:p>
            <a:r>
              <a:rPr lang="en-US" sz="2400" dirty="0" err="1" smtClean="0"/>
              <a:t>kml</a:t>
            </a:r>
            <a:r>
              <a:rPr lang="en-US" sz="2400" dirty="0" smtClean="0"/>
              <a:t>				890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300" y="609600"/>
            <a:ext cx="86741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</a:rPr>
              <a:t># Provide all the wireless providers within a US census block given a passed latitude and longitude.</a:t>
            </a:r>
          </a:p>
          <a:p>
            <a:r>
              <a:rPr lang="en-US" dirty="0" err="1" smtClean="0">
                <a:latin typeface="Courier"/>
              </a:rPr>
              <a:t>BroadbandMap.wireless(:data_version</a:t>
            </a:r>
            <a:r>
              <a:rPr lang="en-US" dirty="0" smtClean="0">
                <a:latin typeface="Courier"/>
              </a:rPr>
              <a:t> =&gt; 'fall2010', :latitude =&gt; '38.0', :longitude =&gt; '-77.5')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smtClean="0">
                <a:latin typeface="Courier"/>
              </a:rPr>
              <a:t># Provide all the </a:t>
            </a:r>
            <a:r>
              <a:rPr lang="en-US" dirty="0" err="1" smtClean="0">
                <a:latin typeface="Courier"/>
              </a:rPr>
              <a:t>wireline</a:t>
            </a:r>
            <a:r>
              <a:rPr lang="en-US" dirty="0" smtClean="0">
                <a:latin typeface="Courier"/>
              </a:rPr>
              <a:t> providers within a US census block given a passed latitude and longitude.</a:t>
            </a:r>
          </a:p>
          <a:p>
            <a:r>
              <a:rPr lang="en-US" dirty="0" err="1" smtClean="0">
                <a:latin typeface="Courier"/>
              </a:rPr>
              <a:t>BroadbandMap.wireline(:data_version</a:t>
            </a:r>
            <a:r>
              <a:rPr lang="en-US" dirty="0" smtClean="0">
                <a:latin typeface="Courier"/>
              </a:rPr>
              <a:t> =&gt; 'fall2010', :latitude =&gt; '38.0', :longitude =&gt; '-77.5')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smtClean="0">
                <a:latin typeface="Courier"/>
              </a:rPr>
              <a:t># Returns rankings within nation by specific geo id</a:t>
            </a:r>
          </a:p>
          <a:p>
            <a:r>
              <a:rPr lang="en-US" dirty="0" err="1" smtClean="0">
                <a:latin typeface="Courier"/>
              </a:rPr>
              <a:t>BroadbandMap.almanac_ranking_geo_id_within_nation({:data_version</a:t>
            </a:r>
            <a:r>
              <a:rPr lang="en-US" dirty="0" smtClean="0">
                <a:latin typeface="Courier"/>
              </a:rPr>
              <a:t> =&gt; 'fall2010', :</a:t>
            </a:r>
            <a:r>
              <a:rPr lang="en-US" dirty="0" err="1" smtClean="0">
                <a:latin typeface="Courier"/>
              </a:rPr>
              <a:t>census_metric_type</a:t>
            </a:r>
            <a:r>
              <a:rPr lang="en-US" dirty="0" smtClean="0">
                <a:latin typeface="Courier"/>
              </a:rPr>
              <a:t> =&gt; 'population', :</a:t>
            </a:r>
            <a:r>
              <a:rPr lang="en-US" dirty="0" err="1" smtClean="0">
                <a:latin typeface="Courier"/>
              </a:rPr>
              <a:t>ranking_metric</a:t>
            </a:r>
            <a:r>
              <a:rPr lang="en-US" dirty="0" smtClean="0">
                <a:latin typeface="Courier"/>
              </a:rPr>
              <a:t> =&gt; 'wirelineproviderequals0', :</a:t>
            </a:r>
            <a:r>
              <a:rPr lang="en-US" dirty="0" err="1" smtClean="0">
                <a:latin typeface="Courier"/>
              </a:rPr>
              <a:t>geography_type</a:t>
            </a:r>
            <a:r>
              <a:rPr lang="en-US" dirty="0" smtClean="0">
                <a:latin typeface="Courier"/>
              </a:rPr>
              <a:t> =&gt; 'county', :</a:t>
            </a:r>
            <a:r>
              <a:rPr lang="en-US" dirty="0" err="1" smtClean="0">
                <a:latin typeface="Courier"/>
              </a:rPr>
              <a:t>geography_id</a:t>
            </a:r>
            <a:r>
              <a:rPr lang="en-US" dirty="0" smtClean="0">
                <a:latin typeface="Courier"/>
              </a:rPr>
              <a:t> =&gt; '01101', :</a:t>
            </a:r>
            <a:r>
              <a:rPr lang="en-US" dirty="0" err="1" smtClean="0">
                <a:latin typeface="Courier"/>
              </a:rPr>
              <a:t>sort_order</a:t>
            </a:r>
            <a:r>
              <a:rPr lang="en-US" dirty="0" smtClean="0">
                <a:latin typeface="Courier"/>
              </a:rPr>
              <a:t> =&gt; '</a:t>
            </a:r>
            <a:r>
              <a:rPr lang="en-US" dirty="0" err="1" smtClean="0">
                <a:latin typeface="Courier"/>
              </a:rPr>
              <a:t>asc</a:t>
            </a:r>
            <a:r>
              <a:rPr lang="en-US" dirty="0" smtClean="0">
                <a:latin typeface="Courier"/>
              </a:rPr>
              <a:t>'})</a:t>
            </a:r>
            <a:endParaRPr lang="en-US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data-check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144000" cy="588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01" y="711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Technology:</a:t>
            </a:r>
          </a:p>
          <a:p>
            <a:pPr algn="ctr"/>
            <a:r>
              <a:rPr lang="en-US" sz="7200" dirty="0" smtClean="0"/>
              <a:t>Scripting languages</a:t>
            </a:r>
          </a:p>
          <a:p>
            <a:pPr algn="ctr"/>
            <a:r>
              <a:rPr lang="en-US" sz="7200" dirty="0" smtClean="0"/>
              <a:t>Web frameworks</a:t>
            </a:r>
          </a:p>
          <a:p>
            <a:pPr algn="ctr"/>
            <a:r>
              <a:rPr lang="en-US" sz="7200" dirty="0" smtClean="0"/>
              <a:t>External services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8200" y="673100"/>
            <a:ext cx="5537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			102</a:t>
            </a:r>
          </a:p>
          <a:p>
            <a:r>
              <a:rPr lang="en-US" sz="3600" dirty="0" smtClean="0"/>
              <a:t>	Ruby 				66</a:t>
            </a:r>
          </a:p>
          <a:p>
            <a:r>
              <a:rPr lang="en-US" sz="3600" dirty="0" smtClean="0"/>
              <a:t>	Python				34</a:t>
            </a:r>
          </a:p>
          <a:p>
            <a:r>
              <a:rPr lang="en-US" sz="3600" dirty="0" smtClean="0"/>
              <a:t>	PHP					34</a:t>
            </a:r>
          </a:p>
          <a:p>
            <a:r>
              <a:rPr lang="en-US" sz="3600" dirty="0" smtClean="0"/>
              <a:t>	Objective-C		4</a:t>
            </a:r>
          </a:p>
          <a:p>
            <a:r>
              <a:rPr lang="en-US" sz="3600" dirty="0" smtClean="0"/>
              <a:t>	Java 					2</a:t>
            </a:r>
          </a:p>
          <a:p>
            <a:r>
              <a:rPr lang="en-US" sz="3600" dirty="0" smtClean="0"/>
              <a:t>	</a:t>
            </a:r>
            <a:r>
              <a:rPr lang="en-US" sz="3600" dirty="0" err="1" smtClean="0"/>
              <a:t>ActionScript</a:t>
            </a:r>
            <a:r>
              <a:rPr lang="en-US" sz="3600" dirty="0" smtClean="0"/>
              <a:t> 	1</a:t>
            </a:r>
          </a:p>
          <a:p>
            <a:r>
              <a:rPr lang="en-US" sz="3600" dirty="0" smtClean="0"/>
              <a:t>	</a:t>
            </a:r>
            <a:r>
              <a:rPr lang="en-US" sz="3600" dirty="0" err="1" smtClean="0"/>
              <a:t>CoffeeScript</a:t>
            </a:r>
            <a:r>
              <a:rPr lang="en-US" sz="3600" dirty="0" smtClean="0"/>
              <a:t>		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061" y="635000"/>
            <a:ext cx="565366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Generic web frameworks: </a:t>
            </a:r>
          </a:p>
          <a:p>
            <a:pPr algn="ctr"/>
            <a:r>
              <a:rPr lang="en-US" sz="4000" dirty="0" smtClean="0"/>
              <a:t>ruby-on-rails</a:t>
            </a:r>
          </a:p>
          <a:p>
            <a:pPr algn="ctr"/>
            <a:r>
              <a:rPr lang="en-US" sz="4000" dirty="0" err="1" smtClean="0"/>
              <a:t>sinatra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smtClean="0"/>
              <a:t>PHP</a:t>
            </a:r>
          </a:p>
          <a:p>
            <a:pPr algn="ctr"/>
            <a:r>
              <a:rPr lang="en-US" sz="4000" dirty="0" smtClean="0"/>
              <a:t>node</a:t>
            </a:r>
          </a:p>
          <a:p>
            <a:pPr algn="ctr"/>
            <a:r>
              <a:rPr lang="en-US" sz="4000" dirty="0" err="1" smtClean="0"/>
              <a:t>drupal</a:t>
            </a:r>
            <a:endParaRPr lang="en-US" sz="4000" dirty="0" smtClean="0"/>
          </a:p>
          <a:p>
            <a:pPr algn="ctr"/>
            <a:r>
              <a:rPr lang="en-US" sz="4000" dirty="0" err="1" smtClean="0"/>
              <a:t>django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520700"/>
            <a:ext cx="5129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/>
              <a:t>Services:</a:t>
            </a:r>
          </a:p>
          <a:p>
            <a:pPr algn="ctr"/>
            <a:r>
              <a:rPr lang="en-US" sz="7200" dirty="0" smtClean="0"/>
              <a:t>Google Maps</a:t>
            </a:r>
          </a:p>
          <a:p>
            <a:pPr algn="ctr"/>
            <a:r>
              <a:rPr lang="en-US" sz="7200" dirty="0" err="1" smtClean="0"/>
              <a:t>CartoDB</a:t>
            </a:r>
            <a:endParaRPr lang="en-US" sz="7200" dirty="0" smtClean="0"/>
          </a:p>
          <a:p>
            <a:pPr algn="ctr"/>
            <a:r>
              <a:rPr lang="en-US" sz="7200" dirty="0" err="1" smtClean="0"/>
              <a:t>MapBox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81100"/>
            <a:ext cx="7694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Data Driven:</a:t>
            </a:r>
          </a:p>
          <a:p>
            <a:pPr algn="ctr"/>
            <a:r>
              <a:rPr lang="en-US" sz="7200" dirty="0" smtClean="0"/>
              <a:t>Statistical tool chain</a:t>
            </a:r>
          </a:p>
          <a:p>
            <a:pPr algn="ctr"/>
            <a:r>
              <a:rPr lang="en-US" sz="7200" dirty="0" err="1" smtClean="0"/>
              <a:t>Javascript</a:t>
            </a:r>
            <a:r>
              <a:rPr lang="en-US" sz="7200" dirty="0" smtClean="0"/>
              <a:t> libraries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n_one_bedroom_ren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-42871"/>
            <a:ext cx="9144000" cy="5699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61261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 smtClean="0"/>
              <a:t>WE </a:t>
            </a:r>
          </a:p>
          <a:p>
            <a:pPr algn="ctr">
              <a:buNone/>
            </a:pPr>
            <a:r>
              <a:rPr lang="en-US" sz="7200" b="1" dirty="0" smtClean="0"/>
              <a:t>MAKE </a:t>
            </a:r>
          </a:p>
          <a:p>
            <a:pPr algn="ctr">
              <a:buNone/>
            </a:pPr>
            <a:r>
              <a:rPr lang="en-US" sz="7200" b="1" dirty="0" smtClean="0"/>
              <a:t>CIVIC </a:t>
            </a:r>
          </a:p>
          <a:p>
            <a:pPr algn="ctr">
              <a:buNone/>
            </a:pPr>
            <a:r>
              <a:rPr lang="en-US" sz="7200" b="1" dirty="0" smtClean="0"/>
              <a:t>APPLICATIONS</a:t>
            </a:r>
            <a:endParaRPr lang="en-US" sz="7200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76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mbert_equal_area_azimuth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406538"/>
            <a:ext cx="9144000" cy="515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807" y="774700"/>
            <a:ext cx="8698114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6000" b="1" dirty="0" smtClean="0"/>
              <a:t>Impacts:</a:t>
            </a:r>
          </a:p>
          <a:p>
            <a:pPr algn="ctr">
              <a:spcBef>
                <a:spcPts val="1800"/>
              </a:spcBef>
            </a:pPr>
            <a:r>
              <a:rPr lang="en-US" sz="6000" dirty="0" smtClean="0"/>
              <a:t>Demise of </a:t>
            </a:r>
            <a:r>
              <a:rPr lang="en-US" sz="6000" dirty="0" err="1" smtClean="0"/>
              <a:t>GeoSpatial</a:t>
            </a:r>
            <a:r>
              <a:rPr lang="en-US" sz="6000" dirty="0" smtClean="0"/>
              <a:t> Stack</a:t>
            </a:r>
          </a:p>
          <a:p>
            <a:pPr algn="ctr">
              <a:spcBef>
                <a:spcPts val="1800"/>
              </a:spcBef>
            </a:pPr>
            <a:r>
              <a:rPr lang="en-US" sz="6000" dirty="0" smtClean="0"/>
              <a:t>Rise of geospatial services</a:t>
            </a:r>
          </a:p>
          <a:p>
            <a:pPr algn="ctr">
              <a:spcBef>
                <a:spcPts val="1800"/>
              </a:spcBef>
            </a:pPr>
            <a:r>
              <a:rPr lang="en-US" sz="6000" dirty="0" smtClean="0"/>
              <a:t>Application focus over geo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980" y="266700"/>
            <a:ext cx="577574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Future stuff:</a:t>
            </a:r>
          </a:p>
          <a:p>
            <a:pPr algn="ctr"/>
            <a:r>
              <a:rPr lang="en-US" sz="4800" dirty="0" err="1" smtClean="0"/>
              <a:t>Moar</a:t>
            </a:r>
            <a:r>
              <a:rPr lang="en-US" sz="4800" dirty="0" smtClean="0"/>
              <a:t> services!</a:t>
            </a:r>
          </a:p>
          <a:p>
            <a:pPr algn="ctr"/>
            <a:r>
              <a:rPr lang="en-US" sz="4800" dirty="0" err="1" smtClean="0"/>
              <a:t>gecoding</a:t>
            </a:r>
            <a:r>
              <a:rPr lang="en-US" sz="4800" dirty="0" smtClean="0"/>
              <a:t> &amp; routing</a:t>
            </a:r>
          </a:p>
          <a:p>
            <a:pPr algn="ctr"/>
            <a:r>
              <a:rPr lang="en-US" sz="4800" dirty="0" smtClean="0"/>
              <a:t>Imagery</a:t>
            </a:r>
          </a:p>
          <a:p>
            <a:pPr algn="ctr"/>
            <a:r>
              <a:rPr lang="en-US" sz="4800" dirty="0" smtClean="0"/>
              <a:t>where am I?</a:t>
            </a:r>
          </a:p>
          <a:p>
            <a:pPr algn="ctr"/>
            <a:r>
              <a:rPr lang="en-US" sz="4800" dirty="0" smtClean="0"/>
              <a:t>Weather</a:t>
            </a:r>
          </a:p>
          <a:p>
            <a:pPr algn="ctr"/>
            <a:r>
              <a:rPr lang="en-US" sz="4800" dirty="0" smtClean="0"/>
              <a:t>water &amp; mineral rights</a:t>
            </a:r>
          </a:p>
          <a:p>
            <a:pPr algn="ctr"/>
            <a:r>
              <a:rPr lang="en-US" sz="4800" dirty="0" smtClean="0"/>
              <a:t>real-time crime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sprocke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-185142"/>
            <a:ext cx="9144000" cy="2732484"/>
          </a:xfrm>
          <a:prstGeom prst="rect">
            <a:avLst/>
          </a:prstGeom>
        </p:spPr>
      </p:pic>
      <p:pic>
        <p:nvPicPr>
          <p:cNvPr id="3" name="Picture 2" descr="geosprocke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547342"/>
            <a:ext cx="9144000" cy="29407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197100"/>
            <a:ext cx="7263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Sophia Parafina</a:t>
            </a:r>
          </a:p>
          <a:p>
            <a:r>
              <a:rPr lang="en-US" sz="4800" dirty="0" smtClean="0">
                <a:hlinkClick r:id="rId2"/>
              </a:rPr>
              <a:t>sophia@codeforamerica.org</a:t>
            </a:r>
            <a:endParaRPr lang="en-US" sz="48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spara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hilly-septa-v4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p="http://schemas.openxmlformats.org/presentationml/2006/main" xmlns:a="http://schemas.openxmlformats.org/drawingml/2006/main" xmlns:r="http://schemas.openxmlformats.org/officeDocument/2006/relationships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 bwMode="auto">
          <a:xfrm>
            <a:off x="330200" y="319088"/>
            <a:ext cx="8429935" cy="4672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p="http://schemas.openxmlformats.org/presentationml/2006/main" xmlns:a="http://schemas.openxmlformats.org/drawingml/2006/main" xmlns:a14="http://schemas.microsoft.com/office/drawing/2010/main" xmlns:mv="urn:schemas-microsoft-com:mac:vml" xmlns:mc="http://schemas.openxmlformats.org/markup-compatibility/2006" xmlns:r="http://schemas.openxmlformats.org/officeDocument/2006/relationships">
                <a:solidFill>
                  <a:srgbClr val="FFFFFF"/>
                </a:solidFill>
              </a14:hiddenFill>
            </a:ext>
            <a:ext uri="{91240B29-F687-4f45-9708-019B960494DF}">
              <a14:hiddenLine xmlns="" xmlns:p="http://schemas.openxmlformats.org/presentationml/2006/main" xmlns:a="http://schemas.openxmlformats.org/drawingml/2006/main" xmlns:a14="http://schemas.microsoft.com/office/drawing/2010/main" xmlns:mv="urn:schemas-microsoft-com:mac:vml" xmlns:mc="http://schemas.openxmlformats.org/markup-compatibility/2006" xmlns:r="http://schemas.openxmlformats.org/officeDocument/2006/relationship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513" y="5256213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WHERE</a:t>
            </a:r>
            <a:r>
              <a:rPr lang="ja-JP" alt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’</a:t>
            </a:r>
            <a:r>
              <a:rPr lang="en-US" altLang="ja-JP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S MY SEPTA?</a:t>
            </a:r>
            <a:endParaRPr lang="en-US" dirty="0">
              <a:solidFill>
                <a:srgbClr val="7F7F7F"/>
              </a:solidFill>
              <a:latin typeface="Gotham Light" pitchFamily="-84" charset="0"/>
              <a:ea typeface="Gotham Light" pitchFamily="-84" charset="0"/>
              <a:cs typeface="Gotham Light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" y="341313"/>
            <a:ext cx="8477989" cy="491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66712" y="5511800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311 DAILY BRIEF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9-30 at 1.58.5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p="http://schemas.openxmlformats.org/presentationml/2006/main" xmlns:a="http://schemas.openxmlformats.org/drawingml/2006/main" xmlns:r="http://schemas.openxmlformats.org/officeDocument/2006/relationships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519113" y="184150"/>
            <a:ext cx="7977187" cy="4963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04813" y="5332413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BLIGHTSTATUS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01 at 6.08.4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p="http://schemas.openxmlformats.org/presentationml/2006/main" xmlns:a="http://schemas.openxmlformats.org/drawingml/2006/main" xmlns:r="http://schemas.openxmlformats.org/officeDocument/2006/relationships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31800" y="242888"/>
            <a:ext cx="8318500" cy="480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66713" y="5218113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OPENCOUNTER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p="http://schemas.openxmlformats.org/presentationml/2006/main" xmlns:a="http://schemas.openxmlformats.org/drawingml/2006/main" xmlns:r="http://schemas.openxmlformats.org/officeDocument/2006/relationships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796924" y="203199"/>
            <a:ext cx="7508875" cy="5056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98513" y="5434013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LOCAL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p="http://schemas.openxmlformats.org/presentationml/2006/main" xmlns:a="http://schemas.openxmlformats.org/drawingml/2006/main" xmlns:r="http://schemas.openxmlformats.org/officeDocument/2006/relationships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31813" y="223837"/>
            <a:ext cx="8015288" cy="5065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31813" y="5486400"/>
            <a:ext cx="386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Gotham Light" pitchFamily="-84" charset="0"/>
                <a:ea typeface="Gotham Light" pitchFamily="-84" charset="0"/>
                <a:cs typeface="Gotham Light" pitchFamily="-84" charset="0"/>
              </a:rPr>
              <a:t>ATX FLOODS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42900" y="736600"/>
            <a:ext cx="8655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Design Pattern:</a:t>
            </a:r>
          </a:p>
          <a:p>
            <a:pPr algn="ctr"/>
            <a:r>
              <a:rPr lang="en-US" sz="7200" dirty="0" smtClean="0"/>
              <a:t>Single page applications with embedded services.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399</Words>
  <Application>Microsoft Macintosh PowerPoint</Application>
  <PresentationFormat>On-screen Show (4:3)</PresentationFormat>
  <Paragraphs>89</Paragraphs>
  <Slides>24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Editor</dc:creator>
  <cp:keywords/>
  <dc:description/>
  <cp:lastModifiedBy>Sophia Parafina</cp:lastModifiedBy>
  <cp:revision>116</cp:revision>
  <dcterms:created xsi:type="dcterms:W3CDTF">2013-05-22T15:10:46Z</dcterms:created>
  <dcterms:modified xsi:type="dcterms:W3CDTF">2013-05-22T15:13:51Z</dcterms:modified>
  <cp:category/>
</cp:coreProperties>
</file>