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19"/>
  </p:notesMasterIdLst>
  <p:sldIdLst>
    <p:sldId id="259" r:id="rId2"/>
    <p:sldId id="344" r:id="rId3"/>
    <p:sldId id="345" r:id="rId4"/>
    <p:sldId id="346" r:id="rId5"/>
    <p:sldId id="347" r:id="rId6"/>
    <p:sldId id="348" r:id="rId7"/>
    <p:sldId id="358" r:id="rId8"/>
    <p:sldId id="363" r:id="rId9"/>
    <p:sldId id="360" r:id="rId10"/>
    <p:sldId id="352" r:id="rId11"/>
    <p:sldId id="361" r:id="rId12"/>
    <p:sldId id="351" r:id="rId13"/>
    <p:sldId id="362" r:id="rId14"/>
    <p:sldId id="353" r:id="rId15"/>
    <p:sldId id="354" r:id="rId16"/>
    <p:sldId id="356" r:id="rId17"/>
    <p:sldId id="357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98" autoAdjust="0"/>
    <p:restoredTop sz="75514" autoAdjust="0"/>
  </p:normalViewPr>
  <p:slideViewPr>
    <p:cSldViewPr>
      <p:cViewPr varScale="1">
        <p:scale>
          <a:sx n="52" d="100"/>
          <a:sy n="52" d="100"/>
        </p:scale>
        <p:origin x="-11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C09A-23DA-4BA6-BB40-4A8CD3FDFF61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29A9-8737-43BC-8485-F6B5ECF3C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dirty="0" smtClean="0"/>
              <a:t>Why</a:t>
            </a:r>
            <a:r>
              <a:rPr lang="en-US" baseline="0" dirty="0" smtClean="0"/>
              <a:t> I’m qualified to speak to this topic:</a:t>
            </a:r>
          </a:p>
          <a:p>
            <a:pPr marL="228600" indent="-228600" eaLnBrk="1" hangingPunct="1">
              <a:buFontTx/>
              <a:buChar char="-"/>
            </a:pPr>
            <a:r>
              <a:rPr lang="en-US" baseline="0" dirty="0" smtClean="0"/>
              <a:t>I write threat models for a living.</a:t>
            </a:r>
          </a:p>
          <a:p>
            <a:pPr marL="228600" indent="-228600" eaLnBrk="1" hangingPunct="1">
              <a:buFontTx/>
              <a:buChar char="-"/>
            </a:pPr>
            <a:r>
              <a:rPr lang="en-US" baseline="0" dirty="0" smtClean="0"/>
              <a:t>I’m the lead developer and half of the brain trust for Trike, an open source threat modeling tool and methodology. </a:t>
            </a:r>
          </a:p>
          <a:p>
            <a:pPr marL="228600" indent="-228600" eaLnBrk="1" hangingPunct="1">
              <a:buFontTx/>
              <a:buChar char="-"/>
            </a:pPr>
            <a:r>
              <a:rPr lang="en-US" baseline="0" dirty="0" smtClean="0"/>
              <a:t>I’ve been doing threat modeling, and working on threat modeling methodologies, since 2001.</a:t>
            </a:r>
          </a:p>
          <a:p>
            <a:pPr marL="228600" indent="-228600" eaLnBrk="1" hangingPunct="1">
              <a:buFontTx/>
              <a:buChar char="-"/>
            </a:pPr>
            <a:r>
              <a:rPr lang="en-US" baseline="0" dirty="0" smtClean="0"/>
              <a:t>I’ve mentored many experienced and inexperienced threat modelers, and reviewed many threat models.</a:t>
            </a:r>
          </a:p>
          <a:p>
            <a:pPr marL="228600" indent="-228600" eaLnBrk="1" hangingPunct="1">
              <a:buFontTx/>
              <a:buChar char="-"/>
            </a:pPr>
            <a:endParaRPr lang="en-US" baseline="0" dirty="0" smtClean="0"/>
          </a:p>
          <a:p>
            <a:pPr marL="228600" indent="-228600" eaLnBrk="1" hangingPunct="1">
              <a:buFontTx/>
              <a:buNone/>
            </a:pPr>
            <a:r>
              <a:rPr lang="en-US" baseline="0" dirty="0" smtClean="0"/>
              <a:t>This is a detailed how to talk.  You’ll walk out of here being able to do the basics of HAZOP analysis.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plan for how you</a:t>
            </a:r>
            <a:r>
              <a:rPr lang="en-US" baseline="0" dirty="0" smtClean="0"/>
              <a:t> will use the results before you create them, so that you don’t do more work than necessary creating results.</a:t>
            </a:r>
          </a:p>
          <a:p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Mitigate design flaws while you 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Leaf</a:t>
            </a:r>
            <a:r>
              <a:rPr lang="en-US" baseline="0" dirty="0" smtClean="0"/>
              <a:t> nodes are all you can mitigate anyway.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a whole</a:t>
            </a:r>
            <a:r>
              <a:rPr lang="en-US" baseline="0" dirty="0" smtClean="0"/>
              <a:t> slide about using the results, coming up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</a:t>
            </a:r>
            <a:r>
              <a:rPr lang="en-US" baseline="0" dirty="0" smtClean="0"/>
              <a:t> this is a rather old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29A9-8737-43BC-8485-F6B5ECF3C5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46C4-468C-40F0-9F32-2AB39EE8AEC3}" type="datetimeFigureOut">
              <a:rPr lang="en-US" smtClean="0"/>
              <a:pPr/>
              <a:t>12/11/10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0A9B-5778-4162-85C7-BCB1335503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F:\Sales and Marketing\Logo\Stach &amp; Liu - Logo.gif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457200" y="6355080"/>
            <a:ext cx="1687766" cy="2743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rike-devel@lists.sourceforge.net" TargetMode="External"/><Relationship Id="rId4" Type="http://schemas.openxmlformats.org/officeDocument/2006/relationships/hyperlink" Target="http://www.octotrike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ctotrike.org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038600"/>
            <a:ext cx="6131292" cy="1600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3923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/>
            </a:r>
            <a:br>
              <a:rPr lang="en-US" sz="5000" dirty="0" smtClean="0">
                <a:latin typeface="Futura Std Book" pitchFamily="34" charset="0"/>
              </a:rPr>
            </a:br>
            <a:r>
              <a:rPr lang="en-US" sz="5400" dirty="0" smtClean="0"/>
              <a:t>HAZOP Analysis </a:t>
            </a:r>
            <a:endParaRPr lang="en-US" sz="4000" dirty="0">
              <a:latin typeface="Futura Std Book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697162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/>
              <a:t>Using This Funky Spreadsheet I Made in My Back Yard</a:t>
            </a:r>
            <a:endParaRPr lang="en-US" sz="2000" dirty="0">
              <a:solidFill>
                <a:srgbClr val="808080"/>
              </a:solidFill>
              <a:latin typeface="Futura Std Medium" pitchFamily="34" charset="0"/>
              <a:ea typeface="+mj-ea"/>
              <a:cs typeface="+mj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3001962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Brenda Larcom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2010-12-11</a:t>
            </a:r>
            <a:endParaRPr kumimoji="0" lang="en-US" sz="1400" b="1" i="0" u="none" strike="noStrike" kern="1200" cap="none" normalizeH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How – Varying a Step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Pick a step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Pick an element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Actor, Action, Object, or Condition?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M)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Pick a guide word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NO, AS WELL AS, PART OF, OTHER THAN, MORE, LESS, BEFORE, AFTER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N)</a:t>
            </a:r>
            <a:endParaRPr lang="en-US" sz="2400" dirty="0" smtClean="0">
              <a:solidFill>
                <a:schemeClr val="accent2"/>
              </a:solidFill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Figure out what this variation means, if anything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Document all meanings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 (Use Case Details O and P)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n-US" sz="1400" dirty="0" smtClean="0">
              <a:latin typeface="Futura Std Light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Productivity tips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Vary elements in the same order each time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Apply guide words in the same order each time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Vary depth-first (all guide words for one element, then all for the next element)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61722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I assembled all that stuff.  How do I get started?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What – Example Variation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1" name="Slide Number Placeholder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49243-86AC-4612-A7CA-1C2A9AFF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1524000"/>
            <a:ext cx="4876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</a:rPr>
              <a:t>How should varying a step turn out?</a:t>
            </a:r>
            <a:endParaRPr lang="en-US" sz="2000" dirty="0">
              <a:solidFill>
                <a:srgbClr val="808080"/>
              </a:solidFill>
              <a:latin typeface="Futura Std Ligh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38400"/>
            <a:ext cx="8393207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How – Analyzing a Variation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Can this variation help an attacker?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Decide separately for each security objective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Q-AC)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If the variation can help an attacker, can an attacker* cause or influence it?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AD-AE)</a:t>
            </a: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685800" lvl="1" indent="-228600">
              <a:buFont typeface="Arial" pitchFamily="34" charset="0"/>
              <a:buChar char="•"/>
            </a:pPr>
            <a:endParaRPr lang="en-US" sz="1400" dirty="0" smtClean="0">
              <a:latin typeface="Futura Std Light" pitchFamily="34" charset="0"/>
            </a:endParaRPr>
          </a:p>
          <a:p>
            <a:pPr marL="228600" indent="-228600"/>
            <a:r>
              <a:rPr lang="en-US" sz="1400" dirty="0" smtClean="0">
                <a:latin typeface="Futura Std Light" pitchFamily="34" charset="0"/>
              </a:rPr>
              <a:t>* Not necessarily the same attacker.  Assume collaboration!</a:t>
            </a:r>
          </a:p>
          <a:p>
            <a:pPr marL="228600" indent="-228600"/>
            <a:endParaRPr lang="en-US" sz="1400" dirty="0" smtClean="0">
              <a:latin typeface="Futura Std Light" pitchFamily="34" charset="0"/>
            </a:endParaRPr>
          </a:p>
          <a:p>
            <a:pPr marL="228600" indent="-228600"/>
            <a:endParaRPr lang="en-US" sz="1400" dirty="0" smtClean="0">
              <a:latin typeface="Futura Std Light" pitchFamily="34" charset="0"/>
            </a:endParaRPr>
          </a:p>
          <a:p>
            <a:pPr marL="228600" indent="-228600"/>
            <a:endParaRPr lang="en-US" sz="1400" dirty="0" smtClean="0">
              <a:latin typeface="Futura Std Light" pitchFamily="34" charset="0"/>
            </a:endParaRPr>
          </a:p>
          <a:p>
            <a:pPr marL="228600" indent="-228600"/>
            <a:endParaRPr lang="en-US" sz="1400" dirty="0" smtClean="0">
              <a:latin typeface="Futura Std Light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Productivity tips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Finish all variations for a step (maybe even use case) before analyzing variations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6477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I’ve got a variation.  Now what?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What – Example Analysis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1" name="Slide Number Placeholder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49243-86AC-4612-A7CA-1C2A9AFF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1524000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</a:rPr>
              <a:t>How should analyzing a variation turn out?</a:t>
            </a:r>
            <a:endParaRPr lang="en-US" sz="2000" dirty="0">
              <a:solidFill>
                <a:srgbClr val="808080"/>
              </a:solidFill>
              <a:latin typeface="Futura Std Ligh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8200077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How – Shortcuts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Factor common portions of use cases out into a separate use case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Don’t document variations that won’t get you anything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Variations that are equivalent to earlier variations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Variations you know are not helpful to an attacker, or not controllable by an attacker*</a:t>
            </a:r>
          </a:p>
          <a:p>
            <a:pPr marL="228600" lvl="0" indent="-22860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Futura Std Light" pitchFamily="34" charset="0"/>
                <a:cs typeface="AngsanaUPC" pitchFamily="18" charset="-34"/>
              </a:rPr>
              <a:t>Claim that variations you know are pure implementation issues are not attacker-influenced</a:t>
            </a:r>
          </a:p>
          <a:p>
            <a:pPr marL="228600" indent="-228600"/>
            <a:endParaRPr lang="en-US" sz="1400" dirty="0" smtClean="0">
              <a:latin typeface="Futura Std Light" pitchFamily="34" charset="0"/>
            </a:endParaRPr>
          </a:p>
          <a:p>
            <a:pPr marL="228600" indent="-228600"/>
            <a:r>
              <a:rPr lang="en-US" sz="1400" dirty="0" smtClean="0">
                <a:latin typeface="Futura Std Light" pitchFamily="34" charset="0"/>
              </a:rPr>
              <a:t>* This has a reviewability penalty and may cause you to miss issues; do 3-10 use cases before you try it.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Isn’t that going to be awfully repetitive?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How – Reviewing 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Refresh your memory of the security objectives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Are variations that appear clear and meaningful?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Do all interesting variations appear?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After you have reviewed 6-12 models, save time by checking this last</a:t>
            </a: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Are variations that appear analyzed correctly?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6477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</a:rPr>
              <a:t>My minion just showed up with a first draft.  Now what?</a:t>
            </a:r>
            <a:endParaRPr lang="en-US" sz="2000" dirty="0">
              <a:solidFill>
                <a:srgbClr val="808080"/>
              </a:solidFill>
              <a:latin typeface="Futura St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How – Using the Results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Plan and prioritize mitigations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AF-AI)</a:t>
            </a:r>
            <a:endParaRPr lang="en-US" sz="1400" dirty="0" smtClean="0">
              <a:latin typeface="Futura Std Light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Plan implementation reviews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Security code reviews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some from AE, some from AG)</a:t>
            </a:r>
            <a:endParaRPr lang="en-US" sz="1400" dirty="0" smtClean="0">
              <a:latin typeface="Futura Std Light" pitchFamily="34" charset="0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Security test coverage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some from AG)</a:t>
            </a:r>
            <a:endParaRPr lang="en-US" sz="1400" dirty="0" smtClean="0">
              <a:latin typeface="Futura Std Light" pitchFamily="34" charset="0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Penetration tests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AD-AE, some from AF-AI)</a:t>
            </a:r>
            <a:endParaRPr lang="en-US" sz="1400" dirty="0" smtClean="0">
              <a:latin typeface="Futura Std Light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57912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Dude, that’s a lot of data.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Who – Contacts and Credits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  <a:hlinkClick r:id="rId3"/>
              </a:rPr>
              <a:t>trike-devel@lists.sourceforge.net</a:t>
            </a: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  <a:hlinkClick r:id="rId4"/>
              </a:rPr>
              <a:t>http://www.octotrike.org/</a:t>
            </a: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/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Trike team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Brenda Larcom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Eleanor Saitta</a:t>
            </a: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Academics who extended HAZOP for security, notably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err="1" smtClean="0">
                <a:latin typeface="Futura Std Light" pitchFamily="34" charset="0"/>
              </a:rPr>
              <a:t>Thitima</a:t>
            </a:r>
            <a:r>
              <a:rPr lang="en-US" sz="1400" dirty="0" smtClean="0">
                <a:latin typeface="Futura Std Light" pitchFamily="34" charset="0"/>
              </a:rPr>
              <a:t> </a:t>
            </a:r>
            <a:r>
              <a:rPr lang="en-US" sz="1400" dirty="0" err="1" smtClean="0">
                <a:latin typeface="Futura Std Light" pitchFamily="34" charset="0"/>
              </a:rPr>
              <a:t>Srivatanakul</a:t>
            </a:r>
            <a:r>
              <a:rPr lang="en-US" sz="1400" dirty="0" smtClean="0">
                <a:latin typeface="Futura Std Light" pitchFamily="34" charset="0"/>
              </a:rPr>
              <a:t>, John A. Clark and Fiona Polack from University of York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Our open-source-friendly employer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Stach &amp; Liu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Where shall I send gin &amp; tonics?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What – Overview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HAZOP = Hazardous Operations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Systematic method for identifying which variations in a process need to be mitigated for safety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Repurposed for security</a:t>
            </a:r>
          </a:p>
          <a:p>
            <a:pPr marL="228600" indent="-228600"/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Partially replaces threat and attack trees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HAZOP analysis results include threat tree leaf nodes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What is HAZOP analysis?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What – Fair Warning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Very complicated spreadsheet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All formulas, no macros</a:t>
            </a: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Incomplete compatibility testing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Mac OS X with Excel 2008: Known good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Windows with Excel: Working, but ugly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err="1" smtClean="0">
                <a:latin typeface="Futura Std Light" pitchFamily="34" charset="0"/>
              </a:rPr>
              <a:t>OpenOffice</a:t>
            </a:r>
            <a:r>
              <a:rPr lang="en-US" sz="1400" dirty="0" smtClean="0">
                <a:latin typeface="Futura Std Light" pitchFamily="34" charset="0"/>
              </a:rPr>
              <a:t> and others: Please report back if you try it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No help yet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Performance issues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Recent complete rewrite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What do </a:t>
            </a:r>
            <a:r>
              <a:rPr lang="en-US" sz="2000" noProof="0" dirty="0" err="1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y</a:t>
            </a:r>
            <a:r>
              <a:rPr lang="en-US" sz="2000" dirty="0" err="1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ou</a:t>
            </a: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 mean, “in your back yard”</a:t>
            </a: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Where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  <a:hlinkClick r:id="rId3"/>
              </a:rPr>
              <a:t>http://www.octotrike.org/</a:t>
            </a:r>
            <a:endParaRPr lang="en-US" sz="2400" dirty="0" smtClean="0">
              <a:latin typeface="Futura Std Light" pitchFamily="34" charset="0"/>
              <a:cs typeface="AngsanaUPC" pitchFamily="18" charset="-34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5943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I want it </a:t>
            </a: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now</a:t>
            </a: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 so I can play with it while </a:t>
            </a: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you </a:t>
            </a: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talk!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  <p:pic>
        <p:nvPicPr>
          <p:cNvPr id="8" name="Picture 7" descr="octotrike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416300"/>
            <a:ext cx="2794000" cy="344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Why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Division of labor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System analysis vs. security analysis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Effective use of minions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Quality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Experienced folks find more holes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More consistent quality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Easily reviewable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Speed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Less work to get the same results*</a:t>
            </a:r>
          </a:p>
          <a:p>
            <a:pPr marL="685800" lvl="1" indent="-228600"/>
            <a:endParaRPr lang="en-US" sz="1400" dirty="0" smtClean="0">
              <a:latin typeface="Futura Std Light" pitchFamily="34" charset="0"/>
            </a:endParaRPr>
          </a:p>
          <a:p>
            <a:pPr marL="685800" lvl="1" indent="-228600"/>
            <a:endParaRPr lang="en-US" sz="1400" dirty="0" smtClean="0">
              <a:latin typeface="Futura Std Light" pitchFamily="34" charset="0"/>
            </a:endParaRPr>
          </a:p>
          <a:p>
            <a:pPr marL="0" lvl="1" indent="-228600"/>
            <a:r>
              <a:rPr lang="en-US" sz="1400" dirty="0" smtClean="0">
                <a:latin typeface="Futura Std Light" pitchFamily="34" charset="0"/>
              </a:rPr>
              <a:t>* If you were missing more than 50% before, you will probably have to do more work. 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Why is </a:t>
            </a: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HAZOP analysis better than threat trees?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How – Process Overview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9243-86AC-4612-A7CA-1C2A9AFF4D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Preparation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Set security objectives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(Actors, Data Model, Intended Actions, Threats, Security Objectives)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Document static architecture (e.g. data flow diagram; optional for HAZOP)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Document use case or other sequence of steps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(Actors, Data Model, Use Case Details A-L)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HAZOP analysis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Vary each element of each step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M-P)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latin typeface="Futura Std Light" pitchFamily="34" charset="0"/>
              </a:rPr>
              <a:t>Analyze meaningful variations for security implications </a:t>
            </a:r>
            <a:r>
              <a:rPr lang="en-US" sz="1400" dirty="0" smtClean="0">
                <a:solidFill>
                  <a:schemeClr val="accent2"/>
                </a:solidFill>
                <a:latin typeface="Futura Std Light" pitchFamily="34" charset="0"/>
              </a:rPr>
              <a:t>(Use Case Details Q-AE)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sz="2400" dirty="0" smtClean="0">
                <a:latin typeface="Futura Std Light" pitchFamily="34" charset="0"/>
                <a:cs typeface="AngsanaUPC" pitchFamily="18" charset="-34"/>
              </a:rPr>
              <a:t>Use HAZOP analysis results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Futura Std Light" pitchFamily="34" charset="0"/>
              </a:rPr>
              <a:t>Plan mitigations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Futura Std Light" pitchFamily="34" charset="0"/>
              </a:rPr>
              <a:t>Plan implementation reviews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828800" y="1524000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What do I do</a:t>
            </a:r>
            <a:r>
              <a:rPr lang="en-US" sz="2000" noProof="0" dirty="0" smtClean="0">
                <a:solidFill>
                  <a:srgbClr val="808080"/>
                </a:solidFill>
                <a:latin typeface="Futura Std Light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1200" cap="none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Futura Std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What – Example Overview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1" name="Slide Number Placeholder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49243-86AC-4612-A7CA-1C2A9AFF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1524000"/>
            <a:ext cx="4876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</a:rPr>
              <a:t>What should it look like before I start?</a:t>
            </a:r>
            <a:endParaRPr lang="en-US" sz="2000" dirty="0">
              <a:solidFill>
                <a:srgbClr val="808080"/>
              </a:solidFill>
              <a:latin typeface="Futura Std Light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362950" cy="1635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What – Example Overview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1" name="Slide Number Placeholder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49243-86AC-4612-A7CA-1C2A9AFF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1524000"/>
            <a:ext cx="4876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</a:rPr>
              <a:t>What should it look like before I start?</a:t>
            </a:r>
            <a:endParaRPr lang="en-US" sz="2000" dirty="0">
              <a:solidFill>
                <a:srgbClr val="808080"/>
              </a:solidFill>
              <a:latin typeface="Futura Std Light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00200" y="2514600"/>
          <a:ext cx="6151563" cy="3371850"/>
        </p:xfrm>
        <a:graphic>
          <a:graphicData uri="http://schemas.openxmlformats.org/presentationml/2006/ole">
            <p:oleObj spid="_x0000_s43010" name="Visio" r:id="rId4" imgW="5187315" imgH="284405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 smtClean="0">
                <a:latin typeface="Futura Std Book" pitchFamily="34" charset="0"/>
              </a:rPr>
              <a:t>What – Example Overview</a:t>
            </a:r>
            <a:endParaRPr lang="en-US" sz="5000" dirty="0">
              <a:latin typeface="Futura Std Book" pitchFamily="34" charset="0"/>
            </a:endParaRPr>
          </a:p>
        </p:txBody>
      </p:sp>
      <p:sp>
        <p:nvSpPr>
          <p:cNvPr id="11" name="Slide Number Placeholder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49243-86AC-4612-A7CA-1C2A9AFF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1524000"/>
            <a:ext cx="4876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808080"/>
                </a:solidFill>
                <a:latin typeface="Futura Std Light" pitchFamily="34" charset="0"/>
              </a:rPr>
              <a:t>What should it look like before I start?</a:t>
            </a:r>
            <a:endParaRPr lang="en-US" sz="2000" dirty="0">
              <a:solidFill>
                <a:srgbClr val="808080"/>
              </a:solidFill>
              <a:latin typeface="Futura Std Ligh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8538038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 - Slide Template -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 - Slide Template - v3.potx</Template>
  <TotalTime>0</TotalTime>
  <Words>1064</Words>
  <Application>Microsoft Macintosh PowerPoint</Application>
  <PresentationFormat>On-screen Show (4:3)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SL - Slide Template - v3</vt:lpstr>
      <vt:lpstr>Microsoft Visio Drawing</vt:lpstr>
      <vt:lpstr> HAZOP Analysis </vt:lpstr>
      <vt:lpstr>What – Overview</vt:lpstr>
      <vt:lpstr>What – Fair Warning</vt:lpstr>
      <vt:lpstr>Where</vt:lpstr>
      <vt:lpstr>Why</vt:lpstr>
      <vt:lpstr>How – Process Overview</vt:lpstr>
      <vt:lpstr>What – Example Overview</vt:lpstr>
      <vt:lpstr>What – Example Overview</vt:lpstr>
      <vt:lpstr>What – Example Overview</vt:lpstr>
      <vt:lpstr>How – Varying a Step</vt:lpstr>
      <vt:lpstr>What – Example Variation</vt:lpstr>
      <vt:lpstr>How – Analyzing a Variation</vt:lpstr>
      <vt:lpstr>What – Example Analysis</vt:lpstr>
      <vt:lpstr>How – Shortcuts</vt:lpstr>
      <vt:lpstr>How – Reviewing </vt:lpstr>
      <vt:lpstr>How – Using the Results</vt:lpstr>
      <vt:lpstr>Who – Contacts and Credits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Brenda Larcom</dc:creator>
  <cp:lastModifiedBy/>
  <cp:revision>1</cp:revision>
  <dcterms:created xsi:type="dcterms:W3CDTF">2010-12-11T17:32:37Z</dcterms:created>
  <dcterms:modified xsi:type="dcterms:W3CDTF">2010-12-12T04:02:52Z</dcterms:modified>
</cp:coreProperties>
</file>