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346330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111537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2802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389579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0250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2732928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2707065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226041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391191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F69AFE-FB64-4699-8A7D-31849127D7AC}"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64108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CF69AFE-FB64-4699-8A7D-31849127D7AC}"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334935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CF69AFE-FB64-4699-8A7D-31849127D7AC}"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3071864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CF69AFE-FB64-4699-8A7D-31849127D7AC}"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139207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69AFE-FB64-4699-8A7D-31849127D7AC}"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191934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CF69AFE-FB64-4699-8A7D-31849127D7AC}"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201088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CF69AFE-FB64-4699-8A7D-31849127D7AC}"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760D3-66C2-4A6D-AA4A-B66CEB59A078}" type="slidenum">
              <a:rPr lang="en-US" smtClean="0"/>
              <a:t>‹#›</a:t>
            </a:fld>
            <a:endParaRPr lang="en-US"/>
          </a:p>
        </p:txBody>
      </p:sp>
    </p:spTree>
    <p:extLst>
      <p:ext uri="{BB962C8B-B14F-4D97-AF65-F5344CB8AC3E}">
        <p14:creationId xmlns:p14="http://schemas.microsoft.com/office/powerpoint/2010/main" val="73214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F69AFE-FB64-4699-8A7D-31849127D7AC}" type="datetimeFigureOut">
              <a:rPr lang="en-US" smtClean="0"/>
              <a:t>8/10/2022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0760D3-66C2-4A6D-AA4A-B66CEB59A078}" type="slidenum">
              <a:rPr lang="en-US" smtClean="0"/>
              <a:t>‹#›</a:t>
            </a:fld>
            <a:endParaRPr lang="en-US"/>
          </a:p>
        </p:txBody>
      </p:sp>
    </p:spTree>
    <p:extLst>
      <p:ext uri="{BB962C8B-B14F-4D97-AF65-F5344CB8AC3E}">
        <p14:creationId xmlns:p14="http://schemas.microsoft.com/office/powerpoint/2010/main" val="4082413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axum-labs/logistic-regression-vs-support-vector-machines-svm-c335610a3d16#:~:text=Difference%20between%20SVM%20and%20Logistic%20Regression&amp;text=SVM%20works%20well%20with%20unstructured,is%20based%20on%20statistical%20approaches" TargetMode="External"/><Relationship Id="rId2" Type="http://schemas.openxmlformats.org/officeDocument/2006/relationships/hyperlink" Target="https://towardsdatascience.com/comparative-study-on-classic-machine-learning-algorithms-24f9ff6ab222#:~:text=SVM%20can%20handle%20non%2Dlinear,it%20derives%20maximum%20margin%20solu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6B17A8-A87A-3855-687F-8747CA7716BC}"/>
              </a:ext>
            </a:extLst>
          </p:cNvPr>
          <p:cNvSpPr txBox="1"/>
          <p:nvPr/>
        </p:nvSpPr>
        <p:spPr>
          <a:xfrm>
            <a:off x="2424363" y="2505670"/>
            <a:ext cx="5889458" cy="1384995"/>
          </a:xfrm>
          <a:prstGeom prst="rect">
            <a:avLst/>
          </a:prstGeom>
          <a:noFill/>
        </p:spPr>
        <p:txBody>
          <a:bodyPr wrap="square">
            <a:spAutoFit/>
          </a:bodyPr>
          <a:lstStyle/>
          <a:p>
            <a:r>
              <a:rPr lang="en-US" sz="2400" b="1" dirty="0">
                <a:latin typeface="Arial Black" panose="020B0A04020102020204" pitchFamily="34" charset="0"/>
                <a:ea typeface="Calibri" panose="020F0502020204030204" pitchFamily="34" charset="0"/>
              </a:rPr>
              <a:t>         </a:t>
            </a:r>
            <a:r>
              <a:rPr lang="en-US" sz="2800" b="1" dirty="0">
                <a:latin typeface="Arial Black" panose="020B0A04020102020204" pitchFamily="34" charset="0"/>
                <a:ea typeface="Calibri" panose="020F0502020204030204" pitchFamily="34" charset="0"/>
              </a:rPr>
              <a:t>Final project </a:t>
            </a:r>
            <a:r>
              <a:rPr lang="en-US" sz="2800" b="1" dirty="0">
                <a:effectLst/>
                <a:latin typeface="Arial Black" panose="020B0A04020102020204" pitchFamily="34" charset="0"/>
                <a:ea typeface="Calibri" panose="020F0502020204030204" pitchFamily="34" charset="0"/>
              </a:rPr>
              <a:t> </a:t>
            </a:r>
            <a:r>
              <a:rPr lang="en-CA" sz="2800" b="1" dirty="0">
                <a:effectLst/>
                <a:latin typeface="Arial Black" panose="020B0A04020102020204" pitchFamily="34" charset="0"/>
                <a:ea typeface="Calibri" panose="020F0502020204030204" pitchFamily="34" charset="0"/>
              </a:rPr>
              <a:t> </a:t>
            </a:r>
            <a:r>
              <a:rPr lang="en-US" sz="2800" b="1" dirty="0">
                <a:effectLst/>
                <a:latin typeface="Arial Black" panose="020B0A04020102020204" pitchFamily="34" charset="0"/>
                <a:ea typeface="Calibri" panose="020F0502020204030204" pitchFamily="34" charset="0"/>
              </a:rPr>
              <a:t> </a:t>
            </a:r>
            <a:br>
              <a:rPr lang="en-US" sz="2800" b="1" dirty="0">
                <a:effectLst/>
                <a:latin typeface="Arial Black" panose="020B0A04020102020204" pitchFamily="34" charset="0"/>
                <a:ea typeface="Calibri" panose="020F0502020204030204" pitchFamily="34" charset="0"/>
              </a:rPr>
            </a:br>
            <a:r>
              <a:rPr lang="en-US" sz="2800" b="1" dirty="0">
                <a:effectLst/>
                <a:latin typeface="Arial Black" panose="020B0A04020102020204" pitchFamily="34" charset="0"/>
                <a:ea typeface="Calibri" panose="020F0502020204030204" pitchFamily="34" charset="0"/>
              </a:rPr>
              <a:t>Name: Paramvi</a:t>
            </a:r>
            <a:r>
              <a:rPr lang="en-US" sz="2800" b="1" dirty="0">
                <a:latin typeface="Arial Black" panose="020B0A04020102020204" pitchFamily="34" charset="0"/>
                <a:ea typeface="Calibri" panose="020F0502020204030204" pitchFamily="34" charset="0"/>
              </a:rPr>
              <a:t>r singh Bali</a:t>
            </a:r>
            <a:br>
              <a:rPr lang="en-US" sz="2800" b="1" dirty="0">
                <a:latin typeface="Arial Black" panose="020B0A04020102020204" pitchFamily="34" charset="0"/>
                <a:ea typeface="Calibri" panose="020F0502020204030204" pitchFamily="34" charset="0"/>
              </a:rPr>
            </a:br>
            <a:r>
              <a:rPr lang="en-US" sz="2800" b="1" dirty="0">
                <a:latin typeface="Arial Black" panose="020B0A04020102020204" pitchFamily="34" charset="0"/>
                <a:ea typeface="Calibri" panose="020F0502020204030204" pitchFamily="34" charset="0"/>
              </a:rPr>
              <a:t>Student number: 100843502</a:t>
            </a:r>
            <a:endParaRPr lang="en-US" sz="2800" dirty="0"/>
          </a:p>
        </p:txBody>
      </p:sp>
    </p:spTree>
    <p:extLst>
      <p:ext uri="{BB962C8B-B14F-4D97-AF65-F5344CB8AC3E}">
        <p14:creationId xmlns:p14="http://schemas.microsoft.com/office/powerpoint/2010/main" val="378931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4FB7-A7AB-99F6-6711-17976A70C447}"/>
              </a:ext>
            </a:extLst>
          </p:cNvPr>
          <p:cNvSpPr>
            <a:spLocks noGrp="1"/>
          </p:cNvSpPr>
          <p:nvPr>
            <p:ph type="title"/>
          </p:nvPr>
        </p:nvSpPr>
        <p:spPr/>
        <p:txBody>
          <a:bodyPr>
            <a:normAutofit/>
          </a:bodyPr>
          <a:lstStyle/>
          <a:p>
            <a:r>
              <a:rPr lang="en-US" sz="2800" u="sng" dirty="0"/>
              <a:t>Key insight from the classification report of logistic regression</a:t>
            </a:r>
            <a:endParaRPr lang="en-US" sz="2800" dirty="0"/>
          </a:p>
        </p:txBody>
      </p:sp>
      <p:sp>
        <p:nvSpPr>
          <p:cNvPr id="3" name="Content Placeholder 2">
            <a:extLst>
              <a:ext uri="{FF2B5EF4-FFF2-40B4-BE49-F238E27FC236}">
                <a16:creationId xmlns:a16="http://schemas.microsoft.com/office/drawing/2014/main" id="{0B7D016C-8501-8566-F01D-3EE52092C801}"/>
              </a:ext>
            </a:extLst>
          </p:cNvPr>
          <p:cNvSpPr>
            <a:spLocks noGrp="1"/>
          </p:cNvSpPr>
          <p:nvPr>
            <p:ph idx="1"/>
          </p:nvPr>
        </p:nvSpPr>
        <p:spPr>
          <a:xfrm>
            <a:off x="677333" y="1762539"/>
            <a:ext cx="8864231" cy="5221357"/>
          </a:xfrm>
        </p:spPr>
        <p:txBody>
          <a:bodyPr>
            <a:normAutofit fontScale="92500" lnSpcReduction="20000"/>
          </a:bodyPr>
          <a:lstStyle/>
          <a:p>
            <a:r>
              <a:rPr lang="en-US" sz="1800" dirty="0">
                <a:latin typeface="Arial" panose="020B0604020202020204" pitchFamily="34" charset="0"/>
                <a:cs typeface="Arial" panose="020B0604020202020204" pitchFamily="34" charset="0"/>
              </a:rPr>
              <a:t>Precision means what proportion of predicted positives is truly positive.</a:t>
            </a:r>
          </a:p>
          <a:p>
            <a:r>
              <a:rPr lang="en-US" sz="1800" dirty="0">
                <a:latin typeface="Arial" panose="020B0604020202020204" pitchFamily="34" charset="0"/>
                <a:cs typeface="Arial" panose="020B0604020202020204" pitchFamily="34" charset="0"/>
              </a:rPr>
              <a:t>Precision = truly positive/(truly positive +false negative)</a:t>
            </a:r>
          </a:p>
          <a:p>
            <a:r>
              <a:rPr lang="en-US" dirty="0">
                <a:latin typeface="Arial" panose="020B0604020202020204" pitchFamily="34" charset="0"/>
                <a:cs typeface="Arial" panose="020B0604020202020204" pitchFamily="34" charset="0"/>
              </a:rPr>
              <a:t>In the given example, our Model has predicted close to negligible False Positives for class M and B as its close to 95-99%. It means our classifier has predicted close to almost 0 FP’s. Our model has around 97% precision. Therefore it is observed that the Precision of Logistics Regression shows that the algorithm is neither over nor under fitted.</a:t>
            </a:r>
          </a:p>
          <a:p>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Recall explain what proportion of actual positive is classified or detected.</a:t>
            </a:r>
          </a:p>
          <a:p>
            <a:r>
              <a:rPr lang="en-US" dirty="0">
                <a:latin typeface="Arial" panose="020B0604020202020204" pitchFamily="34" charset="0"/>
                <a:cs typeface="Arial" panose="020B0604020202020204" pitchFamily="34" charset="0"/>
              </a:rPr>
              <a:t>In the given example, our Model predicts almost no False Negatives for both the classes M and B. Their value comes around 97- 98%. It means our classifier has close to 0 False Negatives. Therefore it can be said that there was no case of imbalanced class or over/under fitting. In our case Recall is around 97%.</a:t>
            </a:r>
          </a:p>
          <a:p>
            <a:r>
              <a:rPr lang="en-US" sz="1800" dirty="0">
                <a:latin typeface="Arial" panose="020B0604020202020204" pitchFamily="34" charset="0"/>
                <a:cs typeface="Arial" panose="020B0604020202020204" pitchFamily="34" charset="0"/>
              </a:rPr>
              <a:t>F1 score is the harmonic mean of precision and Recall. It is the combination of precision and Recall.</a:t>
            </a:r>
          </a:p>
          <a:p>
            <a:r>
              <a:rPr lang="en-US" dirty="0">
                <a:latin typeface="Arial" panose="020B0604020202020204" pitchFamily="34" charset="0"/>
                <a:cs typeface="Arial" panose="020B0604020202020204" pitchFamily="34" charset="0"/>
              </a:rPr>
              <a:t>A Low F1 score has nothing to conclude. Low recall means the model didn’t work well on the test set and on the other hand, Low Precision means the cases which were identified as positive from the whole were not identified as right. As both Precision and Recall are equal to 97%, the F1 score will obviously be on a higher side which is near to 1.0 as it’s a combination of both. F1 Score is 97%.</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865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CB60-E3F4-9E19-3B8D-1BD0723B767A}"/>
              </a:ext>
            </a:extLst>
          </p:cNvPr>
          <p:cNvSpPr>
            <a:spLocks noGrp="1"/>
          </p:cNvSpPr>
          <p:nvPr>
            <p:ph type="title"/>
          </p:nvPr>
        </p:nvSpPr>
        <p:spPr/>
        <p:txBody>
          <a:bodyPr>
            <a:normAutofit/>
          </a:bodyPr>
          <a:lstStyle/>
          <a:p>
            <a:r>
              <a:rPr lang="en-US" sz="2400" u="sng" dirty="0"/>
              <a:t>Key insight from the classification report of decision tree</a:t>
            </a:r>
            <a:endParaRPr lang="en-US" sz="2400" dirty="0"/>
          </a:p>
        </p:txBody>
      </p:sp>
      <p:sp>
        <p:nvSpPr>
          <p:cNvPr id="3" name="Content Placeholder 2">
            <a:extLst>
              <a:ext uri="{FF2B5EF4-FFF2-40B4-BE49-F238E27FC236}">
                <a16:creationId xmlns:a16="http://schemas.microsoft.com/office/drawing/2014/main" id="{75646A33-EA2F-5F59-2D9A-30AEE69E0ACB}"/>
              </a:ext>
            </a:extLst>
          </p:cNvPr>
          <p:cNvSpPr>
            <a:spLocks noGrp="1"/>
          </p:cNvSpPr>
          <p:nvPr>
            <p:ph idx="1"/>
          </p:nvPr>
        </p:nvSpPr>
        <p:spPr>
          <a:xfrm>
            <a:off x="677334" y="1272209"/>
            <a:ext cx="8797970" cy="5585791"/>
          </a:xfrm>
        </p:spPr>
        <p:txBody>
          <a:bodyPr>
            <a:normAutofit fontScale="92500" lnSpcReduction="10000"/>
          </a:bodyPr>
          <a:lstStyle/>
          <a:p>
            <a:r>
              <a:rPr lang="en-US" sz="1800" dirty="0">
                <a:latin typeface="Arial" panose="020B0604020202020204" pitchFamily="34" charset="0"/>
                <a:cs typeface="Arial" panose="020B0604020202020204" pitchFamily="34" charset="0"/>
              </a:rPr>
              <a:t>Precision means what proportion of predicted positives is truly positive.</a:t>
            </a:r>
          </a:p>
          <a:p>
            <a:r>
              <a:rPr lang="en-US" dirty="0">
                <a:latin typeface="Arial" panose="020B0604020202020204" pitchFamily="34" charset="0"/>
                <a:cs typeface="Arial" panose="020B0604020202020204" pitchFamily="34" charset="0"/>
              </a:rPr>
              <a:t>In the given example, our Model has predicted close to negligible False Positives for class M and for class B, there were a few False positives as its close to 88%. It means our classifier has predicted close to very low number of FP’s. Our model has around 91% precision. Therefore it is observed that the Precision of Decision Trees shows that the algorithm is neither over nor under fitted. </a:t>
            </a:r>
          </a:p>
          <a:p>
            <a:r>
              <a:rPr lang="en-US" sz="1800" dirty="0">
                <a:latin typeface="Arial" panose="020B0604020202020204" pitchFamily="34" charset="0"/>
                <a:cs typeface="Arial" panose="020B0604020202020204" pitchFamily="34" charset="0"/>
              </a:rPr>
              <a:t>Recall explain what proportion of actual positive is classified or detected</a:t>
            </a:r>
          </a:p>
          <a:p>
            <a:r>
              <a:rPr lang="en-US" dirty="0">
                <a:latin typeface="Arial" panose="020B0604020202020204" pitchFamily="34" charset="0"/>
                <a:cs typeface="Arial" panose="020B0604020202020204" pitchFamily="34" charset="0"/>
              </a:rPr>
              <a:t>In the given example, our Model predicts almost no False Negatives for both the classes M and B. Their value comes around 93- 90%. It means our classifier has close to close to 0 False Negatives. Therefore it can be said that there was no case of imbalanced class or over/under fitting. In our case Recall is around 92%. Accuracy of the Algorithm is reliable.</a:t>
            </a:r>
          </a:p>
          <a:p>
            <a:r>
              <a:rPr lang="en-US" sz="1800" dirty="0">
                <a:latin typeface="Arial" panose="020B0604020202020204" pitchFamily="34" charset="0"/>
                <a:cs typeface="Arial" panose="020B0604020202020204" pitchFamily="34" charset="0"/>
              </a:rPr>
              <a:t>F1 score is the harmonic mean of precision and Recall. It is the combination of precision and Recall</a:t>
            </a:r>
          </a:p>
          <a:p>
            <a:r>
              <a:rPr lang="en-US" dirty="0"/>
              <a:t>A Low F1 score has nothing to conclude. Low recall means the model didn’t work well on the test set and on the other hand, Low Precision means the cases which were identified as positive from the whole were not identified as right. As both Precision and Recall are around 91-92%, the F1 score will obviously be on a higher side which is near to 1.0 as it’s a combination of both. In our case its around 92%.</a:t>
            </a:r>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63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A93F-A40C-35DD-FC57-6B89FBB8E5F8}"/>
              </a:ext>
            </a:extLst>
          </p:cNvPr>
          <p:cNvSpPr>
            <a:spLocks noGrp="1"/>
          </p:cNvSpPr>
          <p:nvPr>
            <p:ph type="title"/>
          </p:nvPr>
        </p:nvSpPr>
        <p:spPr/>
        <p:txBody>
          <a:bodyPr/>
          <a:lstStyle/>
          <a:p>
            <a:r>
              <a:rPr lang="en-US" u="sng" dirty="0"/>
              <a:t>Recommendation of a model</a:t>
            </a:r>
          </a:p>
        </p:txBody>
      </p:sp>
      <p:sp>
        <p:nvSpPr>
          <p:cNvPr id="3" name="Content Placeholder 2">
            <a:extLst>
              <a:ext uri="{FF2B5EF4-FFF2-40B4-BE49-F238E27FC236}">
                <a16:creationId xmlns:a16="http://schemas.microsoft.com/office/drawing/2014/main" id="{DBB05674-EB50-9E65-4222-5FF4B31C140F}"/>
              </a:ext>
            </a:extLst>
          </p:cNvPr>
          <p:cNvSpPr>
            <a:spLocks noGrp="1"/>
          </p:cNvSpPr>
          <p:nvPr>
            <p:ph idx="1"/>
          </p:nvPr>
        </p:nvSpPr>
        <p:spPr>
          <a:xfrm>
            <a:off x="808384" y="1457739"/>
            <a:ext cx="8465618" cy="4583624"/>
          </a:xfrm>
        </p:spPr>
        <p:txBody>
          <a:bodyPr/>
          <a:lstStyle/>
          <a:p>
            <a:r>
              <a:rPr lang="en-US" dirty="0">
                <a:latin typeface="Arial" panose="020B0604020202020204" pitchFamily="34" charset="0"/>
                <a:cs typeface="Arial" panose="020B0604020202020204" pitchFamily="34" charset="0"/>
              </a:rPr>
              <a:t>On Comparing all the three(3) models, we can observe that numerically, the accuracy and F1 Score of the SVM and Logistics Regression has not much difference. SVM has 96% whereas Logistics Regression has 97%. Hence I will recommend SVM over the other two models as it works best with unstructured and semi structured data</a:t>
            </a:r>
            <a:r>
              <a:rPr lang="en-US" dirty="0"/>
              <a:t>.</a:t>
            </a:r>
          </a:p>
          <a:p>
            <a:r>
              <a:rPr lang="en-US" dirty="0">
                <a:latin typeface="Arial" panose="020B0604020202020204" pitchFamily="34" charset="0"/>
                <a:cs typeface="Arial" panose="020B0604020202020204" pitchFamily="34" charset="0"/>
              </a:rPr>
              <a:t>SVM tries to find the best fit line that separates different classes and hence helps to reduce the risk of error on the data</a:t>
            </a:r>
          </a:p>
          <a:p>
            <a:r>
              <a:rPr lang="en-US" dirty="0" err="1">
                <a:latin typeface="Arial" panose="020B0604020202020204" pitchFamily="34" charset="0"/>
                <a:cs typeface="Arial" panose="020B0604020202020204" pitchFamily="34" charset="0"/>
              </a:rPr>
              <a:t>Svm</a:t>
            </a:r>
            <a:r>
              <a:rPr lang="en-US" dirty="0">
                <a:latin typeface="Arial" panose="020B0604020202020204" pitchFamily="34" charset="0"/>
                <a:cs typeface="Arial" panose="020B0604020202020204" pitchFamily="34" charset="0"/>
              </a:rPr>
              <a:t> handle both linear and non linear data</a:t>
            </a:r>
          </a:p>
          <a:p>
            <a:r>
              <a:rPr lang="en-US" dirty="0">
                <a:latin typeface="Arial" panose="020B0604020202020204" pitchFamily="34" charset="0"/>
                <a:cs typeface="Arial" panose="020B0604020202020204" pitchFamily="34" charset="0"/>
              </a:rPr>
              <a:t>It also tries to handle the outliers better than other Algorithms.</a:t>
            </a:r>
          </a:p>
          <a:p>
            <a:r>
              <a:rPr lang="en-US" dirty="0">
                <a:latin typeface="Arial" panose="020B0604020202020204" pitchFamily="34" charset="0"/>
                <a:cs typeface="Arial" panose="020B0604020202020204" pitchFamily="34" charset="0"/>
              </a:rPr>
              <a:t>Therefore I suggest </a:t>
            </a:r>
            <a:r>
              <a:rPr lang="en-US" dirty="0" err="1">
                <a:latin typeface="Arial" panose="020B0604020202020204" pitchFamily="34" charset="0"/>
                <a:cs typeface="Arial" panose="020B0604020202020204" pitchFamily="34" charset="0"/>
              </a:rPr>
              <a:t>mr</a:t>
            </a:r>
            <a:r>
              <a:rPr lang="en-US" dirty="0">
                <a:latin typeface="Arial" panose="020B0604020202020204" pitchFamily="34" charset="0"/>
                <a:cs typeface="Arial" panose="020B0604020202020204" pitchFamily="34" charset="0"/>
              </a:rPr>
              <a:t> john for </a:t>
            </a:r>
            <a:r>
              <a:rPr lang="en-US" dirty="0" err="1">
                <a:latin typeface="Arial" panose="020B0604020202020204" pitchFamily="34" charset="0"/>
                <a:cs typeface="Arial" panose="020B0604020202020204" pitchFamily="34" charset="0"/>
              </a:rPr>
              <a:t>svm</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479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B782-62ED-DC5B-37F8-71A914BCCD38}"/>
              </a:ext>
            </a:extLst>
          </p:cNvPr>
          <p:cNvSpPr>
            <a:spLocks noGrp="1"/>
          </p:cNvSpPr>
          <p:nvPr>
            <p:ph type="title"/>
          </p:nvPr>
        </p:nvSpPr>
        <p:spPr/>
        <p:txBody>
          <a:bodyPr>
            <a:normAutofit/>
          </a:bodyPr>
          <a:lstStyle/>
          <a:p>
            <a:r>
              <a:rPr lang="en-US" sz="2400" u="sng" dirty="0"/>
              <a:t>Possible improvements to increase the effectiveness of a model</a:t>
            </a:r>
          </a:p>
        </p:txBody>
      </p:sp>
      <p:sp>
        <p:nvSpPr>
          <p:cNvPr id="3" name="Content Placeholder 2">
            <a:extLst>
              <a:ext uri="{FF2B5EF4-FFF2-40B4-BE49-F238E27FC236}">
                <a16:creationId xmlns:a16="http://schemas.microsoft.com/office/drawing/2014/main" id="{260B1B64-D9A3-6997-5239-7A61AFF62963}"/>
              </a:ext>
            </a:extLst>
          </p:cNvPr>
          <p:cNvSpPr>
            <a:spLocks noGrp="1"/>
          </p:cNvSpPr>
          <p:nvPr>
            <p:ph idx="1"/>
          </p:nvPr>
        </p:nvSpPr>
        <p:spPr>
          <a:xfrm>
            <a:off x="861390" y="1643271"/>
            <a:ext cx="8412611" cy="4398092"/>
          </a:xfrm>
        </p:spPr>
        <p:txBody>
          <a:bodyPr/>
          <a:lstStyle/>
          <a:p>
            <a:r>
              <a:rPr lang="en-US" dirty="0">
                <a:latin typeface="Arial" panose="020B0604020202020204" pitchFamily="34" charset="0"/>
                <a:cs typeface="Arial" panose="020B0604020202020204" pitchFamily="34" charset="0"/>
              </a:rPr>
              <a:t>Scaling the data: Make sure the data is properly scaled. If our data is properly scaled, then we need to grid search the hyper parameters.</a:t>
            </a:r>
          </a:p>
          <a:p>
            <a:r>
              <a:rPr lang="en-US" dirty="0">
                <a:latin typeface="Arial" panose="020B0604020202020204" pitchFamily="34" charset="0"/>
                <a:cs typeface="Arial" panose="020B0604020202020204" pitchFamily="34" charset="0"/>
              </a:rPr>
              <a:t>Feature Selection: It’s the process of selecting the best possible variables or features which have better relationship of independent variables with the dependent variable</a:t>
            </a:r>
          </a:p>
        </p:txBody>
      </p:sp>
    </p:spTree>
    <p:extLst>
      <p:ext uri="{BB962C8B-B14F-4D97-AF65-F5344CB8AC3E}">
        <p14:creationId xmlns:p14="http://schemas.microsoft.com/office/powerpoint/2010/main" val="74092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8D89-5A20-FC12-A71C-5061171255E0}"/>
              </a:ext>
            </a:extLst>
          </p:cNvPr>
          <p:cNvSpPr>
            <a:spLocks noGrp="1"/>
          </p:cNvSpPr>
          <p:nvPr>
            <p:ph type="title"/>
          </p:nvPr>
        </p:nvSpPr>
        <p:spPr>
          <a:xfrm>
            <a:off x="677334" y="583095"/>
            <a:ext cx="8596668" cy="1320800"/>
          </a:xfrm>
        </p:spPr>
        <p:txBody>
          <a:bodyPr/>
          <a:lstStyle/>
          <a:p>
            <a:r>
              <a:rPr lang="en-US" dirty="0"/>
              <a:t>references</a:t>
            </a:r>
          </a:p>
        </p:txBody>
      </p:sp>
      <p:sp>
        <p:nvSpPr>
          <p:cNvPr id="3" name="Content Placeholder 2">
            <a:extLst>
              <a:ext uri="{FF2B5EF4-FFF2-40B4-BE49-F238E27FC236}">
                <a16:creationId xmlns:a16="http://schemas.microsoft.com/office/drawing/2014/main" id="{313E510B-FB38-5549-7F4A-DD150142F614}"/>
              </a:ext>
            </a:extLst>
          </p:cNvPr>
          <p:cNvSpPr>
            <a:spLocks noGrp="1"/>
          </p:cNvSpPr>
          <p:nvPr>
            <p:ph idx="1"/>
          </p:nvPr>
        </p:nvSpPr>
        <p:spPr>
          <a:xfrm>
            <a:off x="677334" y="2054087"/>
            <a:ext cx="8596668" cy="3987275"/>
          </a:xfrm>
        </p:spPr>
        <p:txBody>
          <a:bodyPr/>
          <a:lstStyle/>
          <a:p>
            <a:r>
              <a:rPr lang="en-US" dirty="0">
                <a:hlinkClick r:id="rId2"/>
              </a:rPr>
              <a:t>Comparative Study on Classic Machine learning Algorithms | by Danny Varghese | Towards Data Science</a:t>
            </a:r>
            <a:endParaRPr lang="en-US" dirty="0"/>
          </a:p>
          <a:p>
            <a:r>
              <a:rPr lang="en-US" dirty="0">
                <a:hlinkClick r:id="rId3"/>
              </a:rPr>
              <a:t>Logistic Regression Vs Support Vector Machines (SVM) | by Patricia Bassey | Axum Labs | Medium</a:t>
            </a:r>
            <a:endParaRPr lang="en-US" dirty="0"/>
          </a:p>
        </p:txBody>
      </p:sp>
    </p:spTree>
    <p:extLst>
      <p:ext uri="{BB962C8B-B14F-4D97-AF65-F5344CB8AC3E}">
        <p14:creationId xmlns:p14="http://schemas.microsoft.com/office/powerpoint/2010/main" val="208751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8696-C652-CD1D-6E64-DF91F2BB9EA8}"/>
              </a:ext>
            </a:extLst>
          </p:cNvPr>
          <p:cNvSpPr>
            <a:spLocks noGrp="1"/>
          </p:cNvSpPr>
          <p:nvPr>
            <p:ph type="title"/>
          </p:nvPr>
        </p:nvSpPr>
        <p:spPr/>
        <p:txBody>
          <a:bodyPr/>
          <a:lstStyle/>
          <a:p>
            <a:r>
              <a:rPr lang="en-US" u="sng" dirty="0"/>
              <a:t>Rational statement </a:t>
            </a:r>
          </a:p>
        </p:txBody>
      </p:sp>
      <p:sp>
        <p:nvSpPr>
          <p:cNvPr id="3" name="Content Placeholder 2">
            <a:extLst>
              <a:ext uri="{FF2B5EF4-FFF2-40B4-BE49-F238E27FC236}">
                <a16:creationId xmlns:a16="http://schemas.microsoft.com/office/drawing/2014/main" id="{8BA7FF7A-9E69-F8F4-CC3F-FACA3194C91D}"/>
              </a:ext>
            </a:extLst>
          </p:cNvPr>
          <p:cNvSpPr>
            <a:spLocks noGrp="1"/>
          </p:cNvSpPr>
          <p:nvPr>
            <p:ph idx="1"/>
          </p:nvPr>
        </p:nvSpPr>
        <p:spPr/>
        <p:txBody>
          <a:bodyPr/>
          <a:lstStyle/>
          <a:p>
            <a:r>
              <a:rPr lang="en-US" dirty="0"/>
              <a:t>We are analyzing the </a:t>
            </a:r>
            <a:r>
              <a:rPr lang="en-US" dirty="0" err="1"/>
              <a:t>illnessstudy</a:t>
            </a:r>
            <a:r>
              <a:rPr lang="en-US" dirty="0"/>
              <a:t> dataset which further helps whether the tumor is spreading to other parts(malignant) or it is gentle(Benign)</a:t>
            </a:r>
          </a:p>
          <a:p>
            <a:r>
              <a:rPr lang="en-US" dirty="0"/>
              <a:t>Mr. john </a:t>
            </a:r>
            <a:r>
              <a:rPr lang="en-US" dirty="0" err="1"/>
              <a:t>huges</a:t>
            </a:r>
            <a:r>
              <a:rPr lang="en-US" dirty="0"/>
              <a:t> wants us to choose best model which will produce the best </a:t>
            </a:r>
            <a:r>
              <a:rPr lang="en-US" dirty="0" err="1"/>
              <a:t>results.we</a:t>
            </a:r>
            <a:r>
              <a:rPr lang="en-US" dirty="0"/>
              <a:t> are using three algorithms like support vector </a:t>
            </a:r>
            <a:r>
              <a:rPr lang="en-US" dirty="0" err="1"/>
              <a:t>machine,logistic</a:t>
            </a:r>
            <a:r>
              <a:rPr lang="en-US" dirty="0"/>
              <a:t> regression and decision tree which all  are supervised learning algorithm.</a:t>
            </a:r>
          </a:p>
          <a:p>
            <a:r>
              <a:rPr lang="en-US" dirty="0"/>
              <a:t>In the previous assignments  we use </a:t>
            </a:r>
            <a:r>
              <a:rPr lang="en-US" dirty="0" err="1"/>
              <a:t>svm</a:t>
            </a:r>
            <a:r>
              <a:rPr lang="en-US" dirty="0"/>
              <a:t> and decision tree but this </a:t>
            </a:r>
            <a:r>
              <a:rPr lang="en-US" dirty="0" err="1"/>
              <a:t>mr</a:t>
            </a:r>
            <a:r>
              <a:rPr lang="en-US" dirty="0"/>
              <a:t> john </a:t>
            </a:r>
            <a:r>
              <a:rPr lang="en-US" dirty="0" err="1"/>
              <a:t>huges</a:t>
            </a:r>
            <a:r>
              <a:rPr lang="en-US" dirty="0"/>
              <a:t> wants us to compare the results the of all these models and find the best model.</a:t>
            </a:r>
          </a:p>
        </p:txBody>
      </p:sp>
    </p:spTree>
    <p:extLst>
      <p:ext uri="{BB962C8B-B14F-4D97-AF65-F5344CB8AC3E}">
        <p14:creationId xmlns:p14="http://schemas.microsoft.com/office/powerpoint/2010/main" val="56275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A7DD-FF25-C693-8AA5-C2C953F02733}"/>
              </a:ext>
            </a:extLst>
          </p:cNvPr>
          <p:cNvSpPr>
            <a:spLocks noGrp="1"/>
          </p:cNvSpPr>
          <p:nvPr>
            <p:ph type="title"/>
          </p:nvPr>
        </p:nvSpPr>
        <p:spPr/>
        <p:txBody>
          <a:bodyPr/>
          <a:lstStyle/>
          <a:p>
            <a:r>
              <a:rPr lang="en-US" u="sng" dirty="0"/>
              <a:t>methodology</a:t>
            </a:r>
          </a:p>
        </p:txBody>
      </p:sp>
      <p:sp>
        <p:nvSpPr>
          <p:cNvPr id="3" name="Content Placeholder 2">
            <a:extLst>
              <a:ext uri="{FF2B5EF4-FFF2-40B4-BE49-F238E27FC236}">
                <a16:creationId xmlns:a16="http://schemas.microsoft.com/office/drawing/2014/main" id="{D9592B71-1397-AFAB-1DD5-8745234D3E7B}"/>
              </a:ext>
            </a:extLst>
          </p:cNvPr>
          <p:cNvSpPr>
            <a:spLocks noGrp="1"/>
          </p:cNvSpPr>
          <p:nvPr>
            <p:ph idx="1"/>
          </p:nvPr>
        </p:nvSpPr>
        <p:spPr/>
        <p:txBody>
          <a:bodyPr/>
          <a:lstStyle/>
          <a:p>
            <a:r>
              <a:rPr lang="en-US" dirty="0"/>
              <a:t>We  are using three machine learning algorithm such as logistic regression, support vector machine and decision tree to resolve </a:t>
            </a:r>
            <a:r>
              <a:rPr lang="en-US" dirty="0" err="1"/>
              <a:t>mr.</a:t>
            </a:r>
            <a:r>
              <a:rPr lang="en-US" dirty="0"/>
              <a:t> john </a:t>
            </a:r>
            <a:r>
              <a:rPr lang="en-US" dirty="0" err="1"/>
              <a:t>hughes</a:t>
            </a:r>
            <a:r>
              <a:rPr lang="en-US" dirty="0"/>
              <a:t> problem.</a:t>
            </a:r>
          </a:p>
          <a:p>
            <a:r>
              <a:rPr lang="en-US" dirty="0"/>
              <a:t>We will be comparing different parameters from the classification report such as precision,F1 score </a:t>
            </a:r>
            <a:r>
              <a:rPr lang="en-US" dirty="0" err="1"/>
              <a:t>etc</a:t>
            </a:r>
            <a:r>
              <a:rPr lang="en-US" dirty="0"/>
              <a:t> for both type of diagnosis(malignant or benign)</a:t>
            </a:r>
          </a:p>
          <a:p>
            <a:r>
              <a:rPr lang="en-US" dirty="0"/>
              <a:t>we would be </a:t>
            </a:r>
            <a:r>
              <a:rPr lang="en-US" dirty="0" err="1"/>
              <a:t>analysing</a:t>
            </a:r>
            <a:r>
              <a:rPr lang="en-US" dirty="0"/>
              <a:t> this dataset by splitting it into train and test dataset and scale values to standardize and normalize it for different models.</a:t>
            </a:r>
          </a:p>
        </p:txBody>
      </p:sp>
    </p:spTree>
    <p:extLst>
      <p:ext uri="{BB962C8B-B14F-4D97-AF65-F5344CB8AC3E}">
        <p14:creationId xmlns:p14="http://schemas.microsoft.com/office/powerpoint/2010/main" val="419355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74EE-8F77-71A1-B19C-913F9B006C26}"/>
              </a:ext>
            </a:extLst>
          </p:cNvPr>
          <p:cNvSpPr>
            <a:spLocks noGrp="1"/>
          </p:cNvSpPr>
          <p:nvPr>
            <p:ph type="title"/>
          </p:nvPr>
        </p:nvSpPr>
        <p:spPr/>
        <p:txBody>
          <a:bodyPr/>
          <a:lstStyle/>
          <a:p>
            <a:r>
              <a:rPr lang="en-US" u="sng" dirty="0"/>
              <a:t>Five key insights</a:t>
            </a:r>
          </a:p>
        </p:txBody>
      </p:sp>
      <p:sp>
        <p:nvSpPr>
          <p:cNvPr id="3" name="Content Placeholder 2">
            <a:extLst>
              <a:ext uri="{FF2B5EF4-FFF2-40B4-BE49-F238E27FC236}">
                <a16:creationId xmlns:a16="http://schemas.microsoft.com/office/drawing/2014/main" id="{49BCE146-5090-4A85-28D0-44564554C6E3}"/>
              </a:ext>
            </a:extLst>
          </p:cNvPr>
          <p:cNvSpPr>
            <a:spLocks noGrp="1"/>
          </p:cNvSpPr>
          <p:nvPr>
            <p:ph idx="1"/>
          </p:nvPr>
        </p:nvSpPr>
        <p:spPr>
          <a:xfrm>
            <a:off x="677334" y="1167063"/>
            <a:ext cx="8596668" cy="5450305"/>
          </a:xfrm>
        </p:spPr>
        <p:txBody>
          <a:bodyPr/>
          <a:lstStyle/>
          <a:p>
            <a:r>
              <a:rPr lang="en-US" sz="1600" dirty="0"/>
              <a:t>The mean or the average of the variable </a:t>
            </a:r>
            <a:r>
              <a:rPr lang="en-US" sz="1600" dirty="0" err="1"/>
              <a:t>radius_mean</a:t>
            </a:r>
            <a:r>
              <a:rPr lang="en-US" sz="1600" dirty="0"/>
              <a:t> is 14.1. This means that the distance to the points on the perimeter is 14.12</a:t>
            </a:r>
          </a:p>
          <a:p>
            <a:r>
              <a:rPr lang="en-US" sz="1600" dirty="0"/>
              <a:t>The standard deviation is a measure that calculates how much data scatter around the mean. The </a:t>
            </a:r>
            <a:r>
              <a:rPr lang="en-US" sz="1600" dirty="0" err="1"/>
              <a:t>stamdard</a:t>
            </a:r>
            <a:r>
              <a:rPr lang="en-US" sz="1600" dirty="0"/>
              <a:t> deviation of the given variable </a:t>
            </a:r>
            <a:r>
              <a:rPr lang="en-US" sz="1600" dirty="0" err="1"/>
              <a:t>radius_mean</a:t>
            </a:r>
            <a:r>
              <a:rPr lang="en-US" sz="1600" dirty="0"/>
              <a:t> is 3.524049.The distribution the data set </a:t>
            </a:r>
            <a:r>
              <a:rPr lang="en-US" sz="1600" dirty="0" err="1"/>
              <a:t>percolumn</a:t>
            </a:r>
            <a:r>
              <a:rPr lang="en-US" sz="1600" dirty="0"/>
              <a:t> which denotes the dispersion of the values to mean </a:t>
            </a:r>
            <a:r>
              <a:rPr lang="en-US" sz="1600" dirty="0" err="1"/>
              <a:t>relatively.examples</a:t>
            </a:r>
            <a:r>
              <a:rPr lang="en-US" sz="1600" dirty="0"/>
              <a:t>: </a:t>
            </a:r>
            <a:r>
              <a:rPr lang="en-US" sz="1600" dirty="0" err="1"/>
              <a:t>radius_mean</a:t>
            </a:r>
            <a:r>
              <a:rPr lang="en-US" sz="1600" dirty="0"/>
              <a:t> is 352,texture_mean is 4.3,area_mean is 351.9 deviations from its </a:t>
            </a:r>
            <a:r>
              <a:rPr lang="en-US" sz="1600" dirty="0" err="1"/>
              <a:t>mean.area_worst</a:t>
            </a:r>
            <a:r>
              <a:rPr lang="en-US" sz="1600" dirty="0"/>
              <a:t> has the highest deviation among all </a:t>
            </a:r>
            <a:r>
              <a:rPr lang="en-US" sz="1600" dirty="0" err="1"/>
              <a:t>i.e</a:t>
            </a:r>
            <a:r>
              <a:rPr lang="en-US" sz="1600" dirty="0"/>
              <a:t> 569</a:t>
            </a:r>
          </a:p>
          <a:p>
            <a:r>
              <a:rPr lang="en-US" sz="1600" dirty="0"/>
              <a:t>The total number of the values per column can be </a:t>
            </a:r>
            <a:r>
              <a:rPr lang="en-US" sz="1600" dirty="0" err="1"/>
              <a:t>derieved</a:t>
            </a:r>
            <a:r>
              <a:rPr lang="en-US" sz="1600" dirty="0"/>
              <a:t> by the count </a:t>
            </a:r>
            <a:r>
              <a:rPr lang="en-US" sz="1600" dirty="0" err="1"/>
              <a:t>function.we</a:t>
            </a:r>
            <a:r>
              <a:rPr lang="en-US" sz="1600" dirty="0"/>
              <a:t> have total 569 total values per column in the whole dataset for all column names.</a:t>
            </a:r>
          </a:p>
          <a:p>
            <a:r>
              <a:rPr lang="en-US" sz="1600" dirty="0"/>
              <a:t>The 25</a:t>
            </a:r>
            <a:r>
              <a:rPr lang="en-US" sz="1600" baseline="30000" dirty="0"/>
              <a:t>th</a:t>
            </a:r>
            <a:r>
              <a:rPr lang="en-US" sz="1600" dirty="0"/>
              <a:t> percentile(sub part of quantile) is the level which divides the bottom 25% of the data from the rest .The 25</a:t>
            </a:r>
            <a:r>
              <a:rPr lang="en-US" sz="1600" baseline="30000" dirty="0"/>
              <a:t>th</a:t>
            </a:r>
            <a:r>
              <a:rPr lang="en-US" sz="1600" dirty="0"/>
              <a:t> quartile of count is 11.70 which is the first quartile which divides three quartile of observation below it and one quartile above it.</a:t>
            </a:r>
          </a:p>
          <a:p>
            <a:r>
              <a:rPr lang="en-US" sz="1600" dirty="0"/>
              <a:t>Min and max helps us to understand the total span of our dataset </a:t>
            </a:r>
            <a:r>
              <a:rPr lang="en-US" sz="1600" dirty="0" err="1"/>
              <a:t>ie</a:t>
            </a:r>
            <a:r>
              <a:rPr lang="en-US" sz="1600" dirty="0"/>
              <a:t> it helps to find the range of our dataset which is </a:t>
            </a:r>
            <a:r>
              <a:rPr lang="en-US" sz="1600" dirty="0" err="1"/>
              <a:t>furthet</a:t>
            </a:r>
            <a:r>
              <a:rPr lang="en-US" sz="1600" dirty="0"/>
              <a:t> calculated by range = max-min. The max of the variable </a:t>
            </a:r>
            <a:r>
              <a:rPr lang="en-US" sz="1600" dirty="0" err="1"/>
              <a:t>radius_mean</a:t>
            </a:r>
            <a:r>
              <a:rPr lang="en-US" sz="1600" dirty="0"/>
              <a:t> is 28.11 whereas the min of it is 6.98 and range will be 21.13</a:t>
            </a:r>
          </a:p>
          <a:p>
            <a:endParaRPr lang="en-US" sz="1600" dirty="0"/>
          </a:p>
          <a:p>
            <a:endParaRPr lang="en-US" sz="1600" dirty="0"/>
          </a:p>
          <a:p>
            <a:endParaRPr lang="en-US" dirty="0"/>
          </a:p>
          <a:p>
            <a:endParaRPr lang="en-US" dirty="0"/>
          </a:p>
          <a:p>
            <a:endParaRPr lang="en-US" dirty="0"/>
          </a:p>
        </p:txBody>
      </p:sp>
    </p:spTree>
    <p:extLst>
      <p:ext uri="{BB962C8B-B14F-4D97-AF65-F5344CB8AC3E}">
        <p14:creationId xmlns:p14="http://schemas.microsoft.com/office/powerpoint/2010/main" val="136900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777D-F5F3-FB17-AA87-1227A0A05051}"/>
              </a:ext>
            </a:extLst>
          </p:cNvPr>
          <p:cNvSpPr>
            <a:spLocks noGrp="1"/>
          </p:cNvSpPr>
          <p:nvPr>
            <p:ph type="title"/>
          </p:nvPr>
        </p:nvSpPr>
        <p:spPr/>
        <p:txBody>
          <a:bodyPr>
            <a:normAutofit/>
          </a:bodyPr>
          <a:lstStyle/>
          <a:p>
            <a:r>
              <a:rPr lang="en-US" sz="2800" u="sng" dirty="0"/>
              <a:t>Presentation of the confusion matrix and classification report for each of the algorithm</a:t>
            </a:r>
          </a:p>
        </p:txBody>
      </p:sp>
      <p:sp>
        <p:nvSpPr>
          <p:cNvPr id="3" name="Content Placeholder 2">
            <a:extLst>
              <a:ext uri="{FF2B5EF4-FFF2-40B4-BE49-F238E27FC236}">
                <a16:creationId xmlns:a16="http://schemas.microsoft.com/office/drawing/2014/main" id="{0B8CC010-EE43-3698-3CCA-E3DC538E71DD}"/>
              </a:ext>
            </a:extLst>
          </p:cNvPr>
          <p:cNvSpPr>
            <a:spLocks noGrp="1"/>
          </p:cNvSpPr>
          <p:nvPr>
            <p:ph idx="1"/>
          </p:nvPr>
        </p:nvSpPr>
        <p:spPr>
          <a:xfrm>
            <a:off x="677334" y="1576137"/>
            <a:ext cx="8346350" cy="4465225"/>
          </a:xfrm>
        </p:spPr>
        <p:txBody>
          <a:bodyPr/>
          <a:lstStyle/>
          <a:p>
            <a:r>
              <a:rPr lang="en-US" sz="1600" dirty="0"/>
              <a:t>Confusion matrix is N×N table(where N is the number of classes) that contains number of correct and incorrect predictions of the classified model. </a:t>
            </a:r>
          </a:p>
          <a:p>
            <a:r>
              <a:rPr lang="en-US" sz="1600" u="sng" dirty="0"/>
              <a:t>False negative: </a:t>
            </a:r>
            <a:r>
              <a:rPr lang="en-US" sz="1600" dirty="0"/>
              <a:t>case was positive  but prediction was negative  </a:t>
            </a:r>
          </a:p>
          <a:p>
            <a:r>
              <a:rPr lang="en-US" sz="1600" u="sng" dirty="0"/>
              <a:t>False positive </a:t>
            </a:r>
            <a:r>
              <a:rPr lang="en-US" sz="1600" dirty="0"/>
              <a:t>: case was negative but prediction was positive .</a:t>
            </a:r>
          </a:p>
          <a:p>
            <a:r>
              <a:rPr lang="en-US" sz="1600" u="sng" dirty="0"/>
              <a:t>True positive</a:t>
            </a:r>
            <a:r>
              <a:rPr lang="en-US" sz="1600" dirty="0"/>
              <a:t>: case was positive and prediction was positive </a:t>
            </a:r>
          </a:p>
          <a:p>
            <a:r>
              <a:rPr lang="en-US" sz="1600" u="sng" dirty="0"/>
              <a:t>True negative: </a:t>
            </a:r>
            <a:r>
              <a:rPr lang="en-US" sz="1600" dirty="0"/>
              <a:t>case was negative and prediction was negative.</a:t>
            </a:r>
          </a:p>
          <a:p>
            <a:r>
              <a:rPr lang="en-US" sz="1600" dirty="0"/>
              <a:t>Classification report is one which elaborate  us about  quality of prediction .</a:t>
            </a:r>
          </a:p>
          <a:p>
            <a:r>
              <a:rPr lang="en-US" sz="1600" dirty="0"/>
              <a:t>Classification report includes some information as follow</a:t>
            </a:r>
          </a:p>
          <a:p>
            <a:pPr>
              <a:buFont typeface="+mj-lt"/>
              <a:buAutoNum type="arabicPeriod"/>
            </a:pPr>
            <a:r>
              <a:rPr lang="en-US" sz="1600" u="sng" dirty="0"/>
              <a:t>Support:</a:t>
            </a:r>
            <a:r>
              <a:rPr lang="en-US" sz="1600" dirty="0"/>
              <a:t> number of observation of a metric between two classes </a:t>
            </a:r>
          </a:p>
          <a:p>
            <a:pPr>
              <a:buFont typeface="+mj-lt"/>
              <a:buAutoNum type="arabicPeriod"/>
            </a:pPr>
            <a:r>
              <a:rPr lang="en-US" sz="1600" u="sng" dirty="0"/>
              <a:t>Macro average :</a:t>
            </a:r>
            <a:r>
              <a:rPr lang="en-US" sz="1600" dirty="0"/>
              <a:t>  arithmetic average of a metric between two classes .</a:t>
            </a:r>
          </a:p>
          <a:p>
            <a:pPr>
              <a:buFont typeface="+mj-lt"/>
              <a:buAutoNum type="arabicPeriod"/>
            </a:pPr>
            <a:r>
              <a:rPr lang="en-US" sz="1600" u="sng" dirty="0"/>
              <a:t>Weighted average : </a:t>
            </a:r>
            <a:r>
              <a:rPr lang="en-US" sz="1600" dirty="0"/>
              <a:t> calculated by dividing sum(metric of </a:t>
            </a:r>
            <a:r>
              <a:rPr lang="en-US" sz="1600" dirty="0" err="1"/>
              <a:t>interest×weight</a:t>
            </a:r>
            <a:r>
              <a:rPr lang="en-US" sz="1600" dirty="0"/>
              <a:t>) by sum(weights)</a:t>
            </a:r>
          </a:p>
          <a:p>
            <a:pPr>
              <a:buFont typeface="+mj-lt"/>
              <a:buAutoNum type="arabicPeriod"/>
            </a:pPr>
            <a:endParaRPr lang="en-US" sz="1600" u="sng" dirty="0"/>
          </a:p>
          <a:p>
            <a:endParaRPr lang="en-US" dirty="0"/>
          </a:p>
          <a:p>
            <a:endParaRPr lang="en-US" u="sng" dirty="0"/>
          </a:p>
        </p:txBody>
      </p:sp>
    </p:spTree>
    <p:extLst>
      <p:ext uri="{BB962C8B-B14F-4D97-AF65-F5344CB8AC3E}">
        <p14:creationId xmlns:p14="http://schemas.microsoft.com/office/powerpoint/2010/main" val="118994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C575-FE0A-DDF1-911B-A1DAD6B20164}"/>
              </a:ext>
            </a:extLst>
          </p:cNvPr>
          <p:cNvSpPr>
            <a:spLocks noGrp="1"/>
          </p:cNvSpPr>
          <p:nvPr>
            <p:ph type="title"/>
          </p:nvPr>
        </p:nvSpPr>
        <p:spPr>
          <a:xfrm>
            <a:off x="677333" y="609599"/>
            <a:ext cx="7780867" cy="737938"/>
          </a:xfrm>
        </p:spPr>
        <p:txBody>
          <a:bodyPr>
            <a:normAutofit fontScale="90000"/>
          </a:bodyPr>
          <a:lstStyle/>
          <a:p>
            <a:r>
              <a:rPr lang="en-US" sz="2400" u="sng" dirty="0"/>
              <a:t>Confusion metric and classification report of SVM  algorithm</a:t>
            </a:r>
            <a:br>
              <a:rPr lang="en-US" sz="2400" u="sng" dirty="0"/>
            </a:br>
            <a:r>
              <a:rPr lang="en-US" sz="2400" u="sng" dirty="0"/>
              <a:t> </a:t>
            </a:r>
            <a:br>
              <a:rPr lang="en-US" sz="2400" u="sng" dirty="0"/>
            </a:br>
            <a:endParaRPr lang="en-US" sz="2400" u="sng" dirty="0"/>
          </a:p>
        </p:txBody>
      </p:sp>
      <p:sp>
        <p:nvSpPr>
          <p:cNvPr id="15" name="Content Placeholder 14">
            <a:extLst>
              <a:ext uri="{FF2B5EF4-FFF2-40B4-BE49-F238E27FC236}">
                <a16:creationId xmlns:a16="http://schemas.microsoft.com/office/drawing/2014/main" id="{348EDE97-C350-9052-EF53-9A50FFD62E3B}"/>
              </a:ext>
            </a:extLst>
          </p:cNvPr>
          <p:cNvSpPr>
            <a:spLocks noGrp="1"/>
          </p:cNvSpPr>
          <p:nvPr>
            <p:ph idx="1"/>
          </p:nvPr>
        </p:nvSpPr>
        <p:spPr>
          <a:xfrm>
            <a:off x="926432" y="1155033"/>
            <a:ext cx="8347569" cy="4886330"/>
          </a:xfrm>
        </p:spPr>
        <p:txBody>
          <a:bodyPr/>
          <a:lstStyle/>
          <a:p>
            <a:r>
              <a:rPr lang="en-US" dirty="0"/>
              <a:t>TN=70, FP=2 ,FN=2,TP=39</a:t>
            </a:r>
          </a:p>
          <a:p>
            <a:r>
              <a:rPr lang="en-US" dirty="0"/>
              <a:t>Let us evaluate our model using the data of the confusion </a:t>
            </a:r>
            <a:r>
              <a:rPr lang="en-US" dirty="0" err="1"/>
              <a:t>metrix</a:t>
            </a:r>
            <a:endParaRPr lang="en-US" dirty="0"/>
          </a:p>
          <a:p>
            <a:pPr>
              <a:buFont typeface="+mj-lt"/>
              <a:buAutoNum type="arabicPeriod"/>
            </a:pPr>
            <a:r>
              <a:rPr lang="en-US" dirty="0"/>
              <a:t>Total predictions=114</a:t>
            </a:r>
          </a:p>
          <a:p>
            <a:pPr>
              <a:buFont typeface="+mj-lt"/>
              <a:buAutoNum type="arabicPeriod"/>
            </a:pPr>
            <a:r>
              <a:rPr lang="en-US" dirty="0"/>
              <a:t>Correct predictions=109(70 benign(TN) and 39 malignant(TP)</a:t>
            </a:r>
          </a:p>
          <a:p>
            <a:pPr>
              <a:buFont typeface="+mj-lt"/>
              <a:buAutoNum type="arabicPeriod"/>
            </a:pPr>
            <a:r>
              <a:rPr lang="en-US" dirty="0"/>
              <a:t>Incorrect predictions =5 (2 benign classified as malignant(FP) and 3 malignant classified as benign(FN)</a:t>
            </a:r>
          </a:p>
          <a:p>
            <a:r>
              <a:rPr lang="en-US" dirty="0"/>
              <a:t>Metrics for the calculations of a classification model report for </a:t>
            </a:r>
            <a:r>
              <a:rPr lang="en-US" dirty="0" err="1"/>
              <a:t>svm</a:t>
            </a:r>
            <a:endParaRPr lang="en-US" dirty="0"/>
          </a:p>
          <a:p>
            <a:pPr>
              <a:buFont typeface="+mj-lt"/>
              <a:buAutoNum type="arabicPeriod"/>
            </a:pPr>
            <a:r>
              <a:rPr lang="en-US" u="sng" dirty="0"/>
              <a:t>Accuracy</a:t>
            </a:r>
            <a:r>
              <a:rPr lang="en-US" dirty="0"/>
              <a:t>: The proportion of correct prediction 96%</a:t>
            </a:r>
          </a:p>
          <a:p>
            <a:pPr>
              <a:buFont typeface="+mj-lt"/>
              <a:buAutoNum type="arabicPeriod"/>
            </a:pPr>
            <a:r>
              <a:rPr lang="en-US" u="sng" dirty="0"/>
              <a:t>Precision</a:t>
            </a:r>
            <a:r>
              <a:rPr lang="en-US" dirty="0"/>
              <a:t>: The proportion of true positive among all the values predicted as positive 96%</a:t>
            </a:r>
          </a:p>
          <a:p>
            <a:pPr>
              <a:buFont typeface="+mj-lt"/>
              <a:buAutoNum type="arabicPeriod"/>
            </a:pPr>
            <a:r>
              <a:rPr lang="en-US" u="sng" dirty="0"/>
              <a:t>Recall</a:t>
            </a:r>
            <a:r>
              <a:rPr lang="en-US" dirty="0"/>
              <a:t>: The proportion of positive values correctly predicted 95%</a:t>
            </a:r>
          </a:p>
          <a:p>
            <a:pPr>
              <a:buFont typeface="+mj-lt"/>
              <a:buAutoNum type="arabicPeriod"/>
            </a:pPr>
            <a:r>
              <a:rPr lang="en-US" u="sng" dirty="0"/>
              <a:t>F1 score</a:t>
            </a:r>
            <a:r>
              <a:rPr lang="en-US" dirty="0"/>
              <a:t>: </a:t>
            </a:r>
            <a:r>
              <a:rPr lang="en-US" dirty="0" err="1"/>
              <a:t>Harmnic</a:t>
            </a:r>
            <a:r>
              <a:rPr lang="en-US" dirty="0"/>
              <a:t> mean of precision and recall 95%                                                                                                                                                                                                                  </a:t>
            </a:r>
          </a:p>
        </p:txBody>
      </p:sp>
    </p:spTree>
    <p:extLst>
      <p:ext uri="{BB962C8B-B14F-4D97-AF65-F5344CB8AC3E}">
        <p14:creationId xmlns:p14="http://schemas.microsoft.com/office/powerpoint/2010/main" val="236221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DB52-A39E-0E7F-BC1B-7D61E5176117}"/>
              </a:ext>
            </a:extLst>
          </p:cNvPr>
          <p:cNvSpPr>
            <a:spLocks noGrp="1"/>
          </p:cNvSpPr>
          <p:nvPr>
            <p:ph type="title"/>
          </p:nvPr>
        </p:nvSpPr>
        <p:spPr/>
        <p:txBody>
          <a:bodyPr>
            <a:normAutofit/>
          </a:bodyPr>
          <a:lstStyle/>
          <a:p>
            <a:r>
              <a:rPr lang="en-US" sz="2800" u="sng" dirty="0"/>
              <a:t>Confusion metric and classification report of logistic regression  algorithm</a:t>
            </a:r>
            <a:endParaRPr lang="en-US" sz="2800" dirty="0"/>
          </a:p>
        </p:txBody>
      </p:sp>
      <p:sp>
        <p:nvSpPr>
          <p:cNvPr id="3" name="Content Placeholder 2">
            <a:extLst>
              <a:ext uri="{FF2B5EF4-FFF2-40B4-BE49-F238E27FC236}">
                <a16:creationId xmlns:a16="http://schemas.microsoft.com/office/drawing/2014/main" id="{FB53ADCA-F662-AC94-3A6E-845D982E83B1}"/>
              </a:ext>
            </a:extLst>
          </p:cNvPr>
          <p:cNvSpPr>
            <a:spLocks noGrp="1"/>
          </p:cNvSpPr>
          <p:nvPr>
            <p:ph idx="1"/>
          </p:nvPr>
        </p:nvSpPr>
        <p:spPr/>
        <p:txBody>
          <a:bodyPr>
            <a:normAutofit fontScale="92500" lnSpcReduction="20000"/>
          </a:bodyPr>
          <a:lstStyle/>
          <a:p>
            <a:r>
              <a:rPr lang="en-US" dirty="0"/>
              <a:t>TN=70, FP=2 ,FN=1,TP=41</a:t>
            </a:r>
          </a:p>
          <a:p>
            <a:r>
              <a:rPr lang="en-US" dirty="0"/>
              <a:t>Let us evaluate our model using the data of the confusion </a:t>
            </a:r>
            <a:r>
              <a:rPr lang="en-US" dirty="0" err="1"/>
              <a:t>metrix</a:t>
            </a:r>
            <a:endParaRPr lang="en-US" dirty="0"/>
          </a:p>
          <a:p>
            <a:pPr>
              <a:buFont typeface="+mj-lt"/>
              <a:buAutoNum type="arabicPeriod"/>
            </a:pPr>
            <a:r>
              <a:rPr lang="en-US" dirty="0"/>
              <a:t>Total predictions=114</a:t>
            </a:r>
          </a:p>
          <a:p>
            <a:pPr>
              <a:buFont typeface="+mj-lt"/>
              <a:buAutoNum type="arabicPeriod"/>
            </a:pPr>
            <a:r>
              <a:rPr lang="en-US" dirty="0"/>
              <a:t>Correct predictions=111(70 benign(TN) and 41 malignant(TP)</a:t>
            </a:r>
          </a:p>
          <a:p>
            <a:pPr>
              <a:buFont typeface="+mj-lt"/>
              <a:buAutoNum type="arabicPeriod"/>
            </a:pPr>
            <a:r>
              <a:rPr lang="en-US" dirty="0"/>
              <a:t>Incorrect predictions =3 (2 benign classified as malignant(FP) and 1 malignant classified as benign(FN)</a:t>
            </a:r>
          </a:p>
          <a:p>
            <a:r>
              <a:rPr lang="en-US" dirty="0"/>
              <a:t>Metrics for the calculations of a classification model report for logistic regression</a:t>
            </a:r>
          </a:p>
          <a:p>
            <a:pPr>
              <a:buFont typeface="+mj-lt"/>
              <a:buAutoNum type="arabicPeriod"/>
            </a:pPr>
            <a:r>
              <a:rPr lang="en-US" u="sng" dirty="0"/>
              <a:t>Accuracy</a:t>
            </a:r>
            <a:r>
              <a:rPr lang="en-US" dirty="0"/>
              <a:t>: The proportion of correct prediction 97%</a:t>
            </a:r>
          </a:p>
          <a:p>
            <a:pPr>
              <a:buFont typeface="+mj-lt"/>
              <a:buAutoNum type="arabicPeriod"/>
            </a:pPr>
            <a:r>
              <a:rPr lang="en-US" u="sng" dirty="0"/>
              <a:t>Precision</a:t>
            </a:r>
            <a:r>
              <a:rPr lang="en-US" dirty="0"/>
              <a:t>: The proportion of true positive among all the values predicted as positive 97%</a:t>
            </a:r>
          </a:p>
          <a:p>
            <a:pPr>
              <a:buFont typeface="+mj-lt"/>
              <a:buAutoNum type="arabicPeriod"/>
            </a:pPr>
            <a:r>
              <a:rPr lang="en-US" u="sng" dirty="0"/>
              <a:t>Recall</a:t>
            </a:r>
            <a:r>
              <a:rPr lang="en-US" dirty="0"/>
              <a:t>: The proportion of positive values correctly predicted 98%</a:t>
            </a:r>
          </a:p>
          <a:p>
            <a:pPr>
              <a:buFont typeface="+mj-lt"/>
              <a:buAutoNum type="arabicPeriod"/>
            </a:pPr>
            <a:r>
              <a:rPr lang="en-US" u="sng" dirty="0"/>
              <a:t>F1 score</a:t>
            </a:r>
            <a:r>
              <a:rPr lang="en-US" dirty="0"/>
              <a:t>: </a:t>
            </a:r>
            <a:r>
              <a:rPr lang="en-US" dirty="0" err="1"/>
              <a:t>Harmnic</a:t>
            </a:r>
            <a:r>
              <a:rPr lang="en-US" dirty="0"/>
              <a:t> mean of precision and recall 97%</a:t>
            </a:r>
          </a:p>
        </p:txBody>
      </p:sp>
    </p:spTree>
    <p:extLst>
      <p:ext uri="{BB962C8B-B14F-4D97-AF65-F5344CB8AC3E}">
        <p14:creationId xmlns:p14="http://schemas.microsoft.com/office/powerpoint/2010/main" val="89814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DCCD-8750-8433-0997-0031B1231066}"/>
              </a:ext>
            </a:extLst>
          </p:cNvPr>
          <p:cNvSpPr>
            <a:spLocks noGrp="1"/>
          </p:cNvSpPr>
          <p:nvPr>
            <p:ph type="title"/>
          </p:nvPr>
        </p:nvSpPr>
        <p:spPr/>
        <p:txBody>
          <a:bodyPr>
            <a:normAutofit/>
          </a:bodyPr>
          <a:lstStyle/>
          <a:p>
            <a:r>
              <a:rPr lang="en-US" sz="2800" u="sng" dirty="0"/>
              <a:t>Confusion metric and classification report of decision tree  algorithm</a:t>
            </a:r>
            <a:endParaRPr lang="en-US" sz="2800" dirty="0"/>
          </a:p>
        </p:txBody>
      </p:sp>
      <p:sp>
        <p:nvSpPr>
          <p:cNvPr id="3" name="Content Placeholder 2">
            <a:extLst>
              <a:ext uri="{FF2B5EF4-FFF2-40B4-BE49-F238E27FC236}">
                <a16:creationId xmlns:a16="http://schemas.microsoft.com/office/drawing/2014/main" id="{29EED084-A101-5201-6679-1BE39B8B92AF}"/>
              </a:ext>
            </a:extLst>
          </p:cNvPr>
          <p:cNvSpPr>
            <a:spLocks noGrp="1"/>
          </p:cNvSpPr>
          <p:nvPr>
            <p:ph idx="1"/>
          </p:nvPr>
        </p:nvSpPr>
        <p:spPr/>
        <p:txBody>
          <a:bodyPr>
            <a:normAutofit fontScale="92500" lnSpcReduction="20000"/>
          </a:bodyPr>
          <a:lstStyle/>
          <a:p>
            <a:r>
              <a:rPr lang="en-US" dirty="0"/>
              <a:t>TN=67, FP=5 ,FN=4,TP=38</a:t>
            </a:r>
          </a:p>
          <a:p>
            <a:r>
              <a:rPr lang="en-US" dirty="0"/>
              <a:t>Let us evaluate our model using the data of the confusion </a:t>
            </a:r>
            <a:r>
              <a:rPr lang="en-US" dirty="0" err="1"/>
              <a:t>metrix</a:t>
            </a:r>
            <a:endParaRPr lang="en-US" dirty="0"/>
          </a:p>
          <a:p>
            <a:pPr>
              <a:buFont typeface="+mj-lt"/>
              <a:buAutoNum type="arabicPeriod"/>
            </a:pPr>
            <a:r>
              <a:rPr lang="en-US" dirty="0"/>
              <a:t>Total predictions=114</a:t>
            </a:r>
          </a:p>
          <a:p>
            <a:pPr>
              <a:buFont typeface="+mj-lt"/>
              <a:buAutoNum type="arabicPeriod"/>
            </a:pPr>
            <a:r>
              <a:rPr lang="en-US" dirty="0"/>
              <a:t>Correct predictions=105(67 benign(TN) and 38 malignant(TP)</a:t>
            </a:r>
          </a:p>
          <a:p>
            <a:pPr>
              <a:buFont typeface="+mj-lt"/>
              <a:buAutoNum type="arabicPeriod"/>
            </a:pPr>
            <a:r>
              <a:rPr lang="en-US" dirty="0"/>
              <a:t>Incorrect predictions =9 (5 benign classified as malignant(FP) and 4 malignant classified as benign(FN)</a:t>
            </a:r>
          </a:p>
          <a:p>
            <a:r>
              <a:rPr lang="en-US" dirty="0"/>
              <a:t>Metrics for the calculations of a classification model report for decision tree</a:t>
            </a:r>
          </a:p>
          <a:p>
            <a:pPr>
              <a:buFont typeface="+mj-lt"/>
              <a:buAutoNum type="arabicPeriod"/>
            </a:pPr>
            <a:r>
              <a:rPr lang="en-US" u="sng" dirty="0"/>
              <a:t>Accuracy</a:t>
            </a:r>
            <a:r>
              <a:rPr lang="en-US" dirty="0"/>
              <a:t>: The proportion of correct prediction 92%</a:t>
            </a:r>
          </a:p>
          <a:p>
            <a:pPr>
              <a:buFont typeface="+mj-lt"/>
              <a:buAutoNum type="arabicPeriod"/>
            </a:pPr>
            <a:r>
              <a:rPr lang="en-US" u="sng" dirty="0"/>
              <a:t>Precision</a:t>
            </a:r>
            <a:r>
              <a:rPr lang="en-US" dirty="0"/>
              <a:t>: The proportion of true positive among all the values predicted as positive 91%</a:t>
            </a:r>
          </a:p>
          <a:p>
            <a:pPr>
              <a:buFont typeface="+mj-lt"/>
              <a:buAutoNum type="arabicPeriod"/>
            </a:pPr>
            <a:r>
              <a:rPr lang="en-US" u="sng" dirty="0"/>
              <a:t>Recall</a:t>
            </a:r>
            <a:r>
              <a:rPr lang="en-US" dirty="0"/>
              <a:t>: The proportion of positive values correctly predicted 92%</a:t>
            </a:r>
          </a:p>
          <a:p>
            <a:pPr>
              <a:buFont typeface="+mj-lt"/>
              <a:buAutoNum type="arabicPeriod"/>
            </a:pPr>
            <a:r>
              <a:rPr lang="en-US" u="sng" dirty="0"/>
              <a:t>F1 score</a:t>
            </a:r>
            <a:r>
              <a:rPr lang="en-US" dirty="0"/>
              <a:t>: </a:t>
            </a:r>
            <a:r>
              <a:rPr lang="en-US" dirty="0" err="1"/>
              <a:t>Harmnic</a:t>
            </a:r>
            <a:r>
              <a:rPr lang="en-US" dirty="0"/>
              <a:t> mean of precision and recall 92%</a:t>
            </a:r>
          </a:p>
        </p:txBody>
      </p:sp>
    </p:spTree>
    <p:extLst>
      <p:ext uri="{BB962C8B-B14F-4D97-AF65-F5344CB8AC3E}">
        <p14:creationId xmlns:p14="http://schemas.microsoft.com/office/powerpoint/2010/main" val="63320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5995-503C-C82C-B964-74A7EBEE291F}"/>
              </a:ext>
            </a:extLst>
          </p:cNvPr>
          <p:cNvSpPr>
            <a:spLocks noGrp="1"/>
          </p:cNvSpPr>
          <p:nvPr>
            <p:ph type="title"/>
          </p:nvPr>
        </p:nvSpPr>
        <p:spPr/>
        <p:txBody>
          <a:bodyPr>
            <a:normAutofit/>
          </a:bodyPr>
          <a:lstStyle/>
          <a:p>
            <a:r>
              <a:rPr lang="en-US" sz="2800" u="sng" dirty="0"/>
              <a:t>Key insight from the classification report of SVM</a:t>
            </a:r>
          </a:p>
        </p:txBody>
      </p:sp>
      <p:sp>
        <p:nvSpPr>
          <p:cNvPr id="3" name="Content Placeholder 2">
            <a:extLst>
              <a:ext uri="{FF2B5EF4-FFF2-40B4-BE49-F238E27FC236}">
                <a16:creationId xmlns:a16="http://schemas.microsoft.com/office/drawing/2014/main" id="{19B73204-E6F7-7BB9-8B2C-C555A680F86A}"/>
              </a:ext>
            </a:extLst>
          </p:cNvPr>
          <p:cNvSpPr>
            <a:spLocks noGrp="1"/>
          </p:cNvSpPr>
          <p:nvPr>
            <p:ph idx="1"/>
          </p:nvPr>
        </p:nvSpPr>
        <p:spPr>
          <a:xfrm>
            <a:off x="677333" y="1404730"/>
            <a:ext cx="8731709" cy="5565913"/>
          </a:xfrm>
        </p:spPr>
        <p:txBody>
          <a:bodyPr>
            <a:normAutofit fontScale="92500" lnSpcReduction="20000"/>
          </a:bodyPr>
          <a:lstStyle/>
          <a:p>
            <a:r>
              <a:rPr lang="en-US" sz="1800" dirty="0">
                <a:latin typeface="Arial" panose="020B0604020202020204" pitchFamily="34" charset="0"/>
                <a:cs typeface="Arial" panose="020B0604020202020204" pitchFamily="34" charset="0"/>
              </a:rPr>
              <a:t>Precision means what proportion of predicted positives is truly positive.</a:t>
            </a:r>
          </a:p>
          <a:p>
            <a:r>
              <a:rPr lang="en-US" sz="1800" dirty="0">
                <a:latin typeface="Arial" panose="020B0604020202020204" pitchFamily="34" charset="0"/>
                <a:cs typeface="Arial" panose="020B0604020202020204" pitchFamily="34" charset="0"/>
              </a:rPr>
              <a:t>Precision = truly positive/(truly positive +false negative)</a:t>
            </a:r>
          </a:p>
          <a:p>
            <a:r>
              <a:rPr lang="en-US" dirty="0">
                <a:latin typeface="Arial" panose="020B0604020202020204" pitchFamily="34" charset="0"/>
                <a:cs typeface="Arial" panose="020B0604020202020204" pitchFamily="34" charset="0"/>
              </a:rPr>
              <a:t>In the given example, our Model has predicted close to negligible False Positives for class M and B as its close to 96-95%. It means our classifier has predicted close to very low number of FP’s. Our model has around 96% precision. Therefore it is observed that the Precision of SVM shows that the algorithm is neither over nor under fitted</a:t>
            </a:r>
          </a:p>
          <a:p>
            <a:r>
              <a:rPr lang="en-US" sz="1800" dirty="0">
                <a:latin typeface="Arial" panose="020B0604020202020204" pitchFamily="34" charset="0"/>
                <a:cs typeface="Arial" panose="020B0604020202020204" pitchFamily="34" charset="0"/>
              </a:rPr>
              <a:t>Recall explain what proportion of actual positive is classified or detected.</a:t>
            </a:r>
          </a:p>
          <a:p>
            <a:r>
              <a:rPr lang="en-US" sz="1800" dirty="0">
                <a:latin typeface="Arial" panose="020B0604020202020204" pitchFamily="34" charset="0"/>
                <a:cs typeface="Arial" panose="020B0604020202020204" pitchFamily="34" charset="0"/>
              </a:rPr>
              <a:t>Recall = true positive/ (true </a:t>
            </a:r>
            <a:r>
              <a:rPr lang="en-US" sz="1800" dirty="0" err="1">
                <a:latin typeface="Arial" panose="020B0604020202020204" pitchFamily="34" charset="0"/>
                <a:cs typeface="Arial" panose="020B0604020202020204" pitchFamily="34" charset="0"/>
              </a:rPr>
              <a:t>positive+false</a:t>
            </a:r>
            <a:r>
              <a:rPr lang="en-US" sz="1800" dirty="0">
                <a:latin typeface="Arial" panose="020B0604020202020204" pitchFamily="34" charset="0"/>
                <a:cs typeface="Arial" panose="020B0604020202020204" pitchFamily="34" charset="0"/>
              </a:rPr>
              <a:t> negative)</a:t>
            </a:r>
          </a:p>
          <a:p>
            <a:r>
              <a:rPr lang="en-US" dirty="0">
                <a:latin typeface="Arial" panose="020B0604020202020204" pitchFamily="34" charset="0"/>
                <a:cs typeface="Arial" panose="020B0604020202020204" pitchFamily="34" charset="0"/>
              </a:rPr>
              <a:t>In the given example, our Model predicts almost no False Negatives for both the classes M and B. Their value comes around 97- 93%. It means our classifier has close to 0 False Negatives. Therefore it can be said that there was no case of imbalanced class or over/under fitting. In our case Recall is around 95%</a:t>
            </a:r>
          </a:p>
          <a:p>
            <a:r>
              <a:rPr lang="en-US" sz="1800" dirty="0">
                <a:latin typeface="Arial" panose="020B0604020202020204" pitchFamily="34" charset="0"/>
                <a:cs typeface="Arial" panose="020B0604020202020204" pitchFamily="34" charset="0"/>
              </a:rPr>
              <a:t>F1 score is the harmonic mean of precision and Recall. It is the combination of precision and Recall.</a:t>
            </a:r>
          </a:p>
          <a:p>
            <a:r>
              <a:rPr lang="en-US" dirty="0">
                <a:latin typeface="Arial" panose="020B0604020202020204" pitchFamily="34" charset="0"/>
                <a:cs typeface="Arial" panose="020B0604020202020204" pitchFamily="34" charset="0"/>
              </a:rPr>
              <a:t>A Low F1 score has nothing to conclude. Low recall means the model didn’t work well on the test set and on the other hand, Low Precision means the cases which were identified as positive from the whole were not identified as right. As both Precision and Recall are &gt;=95, the F1 score will obviously be on a higher side which is near to 1.0 as it’s a combination of both. In our case its around 96%.</a:t>
            </a:r>
          </a:p>
        </p:txBody>
      </p:sp>
    </p:spTree>
    <p:extLst>
      <p:ext uri="{BB962C8B-B14F-4D97-AF65-F5344CB8AC3E}">
        <p14:creationId xmlns:p14="http://schemas.microsoft.com/office/powerpoint/2010/main" val="11864818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482</TotalTime>
  <Words>2064</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Trebuchet MS</vt:lpstr>
      <vt:lpstr>Wingdings 3</vt:lpstr>
      <vt:lpstr>Facet</vt:lpstr>
      <vt:lpstr>PowerPoint Presentation</vt:lpstr>
      <vt:lpstr>Rational statement </vt:lpstr>
      <vt:lpstr>methodology</vt:lpstr>
      <vt:lpstr>Five key insights</vt:lpstr>
      <vt:lpstr>Presentation of the confusion matrix and classification report for each of the algorithm</vt:lpstr>
      <vt:lpstr>Confusion metric and classification report of SVM  algorithm   </vt:lpstr>
      <vt:lpstr>Confusion metric and classification report of logistic regression  algorithm</vt:lpstr>
      <vt:lpstr>Confusion metric and classification report of decision tree  algorithm</vt:lpstr>
      <vt:lpstr>Key insight from the classification report of SVM</vt:lpstr>
      <vt:lpstr>Key insight from the classification report of logistic regression</vt:lpstr>
      <vt:lpstr>Key insight from the classification report of decision tree</vt:lpstr>
      <vt:lpstr>Recommendation of a model</vt:lpstr>
      <vt:lpstr>Possible improvements to increase the effectiveness of a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paramvir singh</dc:creator>
  <cp:lastModifiedBy>paramvir singh</cp:lastModifiedBy>
  <cp:revision>9</cp:revision>
  <dcterms:created xsi:type="dcterms:W3CDTF">2022-08-04T22:21:50Z</dcterms:created>
  <dcterms:modified xsi:type="dcterms:W3CDTF">2022-08-10T15:53:21Z</dcterms:modified>
</cp:coreProperties>
</file>