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6F8BA5-6639-497E-A8CD-7431BC03F83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395685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F8BA5-6639-497E-A8CD-7431BC03F83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319724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F8BA5-6639-497E-A8CD-7431BC03F83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308F-6145-4703-9AA2-A67509FD1A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0356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F8BA5-6639-497E-A8CD-7431BC03F83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1876599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F8BA5-6639-497E-A8CD-7431BC03F83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308F-6145-4703-9AA2-A67509FD1A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0546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F8BA5-6639-497E-A8CD-7431BC03F83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1397046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F8BA5-6639-497E-A8CD-7431BC03F83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1391786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F8BA5-6639-497E-A8CD-7431BC03F83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214144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F8BA5-6639-497E-A8CD-7431BC03F83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88100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F8BA5-6639-497E-A8CD-7431BC03F83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239275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6F8BA5-6639-497E-A8CD-7431BC03F83D}"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10035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6F8BA5-6639-497E-A8CD-7431BC03F83D}"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363075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6F8BA5-6639-497E-A8CD-7431BC03F83D}"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164237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F8BA5-6639-497E-A8CD-7431BC03F83D}"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231766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F8BA5-6639-497E-A8CD-7431BC03F83D}"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355363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F8BA5-6639-497E-A8CD-7431BC03F83D}"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E308F-6145-4703-9AA2-A67509FD1A2C}" type="slidenum">
              <a:rPr lang="en-US" smtClean="0"/>
              <a:t>‹#›</a:t>
            </a:fld>
            <a:endParaRPr lang="en-US"/>
          </a:p>
        </p:txBody>
      </p:sp>
    </p:spTree>
    <p:extLst>
      <p:ext uri="{BB962C8B-B14F-4D97-AF65-F5344CB8AC3E}">
        <p14:creationId xmlns:p14="http://schemas.microsoft.com/office/powerpoint/2010/main" val="88942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6F8BA5-6639-497E-A8CD-7431BC03F83D}" type="datetimeFigureOut">
              <a:rPr lang="en-US" smtClean="0"/>
              <a:t>11/28/2022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0E308F-6145-4703-9AA2-A67509FD1A2C}" type="slidenum">
              <a:rPr lang="en-US" smtClean="0"/>
              <a:t>‹#›</a:t>
            </a:fld>
            <a:endParaRPr lang="en-US"/>
          </a:p>
        </p:txBody>
      </p:sp>
    </p:spTree>
    <p:extLst>
      <p:ext uri="{BB962C8B-B14F-4D97-AF65-F5344CB8AC3E}">
        <p14:creationId xmlns:p14="http://schemas.microsoft.com/office/powerpoint/2010/main" val="1519018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B44B1F-206C-9614-D737-5C732C664EC9}"/>
              </a:ext>
            </a:extLst>
          </p:cNvPr>
          <p:cNvSpPr txBox="1"/>
          <p:nvPr/>
        </p:nvSpPr>
        <p:spPr>
          <a:xfrm>
            <a:off x="3051313" y="2832149"/>
            <a:ext cx="6092687" cy="2246769"/>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Statistical and Predictive Modeling 2</a:t>
            </a:r>
            <a:endParaRPr lang="en-US" sz="2800" b="1" dirty="0">
              <a:effectLst/>
              <a:latin typeface="Arial" panose="020B0604020202020204" pitchFamily="34" charset="0"/>
              <a:ea typeface="Calibri" panose="020F0502020204030204" pitchFamily="34" charset="0"/>
              <a:cs typeface="Arial" panose="020B0604020202020204" pitchFamily="34" charset="0"/>
            </a:endParaRPr>
          </a:p>
          <a:p>
            <a:r>
              <a:rPr lang="en-US" sz="2800" b="1" dirty="0">
                <a:effectLst/>
                <a:latin typeface="Arial" panose="020B0604020202020204" pitchFamily="34" charset="0"/>
                <a:ea typeface="Calibri" panose="020F0502020204030204" pitchFamily="34" charset="0"/>
                <a:cs typeface="Arial" panose="020B0604020202020204" pitchFamily="34" charset="0"/>
              </a:rPr>
              <a:t>Assignment #5–  </a:t>
            </a:r>
            <a:r>
              <a:rPr lang="en-US" sz="2800" b="1" dirty="0">
                <a:latin typeface="Arial" panose="020B0604020202020204" pitchFamily="34" charset="0"/>
                <a:ea typeface="Calibri" panose="020F0502020204030204" pitchFamily="34" charset="0"/>
                <a:cs typeface="Arial" panose="020B0604020202020204" pitchFamily="34" charset="0"/>
              </a:rPr>
              <a:t>Decision tree and random forest</a:t>
            </a:r>
            <a:br>
              <a:rPr lang="en-US" sz="2800" b="1" dirty="0">
                <a:effectLst/>
                <a:latin typeface="Arial" panose="020B0604020202020204" pitchFamily="34" charset="0"/>
                <a:ea typeface="Calibri" panose="020F0502020204030204" pitchFamily="34" charset="0"/>
                <a:cs typeface="Arial" panose="020B0604020202020204" pitchFamily="34" charset="0"/>
              </a:rPr>
            </a:br>
            <a:r>
              <a:rPr lang="en-US" sz="2800" b="1" dirty="0">
                <a:effectLst/>
                <a:latin typeface="Arial" panose="020B0604020202020204" pitchFamily="34" charset="0"/>
                <a:ea typeface="Calibri" panose="020F0502020204030204" pitchFamily="34" charset="0"/>
                <a:cs typeface="Arial" panose="020B0604020202020204" pitchFamily="34" charset="0"/>
              </a:rPr>
              <a:t>Name: Paramvi</a:t>
            </a:r>
            <a:r>
              <a:rPr lang="en-US" sz="2800" b="1" dirty="0">
                <a:latin typeface="Arial" panose="020B0604020202020204" pitchFamily="34" charset="0"/>
                <a:ea typeface="Calibri" panose="020F0502020204030204" pitchFamily="34" charset="0"/>
                <a:cs typeface="Arial" panose="020B0604020202020204" pitchFamily="34" charset="0"/>
              </a:rPr>
              <a:t>r singh Bali</a:t>
            </a:r>
            <a:br>
              <a:rPr lang="en-US" sz="2800" b="1" dirty="0">
                <a:latin typeface="Arial" panose="020B0604020202020204" pitchFamily="34" charset="0"/>
                <a:ea typeface="Calibri" panose="020F0502020204030204" pitchFamily="34" charset="0"/>
                <a:cs typeface="Arial" panose="020B0604020202020204" pitchFamily="34" charset="0"/>
              </a:rPr>
            </a:br>
            <a:r>
              <a:rPr lang="en-US" sz="2800" b="1" dirty="0">
                <a:latin typeface="Arial" panose="020B0604020202020204" pitchFamily="34" charset="0"/>
                <a:ea typeface="Calibri" panose="020F0502020204030204" pitchFamily="34" charset="0"/>
                <a:cs typeface="Arial" panose="020B0604020202020204" pitchFamily="34" charset="0"/>
              </a:rPr>
              <a:t>Student number: 100843502</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7825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F2EB-DE2A-7F47-F938-42A0A516B168}"/>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F5C06A26-B216-CD2F-EBD1-2E2B4BB53B6B}"/>
              </a:ext>
            </a:extLst>
          </p:cNvPr>
          <p:cNvSpPr>
            <a:spLocks noGrp="1"/>
          </p:cNvSpPr>
          <p:nvPr>
            <p:ph idx="1"/>
          </p:nvPr>
        </p:nvSpPr>
        <p:spPr/>
        <p:txBody>
          <a:bodyPr/>
          <a:lstStyle/>
          <a:p>
            <a:r>
              <a:rPr lang="en-US" b="1" dirty="0"/>
              <a:t>Week11 - Data2204-Notes</a:t>
            </a:r>
          </a:p>
          <a:p>
            <a:r>
              <a:rPr lang="en-US" dirty="0"/>
              <a:t>An Introduction to Statistical Learning-Springer Texts in Statistics E book</a:t>
            </a:r>
          </a:p>
          <a:p>
            <a:r>
              <a:rPr lang="en-US" b="1" dirty="0"/>
              <a:t>https://www.keboola.com/blog/random-forest-regression</a:t>
            </a:r>
          </a:p>
          <a:p>
            <a:endParaRPr lang="en-US" dirty="0"/>
          </a:p>
        </p:txBody>
      </p:sp>
    </p:spTree>
    <p:extLst>
      <p:ext uri="{BB962C8B-B14F-4D97-AF65-F5344CB8AC3E}">
        <p14:creationId xmlns:p14="http://schemas.microsoft.com/office/powerpoint/2010/main" val="378735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0D65-D222-37B2-00FE-63DEF9C81827}"/>
              </a:ext>
            </a:extLst>
          </p:cNvPr>
          <p:cNvSpPr>
            <a:spLocks noGrp="1"/>
          </p:cNvSpPr>
          <p:nvPr>
            <p:ph type="title"/>
          </p:nvPr>
        </p:nvSpPr>
        <p:spPr/>
        <p:txBody>
          <a:bodyPr/>
          <a:lstStyle/>
          <a:p>
            <a:r>
              <a:rPr lang="en-US" u="sng" dirty="0"/>
              <a:t>Rational statement </a:t>
            </a:r>
          </a:p>
        </p:txBody>
      </p:sp>
      <p:sp>
        <p:nvSpPr>
          <p:cNvPr id="3" name="Content Placeholder 2">
            <a:extLst>
              <a:ext uri="{FF2B5EF4-FFF2-40B4-BE49-F238E27FC236}">
                <a16:creationId xmlns:a16="http://schemas.microsoft.com/office/drawing/2014/main" id="{A6F9A845-11C9-20BF-3DD8-FF2D1FCA254F}"/>
              </a:ext>
            </a:extLst>
          </p:cNvPr>
          <p:cNvSpPr>
            <a:spLocks noGrp="1"/>
          </p:cNvSpPr>
          <p:nvPr>
            <p:ph idx="1"/>
          </p:nvPr>
        </p:nvSpPr>
        <p:spPr>
          <a:xfrm>
            <a:off x="677334" y="1719470"/>
            <a:ext cx="7273970" cy="3684104"/>
          </a:xfrm>
        </p:spPr>
        <p:txBody>
          <a:bodyPr/>
          <a:lstStyle/>
          <a:p>
            <a:r>
              <a:rPr lang="en-US" dirty="0"/>
              <a:t>In the given dataset there are 143 observation and 7 variables .</a:t>
            </a:r>
          </a:p>
          <a:p>
            <a:r>
              <a:rPr lang="en-US" dirty="0"/>
              <a:t>In this assignment, I will present model analysis pf both Decision tree and Random forest model.</a:t>
            </a:r>
          </a:p>
          <a:p>
            <a:r>
              <a:rPr lang="en-US" dirty="0"/>
              <a:t>Further I will present confusion matrix/classification report for optimized Decision tree and Random forest model.</a:t>
            </a:r>
          </a:p>
          <a:p>
            <a:r>
              <a:rPr lang="en-US" dirty="0"/>
              <a:t>Present the feature importance of both Decision tree and Random forest</a:t>
            </a:r>
          </a:p>
        </p:txBody>
      </p:sp>
    </p:spTree>
    <p:extLst>
      <p:ext uri="{BB962C8B-B14F-4D97-AF65-F5344CB8AC3E}">
        <p14:creationId xmlns:p14="http://schemas.microsoft.com/office/powerpoint/2010/main" val="382790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2EBE-7121-4F62-24E0-7905300AB4D9}"/>
              </a:ext>
            </a:extLst>
          </p:cNvPr>
          <p:cNvSpPr>
            <a:spLocks noGrp="1"/>
          </p:cNvSpPr>
          <p:nvPr>
            <p:ph type="title"/>
          </p:nvPr>
        </p:nvSpPr>
        <p:spPr/>
        <p:txBody>
          <a:bodyPr/>
          <a:lstStyle/>
          <a:p>
            <a:r>
              <a:rPr lang="en-US" u="sng" dirty="0"/>
              <a:t>Presentation of model analysis(box plot)</a:t>
            </a:r>
          </a:p>
        </p:txBody>
      </p:sp>
      <p:sp>
        <p:nvSpPr>
          <p:cNvPr id="3" name="Content Placeholder 2">
            <a:extLst>
              <a:ext uri="{FF2B5EF4-FFF2-40B4-BE49-F238E27FC236}">
                <a16:creationId xmlns:a16="http://schemas.microsoft.com/office/drawing/2014/main" id="{CBEA416B-B9C9-DC78-AD3D-E869490B7648}"/>
              </a:ext>
            </a:extLst>
          </p:cNvPr>
          <p:cNvSpPr>
            <a:spLocks noGrp="1"/>
          </p:cNvSpPr>
          <p:nvPr>
            <p:ph idx="1"/>
          </p:nvPr>
        </p:nvSpPr>
        <p:spPr>
          <a:xfrm>
            <a:off x="677334" y="1637731"/>
            <a:ext cx="8596668" cy="4872251"/>
          </a:xfrm>
        </p:spPr>
        <p:txBody>
          <a:bodyPr>
            <a:normAutofit fontScale="85000" lnSpcReduction="10000"/>
          </a:bodyPr>
          <a:lstStyle/>
          <a:p>
            <a:pPr marL="0" indent="0">
              <a:buNone/>
            </a:pPr>
            <a:r>
              <a:rPr lang="en-US" dirty="0"/>
              <a:t>      </a:t>
            </a:r>
            <a:r>
              <a:rPr lang="en-US" u="sng" dirty="0"/>
              <a:t>Explanation of box plot for decision tree model:</a:t>
            </a:r>
          </a:p>
          <a:p>
            <a:r>
              <a:rPr lang="en-US" u="sng" dirty="0"/>
              <a:t>Quartile 1(Q1):</a:t>
            </a:r>
            <a:r>
              <a:rPr lang="en-US" dirty="0"/>
              <a:t> 25% of decision attribute(happy or not happy) has recall equal to or less than 0.42 for decision tree model</a:t>
            </a:r>
          </a:p>
          <a:p>
            <a:r>
              <a:rPr lang="en-US" u="sng" dirty="0"/>
              <a:t>Quartile2(Q2):</a:t>
            </a:r>
            <a:r>
              <a:rPr lang="en-US" dirty="0"/>
              <a:t> 50% of decision attribute(happy or not happy) has recall equal to or less than 0.52 for decision tree model</a:t>
            </a:r>
          </a:p>
          <a:p>
            <a:r>
              <a:rPr lang="en-US" u="sng" dirty="0"/>
              <a:t>Quartile3(Q3):</a:t>
            </a:r>
            <a:r>
              <a:rPr lang="en-US" dirty="0"/>
              <a:t> 75% of decision attribute has recall equal to or less than 0.63 for decision tree model.</a:t>
            </a:r>
          </a:p>
          <a:p>
            <a:r>
              <a:rPr lang="en-US" dirty="0"/>
              <a:t>There are no outliers</a:t>
            </a:r>
          </a:p>
          <a:p>
            <a:r>
              <a:rPr lang="en-US" dirty="0"/>
              <a:t>Box plot equally distributed or equally skewed</a:t>
            </a:r>
          </a:p>
          <a:p>
            <a:pPr marL="0" indent="0">
              <a:buNone/>
            </a:pPr>
            <a:r>
              <a:rPr lang="en-US" dirty="0"/>
              <a:t>    </a:t>
            </a:r>
            <a:r>
              <a:rPr lang="en-US" u="sng" dirty="0"/>
              <a:t>Explanation of  BOX plot for random Forest model:</a:t>
            </a:r>
          </a:p>
          <a:p>
            <a:r>
              <a:rPr lang="en-US" u="sng" dirty="0"/>
              <a:t>Quartile1(Q1):</a:t>
            </a:r>
            <a:r>
              <a:rPr lang="en-US" dirty="0"/>
              <a:t> 25% of decision  attribute(happy or not happy) has recall equal to or less than 0.43 for random forest model</a:t>
            </a:r>
          </a:p>
          <a:p>
            <a:r>
              <a:rPr lang="en-US" u="sng" dirty="0"/>
              <a:t>Quartile2(Q2):</a:t>
            </a:r>
            <a:r>
              <a:rPr lang="en-US" dirty="0"/>
              <a:t> 50% of decision attribute(happy or not </a:t>
            </a:r>
            <a:r>
              <a:rPr lang="en-US" dirty="0" err="1"/>
              <a:t>happt</a:t>
            </a:r>
            <a:r>
              <a:rPr lang="en-US" dirty="0"/>
              <a:t>) has recall equal to or less than 0.56 for random forest model.</a:t>
            </a:r>
          </a:p>
          <a:p>
            <a:r>
              <a:rPr lang="en-US" u="sng" dirty="0"/>
              <a:t>Quartile3(Q3):</a:t>
            </a:r>
            <a:r>
              <a:rPr lang="en-US" dirty="0"/>
              <a:t> 75% of decision attribute(happy or not happy) has recall equal to or less than 0.65</a:t>
            </a:r>
          </a:p>
          <a:p>
            <a:r>
              <a:rPr lang="en-US" dirty="0"/>
              <a:t>There are no outliers</a:t>
            </a:r>
          </a:p>
          <a:p>
            <a:endParaRPr lang="en-US" u="sng" dirty="0"/>
          </a:p>
        </p:txBody>
      </p:sp>
      <p:pic>
        <p:nvPicPr>
          <p:cNvPr id="5" name="Picture 4">
            <a:extLst>
              <a:ext uri="{FF2B5EF4-FFF2-40B4-BE49-F238E27FC236}">
                <a16:creationId xmlns:a16="http://schemas.microsoft.com/office/drawing/2014/main" id="{AB0CB71B-7E02-408B-B9F1-4C27F8A2E4AC}"/>
              </a:ext>
            </a:extLst>
          </p:cNvPr>
          <p:cNvPicPr>
            <a:picLocks noChangeAspect="1"/>
          </p:cNvPicPr>
          <p:nvPr/>
        </p:nvPicPr>
        <p:blipFill>
          <a:blip r:embed="rId2"/>
          <a:stretch>
            <a:fillRect/>
          </a:stretch>
        </p:blipFill>
        <p:spPr>
          <a:xfrm>
            <a:off x="9274002" y="0"/>
            <a:ext cx="7115339" cy="4403631"/>
          </a:xfrm>
          <a:prstGeom prst="rect">
            <a:avLst/>
          </a:prstGeom>
        </p:spPr>
      </p:pic>
    </p:spTree>
    <p:extLst>
      <p:ext uri="{BB962C8B-B14F-4D97-AF65-F5344CB8AC3E}">
        <p14:creationId xmlns:p14="http://schemas.microsoft.com/office/powerpoint/2010/main" val="17045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1BEE-6E04-3949-B63B-62B8BF0C7E83}"/>
              </a:ext>
            </a:extLst>
          </p:cNvPr>
          <p:cNvSpPr>
            <a:spLocks noGrp="1"/>
          </p:cNvSpPr>
          <p:nvPr>
            <p:ph type="title"/>
          </p:nvPr>
        </p:nvSpPr>
        <p:spPr/>
        <p:txBody>
          <a:bodyPr>
            <a:normAutofit/>
          </a:bodyPr>
          <a:lstStyle/>
          <a:p>
            <a:r>
              <a:rPr lang="en-US" sz="2000" u="sng" dirty="0"/>
              <a:t>Presentation of the confusion metrics and classification report for the optimized Decision tree</a:t>
            </a:r>
            <a:endParaRPr lang="en-US" sz="2000" dirty="0"/>
          </a:p>
        </p:txBody>
      </p:sp>
      <p:sp>
        <p:nvSpPr>
          <p:cNvPr id="3" name="Content Placeholder 2">
            <a:extLst>
              <a:ext uri="{FF2B5EF4-FFF2-40B4-BE49-F238E27FC236}">
                <a16:creationId xmlns:a16="http://schemas.microsoft.com/office/drawing/2014/main" id="{A03352BB-9C3C-8C39-7D9F-984D7F4544DB}"/>
              </a:ext>
            </a:extLst>
          </p:cNvPr>
          <p:cNvSpPr>
            <a:spLocks noGrp="1"/>
          </p:cNvSpPr>
          <p:nvPr>
            <p:ph idx="1"/>
          </p:nvPr>
        </p:nvSpPr>
        <p:spPr>
          <a:xfrm>
            <a:off x="569843" y="1616765"/>
            <a:ext cx="8704159" cy="4424597"/>
          </a:xfrm>
        </p:spPr>
        <p:txBody>
          <a:bodyPr>
            <a:normAutofit lnSpcReduction="10000"/>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Confusion matrix is N×N table(where N is the number of the classes) that contains number of incorrect and correct predictions of the classified model.</a:t>
            </a:r>
          </a:p>
          <a:p>
            <a:pPr marL="285750" indent="-285750">
              <a:buFont typeface="Arial" panose="020B0604020202020204" pitchFamily="34" charset="0"/>
              <a:buChar char="•"/>
            </a:pPr>
            <a:r>
              <a:rPr lang="en-US" sz="1800" u="sng" dirty="0">
                <a:latin typeface="Arial" panose="020B0604020202020204" pitchFamily="34" charset="0"/>
                <a:cs typeface="Arial" panose="020B0604020202020204" pitchFamily="34" charset="0"/>
              </a:rPr>
              <a:t>True negative:</a:t>
            </a:r>
            <a:r>
              <a:rPr lang="en-US" sz="1800" dirty="0">
                <a:latin typeface="Arial" panose="020B0604020202020204" pitchFamily="34" charset="0"/>
                <a:cs typeface="Arial" panose="020B0604020202020204" pitchFamily="34" charset="0"/>
              </a:rPr>
              <a:t> when both case and prediction is </a:t>
            </a:r>
            <a:r>
              <a:rPr lang="en-US" sz="1800" dirty="0" err="1">
                <a:latin typeface="Arial" panose="020B0604020202020204" pitchFamily="34" charset="0"/>
                <a:cs typeface="Arial" panose="020B0604020202020204" pitchFamily="34" charset="0"/>
              </a:rPr>
              <a:t>negative.Here</a:t>
            </a:r>
            <a:r>
              <a:rPr lang="en-US" sz="1800" dirty="0">
                <a:latin typeface="Arial" panose="020B0604020202020204" pitchFamily="34" charset="0"/>
                <a:cs typeface="Arial" panose="020B0604020202020204" pitchFamily="34" charset="0"/>
              </a:rPr>
              <a:t> 8 is the true negative means 8 times the model predicted unhappiness correctly out of 29 times .</a:t>
            </a:r>
          </a:p>
          <a:p>
            <a:pPr marL="285750" indent="-285750">
              <a:buFont typeface="Arial" panose="020B0604020202020204" pitchFamily="34" charset="0"/>
              <a:buChar char="•"/>
            </a:pPr>
            <a:r>
              <a:rPr lang="en-US" sz="1800" u="sng" dirty="0">
                <a:latin typeface="Arial" panose="020B0604020202020204" pitchFamily="34" charset="0"/>
                <a:cs typeface="Arial" panose="020B0604020202020204" pitchFamily="34" charset="0"/>
              </a:rPr>
              <a:t>True positive: </a:t>
            </a:r>
            <a:r>
              <a:rPr lang="en-US" sz="1800" dirty="0">
                <a:latin typeface="Arial" panose="020B0604020202020204" pitchFamily="34" charset="0"/>
                <a:cs typeface="Arial" panose="020B0604020202020204" pitchFamily="34" charset="0"/>
              </a:rPr>
              <a:t>when both case and prediction is positive. Here 9 is the value of true positive  means 9 times  model predicted happiness   correctly out of 29 times.</a:t>
            </a:r>
          </a:p>
          <a:p>
            <a:pPr marL="285750" indent="-285750">
              <a:buFont typeface="Arial" panose="020B0604020202020204" pitchFamily="34" charset="0"/>
              <a:buChar char="•"/>
            </a:pPr>
            <a:r>
              <a:rPr lang="en-US" sz="1800" u="sng" dirty="0">
                <a:latin typeface="Arial" panose="020B0604020202020204" pitchFamily="34" charset="0"/>
                <a:cs typeface="Arial" panose="020B0604020202020204" pitchFamily="34" charset="0"/>
              </a:rPr>
              <a:t>False positive:</a:t>
            </a:r>
            <a:r>
              <a:rPr lang="en-US" sz="1800" dirty="0">
                <a:latin typeface="Arial" panose="020B0604020202020204" pitchFamily="34" charset="0"/>
                <a:cs typeface="Arial" panose="020B0604020202020204" pitchFamily="34" charset="0"/>
              </a:rPr>
              <a:t> when case is negative and prediction is </a:t>
            </a:r>
            <a:r>
              <a:rPr lang="en-US" sz="1800" dirty="0" err="1">
                <a:latin typeface="Arial" panose="020B0604020202020204" pitchFamily="34" charset="0"/>
                <a:cs typeface="Arial" panose="020B0604020202020204" pitchFamily="34" charset="0"/>
              </a:rPr>
              <a:t>positive.Here</a:t>
            </a:r>
            <a:r>
              <a:rPr lang="en-US" sz="1800" dirty="0">
                <a:latin typeface="Arial" panose="020B0604020202020204" pitchFamily="34" charset="0"/>
                <a:cs typeface="Arial" panose="020B0604020202020204" pitchFamily="34" charset="0"/>
              </a:rPr>
              <a:t> the value of false positive is 5. It means the 5 times the model is predicting  happiness wrongly  however it is unhappiness in reality.</a:t>
            </a:r>
          </a:p>
          <a:p>
            <a:pPr marL="285750" indent="-285750">
              <a:buFont typeface="Arial" panose="020B0604020202020204" pitchFamily="34" charset="0"/>
              <a:buChar char="•"/>
            </a:pPr>
            <a:r>
              <a:rPr lang="en-US" sz="1800" u="sng" dirty="0">
                <a:latin typeface="Arial" panose="020B0604020202020204" pitchFamily="34" charset="0"/>
                <a:cs typeface="Arial" panose="020B0604020202020204" pitchFamily="34" charset="0"/>
              </a:rPr>
              <a:t>False negative :</a:t>
            </a:r>
            <a:r>
              <a:rPr lang="en-US" sz="1800" dirty="0">
                <a:latin typeface="Arial" panose="020B0604020202020204" pitchFamily="34" charset="0"/>
                <a:cs typeface="Arial" panose="020B0604020202020204" pitchFamily="34" charset="0"/>
              </a:rPr>
              <a:t> when case is positive and prediction is negative. Here the value is 7. it means 7 times the model is predicting unhappiness wrongly however it is happiness.</a:t>
            </a:r>
            <a:endParaRPr lang="en-US" sz="1800" u="sng" dirty="0">
              <a:latin typeface="Arial" panose="020B0604020202020204" pitchFamily="34" charset="0"/>
              <a:cs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0361DDCA-7CEC-E28C-A50B-D7612FA81467}"/>
              </a:ext>
            </a:extLst>
          </p:cNvPr>
          <p:cNvPicPr>
            <a:picLocks noChangeAspect="1"/>
          </p:cNvPicPr>
          <p:nvPr/>
        </p:nvPicPr>
        <p:blipFill>
          <a:blip r:embed="rId2"/>
          <a:stretch>
            <a:fillRect/>
          </a:stretch>
        </p:blipFill>
        <p:spPr>
          <a:xfrm>
            <a:off x="9749919" y="1026119"/>
            <a:ext cx="4065469" cy="2208399"/>
          </a:xfrm>
          <a:prstGeom prst="rect">
            <a:avLst/>
          </a:prstGeom>
        </p:spPr>
      </p:pic>
    </p:spTree>
    <p:extLst>
      <p:ext uri="{BB962C8B-B14F-4D97-AF65-F5344CB8AC3E}">
        <p14:creationId xmlns:p14="http://schemas.microsoft.com/office/powerpoint/2010/main" val="90953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3305-30FE-FC79-A2A5-C73F825D5E35}"/>
              </a:ext>
            </a:extLst>
          </p:cNvPr>
          <p:cNvSpPr>
            <a:spLocks noGrp="1"/>
          </p:cNvSpPr>
          <p:nvPr>
            <p:ph type="title"/>
          </p:nvPr>
        </p:nvSpPr>
        <p:spPr/>
        <p:txBody>
          <a:bodyPr>
            <a:normAutofit/>
          </a:bodyPr>
          <a:lstStyle/>
          <a:p>
            <a:r>
              <a:rPr lang="en-US" sz="2000" u="sng" dirty="0"/>
              <a:t>Presentation of the confusion metrics and classification report for the optimized Random forest model</a:t>
            </a:r>
            <a:endParaRPr lang="en-US" sz="2000" dirty="0"/>
          </a:p>
        </p:txBody>
      </p:sp>
      <p:sp>
        <p:nvSpPr>
          <p:cNvPr id="7" name="Content Placeholder 6">
            <a:extLst>
              <a:ext uri="{FF2B5EF4-FFF2-40B4-BE49-F238E27FC236}">
                <a16:creationId xmlns:a16="http://schemas.microsoft.com/office/drawing/2014/main" id="{B4D3136D-5747-BE58-2D0B-7EE9BAD369E3}"/>
              </a:ext>
            </a:extLst>
          </p:cNvPr>
          <p:cNvSpPr>
            <a:spLocks noGrp="1"/>
          </p:cNvSpPr>
          <p:nvPr>
            <p:ph idx="1"/>
          </p:nvPr>
        </p:nvSpPr>
        <p:spPr/>
        <p:txBody>
          <a:bodyPr>
            <a:normAutofit fontScale="92500"/>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Confusion matrix is N×N table(where N is the number of the classes) that contains number of incorrect and correct predictions of the classified model.</a:t>
            </a:r>
          </a:p>
          <a:p>
            <a:pPr marL="285750" indent="-285750">
              <a:buFont typeface="Arial" panose="020B0604020202020204" pitchFamily="34" charset="0"/>
              <a:buChar char="•"/>
            </a:pPr>
            <a:r>
              <a:rPr lang="en-US" sz="1800" u="sng" dirty="0">
                <a:latin typeface="Arial" panose="020B0604020202020204" pitchFamily="34" charset="0"/>
                <a:cs typeface="Arial" panose="020B0604020202020204" pitchFamily="34" charset="0"/>
              </a:rPr>
              <a:t>True negative:</a:t>
            </a:r>
            <a:r>
              <a:rPr lang="en-US" sz="1800" dirty="0">
                <a:latin typeface="Arial" panose="020B0604020202020204" pitchFamily="34" charset="0"/>
                <a:cs typeface="Arial" panose="020B0604020202020204" pitchFamily="34" charset="0"/>
              </a:rPr>
              <a:t> when both case and prediction is </a:t>
            </a:r>
            <a:r>
              <a:rPr lang="en-US" sz="1800" dirty="0" err="1">
                <a:latin typeface="Arial" panose="020B0604020202020204" pitchFamily="34" charset="0"/>
                <a:cs typeface="Arial" panose="020B0604020202020204" pitchFamily="34" charset="0"/>
              </a:rPr>
              <a:t>negative.Here</a:t>
            </a:r>
            <a:r>
              <a:rPr lang="en-US" sz="1800" dirty="0">
                <a:latin typeface="Arial" panose="020B0604020202020204" pitchFamily="34" charset="0"/>
                <a:cs typeface="Arial" panose="020B0604020202020204" pitchFamily="34" charset="0"/>
              </a:rPr>
              <a:t> 6 is the true negative means 6 times the model predicted unhappiness correctly out of 29 times .</a:t>
            </a:r>
          </a:p>
          <a:p>
            <a:pPr marL="285750" indent="-285750">
              <a:buFont typeface="Arial" panose="020B0604020202020204" pitchFamily="34" charset="0"/>
              <a:buChar char="•"/>
            </a:pPr>
            <a:r>
              <a:rPr lang="en-US" sz="1800" u="sng" dirty="0">
                <a:latin typeface="Arial" panose="020B0604020202020204" pitchFamily="34" charset="0"/>
                <a:cs typeface="Arial" panose="020B0604020202020204" pitchFamily="34" charset="0"/>
              </a:rPr>
              <a:t>True positive: </a:t>
            </a:r>
            <a:r>
              <a:rPr lang="en-US" sz="1800" dirty="0">
                <a:latin typeface="Arial" panose="020B0604020202020204" pitchFamily="34" charset="0"/>
                <a:cs typeface="Arial" panose="020B0604020202020204" pitchFamily="34" charset="0"/>
              </a:rPr>
              <a:t>when both case and prediction is positive. Here 11 is the value of true positive  means 11 times  model predicted happiness   correctly out of 29 times.</a:t>
            </a:r>
          </a:p>
          <a:p>
            <a:pPr marL="285750" indent="-285750">
              <a:buFont typeface="Arial" panose="020B0604020202020204" pitchFamily="34" charset="0"/>
              <a:buChar char="•"/>
            </a:pPr>
            <a:r>
              <a:rPr lang="en-US" sz="1800" u="sng" dirty="0">
                <a:latin typeface="Arial" panose="020B0604020202020204" pitchFamily="34" charset="0"/>
                <a:cs typeface="Arial" panose="020B0604020202020204" pitchFamily="34" charset="0"/>
              </a:rPr>
              <a:t>False positive:</a:t>
            </a:r>
            <a:r>
              <a:rPr lang="en-US" sz="1800" dirty="0">
                <a:latin typeface="Arial" panose="020B0604020202020204" pitchFamily="34" charset="0"/>
                <a:cs typeface="Arial" panose="020B0604020202020204" pitchFamily="34" charset="0"/>
              </a:rPr>
              <a:t> when case is negative and prediction is </a:t>
            </a:r>
            <a:r>
              <a:rPr lang="en-US" sz="1800" dirty="0" err="1">
                <a:latin typeface="Arial" panose="020B0604020202020204" pitchFamily="34" charset="0"/>
                <a:cs typeface="Arial" panose="020B0604020202020204" pitchFamily="34" charset="0"/>
              </a:rPr>
              <a:t>positive.Here</a:t>
            </a:r>
            <a:r>
              <a:rPr lang="en-US" sz="1800" dirty="0">
                <a:latin typeface="Arial" panose="020B0604020202020204" pitchFamily="34" charset="0"/>
                <a:cs typeface="Arial" panose="020B0604020202020204" pitchFamily="34" charset="0"/>
              </a:rPr>
              <a:t> the value of false positive is 7. It means the 7 times the model is predicting  happiness wrongly  however it is unhappiness in reality.</a:t>
            </a:r>
          </a:p>
          <a:p>
            <a:pPr marL="285750" indent="-285750">
              <a:buFont typeface="Arial" panose="020B0604020202020204" pitchFamily="34" charset="0"/>
              <a:buChar char="•"/>
            </a:pPr>
            <a:r>
              <a:rPr lang="en-US" sz="1800" u="sng" dirty="0">
                <a:latin typeface="Arial" panose="020B0604020202020204" pitchFamily="34" charset="0"/>
                <a:cs typeface="Arial" panose="020B0604020202020204" pitchFamily="34" charset="0"/>
              </a:rPr>
              <a:t>False negative :</a:t>
            </a:r>
            <a:r>
              <a:rPr lang="en-US" sz="1800" dirty="0">
                <a:latin typeface="Arial" panose="020B0604020202020204" pitchFamily="34" charset="0"/>
                <a:cs typeface="Arial" panose="020B0604020202020204" pitchFamily="34" charset="0"/>
              </a:rPr>
              <a:t> when case is positive and prediction is negative. Here the value is 5. it means 5 times the model is predicting unhappiness wrongly however it is happiness.</a:t>
            </a:r>
            <a:endParaRPr lang="en-US" sz="1800" u="sng" dirty="0">
              <a:latin typeface="Arial" panose="020B0604020202020204" pitchFamily="34" charset="0"/>
              <a:cs typeface="Arial" panose="020B0604020202020204" pitchFamily="34" charset="0"/>
            </a:endParaRPr>
          </a:p>
          <a:p>
            <a:endParaRPr lang="en-US" dirty="0"/>
          </a:p>
        </p:txBody>
      </p:sp>
      <p:pic>
        <p:nvPicPr>
          <p:cNvPr id="11" name="Picture 10">
            <a:extLst>
              <a:ext uri="{FF2B5EF4-FFF2-40B4-BE49-F238E27FC236}">
                <a16:creationId xmlns:a16="http://schemas.microsoft.com/office/drawing/2014/main" id="{35BA6B30-B170-81EE-193E-74C6DF05B98C}"/>
              </a:ext>
            </a:extLst>
          </p:cNvPr>
          <p:cNvPicPr>
            <a:picLocks noChangeAspect="1"/>
          </p:cNvPicPr>
          <p:nvPr/>
        </p:nvPicPr>
        <p:blipFill>
          <a:blip r:embed="rId2"/>
          <a:stretch>
            <a:fillRect/>
          </a:stretch>
        </p:blipFill>
        <p:spPr>
          <a:xfrm>
            <a:off x="9559765" y="431799"/>
            <a:ext cx="3952622" cy="2379639"/>
          </a:xfrm>
          <a:prstGeom prst="rect">
            <a:avLst/>
          </a:prstGeom>
        </p:spPr>
      </p:pic>
    </p:spTree>
    <p:extLst>
      <p:ext uri="{BB962C8B-B14F-4D97-AF65-F5344CB8AC3E}">
        <p14:creationId xmlns:p14="http://schemas.microsoft.com/office/powerpoint/2010/main" val="316460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C3A2-8FF3-C6E9-6903-35086547EC53}"/>
              </a:ext>
            </a:extLst>
          </p:cNvPr>
          <p:cNvSpPr>
            <a:spLocks noGrp="1"/>
          </p:cNvSpPr>
          <p:nvPr>
            <p:ph type="title"/>
          </p:nvPr>
        </p:nvSpPr>
        <p:spPr/>
        <p:txBody>
          <a:bodyPr>
            <a:normAutofit/>
          </a:bodyPr>
          <a:lstStyle/>
          <a:p>
            <a:r>
              <a:rPr lang="en-US" sz="2400" u="sng" dirty="0"/>
              <a:t>Three key insights from optimized decision tree model</a:t>
            </a:r>
          </a:p>
        </p:txBody>
      </p:sp>
      <p:sp>
        <p:nvSpPr>
          <p:cNvPr id="3" name="Content Placeholder 2">
            <a:extLst>
              <a:ext uri="{FF2B5EF4-FFF2-40B4-BE49-F238E27FC236}">
                <a16:creationId xmlns:a16="http://schemas.microsoft.com/office/drawing/2014/main" id="{42447E8B-EA33-EF6E-0B2C-E2A4E42DFD4F}"/>
              </a:ext>
            </a:extLst>
          </p:cNvPr>
          <p:cNvSpPr>
            <a:spLocks noGrp="1"/>
          </p:cNvSpPr>
          <p:nvPr>
            <p:ph idx="1"/>
          </p:nvPr>
        </p:nvSpPr>
        <p:spPr>
          <a:xfrm>
            <a:off x="677334" y="1930400"/>
            <a:ext cx="8596668" cy="4170149"/>
          </a:xfrm>
        </p:spPr>
        <p:txBody>
          <a:bodyPr>
            <a:normAutofit fontScale="85000" lnSpcReduction="20000"/>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Precision means what proportion of predicted positives is truly positive.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Precision = truly positive/(truly positive +false negative)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weighted average precision for this 59% efficient which is  good. The value of the weighted average precision explains that only 59% of the predicted positive of this model are actually detected as true value and rest 41% predicted value are not actually detected as true positive.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Recall explain what proportion of actual positive is classified or detected.</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Recall = true positive/ (true </a:t>
            </a:r>
            <a:r>
              <a:rPr lang="en-US" sz="1800" dirty="0" err="1">
                <a:latin typeface="Arial" panose="020B0604020202020204" pitchFamily="34" charset="0"/>
                <a:cs typeface="Arial" panose="020B0604020202020204" pitchFamily="34" charset="0"/>
              </a:rPr>
              <a:t>positive+false</a:t>
            </a:r>
            <a:r>
              <a:rPr lang="en-US" sz="1800" dirty="0">
                <a:latin typeface="Arial" panose="020B0604020202020204" pitchFamily="34" charset="0"/>
                <a:cs typeface="Arial" panose="020B0604020202020204" pitchFamily="34" charset="0"/>
              </a:rPr>
              <a:t> positive)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weighted average recall for this model is 59% efficient which is good. The value of the weighted average recall explain that only 59% of actual positive is detected and rest 41% predicted value are not actual positive.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F1 score is the harmonic mean of precision and Recall. It is the combination of precision and Recall.</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We use F1 score because there is always a trade off between Recall and precision </a:t>
            </a:r>
            <a:r>
              <a:rPr lang="en-US" sz="1800" dirty="0" err="1">
                <a:latin typeface="Arial" panose="020B0604020202020204" pitchFamily="34" charset="0"/>
                <a:cs typeface="Arial" panose="020B0604020202020204" pitchFamily="34" charset="0"/>
              </a:rPr>
              <a:t>i.e</a:t>
            </a:r>
            <a:r>
              <a:rPr lang="en-US" sz="1800" dirty="0">
                <a:latin typeface="Arial" panose="020B0604020202020204" pitchFamily="34" charset="0"/>
                <a:cs typeface="Arial" panose="020B0604020202020204" pitchFamily="34" charset="0"/>
              </a:rPr>
              <a:t> if we train our model to increase precision then Recall will decrease and vice versa.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weighted average F1 score for decision tree algorithm is 59% efficient which is good and normal.</a:t>
            </a:r>
          </a:p>
          <a:p>
            <a:endParaRPr lang="en-US" dirty="0"/>
          </a:p>
        </p:txBody>
      </p:sp>
      <p:pic>
        <p:nvPicPr>
          <p:cNvPr id="5" name="Picture 4">
            <a:extLst>
              <a:ext uri="{FF2B5EF4-FFF2-40B4-BE49-F238E27FC236}">
                <a16:creationId xmlns:a16="http://schemas.microsoft.com/office/drawing/2014/main" id="{8247DE37-C732-98A2-3D09-AB93B832BE68}"/>
              </a:ext>
            </a:extLst>
          </p:cNvPr>
          <p:cNvPicPr>
            <a:picLocks noChangeAspect="1"/>
          </p:cNvPicPr>
          <p:nvPr/>
        </p:nvPicPr>
        <p:blipFill>
          <a:blip r:embed="rId2"/>
          <a:stretch>
            <a:fillRect/>
          </a:stretch>
        </p:blipFill>
        <p:spPr>
          <a:xfrm>
            <a:off x="8851176" y="417394"/>
            <a:ext cx="6681648" cy="1705212"/>
          </a:xfrm>
          <a:prstGeom prst="rect">
            <a:avLst/>
          </a:prstGeom>
        </p:spPr>
      </p:pic>
    </p:spTree>
    <p:extLst>
      <p:ext uri="{BB962C8B-B14F-4D97-AF65-F5344CB8AC3E}">
        <p14:creationId xmlns:p14="http://schemas.microsoft.com/office/powerpoint/2010/main" val="50587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5E25-A168-3916-3230-9D1EF32ABA13}"/>
              </a:ext>
            </a:extLst>
          </p:cNvPr>
          <p:cNvSpPr>
            <a:spLocks noGrp="1"/>
          </p:cNvSpPr>
          <p:nvPr>
            <p:ph type="title"/>
          </p:nvPr>
        </p:nvSpPr>
        <p:spPr/>
        <p:txBody>
          <a:bodyPr>
            <a:normAutofit/>
          </a:bodyPr>
          <a:lstStyle/>
          <a:p>
            <a:r>
              <a:rPr lang="en-US" sz="2400" u="sng" dirty="0"/>
              <a:t>Three key insights from optimized Random forest model</a:t>
            </a:r>
            <a:endParaRPr lang="en-US" sz="2400" dirty="0"/>
          </a:p>
        </p:txBody>
      </p:sp>
      <p:sp>
        <p:nvSpPr>
          <p:cNvPr id="3" name="Content Placeholder 2">
            <a:extLst>
              <a:ext uri="{FF2B5EF4-FFF2-40B4-BE49-F238E27FC236}">
                <a16:creationId xmlns:a16="http://schemas.microsoft.com/office/drawing/2014/main" id="{14F99745-65D6-F6D1-7467-9A9A3E72278E}"/>
              </a:ext>
            </a:extLst>
          </p:cNvPr>
          <p:cNvSpPr>
            <a:spLocks noGrp="1"/>
          </p:cNvSpPr>
          <p:nvPr>
            <p:ph idx="1"/>
          </p:nvPr>
        </p:nvSpPr>
        <p:spPr>
          <a:xfrm>
            <a:off x="677334" y="1762539"/>
            <a:ext cx="8596668" cy="4278823"/>
          </a:xfrm>
        </p:spPr>
        <p:txBody>
          <a:bodyPr>
            <a:normAutofit fontScale="85000" lnSpcReduction="20000"/>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Precision means what proportion of predicted positives is truly positive.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Precision = truly positive/(truly positive +false negative)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weighted average precision for this 58% efficient which is  good. The value of the weighted average precision explains that only 58% of the predicted positive of this model are actually detected as true value and rest 42% predicted value are not actually detected as true positive.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Recall explain what proportion of actual positive is classified or detected.</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Recall = true positive/ (true </a:t>
            </a:r>
            <a:r>
              <a:rPr lang="en-US" sz="1800" dirty="0" err="1">
                <a:latin typeface="Arial" panose="020B0604020202020204" pitchFamily="34" charset="0"/>
                <a:cs typeface="Arial" panose="020B0604020202020204" pitchFamily="34" charset="0"/>
              </a:rPr>
              <a:t>positive+false</a:t>
            </a:r>
            <a:r>
              <a:rPr lang="en-US" sz="1800" dirty="0">
                <a:latin typeface="Arial" panose="020B0604020202020204" pitchFamily="34" charset="0"/>
                <a:cs typeface="Arial" panose="020B0604020202020204" pitchFamily="34" charset="0"/>
              </a:rPr>
              <a:t> positive)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weighted average recall for this model is 59% efficient which is good. The value of the weighted average recall explain that only 59% of actual positive is detected and rest 41% predicted value are not actual positive.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F1 score is the harmonic mean of precision and Recall. It is the combination of precision and Recall.</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We use F1 score because there is always a trade off between Recall and precision </a:t>
            </a:r>
            <a:r>
              <a:rPr lang="en-US" sz="1800" dirty="0" err="1">
                <a:latin typeface="Arial" panose="020B0604020202020204" pitchFamily="34" charset="0"/>
                <a:cs typeface="Arial" panose="020B0604020202020204" pitchFamily="34" charset="0"/>
              </a:rPr>
              <a:t>ie</a:t>
            </a:r>
            <a:r>
              <a:rPr lang="en-US" sz="1800" dirty="0">
                <a:latin typeface="Arial" panose="020B0604020202020204" pitchFamily="34" charset="0"/>
                <a:cs typeface="Arial" panose="020B0604020202020204" pitchFamily="34" charset="0"/>
              </a:rPr>
              <a:t> if we train our model to increase precision then Recall will decrease and vice versa.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weighted average F1 score for random forest algorithm is 58% efficient which is good and normal.</a:t>
            </a:r>
          </a:p>
          <a:p>
            <a:endParaRPr lang="en-US" dirty="0"/>
          </a:p>
        </p:txBody>
      </p:sp>
      <p:pic>
        <p:nvPicPr>
          <p:cNvPr id="5" name="Picture 4">
            <a:extLst>
              <a:ext uri="{FF2B5EF4-FFF2-40B4-BE49-F238E27FC236}">
                <a16:creationId xmlns:a16="http://schemas.microsoft.com/office/drawing/2014/main" id="{13CE8F84-B7CC-AB3F-95D1-3DE88767749B}"/>
              </a:ext>
            </a:extLst>
          </p:cNvPr>
          <p:cNvPicPr>
            <a:picLocks noChangeAspect="1"/>
          </p:cNvPicPr>
          <p:nvPr/>
        </p:nvPicPr>
        <p:blipFill>
          <a:blip r:embed="rId2"/>
          <a:stretch>
            <a:fillRect/>
          </a:stretch>
        </p:blipFill>
        <p:spPr>
          <a:xfrm>
            <a:off x="9274002" y="723163"/>
            <a:ext cx="4527945" cy="1834507"/>
          </a:xfrm>
          <a:prstGeom prst="rect">
            <a:avLst/>
          </a:prstGeom>
        </p:spPr>
      </p:pic>
    </p:spTree>
    <p:extLst>
      <p:ext uri="{BB962C8B-B14F-4D97-AF65-F5344CB8AC3E}">
        <p14:creationId xmlns:p14="http://schemas.microsoft.com/office/powerpoint/2010/main" val="375777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CE9C-95B8-E0D3-7EB8-D4147621DFEA}"/>
              </a:ext>
            </a:extLst>
          </p:cNvPr>
          <p:cNvSpPr>
            <a:spLocks noGrp="1"/>
          </p:cNvSpPr>
          <p:nvPr>
            <p:ph type="title"/>
          </p:nvPr>
        </p:nvSpPr>
        <p:spPr/>
        <p:txBody>
          <a:bodyPr>
            <a:normAutofit/>
          </a:bodyPr>
          <a:lstStyle/>
          <a:p>
            <a:r>
              <a:rPr lang="en-US" sz="2400" u="sng" dirty="0"/>
              <a:t>Features importance for decision tree and random forest model respectively</a:t>
            </a:r>
          </a:p>
        </p:txBody>
      </p:sp>
      <p:sp>
        <p:nvSpPr>
          <p:cNvPr id="3" name="Content Placeholder 2">
            <a:extLst>
              <a:ext uri="{FF2B5EF4-FFF2-40B4-BE49-F238E27FC236}">
                <a16:creationId xmlns:a16="http://schemas.microsoft.com/office/drawing/2014/main" id="{41ABC74C-7E7D-EE82-ED5B-3918FFB801BF}"/>
              </a:ext>
            </a:extLst>
          </p:cNvPr>
          <p:cNvSpPr>
            <a:spLocks noGrp="1"/>
          </p:cNvSpPr>
          <p:nvPr>
            <p:ph idx="1"/>
          </p:nvPr>
        </p:nvSpPr>
        <p:spPr>
          <a:xfrm>
            <a:off x="677334" y="1930401"/>
            <a:ext cx="8596668" cy="4110962"/>
          </a:xfrm>
        </p:spPr>
        <p:txBody>
          <a:bodyPr/>
          <a:lstStyle/>
          <a:p>
            <a:r>
              <a:rPr lang="en-US" u="sng" dirty="0"/>
              <a:t>Feature importance for decision tree:</a:t>
            </a:r>
            <a:r>
              <a:rPr lang="en-US" dirty="0"/>
              <a:t>X1(t</a:t>
            </a:r>
            <a:r>
              <a:rPr lang="en-US" dirty="0">
                <a:effectLst/>
                <a:latin typeface="Arial" panose="020B0604020202020204" pitchFamily="34" charset="0"/>
              </a:rPr>
              <a:t>he availability of information about the city services) is the most important features/column among all features followed by X5(he maintenance of streets and sidewalks) , X3(the overall quality of public schools), X4(your trust in the local police) and X6 (the availability of social community events) is the least important features/column of the decision tree model</a:t>
            </a:r>
            <a:endParaRPr lang="en-US" b="1" u="sng" dirty="0">
              <a:latin typeface="Arial" panose="020B0604020202020204" pitchFamily="34" charset="0"/>
            </a:endParaRPr>
          </a:p>
          <a:p>
            <a:r>
              <a:rPr lang="en-US" b="1" u="sng" dirty="0">
                <a:latin typeface="Arial" panose="020B0604020202020204" pitchFamily="34" charset="0"/>
              </a:rPr>
              <a:t>Features importance for random forest</a:t>
            </a:r>
            <a:r>
              <a:rPr lang="en-US" dirty="0">
                <a:latin typeface="Arial" panose="020B0604020202020204" pitchFamily="34" charset="0"/>
              </a:rPr>
              <a:t>: here  X5(</a:t>
            </a:r>
            <a:r>
              <a:rPr lang="en-US" dirty="0">
                <a:effectLst/>
                <a:latin typeface="Arial" panose="020B0604020202020204" pitchFamily="34" charset="0"/>
              </a:rPr>
              <a:t>he maintenance of streets and sidewalks) and </a:t>
            </a:r>
            <a:r>
              <a:rPr lang="en-US" dirty="0">
                <a:latin typeface="Arial" panose="020B0604020202020204" pitchFamily="34" charset="0"/>
              </a:rPr>
              <a:t>X3(</a:t>
            </a:r>
            <a:r>
              <a:rPr lang="en-US" dirty="0">
                <a:effectLst/>
                <a:latin typeface="Arial" panose="020B0604020202020204" pitchFamily="34" charset="0"/>
              </a:rPr>
              <a:t>the overall quality of public schools) is the most important features/column followed by X2(he cost of housing), then X4(your trust in the local police) and X6(he availability of social community events) X1(he availability of information about the city services) is the least important features/column of the random forest model.</a:t>
            </a:r>
          </a:p>
        </p:txBody>
      </p:sp>
      <p:pic>
        <p:nvPicPr>
          <p:cNvPr id="5" name="Picture 4">
            <a:extLst>
              <a:ext uri="{FF2B5EF4-FFF2-40B4-BE49-F238E27FC236}">
                <a16:creationId xmlns:a16="http://schemas.microsoft.com/office/drawing/2014/main" id="{C8A1BBE3-6F2E-7947-9CC4-EB852C2E8275}"/>
              </a:ext>
            </a:extLst>
          </p:cNvPr>
          <p:cNvPicPr>
            <a:picLocks noChangeAspect="1"/>
          </p:cNvPicPr>
          <p:nvPr/>
        </p:nvPicPr>
        <p:blipFill>
          <a:blip r:embed="rId2"/>
          <a:stretch>
            <a:fillRect/>
          </a:stretch>
        </p:blipFill>
        <p:spPr>
          <a:xfrm>
            <a:off x="9500586" y="1023602"/>
            <a:ext cx="4511201" cy="2758917"/>
          </a:xfrm>
          <a:prstGeom prst="rect">
            <a:avLst/>
          </a:prstGeom>
        </p:spPr>
      </p:pic>
      <p:pic>
        <p:nvPicPr>
          <p:cNvPr id="7" name="Picture 6">
            <a:extLst>
              <a:ext uri="{FF2B5EF4-FFF2-40B4-BE49-F238E27FC236}">
                <a16:creationId xmlns:a16="http://schemas.microsoft.com/office/drawing/2014/main" id="{23B496C7-E29B-F4CC-1756-1BEA4D14E2B0}"/>
              </a:ext>
            </a:extLst>
          </p:cNvPr>
          <p:cNvPicPr>
            <a:picLocks noChangeAspect="1"/>
          </p:cNvPicPr>
          <p:nvPr/>
        </p:nvPicPr>
        <p:blipFill>
          <a:blip r:embed="rId3"/>
          <a:stretch>
            <a:fillRect/>
          </a:stretch>
        </p:blipFill>
        <p:spPr>
          <a:xfrm>
            <a:off x="10023669" y="4229909"/>
            <a:ext cx="3465033" cy="2565272"/>
          </a:xfrm>
          <a:prstGeom prst="rect">
            <a:avLst/>
          </a:prstGeom>
        </p:spPr>
      </p:pic>
    </p:spTree>
    <p:extLst>
      <p:ext uri="{BB962C8B-B14F-4D97-AF65-F5344CB8AC3E}">
        <p14:creationId xmlns:p14="http://schemas.microsoft.com/office/powerpoint/2010/main" val="404703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0DBD-DB69-818B-A077-99819032747A}"/>
              </a:ext>
            </a:extLst>
          </p:cNvPr>
          <p:cNvSpPr>
            <a:spLocks noGrp="1"/>
          </p:cNvSpPr>
          <p:nvPr>
            <p:ph type="title"/>
          </p:nvPr>
        </p:nvSpPr>
        <p:spPr/>
        <p:txBody>
          <a:bodyPr/>
          <a:lstStyle/>
          <a:p>
            <a:r>
              <a:rPr lang="en-US" u="sng" dirty="0"/>
              <a:t>Three recommendations for </a:t>
            </a:r>
            <a:r>
              <a:rPr lang="en-US" u="sng" dirty="0" err="1"/>
              <a:t>Mr</a:t>
            </a:r>
            <a:r>
              <a:rPr lang="en-US" u="sng" dirty="0"/>
              <a:t> </a:t>
            </a:r>
            <a:r>
              <a:rPr lang="en-US" u="sng" dirty="0" err="1"/>
              <a:t>hughes</a:t>
            </a:r>
            <a:r>
              <a:rPr lang="en-US" u="sng" dirty="0"/>
              <a:t> </a:t>
            </a:r>
          </a:p>
        </p:txBody>
      </p:sp>
      <p:sp>
        <p:nvSpPr>
          <p:cNvPr id="3" name="Content Placeholder 2">
            <a:extLst>
              <a:ext uri="{FF2B5EF4-FFF2-40B4-BE49-F238E27FC236}">
                <a16:creationId xmlns:a16="http://schemas.microsoft.com/office/drawing/2014/main" id="{95F89C39-F213-22EE-918C-3122E55E85C2}"/>
              </a:ext>
            </a:extLst>
          </p:cNvPr>
          <p:cNvSpPr>
            <a:spLocks noGrp="1"/>
          </p:cNvSpPr>
          <p:nvPr>
            <p:ph idx="1"/>
          </p:nvPr>
        </p:nvSpPr>
        <p:spPr>
          <a:xfrm>
            <a:off x="677334" y="1603513"/>
            <a:ext cx="8493170" cy="4437849"/>
          </a:xfrm>
        </p:spPr>
        <p:txBody>
          <a:bodyPr>
            <a:normAutofit/>
          </a:bodyPr>
          <a:lstStyle/>
          <a:p>
            <a:r>
              <a:rPr lang="en-US" b="1" dirty="0">
                <a:latin typeface="Arial" panose="020B0604020202020204" pitchFamily="34" charset="0"/>
                <a:cs typeface="Arial" panose="020B0604020202020204" pitchFamily="34" charset="0"/>
              </a:rPr>
              <a:t>Specify the maximum depth of the trees</a:t>
            </a:r>
            <a:r>
              <a:rPr lang="en-US" dirty="0">
                <a:latin typeface="Arial" panose="020B0604020202020204" pitchFamily="34" charset="0"/>
                <a:cs typeface="Arial" panose="020B0604020202020204" pitchFamily="34" charset="0"/>
              </a:rPr>
              <a:t>. By default, trees are expanded until all leaves are either pure or contain less than the minimum samples for the split. This can still cause the trees to overfit or underfit. Play with the hyperparameter to find an optimal number for </a:t>
            </a:r>
            <a:r>
              <a:rPr lang="en-US" dirty="0" err="1">
                <a:latin typeface="Arial" panose="020B0604020202020204" pitchFamily="34" charset="0"/>
                <a:cs typeface="Arial" panose="020B0604020202020204" pitchFamily="34" charset="0"/>
              </a:rPr>
              <a:t>max_depth</a:t>
            </a:r>
            <a:r>
              <a:rPr lang="en-US"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Increase or decrease the number of estimators</a:t>
            </a:r>
            <a:r>
              <a:rPr lang="en-US" dirty="0">
                <a:latin typeface="Arial" panose="020B0604020202020204" pitchFamily="34" charset="0"/>
                <a:cs typeface="Arial" panose="020B0604020202020204" pitchFamily="34" charset="0"/>
              </a:rPr>
              <a:t>. More trees usually means higher accuracy at the cost of slower learning. If I wish to speed up your random forest, lower the number of estimators. If I want to increase the accuracy of your model, increase the number of trees</a:t>
            </a:r>
          </a:p>
          <a:p>
            <a:r>
              <a:rPr lang="en-US" b="1" dirty="0">
                <a:latin typeface="Arial" panose="020B0604020202020204" pitchFamily="34" charset="0"/>
                <a:cs typeface="Arial" panose="020B0604020202020204" pitchFamily="34" charset="0"/>
              </a:rPr>
              <a:t>Specify the maximum number of features to be included at each node split</a:t>
            </a:r>
            <a:r>
              <a:rPr lang="en-US" dirty="0">
                <a:latin typeface="Arial" panose="020B0604020202020204" pitchFamily="34" charset="0"/>
                <a:cs typeface="Arial" panose="020B0604020202020204" pitchFamily="34" charset="0"/>
              </a:rPr>
              <a:t>. This depends very heavily on your dataset. If our independent variables are highly correlated, I’ll want to decrease the maximum number of features. If our input attributes are not correlated </a:t>
            </a:r>
            <a:r>
              <a:rPr lang="en-US" i="1">
                <a:latin typeface="Arial" panose="020B0604020202020204" pitchFamily="34" charset="0"/>
                <a:cs typeface="Arial" panose="020B0604020202020204" pitchFamily="34" charset="0"/>
              </a:rPr>
              <a:t>and</a:t>
            </a:r>
            <a:r>
              <a:rPr lang="en-US">
                <a:latin typeface="Arial" panose="020B0604020202020204" pitchFamily="34" charset="0"/>
                <a:cs typeface="Arial" panose="020B0604020202020204" pitchFamily="34" charset="0"/>
              </a:rPr>
              <a:t> our </a:t>
            </a:r>
            <a:r>
              <a:rPr lang="en-US" dirty="0">
                <a:latin typeface="Arial" panose="020B0604020202020204" pitchFamily="34" charset="0"/>
                <a:cs typeface="Arial" panose="020B0604020202020204" pitchFamily="34" charset="0"/>
              </a:rPr>
              <a:t>model is suffering from low accuracy, increase the number of features to be included.</a:t>
            </a:r>
          </a:p>
        </p:txBody>
      </p:sp>
    </p:spTree>
    <p:extLst>
      <p:ext uri="{BB962C8B-B14F-4D97-AF65-F5344CB8AC3E}">
        <p14:creationId xmlns:p14="http://schemas.microsoft.com/office/powerpoint/2010/main" val="7412140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259</TotalTime>
  <Words>1458</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PowerPoint Presentation</vt:lpstr>
      <vt:lpstr>Rational statement </vt:lpstr>
      <vt:lpstr>Presentation of model analysis(box plot)</vt:lpstr>
      <vt:lpstr>Presentation of the confusion metrics and classification report for the optimized Decision tree</vt:lpstr>
      <vt:lpstr>Presentation of the confusion metrics and classification report for the optimized Random forest model</vt:lpstr>
      <vt:lpstr>Three key insights from optimized decision tree model</vt:lpstr>
      <vt:lpstr>Three key insights from optimized Random forest model</vt:lpstr>
      <vt:lpstr>Features importance for decision tree and random forest model respectively</vt:lpstr>
      <vt:lpstr>Three recommendations for Mr hughes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paramvir singh</dc:creator>
  <cp:lastModifiedBy>paramvir singh</cp:lastModifiedBy>
  <cp:revision>27</cp:revision>
  <dcterms:created xsi:type="dcterms:W3CDTF">2022-11-22T18:00:32Z</dcterms:created>
  <dcterms:modified xsi:type="dcterms:W3CDTF">2022-11-28T17:14:24Z</dcterms:modified>
</cp:coreProperties>
</file>