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1" r:id="rId4"/>
    <p:sldId id="262"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4047206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59587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2194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441660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5824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4054080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1512380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120013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110970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3891B0-B21C-48CD-AEE9-B9856C63D7D5}"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236829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3891B0-B21C-48CD-AEE9-B9856C63D7D5}"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277443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3891B0-B21C-48CD-AEE9-B9856C63D7D5}"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61683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3891B0-B21C-48CD-AEE9-B9856C63D7D5}"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220010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91B0-B21C-48CD-AEE9-B9856C63D7D5}"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133829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3891B0-B21C-48CD-AEE9-B9856C63D7D5}"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1714297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3891B0-B21C-48CD-AEE9-B9856C63D7D5}"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E02E-FA04-4D44-B5C8-92A0397EB82E}" type="slidenum">
              <a:rPr lang="en-US" smtClean="0"/>
              <a:t>‹#›</a:t>
            </a:fld>
            <a:endParaRPr lang="en-US"/>
          </a:p>
        </p:txBody>
      </p:sp>
    </p:spTree>
    <p:extLst>
      <p:ext uri="{BB962C8B-B14F-4D97-AF65-F5344CB8AC3E}">
        <p14:creationId xmlns:p14="http://schemas.microsoft.com/office/powerpoint/2010/main" val="331330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3891B0-B21C-48CD-AEE9-B9856C63D7D5}" type="datetimeFigureOut">
              <a:rPr lang="en-US" smtClean="0"/>
              <a:t>11/11/2022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06E02E-FA04-4D44-B5C8-92A0397EB82E}" type="slidenum">
              <a:rPr lang="en-US" smtClean="0"/>
              <a:t>‹#›</a:t>
            </a:fld>
            <a:endParaRPr lang="en-US"/>
          </a:p>
        </p:txBody>
      </p:sp>
    </p:spTree>
    <p:extLst>
      <p:ext uri="{BB962C8B-B14F-4D97-AF65-F5344CB8AC3E}">
        <p14:creationId xmlns:p14="http://schemas.microsoft.com/office/powerpoint/2010/main" val="3998973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lderresearch.com/blog/ensembles-regularization-analytics-superher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784E14-CD4A-3DB1-88E9-82D4DC076762}"/>
              </a:ext>
            </a:extLst>
          </p:cNvPr>
          <p:cNvSpPr txBox="1"/>
          <p:nvPr/>
        </p:nvSpPr>
        <p:spPr>
          <a:xfrm>
            <a:off x="2398644" y="2332383"/>
            <a:ext cx="6851374" cy="1815882"/>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Statistical and Predictive Modeling 2</a:t>
            </a:r>
            <a:endParaRPr lang="en-US" sz="2800" b="1" dirty="0">
              <a:effectLst/>
              <a:latin typeface="Arial" panose="020B0604020202020204" pitchFamily="34" charset="0"/>
              <a:ea typeface="Calibri" panose="020F0502020204030204" pitchFamily="34" charset="0"/>
              <a:cs typeface="Arial" panose="020B0604020202020204" pitchFamily="34" charset="0"/>
            </a:endParaRPr>
          </a:p>
          <a:p>
            <a:r>
              <a:rPr lang="en-US" sz="2800" b="1" dirty="0">
                <a:effectLst/>
                <a:latin typeface="Arial" panose="020B0604020202020204" pitchFamily="34" charset="0"/>
                <a:ea typeface="Calibri" panose="020F0502020204030204" pitchFamily="34" charset="0"/>
                <a:cs typeface="Arial" panose="020B0604020202020204" pitchFamily="34" charset="0"/>
              </a:rPr>
              <a:t>Assignment #4–  </a:t>
            </a:r>
            <a:r>
              <a:rPr lang="en-US" sz="2800" b="1" dirty="0">
                <a:effectLst/>
                <a:latin typeface="Arial" panose="020B0604020202020204" pitchFamily="34" charset="0"/>
              </a:rPr>
              <a:t>Regularization</a:t>
            </a:r>
            <a:br>
              <a:rPr lang="en-US" sz="2800" b="1" dirty="0">
                <a:effectLst/>
                <a:latin typeface="Arial" panose="020B0604020202020204" pitchFamily="34" charset="0"/>
                <a:ea typeface="Calibri" panose="020F0502020204030204" pitchFamily="34" charset="0"/>
                <a:cs typeface="Arial" panose="020B0604020202020204" pitchFamily="34" charset="0"/>
              </a:rPr>
            </a:br>
            <a:r>
              <a:rPr lang="en-US" sz="2800" b="1" dirty="0">
                <a:effectLst/>
                <a:latin typeface="Arial" panose="020B0604020202020204" pitchFamily="34" charset="0"/>
                <a:ea typeface="Calibri" panose="020F0502020204030204" pitchFamily="34" charset="0"/>
                <a:cs typeface="Arial" panose="020B0604020202020204" pitchFamily="34" charset="0"/>
              </a:rPr>
              <a:t>Name: Paramvi</a:t>
            </a:r>
            <a:r>
              <a:rPr lang="en-US" sz="2800" b="1" dirty="0">
                <a:latin typeface="Arial" panose="020B0604020202020204" pitchFamily="34" charset="0"/>
                <a:ea typeface="Calibri" panose="020F0502020204030204" pitchFamily="34" charset="0"/>
                <a:cs typeface="Arial" panose="020B0604020202020204" pitchFamily="34" charset="0"/>
              </a:rPr>
              <a:t>r singh Bali</a:t>
            </a:r>
            <a:br>
              <a:rPr lang="en-US" sz="2800" b="1" dirty="0">
                <a:latin typeface="Arial" panose="020B0604020202020204" pitchFamily="34" charset="0"/>
                <a:ea typeface="Calibri" panose="020F0502020204030204" pitchFamily="34" charset="0"/>
                <a:cs typeface="Arial" panose="020B0604020202020204" pitchFamily="34" charset="0"/>
              </a:rPr>
            </a:br>
            <a:r>
              <a:rPr lang="en-US" sz="2800" b="1" dirty="0">
                <a:latin typeface="Arial" panose="020B0604020202020204" pitchFamily="34" charset="0"/>
                <a:ea typeface="Calibri" panose="020F0502020204030204" pitchFamily="34" charset="0"/>
                <a:cs typeface="Arial" panose="020B0604020202020204" pitchFamily="34" charset="0"/>
              </a:rPr>
              <a:t>Student number: 100843502</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08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7EE1-A209-FCDB-1A0F-2F2E4EC716B3}"/>
              </a:ext>
            </a:extLst>
          </p:cNvPr>
          <p:cNvSpPr>
            <a:spLocks noGrp="1"/>
          </p:cNvSpPr>
          <p:nvPr>
            <p:ph type="title"/>
          </p:nvPr>
        </p:nvSpPr>
        <p:spPr/>
        <p:txBody>
          <a:bodyPr/>
          <a:lstStyle/>
          <a:p>
            <a:r>
              <a:rPr lang="en-US" dirty="0"/>
              <a:t>Rational statement </a:t>
            </a:r>
          </a:p>
        </p:txBody>
      </p:sp>
      <p:sp>
        <p:nvSpPr>
          <p:cNvPr id="3" name="Content Placeholder 2">
            <a:extLst>
              <a:ext uri="{FF2B5EF4-FFF2-40B4-BE49-F238E27FC236}">
                <a16:creationId xmlns:a16="http://schemas.microsoft.com/office/drawing/2014/main" id="{5B3389DF-0436-1A8D-DA62-98A10CD37643}"/>
              </a:ext>
            </a:extLst>
          </p:cNvPr>
          <p:cNvSpPr>
            <a:spLocks noGrp="1"/>
          </p:cNvSpPr>
          <p:nvPr>
            <p:ph idx="1"/>
          </p:nvPr>
        </p:nvSpPr>
        <p:spPr/>
        <p:txBody>
          <a:bodyPr/>
          <a:lstStyle/>
          <a:p>
            <a:r>
              <a:rPr lang="en-US" dirty="0"/>
              <a:t>In  the given dataset, there are 47 observation(rows) and 6 variables(column).</a:t>
            </a:r>
          </a:p>
          <a:p>
            <a:r>
              <a:rPr lang="en-US" dirty="0"/>
              <a:t>In this assignment, I will create different Regularization methods(lasso, ridge, and </a:t>
            </a:r>
            <a:r>
              <a:rPr lang="en-US" dirty="0" err="1"/>
              <a:t>elasticnet</a:t>
            </a:r>
            <a:r>
              <a:rPr lang="en-US" dirty="0"/>
              <a:t>) to overcome overfit , underfit and to forecast infant mortality.</a:t>
            </a:r>
          </a:p>
          <a:p>
            <a:r>
              <a:rPr lang="en-US" dirty="0"/>
              <a:t>I will further use linear regression performance metrics like MAE, RMSE and adj R2 to compare the performance of Lasso, ridge and elastic net.</a:t>
            </a:r>
          </a:p>
          <a:p>
            <a:endParaRPr lang="en-US" dirty="0"/>
          </a:p>
        </p:txBody>
      </p:sp>
    </p:spTree>
    <p:extLst>
      <p:ext uri="{BB962C8B-B14F-4D97-AF65-F5344CB8AC3E}">
        <p14:creationId xmlns:p14="http://schemas.microsoft.com/office/powerpoint/2010/main" val="241708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48AD-6115-2781-D7A7-5884F1D4128B}"/>
              </a:ext>
            </a:extLst>
          </p:cNvPr>
          <p:cNvSpPr>
            <a:spLocks noGrp="1"/>
          </p:cNvSpPr>
          <p:nvPr>
            <p:ph type="title"/>
          </p:nvPr>
        </p:nvSpPr>
        <p:spPr/>
        <p:txBody>
          <a:bodyPr>
            <a:normAutofit/>
          </a:bodyPr>
          <a:lstStyle/>
          <a:p>
            <a:r>
              <a:rPr lang="en-US" sz="2800" u="sng" dirty="0"/>
              <a:t>Explanation of MAE,RMSE and adj R2 for lasso model</a:t>
            </a:r>
          </a:p>
        </p:txBody>
      </p:sp>
      <p:sp>
        <p:nvSpPr>
          <p:cNvPr id="3" name="Content Placeholder 2">
            <a:extLst>
              <a:ext uri="{FF2B5EF4-FFF2-40B4-BE49-F238E27FC236}">
                <a16:creationId xmlns:a16="http://schemas.microsoft.com/office/drawing/2014/main" id="{90E7E85C-5746-25B8-E5FA-8A3AFBD31AB0}"/>
              </a:ext>
            </a:extLst>
          </p:cNvPr>
          <p:cNvSpPr>
            <a:spLocks noGrp="1"/>
          </p:cNvSpPr>
          <p:nvPr>
            <p:ph idx="1"/>
          </p:nvPr>
        </p:nvSpPr>
        <p:spPr>
          <a:xfrm>
            <a:off x="584568" y="1930400"/>
            <a:ext cx="8596668" cy="4318000"/>
          </a:xfrm>
        </p:spPr>
        <p:txBody>
          <a:bodyPr/>
          <a:lstStyle/>
          <a:p>
            <a:r>
              <a:rPr lang="en-US" sz="1600" dirty="0"/>
              <a:t>Mean absolute error is obtained by calculating the absolute difference between model prediction and true(actual) </a:t>
            </a:r>
            <a:r>
              <a:rPr lang="en-US" sz="1600" dirty="0" err="1"/>
              <a:t>values.If</a:t>
            </a:r>
            <a:r>
              <a:rPr lang="en-US" sz="1600" dirty="0"/>
              <a:t> MAE is zero, then it means that model is </a:t>
            </a:r>
            <a:r>
              <a:rPr lang="en-US" sz="1600" dirty="0" err="1"/>
              <a:t>perfect.The</a:t>
            </a:r>
            <a:r>
              <a:rPr lang="en-US" sz="1600" dirty="0"/>
              <a:t> value of mean absolute  error is 8.72 which means the model give us loss of 8.72 which is  </a:t>
            </a:r>
            <a:r>
              <a:rPr lang="en-US" sz="1600" dirty="0" err="1"/>
              <a:t>high.value</a:t>
            </a:r>
            <a:r>
              <a:rPr lang="en-US" sz="1600" dirty="0"/>
              <a:t> of MAE should be equal or close to zero to being more perfect.</a:t>
            </a:r>
          </a:p>
          <a:p>
            <a:r>
              <a:rPr lang="en-US" sz="1600" dirty="0"/>
              <a:t>Root mean square is the square root of mean square error which means its value is always than MSE and therefore it should gave value that makes our model prediction more perfect. RMSE of our model is 10.38 which means our model gives us loss of 10.38.The value RMSE (10.38)  is more than 10% of the mean value of percentage of infant mortality(19.94).This mean that our algorithm is not very good but it can still make reasonably good prediction.</a:t>
            </a:r>
          </a:p>
          <a:p>
            <a:r>
              <a:rPr lang="en-US" sz="1600" dirty="0"/>
              <a:t>Adjusted R</a:t>
            </a:r>
            <a:r>
              <a:rPr lang="en-US" sz="1600" baseline="30000" dirty="0"/>
              <a:t>2</a:t>
            </a:r>
            <a:r>
              <a:rPr lang="en-US" sz="1600" dirty="0"/>
              <a:t> is </a:t>
            </a:r>
            <a:r>
              <a:rPr lang="en-US" sz="1600" b="1" dirty="0"/>
              <a:t>a corrected goodness-of-fit (model accuracy) measure for linear models</a:t>
            </a:r>
            <a:r>
              <a:rPr lang="en-US" sz="1600" dirty="0"/>
              <a:t>. It identifies the percentage of variance in the target field that is explained by the input or </a:t>
            </a:r>
            <a:r>
              <a:rPr lang="en-US" sz="1600" dirty="0" err="1"/>
              <a:t>inputs.The</a:t>
            </a:r>
            <a:r>
              <a:rPr lang="en-US" sz="1600" dirty="0"/>
              <a:t> value of adj r2 in this model is 0.06(6%efficient) which is very less which further explains that the model is not a good fit.</a:t>
            </a:r>
          </a:p>
          <a:p>
            <a:endParaRPr lang="en-US" sz="1800" dirty="0"/>
          </a:p>
          <a:p>
            <a:endParaRPr lang="en-US" dirty="0"/>
          </a:p>
        </p:txBody>
      </p:sp>
      <p:pic>
        <p:nvPicPr>
          <p:cNvPr id="5" name="Picture 4">
            <a:extLst>
              <a:ext uri="{FF2B5EF4-FFF2-40B4-BE49-F238E27FC236}">
                <a16:creationId xmlns:a16="http://schemas.microsoft.com/office/drawing/2014/main" id="{8F021C65-7662-7488-C2CD-3D72B130189E}"/>
              </a:ext>
            </a:extLst>
          </p:cNvPr>
          <p:cNvPicPr>
            <a:picLocks noChangeAspect="1"/>
          </p:cNvPicPr>
          <p:nvPr/>
        </p:nvPicPr>
        <p:blipFill>
          <a:blip r:embed="rId2"/>
          <a:stretch>
            <a:fillRect/>
          </a:stretch>
        </p:blipFill>
        <p:spPr>
          <a:xfrm>
            <a:off x="9255733" y="1316270"/>
            <a:ext cx="4703398" cy="1848753"/>
          </a:xfrm>
          <a:prstGeom prst="rect">
            <a:avLst/>
          </a:prstGeom>
        </p:spPr>
      </p:pic>
    </p:spTree>
    <p:extLst>
      <p:ext uri="{BB962C8B-B14F-4D97-AF65-F5344CB8AC3E}">
        <p14:creationId xmlns:p14="http://schemas.microsoft.com/office/powerpoint/2010/main" val="16172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1AB3-B6D2-783D-0C92-5EFE6660BC36}"/>
              </a:ext>
            </a:extLst>
          </p:cNvPr>
          <p:cNvSpPr>
            <a:spLocks noGrp="1"/>
          </p:cNvSpPr>
          <p:nvPr>
            <p:ph type="title"/>
          </p:nvPr>
        </p:nvSpPr>
        <p:spPr/>
        <p:txBody>
          <a:bodyPr>
            <a:normAutofit/>
          </a:bodyPr>
          <a:lstStyle/>
          <a:p>
            <a:r>
              <a:rPr lang="en-US" sz="2400" u="sng" dirty="0"/>
              <a:t>Explanation of MAE,RMSE and adj R2 for Ridge model</a:t>
            </a:r>
            <a:endParaRPr lang="en-US" sz="2400" dirty="0"/>
          </a:p>
        </p:txBody>
      </p:sp>
      <p:sp>
        <p:nvSpPr>
          <p:cNvPr id="3" name="Content Placeholder 2">
            <a:extLst>
              <a:ext uri="{FF2B5EF4-FFF2-40B4-BE49-F238E27FC236}">
                <a16:creationId xmlns:a16="http://schemas.microsoft.com/office/drawing/2014/main" id="{5715A2DA-4D7F-F603-5F71-7E176E01D9E0}"/>
              </a:ext>
            </a:extLst>
          </p:cNvPr>
          <p:cNvSpPr>
            <a:spLocks noGrp="1"/>
          </p:cNvSpPr>
          <p:nvPr>
            <p:ph idx="1"/>
          </p:nvPr>
        </p:nvSpPr>
        <p:spPr>
          <a:xfrm>
            <a:off x="808382" y="1232453"/>
            <a:ext cx="8465619" cy="4808910"/>
          </a:xfrm>
        </p:spPr>
        <p:txBody>
          <a:bodyPr/>
          <a:lstStyle/>
          <a:p>
            <a:r>
              <a:rPr lang="en-US" sz="1600" dirty="0"/>
              <a:t>Mean absolute error is obtained by calculating the absolute difference between model prediction and true(actual) </a:t>
            </a:r>
            <a:r>
              <a:rPr lang="en-US" sz="1600" dirty="0" err="1"/>
              <a:t>values.If</a:t>
            </a:r>
            <a:r>
              <a:rPr lang="en-US" sz="1600" dirty="0"/>
              <a:t> MAE is zero, then it means that model is </a:t>
            </a:r>
            <a:r>
              <a:rPr lang="en-US" sz="1600" dirty="0" err="1"/>
              <a:t>perfect.The</a:t>
            </a:r>
            <a:r>
              <a:rPr lang="en-US" sz="1600" dirty="0"/>
              <a:t> value of mean absolute  error is 8.58 which means the model give us loss of 8.58 which is </a:t>
            </a:r>
            <a:r>
              <a:rPr lang="en-US" sz="1600" dirty="0" err="1"/>
              <a:t>high.value</a:t>
            </a:r>
            <a:r>
              <a:rPr lang="en-US" sz="1600" dirty="0"/>
              <a:t> of MAE should be equal or close to zero to being more perfect.</a:t>
            </a:r>
          </a:p>
          <a:p>
            <a:r>
              <a:rPr lang="en-US" sz="1600" dirty="0"/>
              <a:t>RMSE of our model is 10.22 which means our model gives us loss of 10.38.The value RMSE (10.22)  is more than 10% of the mean value of percentage of infant mortality(19.94).This mean that our algorithm is not very good but it can still make reasonably good prediction.</a:t>
            </a:r>
          </a:p>
          <a:p>
            <a:r>
              <a:rPr lang="en-US" sz="1600" dirty="0"/>
              <a:t>Adjusted R</a:t>
            </a:r>
            <a:r>
              <a:rPr lang="en-US" sz="1600" baseline="30000" dirty="0"/>
              <a:t>2</a:t>
            </a:r>
            <a:r>
              <a:rPr lang="en-US" sz="1600" dirty="0"/>
              <a:t> is </a:t>
            </a:r>
            <a:r>
              <a:rPr lang="en-US" sz="1600" b="1" dirty="0"/>
              <a:t>a corrected goodness-of-fit (model accuracy) measure for linear models</a:t>
            </a:r>
            <a:r>
              <a:rPr lang="en-US" sz="1600" dirty="0"/>
              <a:t>. It identifies the percentage of variance in the target field that is explained by the input or </a:t>
            </a:r>
            <a:r>
              <a:rPr lang="en-US" sz="1600" dirty="0" err="1"/>
              <a:t>inputs.The</a:t>
            </a:r>
            <a:r>
              <a:rPr lang="en-US" sz="1600" dirty="0"/>
              <a:t> value of adj r2 in this model is 0.09(9%efficient) which is very less which further explains that the model is not a good fit.</a:t>
            </a:r>
          </a:p>
          <a:p>
            <a:endParaRPr lang="en-US" sz="1600" dirty="0"/>
          </a:p>
          <a:p>
            <a:endParaRPr lang="en-US" dirty="0"/>
          </a:p>
        </p:txBody>
      </p:sp>
      <p:pic>
        <p:nvPicPr>
          <p:cNvPr id="5" name="Picture 4">
            <a:extLst>
              <a:ext uri="{FF2B5EF4-FFF2-40B4-BE49-F238E27FC236}">
                <a16:creationId xmlns:a16="http://schemas.microsoft.com/office/drawing/2014/main" id="{7C15065E-4A45-92E6-1601-C28C52DB5623}"/>
              </a:ext>
            </a:extLst>
          </p:cNvPr>
          <p:cNvPicPr>
            <a:picLocks noChangeAspect="1"/>
          </p:cNvPicPr>
          <p:nvPr/>
        </p:nvPicPr>
        <p:blipFill>
          <a:blip r:embed="rId2"/>
          <a:stretch>
            <a:fillRect/>
          </a:stretch>
        </p:blipFill>
        <p:spPr>
          <a:xfrm>
            <a:off x="9629164" y="1060926"/>
            <a:ext cx="4630860" cy="1814796"/>
          </a:xfrm>
          <a:prstGeom prst="rect">
            <a:avLst/>
          </a:prstGeom>
        </p:spPr>
      </p:pic>
    </p:spTree>
    <p:extLst>
      <p:ext uri="{BB962C8B-B14F-4D97-AF65-F5344CB8AC3E}">
        <p14:creationId xmlns:p14="http://schemas.microsoft.com/office/powerpoint/2010/main" val="361416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2220-5EFF-F075-27F7-85C3BD497284}"/>
              </a:ext>
            </a:extLst>
          </p:cNvPr>
          <p:cNvSpPr>
            <a:spLocks noGrp="1"/>
          </p:cNvSpPr>
          <p:nvPr>
            <p:ph type="title"/>
          </p:nvPr>
        </p:nvSpPr>
        <p:spPr/>
        <p:txBody>
          <a:bodyPr>
            <a:normAutofit/>
          </a:bodyPr>
          <a:lstStyle/>
          <a:p>
            <a:r>
              <a:rPr lang="en-US" sz="2400" u="sng" dirty="0"/>
              <a:t>Explanation of MAE,RMSE and adj R2 for Elastic-net model</a:t>
            </a:r>
            <a:endParaRPr lang="en-US" sz="2400" dirty="0"/>
          </a:p>
        </p:txBody>
      </p:sp>
      <p:sp>
        <p:nvSpPr>
          <p:cNvPr id="3" name="Content Placeholder 2">
            <a:extLst>
              <a:ext uri="{FF2B5EF4-FFF2-40B4-BE49-F238E27FC236}">
                <a16:creationId xmlns:a16="http://schemas.microsoft.com/office/drawing/2014/main" id="{615B1997-136F-91BC-446A-F4E926B24863}"/>
              </a:ext>
            </a:extLst>
          </p:cNvPr>
          <p:cNvSpPr>
            <a:spLocks noGrp="1"/>
          </p:cNvSpPr>
          <p:nvPr>
            <p:ph idx="1"/>
          </p:nvPr>
        </p:nvSpPr>
        <p:spPr>
          <a:xfrm>
            <a:off x="834887" y="1616765"/>
            <a:ext cx="8439114" cy="4424598"/>
          </a:xfrm>
        </p:spPr>
        <p:txBody>
          <a:bodyPr/>
          <a:lstStyle/>
          <a:p>
            <a:r>
              <a:rPr lang="en-US" sz="1800" dirty="0"/>
              <a:t>.</a:t>
            </a:r>
            <a:r>
              <a:rPr lang="en-US" sz="1600" dirty="0"/>
              <a:t>The value of mean squared error is 8.16 which means the model give us loss of 8.16 which is </a:t>
            </a:r>
            <a:r>
              <a:rPr lang="en-US" sz="1600" dirty="0" err="1"/>
              <a:t>high.value</a:t>
            </a:r>
            <a:r>
              <a:rPr lang="en-US" sz="1600" dirty="0"/>
              <a:t> of MAE should be equal or close to zero to being more perfect.</a:t>
            </a:r>
          </a:p>
          <a:p>
            <a:r>
              <a:rPr lang="en-US" sz="1600" dirty="0"/>
              <a:t>The value RMSE (9.83)  is more than 10% of the mean value of percentage of infant mortality(19.94).This mean that our algorithm is not very good but it can still make reasonably good prediction.</a:t>
            </a:r>
          </a:p>
          <a:p>
            <a:r>
              <a:rPr lang="en-US" sz="1600" dirty="0"/>
              <a:t>The value of adj r2 in this model is 0.16(16%efficient) which is very less which further explains that the model is not a good fit.</a:t>
            </a:r>
          </a:p>
          <a:p>
            <a:r>
              <a:rPr lang="en-US" sz="1600" dirty="0"/>
              <a:t>Overall, we can say that </a:t>
            </a:r>
            <a:r>
              <a:rPr lang="en-US" sz="1600" dirty="0" err="1"/>
              <a:t>Elasic</a:t>
            </a:r>
            <a:r>
              <a:rPr lang="en-US" sz="1600" dirty="0"/>
              <a:t>-net perform better than ridge and lasso model when comparing their performance metrics like MAE, RMSE and adj r2.</a:t>
            </a:r>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769F124D-7FA9-DEC5-BE03-44DB86FC395C}"/>
              </a:ext>
            </a:extLst>
          </p:cNvPr>
          <p:cNvPicPr>
            <a:picLocks noChangeAspect="1"/>
          </p:cNvPicPr>
          <p:nvPr/>
        </p:nvPicPr>
        <p:blipFill>
          <a:blip r:embed="rId2"/>
          <a:stretch>
            <a:fillRect/>
          </a:stretch>
        </p:blipFill>
        <p:spPr>
          <a:xfrm>
            <a:off x="9274001" y="1420741"/>
            <a:ext cx="3657389" cy="1516824"/>
          </a:xfrm>
          <a:prstGeom prst="rect">
            <a:avLst/>
          </a:prstGeom>
        </p:spPr>
      </p:pic>
    </p:spTree>
    <p:extLst>
      <p:ext uri="{BB962C8B-B14F-4D97-AF65-F5344CB8AC3E}">
        <p14:creationId xmlns:p14="http://schemas.microsoft.com/office/powerpoint/2010/main" val="124421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F977-300C-5ECB-CC8B-725973CAC562}"/>
              </a:ext>
            </a:extLst>
          </p:cNvPr>
          <p:cNvSpPr>
            <a:spLocks noGrp="1"/>
          </p:cNvSpPr>
          <p:nvPr>
            <p:ph type="title"/>
          </p:nvPr>
        </p:nvSpPr>
        <p:spPr/>
        <p:txBody>
          <a:bodyPr>
            <a:normAutofit/>
          </a:bodyPr>
          <a:lstStyle/>
          <a:p>
            <a:r>
              <a:rPr lang="en-US" sz="3200" u="sng" dirty="0"/>
              <a:t>Three recommendations for Mr. john </a:t>
            </a:r>
            <a:r>
              <a:rPr lang="en-US" sz="3200" u="sng" dirty="0" err="1"/>
              <a:t>hughes</a:t>
            </a:r>
            <a:endParaRPr lang="en-US" sz="3200" u="sng" dirty="0"/>
          </a:p>
        </p:txBody>
      </p:sp>
      <p:sp>
        <p:nvSpPr>
          <p:cNvPr id="3" name="Content Placeholder 2">
            <a:extLst>
              <a:ext uri="{FF2B5EF4-FFF2-40B4-BE49-F238E27FC236}">
                <a16:creationId xmlns:a16="http://schemas.microsoft.com/office/drawing/2014/main" id="{98CC95A4-0038-6293-B67C-337D622A039D}"/>
              </a:ext>
            </a:extLst>
          </p:cNvPr>
          <p:cNvSpPr>
            <a:spLocks noGrp="1"/>
          </p:cNvSpPr>
          <p:nvPr>
            <p:ph idx="1"/>
          </p:nvPr>
        </p:nvSpPr>
        <p:spPr>
          <a:xfrm>
            <a:off x="677334" y="1775791"/>
            <a:ext cx="8453414" cy="4265571"/>
          </a:xfrm>
        </p:spPr>
        <p:txBody>
          <a:bodyPr>
            <a:normAutofit fontScale="25000" lnSpcReduction="20000"/>
          </a:bodyPr>
          <a:lstStyle/>
          <a:p>
            <a:r>
              <a:rPr lang="en-US" sz="6400" u="sng" dirty="0"/>
              <a:t>Feature scaling:</a:t>
            </a:r>
            <a:r>
              <a:rPr lang="en-US" sz="6400" dirty="0"/>
              <a:t> we can use the feature scaling </a:t>
            </a:r>
            <a:r>
              <a:rPr lang="en-US" sz="6400" dirty="0" err="1"/>
              <a:t>techinique</a:t>
            </a:r>
            <a:r>
              <a:rPr lang="en-US" sz="6400" dirty="0"/>
              <a:t> to standardize the independent feature present in the data is fixed range </a:t>
            </a:r>
            <a:r>
              <a:rPr lang="en-US" sz="6400" dirty="0" err="1"/>
              <a:t>i.e</a:t>
            </a:r>
            <a:r>
              <a:rPr lang="en-US" sz="6400" dirty="0"/>
              <a:t> it is used to bring the data on the common scale. There are two types of feature scaling one is standardization(</a:t>
            </a:r>
            <a:r>
              <a:rPr lang="en-US" sz="6400" dirty="0">
                <a:effectLst/>
                <a:ea typeface="Calibri" panose="020F0502020204030204" pitchFamily="34" charset="0"/>
              </a:rPr>
              <a:t>where the values are centered around the mean with unit standard</a:t>
            </a:r>
            <a:r>
              <a:rPr lang="en-US" sz="6400" dirty="0">
                <a:effectLst/>
                <a:ea typeface="Calibri" panose="020F0502020204030204" pitchFamily="34" charset="0"/>
                <a:cs typeface="Times New Roman" panose="02020603050405020304" pitchFamily="18" charset="0"/>
              </a:rPr>
              <a:t> </a:t>
            </a:r>
            <a:r>
              <a:rPr lang="en-US" sz="6400" dirty="0">
                <a:effectLst/>
                <a:ea typeface="Calibri" panose="020F0502020204030204" pitchFamily="34" charset="0"/>
              </a:rPr>
              <a:t>deviation) and  another is </a:t>
            </a:r>
            <a:r>
              <a:rPr lang="en-US" sz="6400" dirty="0" err="1">
                <a:effectLst/>
                <a:ea typeface="Calibri" panose="020F0502020204030204" pitchFamily="34" charset="0"/>
              </a:rPr>
              <a:t>Normalisation</a:t>
            </a:r>
            <a:r>
              <a:rPr lang="en-US" sz="6400" dirty="0">
                <a:ea typeface="Calibri" panose="020F0502020204030204" pitchFamily="34" charset="0"/>
              </a:rPr>
              <a:t>(shrinks the data within the given range usually of 0 to 1).By feature </a:t>
            </a:r>
            <a:r>
              <a:rPr lang="en-US" sz="6400" dirty="0" err="1">
                <a:ea typeface="Calibri" panose="020F0502020204030204" pitchFamily="34" charset="0"/>
              </a:rPr>
              <a:t>scaling,we</a:t>
            </a:r>
            <a:r>
              <a:rPr lang="en-US" sz="6400" dirty="0">
                <a:ea typeface="Calibri" panose="020F0502020204030204" pitchFamily="34" charset="0"/>
              </a:rPr>
              <a:t> can improve the accuracy of </a:t>
            </a:r>
            <a:r>
              <a:rPr lang="en-US" sz="6400" dirty="0" err="1">
                <a:ea typeface="Calibri" panose="020F0502020204030204" pitchFamily="34" charset="0"/>
              </a:rPr>
              <a:t>ridge,lasso</a:t>
            </a:r>
            <a:r>
              <a:rPr lang="en-US" sz="6400" dirty="0">
                <a:ea typeface="Calibri" panose="020F0502020204030204" pitchFamily="34" charset="0"/>
              </a:rPr>
              <a:t> and elastic net.</a:t>
            </a:r>
          </a:p>
          <a:p>
            <a:r>
              <a:rPr lang="en-US" sz="6400" u="sng" dirty="0">
                <a:ea typeface="Calibri" panose="020F0502020204030204" pitchFamily="34" charset="0"/>
              </a:rPr>
              <a:t>Feature transformation:</a:t>
            </a:r>
            <a:r>
              <a:rPr lang="en-US" sz="6400" dirty="0">
                <a:ea typeface="Calibri" panose="020F0502020204030204" pitchFamily="34" charset="0"/>
              </a:rPr>
              <a:t> It is the process in which the input column of the dataset is modified in such a form that overall machine learning model perform efficiently. Further missing value imputation, handling categorical data and outlier detection are the steps performed in feature </a:t>
            </a:r>
            <a:r>
              <a:rPr lang="en-US" sz="6400" dirty="0" err="1">
                <a:ea typeface="Calibri" panose="020F0502020204030204" pitchFamily="34" charset="0"/>
              </a:rPr>
              <a:t>transformation.By</a:t>
            </a:r>
            <a:r>
              <a:rPr lang="en-US" sz="6400" dirty="0">
                <a:ea typeface="Calibri" panose="020F0502020204030204" pitchFamily="34" charset="0"/>
              </a:rPr>
              <a:t> feature transformation, we can improve the overall efficiency of </a:t>
            </a:r>
            <a:r>
              <a:rPr lang="en-US" sz="6400" dirty="0" err="1">
                <a:ea typeface="Calibri" panose="020F0502020204030204" pitchFamily="34" charset="0"/>
              </a:rPr>
              <a:t>Lasso,ridge</a:t>
            </a:r>
            <a:r>
              <a:rPr lang="en-US" sz="6400" dirty="0">
                <a:ea typeface="Calibri" panose="020F0502020204030204" pitchFamily="34" charset="0"/>
              </a:rPr>
              <a:t> and elastic net.</a:t>
            </a:r>
          </a:p>
          <a:p>
            <a:r>
              <a:rPr lang="en-US" sz="6400" u="sng" dirty="0">
                <a:ea typeface="Calibri" panose="020F0502020204030204" pitchFamily="34" charset="0"/>
              </a:rPr>
              <a:t>use of Ensemble and boosting Algorithms:</a:t>
            </a:r>
            <a:r>
              <a:rPr lang="en-US" sz="6400" dirty="0">
                <a:ea typeface="Calibri" panose="020F0502020204030204" pitchFamily="34" charset="0"/>
              </a:rPr>
              <a:t>  These Algorithms helps to remove noise variables, generalize better than single component models and reduce sensitivity to outliers.</a:t>
            </a:r>
            <a:r>
              <a:rPr lang="en-US" sz="6400" dirty="0"/>
              <a:t> We  can build ensembles from regularized models or use regularization to select variables included in our  model ensembles. Together, regularization and model </a:t>
            </a:r>
            <a:r>
              <a:rPr lang="en-US" sz="6400" dirty="0" err="1"/>
              <a:t>ensembling</a:t>
            </a:r>
            <a:r>
              <a:rPr lang="en-US" sz="6400" dirty="0"/>
              <a:t> form a beautiful partnership, and we hope you will try them in all of your future analytics projects</a:t>
            </a:r>
            <a:endParaRPr lang="en-US" sz="6400" u="sng" dirty="0">
              <a:ea typeface="Calibri" panose="020F0502020204030204" pitchFamily="34" charset="0"/>
            </a:endParaRPr>
          </a:p>
          <a:p>
            <a:endParaRPr lang="en-US" u="sng" dirty="0">
              <a:ea typeface="Calibri" panose="020F0502020204030204" pitchFamily="34" charset="0"/>
            </a:endParaRPr>
          </a:p>
          <a:p>
            <a:pPr marL="0" indent="0">
              <a:buNone/>
            </a:pPr>
            <a:endParaRPr lang="en-US" sz="3800" dirty="0">
              <a:ea typeface="Calibri" panose="020F0502020204030204" pitchFamily="34"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u="sng" dirty="0"/>
          </a:p>
        </p:txBody>
      </p:sp>
    </p:spTree>
    <p:extLst>
      <p:ext uri="{BB962C8B-B14F-4D97-AF65-F5344CB8AC3E}">
        <p14:creationId xmlns:p14="http://schemas.microsoft.com/office/powerpoint/2010/main" val="34743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4DE9-AA52-937D-0DA8-F1D96EB178EE}"/>
              </a:ext>
            </a:extLst>
          </p:cNvPr>
          <p:cNvSpPr>
            <a:spLocks noGrp="1"/>
          </p:cNvSpPr>
          <p:nvPr>
            <p:ph type="title"/>
          </p:nvPr>
        </p:nvSpPr>
        <p:spPr/>
        <p:txBody>
          <a:bodyPr/>
          <a:lstStyle/>
          <a:p>
            <a:r>
              <a:rPr lang="en-US" u="sng" dirty="0"/>
              <a:t>References:</a:t>
            </a:r>
          </a:p>
        </p:txBody>
      </p:sp>
      <p:sp>
        <p:nvSpPr>
          <p:cNvPr id="3" name="Content Placeholder 2">
            <a:extLst>
              <a:ext uri="{FF2B5EF4-FFF2-40B4-BE49-F238E27FC236}">
                <a16:creationId xmlns:a16="http://schemas.microsoft.com/office/drawing/2014/main" id="{7FD0F261-55AC-B66A-618F-382016E9AA1B}"/>
              </a:ext>
            </a:extLst>
          </p:cNvPr>
          <p:cNvSpPr>
            <a:spLocks noGrp="1"/>
          </p:cNvSpPr>
          <p:nvPr>
            <p:ph idx="1"/>
          </p:nvPr>
        </p:nvSpPr>
        <p:spPr/>
        <p:txBody>
          <a:bodyPr/>
          <a:lstStyle/>
          <a:p>
            <a:r>
              <a:rPr lang="en-US" dirty="0">
                <a:hlinkClick r:id="rId2"/>
              </a:rPr>
              <a:t>https://www.elderresearch.com/blog/ensembles-regularization-analytics-superheros</a:t>
            </a:r>
            <a:endParaRPr lang="en-US" dirty="0"/>
          </a:p>
          <a:p>
            <a:r>
              <a:rPr lang="en-US" b="1" dirty="0"/>
              <a:t>Week8 - Data2204-Notes</a:t>
            </a:r>
          </a:p>
          <a:p>
            <a:r>
              <a:rPr lang="en-US" dirty="0"/>
              <a:t>An Introduction to Statistical Learning-Springer Texts in Statistics E book</a:t>
            </a:r>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22159101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225</TotalTime>
  <Words>942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PowerPoint Presentation</vt:lpstr>
      <vt:lpstr>Rational statement </vt:lpstr>
      <vt:lpstr>Explanation of MAE,RMSE and adj R2 for lasso model</vt:lpstr>
      <vt:lpstr>Explanation of MAE,RMSE and adj R2 for Ridge model</vt:lpstr>
      <vt:lpstr>Explanation of MAE,RMSE and adj R2 for Elastic-net model</vt:lpstr>
      <vt:lpstr>Three recommendations for Mr. john hughes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paramvir singh</dc:creator>
  <cp:lastModifiedBy>paramvir singh</cp:lastModifiedBy>
  <cp:revision>9</cp:revision>
  <dcterms:created xsi:type="dcterms:W3CDTF">2022-11-09T01:58:34Z</dcterms:created>
  <dcterms:modified xsi:type="dcterms:W3CDTF">2022-11-11T16:56:48Z</dcterms:modified>
</cp:coreProperties>
</file>