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60906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362948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346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09689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348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2039273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4197311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53167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268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B11F-4637-470A-9962-E688BA6DC42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68418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8FB11F-4637-470A-9962-E688BA6DC42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321171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FB11F-4637-470A-9962-E688BA6DC42D}"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369995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8FB11F-4637-470A-9962-E688BA6DC42D}"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245210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FB11F-4637-470A-9962-E688BA6DC42D}"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112330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8FB11F-4637-470A-9962-E688BA6DC42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88449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8FB11F-4637-470A-9962-E688BA6DC42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F9056-EEF8-4F20-929B-6A2387033E8C}" type="slidenum">
              <a:rPr lang="en-US" smtClean="0"/>
              <a:t>‹#›</a:t>
            </a:fld>
            <a:endParaRPr lang="en-US"/>
          </a:p>
        </p:txBody>
      </p:sp>
    </p:spTree>
    <p:extLst>
      <p:ext uri="{BB962C8B-B14F-4D97-AF65-F5344CB8AC3E}">
        <p14:creationId xmlns:p14="http://schemas.microsoft.com/office/powerpoint/2010/main" val="420411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8FB11F-4637-470A-9962-E688BA6DC42D}" type="datetimeFigureOut">
              <a:rPr lang="en-US" smtClean="0"/>
              <a:t>12/13/2022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5F9056-EEF8-4F20-929B-6A2387033E8C}" type="slidenum">
              <a:rPr lang="en-US" smtClean="0"/>
              <a:t>‹#›</a:t>
            </a:fld>
            <a:endParaRPr lang="en-US"/>
          </a:p>
        </p:txBody>
      </p:sp>
    </p:spTree>
    <p:extLst>
      <p:ext uri="{BB962C8B-B14F-4D97-AF65-F5344CB8AC3E}">
        <p14:creationId xmlns:p14="http://schemas.microsoft.com/office/powerpoint/2010/main" val="1308648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owardsdatascience.com/learning-curve-to-identify-overfitting-underfitting-problems-133177f38df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66144-0869-D706-5B42-A6463A115E14}"/>
              </a:ext>
            </a:extLst>
          </p:cNvPr>
          <p:cNvSpPr txBox="1"/>
          <p:nvPr/>
        </p:nvSpPr>
        <p:spPr>
          <a:xfrm>
            <a:off x="2358887" y="1762539"/>
            <a:ext cx="6732104" cy="1815882"/>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Statistical and Predictive Modeling 2</a:t>
            </a:r>
            <a:endParaRPr lang="en-US" sz="2800" b="1" dirty="0">
              <a:effectLst/>
              <a:latin typeface="Arial" panose="020B0604020202020204" pitchFamily="34" charset="0"/>
              <a:ea typeface="Calibri" panose="020F0502020204030204" pitchFamily="34" charset="0"/>
              <a:cs typeface="Arial" panose="020B0604020202020204" pitchFamily="34" charset="0"/>
            </a:endParaRPr>
          </a:p>
          <a:p>
            <a:r>
              <a:rPr lang="en-US" sz="2800" b="1" dirty="0">
                <a:effectLst/>
                <a:latin typeface="Arial" panose="020B0604020202020204" pitchFamily="34" charset="0"/>
                <a:ea typeface="Calibri" panose="020F0502020204030204" pitchFamily="34" charset="0"/>
                <a:cs typeface="Arial" panose="020B0604020202020204" pitchFamily="34" charset="0"/>
              </a:rPr>
              <a:t>Final project</a:t>
            </a:r>
            <a:br>
              <a:rPr lang="en-US" sz="2800" b="1" dirty="0">
                <a:effectLst/>
                <a:latin typeface="Arial" panose="020B0604020202020204" pitchFamily="34" charset="0"/>
                <a:ea typeface="Calibri" panose="020F0502020204030204" pitchFamily="34" charset="0"/>
                <a:cs typeface="Arial" panose="020B0604020202020204" pitchFamily="34" charset="0"/>
              </a:rPr>
            </a:br>
            <a:r>
              <a:rPr lang="en-US" sz="2800" b="1" dirty="0">
                <a:effectLst/>
                <a:latin typeface="Arial" panose="020B0604020202020204" pitchFamily="34" charset="0"/>
                <a:ea typeface="Calibri" panose="020F0502020204030204" pitchFamily="34" charset="0"/>
                <a:cs typeface="Arial" panose="020B0604020202020204" pitchFamily="34" charset="0"/>
              </a:rPr>
              <a:t>Name: Paramvi</a:t>
            </a:r>
            <a:r>
              <a:rPr lang="en-US" sz="2800" b="1" dirty="0">
                <a:latin typeface="Arial" panose="020B0604020202020204" pitchFamily="34" charset="0"/>
                <a:ea typeface="Calibri" panose="020F0502020204030204" pitchFamily="34" charset="0"/>
                <a:cs typeface="Arial" panose="020B0604020202020204" pitchFamily="34" charset="0"/>
              </a:rPr>
              <a:t>r singh Bali</a:t>
            </a:r>
            <a:br>
              <a:rPr lang="en-US" sz="2800" b="1" dirty="0">
                <a:latin typeface="Arial" panose="020B0604020202020204" pitchFamily="34" charset="0"/>
                <a:ea typeface="Calibri" panose="020F0502020204030204" pitchFamily="34" charset="0"/>
                <a:cs typeface="Arial" panose="020B0604020202020204" pitchFamily="34" charset="0"/>
              </a:rPr>
            </a:br>
            <a:r>
              <a:rPr lang="en-US" sz="2800" b="1" dirty="0">
                <a:latin typeface="Arial" panose="020B0604020202020204" pitchFamily="34" charset="0"/>
                <a:ea typeface="Calibri" panose="020F0502020204030204" pitchFamily="34" charset="0"/>
                <a:cs typeface="Arial" panose="020B0604020202020204" pitchFamily="34" charset="0"/>
              </a:rPr>
              <a:t>Student number: 100843502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0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47FB-3969-4CFB-937B-5A059B0E81B3}"/>
              </a:ext>
            </a:extLst>
          </p:cNvPr>
          <p:cNvSpPr>
            <a:spLocks noGrp="1"/>
          </p:cNvSpPr>
          <p:nvPr>
            <p:ph type="title"/>
          </p:nvPr>
        </p:nvSpPr>
        <p:spPr/>
        <p:txBody>
          <a:bodyPr>
            <a:normAutofit/>
          </a:bodyPr>
          <a:lstStyle/>
          <a:p>
            <a:r>
              <a:rPr lang="en-US" sz="2000" u="sng" dirty="0"/>
              <a:t>Three key insight(</a:t>
            </a:r>
            <a:r>
              <a:rPr lang="en-US" sz="2000" u="sng" dirty="0" err="1"/>
              <a:t>Precision,Recall</a:t>
            </a:r>
            <a:r>
              <a:rPr lang="en-US" sz="2000" u="sng" dirty="0"/>
              <a:t> and F1)of  the optimized logistic regression</a:t>
            </a:r>
            <a:endParaRPr lang="en-US" sz="2000" dirty="0"/>
          </a:p>
        </p:txBody>
      </p:sp>
      <p:sp>
        <p:nvSpPr>
          <p:cNvPr id="3" name="Content Placeholder 2">
            <a:extLst>
              <a:ext uri="{FF2B5EF4-FFF2-40B4-BE49-F238E27FC236}">
                <a16:creationId xmlns:a16="http://schemas.microsoft.com/office/drawing/2014/main" id="{AA9B94E4-B86D-B2BB-E507-4AB6F15E5958}"/>
              </a:ext>
            </a:extLst>
          </p:cNvPr>
          <p:cNvSpPr>
            <a:spLocks noGrp="1"/>
          </p:cNvSpPr>
          <p:nvPr>
            <p:ph idx="1"/>
          </p:nvPr>
        </p:nvSpPr>
        <p:spPr>
          <a:xfrm>
            <a:off x="677334" y="1636295"/>
            <a:ext cx="8596668" cy="4949856"/>
          </a:xfrm>
        </p:spPr>
        <p:txBody>
          <a:bodyPr>
            <a:normAutofit fontScale="92500" lnSpcReduction="20000"/>
          </a:bodyPr>
          <a:lstStyle/>
          <a:p>
            <a:r>
              <a:rPr lang="en-US" sz="1800" dirty="0">
                <a:latin typeface="Arial" panose="020B0604020202020204" pitchFamily="34" charset="0"/>
                <a:cs typeface="Arial" panose="020B0604020202020204" pitchFamily="34" charset="0"/>
              </a:rPr>
              <a:t>Precision means what proportion of predicted positives is truly positive.</a:t>
            </a:r>
          </a:p>
          <a:p>
            <a:r>
              <a:rPr lang="en-US" sz="1800" dirty="0">
                <a:latin typeface="Arial" panose="020B0604020202020204" pitchFamily="34" charset="0"/>
                <a:cs typeface="Arial" panose="020B0604020202020204" pitchFamily="34" charset="0"/>
              </a:rPr>
              <a:t>Precision = truly positive/(truly positive +false negative)</a:t>
            </a:r>
          </a:p>
          <a:p>
            <a:r>
              <a:rPr lang="en-US" dirty="0">
                <a:latin typeface="Arial" panose="020B0604020202020204" pitchFamily="34" charset="0"/>
                <a:cs typeface="Arial" panose="020B0604020202020204" pitchFamily="34" charset="0"/>
              </a:rPr>
              <a:t>The weighted average precision for this 86% efficient which is quite good. The value of the weighted average precision explains that only 86% of the predicted positive of this model are actually detected as true value and rest 14% predicted value are not actually detected as true positive.</a:t>
            </a:r>
          </a:p>
          <a:p>
            <a:r>
              <a:rPr lang="en-US" sz="1800" dirty="0">
                <a:latin typeface="Arial" panose="020B0604020202020204" pitchFamily="34" charset="0"/>
                <a:cs typeface="Arial" panose="020B0604020202020204" pitchFamily="34" charset="0"/>
              </a:rPr>
              <a:t>Recall explain what proportion of actual positive is classified or detected.</a:t>
            </a:r>
          </a:p>
          <a:p>
            <a:r>
              <a:rPr lang="en-US" sz="1800" dirty="0">
                <a:latin typeface="Arial" panose="020B0604020202020204" pitchFamily="34" charset="0"/>
                <a:cs typeface="Arial" panose="020B0604020202020204" pitchFamily="34" charset="0"/>
              </a:rPr>
              <a:t>Recall = true positive/ (true </a:t>
            </a:r>
            <a:r>
              <a:rPr lang="en-US" sz="1800" dirty="0" err="1">
                <a:latin typeface="Arial" panose="020B0604020202020204" pitchFamily="34" charset="0"/>
                <a:cs typeface="Arial" panose="020B0604020202020204" pitchFamily="34" charset="0"/>
              </a:rPr>
              <a:t>positive+false</a:t>
            </a:r>
            <a:r>
              <a:rPr lang="en-US" sz="1800" dirty="0">
                <a:latin typeface="Arial" panose="020B0604020202020204" pitchFamily="34" charset="0"/>
                <a:cs typeface="Arial" panose="020B0604020202020204" pitchFamily="34" charset="0"/>
              </a:rPr>
              <a:t> positive)</a:t>
            </a:r>
          </a:p>
          <a:p>
            <a:r>
              <a:rPr lang="en-US" dirty="0">
                <a:latin typeface="Arial" panose="020B0604020202020204" pitchFamily="34" charset="0"/>
                <a:cs typeface="Arial" panose="020B0604020202020204" pitchFamily="34" charset="0"/>
              </a:rPr>
              <a:t>The weighted average recall for this model is 75% efficient which is quite high. The value of the weighted average recall explain that only 75% of actual positive is detected and rest 25% predicted value are not actual positive.</a:t>
            </a:r>
          </a:p>
          <a:p>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r>
              <a:rPr lang="en-US" sz="1800" dirty="0">
                <a:latin typeface="Arial" panose="020B0604020202020204" pitchFamily="34" charset="0"/>
                <a:cs typeface="Arial" panose="020B0604020202020204" pitchFamily="34" charset="0"/>
              </a:rPr>
              <a:t>We use F1 score because there is always a trade off between Recall and precision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if we train our model to increase precision then Recall will decrease and vice versa. </a:t>
            </a:r>
          </a:p>
          <a:p>
            <a:r>
              <a:rPr lang="en-US" sz="1800" dirty="0">
                <a:latin typeface="Arial" panose="020B0604020202020204" pitchFamily="34" charset="0"/>
                <a:cs typeface="Arial" panose="020B0604020202020204" pitchFamily="34" charset="0"/>
              </a:rPr>
              <a:t>The weighted average F1 score for SVM algorithm is 79% efficient which is quite high</a:t>
            </a:r>
          </a:p>
          <a:p>
            <a:endParaRPr lang="en-US" dirty="0">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F1FAEEDC-96C5-BE28-E6B0-2380E3D87204}"/>
              </a:ext>
            </a:extLst>
          </p:cNvPr>
          <p:cNvPicPr>
            <a:picLocks noChangeAspect="1"/>
          </p:cNvPicPr>
          <p:nvPr/>
        </p:nvPicPr>
        <p:blipFill>
          <a:blip r:embed="rId2"/>
          <a:stretch>
            <a:fillRect/>
          </a:stretch>
        </p:blipFill>
        <p:spPr>
          <a:xfrm>
            <a:off x="8732354" y="816638"/>
            <a:ext cx="5157629" cy="1605286"/>
          </a:xfrm>
          <a:prstGeom prst="rect">
            <a:avLst/>
          </a:prstGeom>
        </p:spPr>
      </p:pic>
    </p:spTree>
    <p:extLst>
      <p:ext uri="{BB962C8B-B14F-4D97-AF65-F5344CB8AC3E}">
        <p14:creationId xmlns:p14="http://schemas.microsoft.com/office/powerpoint/2010/main" val="237294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CA74-E627-C39C-EA6D-B6448AED509F}"/>
              </a:ext>
            </a:extLst>
          </p:cNvPr>
          <p:cNvSpPr>
            <a:spLocks noGrp="1"/>
          </p:cNvSpPr>
          <p:nvPr>
            <p:ph type="title"/>
          </p:nvPr>
        </p:nvSpPr>
        <p:spPr>
          <a:xfrm>
            <a:off x="417842" y="325394"/>
            <a:ext cx="8596668" cy="1320800"/>
          </a:xfrm>
        </p:spPr>
        <p:txBody>
          <a:bodyPr>
            <a:normAutofit/>
          </a:bodyPr>
          <a:lstStyle/>
          <a:p>
            <a:r>
              <a:rPr lang="en-US" sz="2000" u="sng" dirty="0"/>
              <a:t>Presentation of the confusion metrics and classification report for the optimized naïve bayes</a:t>
            </a:r>
            <a:endParaRPr lang="en-US" sz="2000" dirty="0"/>
          </a:p>
        </p:txBody>
      </p:sp>
      <p:sp>
        <p:nvSpPr>
          <p:cNvPr id="3" name="Content Placeholder 2">
            <a:extLst>
              <a:ext uri="{FF2B5EF4-FFF2-40B4-BE49-F238E27FC236}">
                <a16:creationId xmlns:a16="http://schemas.microsoft.com/office/drawing/2014/main" id="{E1B086A6-CBA5-EBFF-AB36-B80E042953F8}"/>
              </a:ext>
            </a:extLst>
          </p:cNvPr>
          <p:cNvSpPr>
            <a:spLocks noGrp="1"/>
          </p:cNvSpPr>
          <p:nvPr>
            <p:ph idx="1"/>
          </p:nvPr>
        </p:nvSpPr>
        <p:spPr>
          <a:xfrm>
            <a:off x="677334" y="1495169"/>
            <a:ext cx="8596668" cy="4546194"/>
          </a:xfrm>
        </p:spPr>
        <p:txBody>
          <a:bodyPr>
            <a:normAutofit fontScale="92500"/>
          </a:bodyPr>
          <a:lstStyle/>
          <a:p>
            <a:r>
              <a:rPr lang="en-US" sz="1800" dirty="0">
                <a:latin typeface="Arial" panose="020B0604020202020204" pitchFamily="34" charset="0"/>
                <a:cs typeface="Arial" panose="020B0604020202020204" pitchFamily="34" charset="0"/>
              </a:rPr>
              <a:t>Confusion matrix is N×N table(where N is the number of the classes) that contains number of incorrect and correct predictions of the classified model.</a:t>
            </a:r>
          </a:p>
          <a:p>
            <a:r>
              <a:rPr lang="en-US" sz="1800" u="sng" dirty="0">
                <a:latin typeface="Arial" panose="020B0604020202020204" pitchFamily="34" charset="0"/>
                <a:cs typeface="Arial" panose="020B0604020202020204" pitchFamily="34" charset="0"/>
              </a:rPr>
              <a:t>True negative:</a:t>
            </a:r>
            <a:r>
              <a:rPr lang="en-US" sz="1800" dirty="0">
                <a:latin typeface="Arial" panose="020B0604020202020204" pitchFamily="34" charset="0"/>
                <a:cs typeface="Arial" panose="020B0604020202020204" pitchFamily="34" charset="0"/>
              </a:rPr>
              <a:t> when both case and prediction is </a:t>
            </a:r>
            <a:r>
              <a:rPr lang="en-US" sz="1800" dirty="0" err="1">
                <a:latin typeface="Arial" panose="020B0604020202020204" pitchFamily="34" charset="0"/>
                <a:cs typeface="Arial" panose="020B0604020202020204" pitchFamily="34" charset="0"/>
              </a:rPr>
              <a:t>negative.Here</a:t>
            </a:r>
            <a:r>
              <a:rPr lang="en-US" sz="1800" dirty="0">
                <a:latin typeface="Arial" panose="020B0604020202020204" pitchFamily="34" charset="0"/>
                <a:cs typeface="Arial" panose="020B0604020202020204" pitchFamily="34" charset="0"/>
              </a:rPr>
              <a:t> 520 is the true negative means 520 times the model predicted clients subscribing for service out of 667 times </a:t>
            </a:r>
            <a:r>
              <a:rPr lang="en-US" dirty="0">
                <a:latin typeface="Arial" panose="020B0604020202020204" pitchFamily="34" charset="0"/>
                <a:cs typeface="Arial" panose="020B0604020202020204" pitchFamily="34" charset="0"/>
              </a:rPr>
              <a:t>correctly</a:t>
            </a:r>
            <a:endParaRPr lang="en-US" sz="1800" dirty="0">
              <a:latin typeface="Arial" panose="020B0604020202020204" pitchFamily="34" charset="0"/>
              <a:cs typeface="Arial" panose="020B0604020202020204" pitchFamily="34" charset="0"/>
            </a:endParaRPr>
          </a:p>
          <a:p>
            <a:r>
              <a:rPr lang="en-US" sz="1800" u="sng" dirty="0">
                <a:latin typeface="Arial" panose="020B0604020202020204" pitchFamily="34" charset="0"/>
                <a:cs typeface="Arial" panose="020B0604020202020204" pitchFamily="34" charset="0"/>
              </a:rPr>
              <a:t>True positive: </a:t>
            </a:r>
            <a:r>
              <a:rPr lang="en-US" sz="1800" dirty="0">
                <a:latin typeface="Arial" panose="020B0604020202020204" pitchFamily="34" charset="0"/>
                <a:cs typeface="Arial" panose="020B0604020202020204" pitchFamily="34" charset="0"/>
              </a:rPr>
              <a:t>when both case and prediction is positive. Here 40 is the value of true positive  means 40 times  model predicted churning i.e. customers cancelling the service   out of 667 times correctly.</a:t>
            </a:r>
          </a:p>
          <a:p>
            <a:r>
              <a:rPr lang="en-US" sz="1800" u="sng" dirty="0">
                <a:latin typeface="Arial" panose="020B0604020202020204" pitchFamily="34" charset="0"/>
                <a:cs typeface="Arial" panose="020B0604020202020204" pitchFamily="34" charset="0"/>
              </a:rPr>
              <a:t>False positive:</a:t>
            </a:r>
            <a:r>
              <a:rPr lang="en-US" sz="1800" dirty="0">
                <a:latin typeface="Arial" panose="020B0604020202020204" pitchFamily="34" charset="0"/>
                <a:cs typeface="Arial" panose="020B0604020202020204" pitchFamily="34" charset="0"/>
              </a:rPr>
              <a:t> when case is negative and prediction is </a:t>
            </a:r>
            <a:r>
              <a:rPr lang="en-US" sz="1800" dirty="0" err="1">
                <a:latin typeface="Arial" panose="020B0604020202020204" pitchFamily="34" charset="0"/>
                <a:cs typeface="Arial" panose="020B0604020202020204" pitchFamily="34" charset="0"/>
              </a:rPr>
              <a:t>positive.Here</a:t>
            </a:r>
            <a:r>
              <a:rPr lang="en-US" sz="1800" dirty="0">
                <a:latin typeface="Arial" panose="020B0604020202020204" pitchFamily="34" charset="0"/>
                <a:cs typeface="Arial" panose="020B0604020202020204" pitchFamily="34" charset="0"/>
              </a:rPr>
              <a:t> the value of false positive is 50. It means the 50 times the model is predicting  churning(cancelling the service)  wrongly  however </a:t>
            </a:r>
            <a:r>
              <a:rPr lang="en-US" dirty="0">
                <a:latin typeface="Arial" panose="020B0604020202020204" pitchFamily="34" charset="0"/>
                <a:cs typeface="Arial" panose="020B0604020202020204" pitchFamily="34" charset="0"/>
              </a:rPr>
              <a:t>customer are </a:t>
            </a:r>
            <a:r>
              <a:rPr lang="en-US" sz="1800" dirty="0">
                <a:latin typeface="Arial" panose="020B0604020202020204" pitchFamily="34" charset="0"/>
                <a:cs typeface="Arial" panose="020B0604020202020204" pitchFamily="34" charset="0"/>
              </a:rPr>
              <a:t> subscribing for services in reality.</a:t>
            </a:r>
          </a:p>
          <a:p>
            <a:r>
              <a:rPr lang="en-US" sz="1800" u="sng" dirty="0">
                <a:latin typeface="Arial" panose="020B0604020202020204" pitchFamily="34" charset="0"/>
                <a:cs typeface="Arial" panose="020B0604020202020204" pitchFamily="34" charset="0"/>
              </a:rPr>
              <a:t>False negative :</a:t>
            </a:r>
            <a:r>
              <a:rPr lang="en-US" sz="1800" dirty="0">
                <a:latin typeface="Arial" panose="020B0604020202020204" pitchFamily="34" charset="0"/>
                <a:cs typeface="Arial" panose="020B0604020202020204" pitchFamily="34" charset="0"/>
              </a:rPr>
              <a:t> when case is positive and prediction is negative. Here the value is 57. it means 57 times the model is predicting that customers are subscribing the service  wrongly however </a:t>
            </a:r>
            <a:r>
              <a:rPr lang="en-US" dirty="0">
                <a:latin typeface="Arial" panose="020B0604020202020204" pitchFamily="34" charset="0"/>
                <a:cs typeface="Arial" panose="020B0604020202020204" pitchFamily="34" charset="0"/>
              </a:rPr>
              <a:t>actually the customer cancelling the services</a:t>
            </a:r>
            <a:r>
              <a:rPr lang="en-US" sz="1800" dirty="0">
                <a:latin typeface="Arial" panose="020B0604020202020204" pitchFamily="34" charset="0"/>
                <a:cs typeface="Arial" panose="020B0604020202020204" pitchFamily="34" charset="0"/>
              </a:rPr>
              <a:t>.</a:t>
            </a:r>
            <a:endParaRPr lang="en-US" sz="1800" u="sng" dirty="0">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17CD2786-CDC8-B6C3-0AB8-175758E29ACF}"/>
              </a:ext>
            </a:extLst>
          </p:cNvPr>
          <p:cNvPicPr>
            <a:picLocks noChangeAspect="1"/>
          </p:cNvPicPr>
          <p:nvPr/>
        </p:nvPicPr>
        <p:blipFill>
          <a:blip r:embed="rId2"/>
          <a:stretch>
            <a:fillRect/>
          </a:stretch>
        </p:blipFill>
        <p:spPr>
          <a:xfrm>
            <a:off x="9533494" y="1060281"/>
            <a:ext cx="2658506" cy="1654784"/>
          </a:xfrm>
          <a:prstGeom prst="rect">
            <a:avLst/>
          </a:prstGeom>
        </p:spPr>
      </p:pic>
    </p:spTree>
    <p:extLst>
      <p:ext uri="{BB962C8B-B14F-4D97-AF65-F5344CB8AC3E}">
        <p14:creationId xmlns:p14="http://schemas.microsoft.com/office/powerpoint/2010/main" val="171826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13F9-C62C-5E15-C295-6C021E5F759B}"/>
              </a:ext>
            </a:extLst>
          </p:cNvPr>
          <p:cNvSpPr>
            <a:spLocks noGrp="1"/>
          </p:cNvSpPr>
          <p:nvPr>
            <p:ph type="title"/>
          </p:nvPr>
        </p:nvSpPr>
        <p:spPr/>
        <p:txBody>
          <a:bodyPr>
            <a:normAutofit/>
          </a:bodyPr>
          <a:lstStyle/>
          <a:p>
            <a:r>
              <a:rPr lang="en-US" sz="2000" u="sng" dirty="0"/>
              <a:t>Three key insight(</a:t>
            </a:r>
            <a:r>
              <a:rPr lang="en-US" sz="2000" u="sng" dirty="0" err="1"/>
              <a:t>Precision,Recall</a:t>
            </a:r>
            <a:r>
              <a:rPr lang="en-US" sz="2000" u="sng" dirty="0"/>
              <a:t> and F1)of  the optimized naïve bayes</a:t>
            </a:r>
            <a:endParaRPr lang="en-US" sz="2000" dirty="0"/>
          </a:p>
        </p:txBody>
      </p:sp>
      <p:sp>
        <p:nvSpPr>
          <p:cNvPr id="3" name="Content Placeholder 2">
            <a:extLst>
              <a:ext uri="{FF2B5EF4-FFF2-40B4-BE49-F238E27FC236}">
                <a16:creationId xmlns:a16="http://schemas.microsoft.com/office/drawing/2014/main" id="{83D6B9FF-260A-D459-97B2-64952A0DA3AB}"/>
              </a:ext>
            </a:extLst>
          </p:cNvPr>
          <p:cNvSpPr>
            <a:spLocks noGrp="1"/>
          </p:cNvSpPr>
          <p:nvPr>
            <p:ph idx="1"/>
          </p:nvPr>
        </p:nvSpPr>
        <p:spPr>
          <a:xfrm>
            <a:off x="781878" y="1298713"/>
            <a:ext cx="8492124" cy="4742649"/>
          </a:xfrm>
        </p:spPr>
        <p:txBody>
          <a:bodyPr>
            <a:normAutofit fontScale="85000" lnSpcReduction="10000"/>
          </a:bodyPr>
          <a:lstStyle/>
          <a:p>
            <a:r>
              <a:rPr lang="en-US" sz="1800" dirty="0">
                <a:latin typeface="Arial" panose="020B0604020202020204" pitchFamily="34" charset="0"/>
                <a:cs typeface="Arial" panose="020B0604020202020204" pitchFamily="34" charset="0"/>
              </a:rPr>
              <a:t>Precision means what proportion of predicted positives is truly positive.</a:t>
            </a:r>
          </a:p>
          <a:p>
            <a:r>
              <a:rPr lang="en-US" sz="1800" dirty="0">
                <a:latin typeface="Arial" panose="020B0604020202020204" pitchFamily="34" charset="0"/>
                <a:cs typeface="Arial" panose="020B0604020202020204" pitchFamily="34" charset="0"/>
              </a:rPr>
              <a:t>Precision = truly positive/(truly positive +false negative)</a:t>
            </a:r>
          </a:p>
          <a:p>
            <a:r>
              <a:rPr lang="en-US" dirty="0">
                <a:latin typeface="Arial" panose="020B0604020202020204" pitchFamily="34" charset="0"/>
                <a:cs typeface="Arial" panose="020B0604020202020204" pitchFamily="34" charset="0"/>
              </a:rPr>
              <a:t>The weighted average precision for this 83% efficient which is quite good. The value of the weighted average precision explains that only 83% of the predicted positive of this model are actually detected as true value and rest 17% predicted value are not actually detected as true positive.</a:t>
            </a:r>
          </a:p>
          <a:p>
            <a:r>
              <a:rPr lang="en-US" sz="1800" dirty="0">
                <a:latin typeface="Arial" panose="020B0604020202020204" pitchFamily="34" charset="0"/>
                <a:cs typeface="Arial" panose="020B0604020202020204" pitchFamily="34" charset="0"/>
              </a:rPr>
              <a:t>Recall explain what proportion of actual positive is classified or detected.</a:t>
            </a:r>
          </a:p>
          <a:p>
            <a:r>
              <a:rPr lang="en-US" sz="1800" dirty="0">
                <a:latin typeface="Arial" panose="020B0604020202020204" pitchFamily="34" charset="0"/>
                <a:cs typeface="Arial" panose="020B0604020202020204" pitchFamily="34" charset="0"/>
              </a:rPr>
              <a:t>Recall = true positive/ (true </a:t>
            </a:r>
            <a:r>
              <a:rPr lang="en-US" sz="1800" dirty="0" err="1">
                <a:latin typeface="Arial" panose="020B0604020202020204" pitchFamily="34" charset="0"/>
                <a:cs typeface="Arial" panose="020B0604020202020204" pitchFamily="34" charset="0"/>
              </a:rPr>
              <a:t>positive+false</a:t>
            </a:r>
            <a:r>
              <a:rPr lang="en-US" sz="1800" dirty="0">
                <a:latin typeface="Arial" panose="020B0604020202020204" pitchFamily="34" charset="0"/>
                <a:cs typeface="Arial" panose="020B0604020202020204" pitchFamily="34" charset="0"/>
              </a:rPr>
              <a:t> positive)</a:t>
            </a:r>
          </a:p>
          <a:p>
            <a:r>
              <a:rPr lang="en-US" dirty="0">
                <a:latin typeface="Arial" panose="020B0604020202020204" pitchFamily="34" charset="0"/>
                <a:cs typeface="Arial" panose="020B0604020202020204" pitchFamily="34" charset="0"/>
              </a:rPr>
              <a:t>The weighted average recall for this model is 84% efficient which is quite high. The value of the weighted average recall explain that only 84% of actual positive is detected and rest 16% predicted value are not actual positive.</a:t>
            </a:r>
          </a:p>
          <a:p>
            <a:r>
              <a:rPr lang="en-US" sz="1800" dirty="0">
                <a:latin typeface="Arial" panose="020B0604020202020204" pitchFamily="34" charset="0"/>
                <a:cs typeface="Arial" panose="020B0604020202020204" pitchFamily="34" charset="0"/>
              </a:rPr>
              <a:t>F1 score is the harmonic mean of precision and Recall. It is the combination of precision and Recall.</a:t>
            </a:r>
          </a:p>
          <a:p>
            <a:r>
              <a:rPr lang="en-US" sz="1800" dirty="0">
                <a:latin typeface="Arial" panose="020B0604020202020204" pitchFamily="34" charset="0"/>
                <a:cs typeface="Arial" panose="020B0604020202020204" pitchFamily="34" charset="0"/>
              </a:rPr>
              <a:t>We use F1 score because there is always a trade off between Recall and precision </a:t>
            </a:r>
            <a:r>
              <a:rPr lang="en-US" sz="1800" dirty="0" err="1">
                <a:latin typeface="Arial" panose="020B0604020202020204" pitchFamily="34" charset="0"/>
                <a:cs typeface="Arial" panose="020B0604020202020204" pitchFamily="34" charset="0"/>
              </a:rPr>
              <a:t>ie</a:t>
            </a:r>
            <a:r>
              <a:rPr lang="en-US" sz="1800" dirty="0">
                <a:latin typeface="Arial" panose="020B0604020202020204" pitchFamily="34" charset="0"/>
                <a:cs typeface="Arial" panose="020B0604020202020204" pitchFamily="34" charset="0"/>
              </a:rPr>
              <a:t> if we train our model to increase precision then Recall will decrease and vice versa. </a:t>
            </a:r>
          </a:p>
          <a:p>
            <a:r>
              <a:rPr lang="en-US" sz="1800" dirty="0">
                <a:latin typeface="Arial" panose="020B0604020202020204" pitchFamily="34" charset="0"/>
                <a:cs typeface="Arial" panose="020B0604020202020204" pitchFamily="34" charset="0"/>
              </a:rPr>
              <a:t>The weighted average F1 score for SVM algorithm is 84% efficient which is quite high</a:t>
            </a:r>
          </a:p>
          <a:p>
            <a:endParaRPr lang="en-US" dirty="0"/>
          </a:p>
        </p:txBody>
      </p:sp>
      <p:pic>
        <p:nvPicPr>
          <p:cNvPr id="5" name="Picture 4">
            <a:extLst>
              <a:ext uri="{FF2B5EF4-FFF2-40B4-BE49-F238E27FC236}">
                <a16:creationId xmlns:a16="http://schemas.microsoft.com/office/drawing/2014/main" id="{48EEA028-14A2-C02B-ABA8-9348ADE24CED}"/>
              </a:ext>
            </a:extLst>
          </p:cNvPr>
          <p:cNvPicPr>
            <a:picLocks noChangeAspect="1"/>
          </p:cNvPicPr>
          <p:nvPr/>
        </p:nvPicPr>
        <p:blipFill>
          <a:blip r:embed="rId2"/>
          <a:stretch>
            <a:fillRect/>
          </a:stretch>
        </p:blipFill>
        <p:spPr>
          <a:xfrm>
            <a:off x="9495286" y="530840"/>
            <a:ext cx="5039842" cy="1535746"/>
          </a:xfrm>
          <a:prstGeom prst="rect">
            <a:avLst/>
          </a:prstGeom>
        </p:spPr>
      </p:pic>
    </p:spTree>
    <p:extLst>
      <p:ext uri="{BB962C8B-B14F-4D97-AF65-F5344CB8AC3E}">
        <p14:creationId xmlns:p14="http://schemas.microsoft.com/office/powerpoint/2010/main" val="197712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46E-0190-03CD-0EB9-3419D126D7C9}"/>
              </a:ext>
            </a:extLst>
          </p:cNvPr>
          <p:cNvSpPr>
            <a:spLocks noGrp="1"/>
          </p:cNvSpPr>
          <p:nvPr>
            <p:ph type="title"/>
          </p:nvPr>
        </p:nvSpPr>
        <p:spPr/>
        <p:txBody>
          <a:bodyPr>
            <a:normAutofit/>
          </a:bodyPr>
          <a:lstStyle/>
          <a:p>
            <a:r>
              <a:rPr lang="en-US" sz="2400" u="sng" dirty="0"/>
              <a:t>Presentation of ensemble model result and </a:t>
            </a:r>
            <a:r>
              <a:rPr lang="en-US" sz="2400" u="sng" dirty="0" err="1"/>
              <a:t>comparision</a:t>
            </a:r>
            <a:r>
              <a:rPr lang="en-US" sz="2400" u="sng" dirty="0"/>
              <a:t> with optimized logistic and naïve bayes </a:t>
            </a:r>
          </a:p>
        </p:txBody>
      </p:sp>
      <p:sp>
        <p:nvSpPr>
          <p:cNvPr id="7" name="Content Placeholder 6">
            <a:extLst>
              <a:ext uri="{FF2B5EF4-FFF2-40B4-BE49-F238E27FC236}">
                <a16:creationId xmlns:a16="http://schemas.microsoft.com/office/drawing/2014/main" id="{58B75179-3300-0AD4-C5AA-DC79EA7D6A62}"/>
              </a:ext>
            </a:extLst>
          </p:cNvPr>
          <p:cNvSpPr>
            <a:spLocks noGrp="1"/>
          </p:cNvSpPr>
          <p:nvPr>
            <p:ph idx="1"/>
          </p:nvPr>
        </p:nvSpPr>
        <p:spPr/>
        <p:txBody>
          <a:bodyPr/>
          <a:lstStyle/>
          <a:p>
            <a:r>
              <a:rPr lang="en-US" dirty="0"/>
              <a:t>The voting classifier has the precision of 84% which is greater than the logistic regression(76%) and bagging classifier(8%)</a:t>
            </a:r>
          </a:p>
          <a:p>
            <a:r>
              <a:rPr lang="en-US" dirty="0"/>
              <a:t>The voting classifier is a remarkable approach for classification because its methodology utilizes the collective judgment of multiple classifiers(logistic regression and bagging classifier) for predicting final results.</a:t>
            </a:r>
          </a:p>
          <a:p>
            <a:r>
              <a:rPr lang="en-US" dirty="0"/>
              <a:t>The voting  classifier(84%)performs less than logistic regression(86% precision) but however it performs more than naïve bayes(83% precision).</a:t>
            </a:r>
          </a:p>
          <a:p>
            <a:endParaRPr lang="en-US" dirty="0"/>
          </a:p>
          <a:p>
            <a:endParaRPr lang="en-US" dirty="0"/>
          </a:p>
        </p:txBody>
      </p:sp>
      <p:pic>
        <p:nvPicPr>
          <p:cNvPr id="9" name="Picture 8">
            <a:extLst>
              <a:ext uri="{FF2B5EF4-FFF2-40B4-BE49-F238E27FC236}">
                <a16:creationId xmlns:a16="http://schemas.microsoft.com/office/drawing/2014/main" id="{113567DC-2AFF-4387-3C79-7A1DE3502467}"/>
              </a:ext>
            </a:extLst>
          </p:cNvPr>
          <p:cNvPicPr>
            <a:picLocks noChangeAspect="1"/>
          </p:cNvPicPr>
          <p:nvPr/>
        </p:nvPicPr>
        <p:blipFill>
          <a:blip r:embed="rId2"/>
          <a:stretch>
            <a:fillRect/>
          </a:stretch>
        </p:blipFill>
        <p:spPr>
          <a:xfrm>
            <a:off x="10078846" y="936487"/>
            <a:ext cx="5823527" cy="1320800"/>
          </a:xfrm>
          <a:prstGeom prst="rect">
            <a:avLst/>
          </a:prstGeom>
        </p:spPr>
      </p:pic>
    </p:spTree>
    <p:extLst>
      <p:ext uri="{BB962C8B-B14F-4D97-AF65-F5344CB8AC3E}">
        <p14:creationId xmlns:p14="http://schemas.microsoft.com/office/powerpoint/2010/main" val="379251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B01D-BE13-14D3-2BA4-90D92FB90A6C}"/>
              </a:ext>
            </a:extLst>
          </p:cNvPr>
          <p:cNvSpPr>
            <a:spLocks noGrp="1"/>
          </p:cNvSpPr>
          <p:nvPr>
            <p:ph type="title"/>
          </p:nvPr>
        </p:nvSpPr>
        <p:spPr/>
        <p:txBody>
          <a:bodyPr>
            <a:normAutofit/>
          </a:bodyPr>
          <a:lstStyle/>
          <a:p>
            <a:r>
              <a:rPr lang="en-US" sz="2400" u="sng" dirty="0"/>
              <a:t>one model that should be implemented by  </a:t>
            </a:r>
            <a:r>
              <a:rPr lang="en-US" sz="2400" u="sng" dirty="0" err="1"/>
              <a:t>mr</a:t>
            </a:r>
            <a:r>
              <a:rPr lang="en-US" sz="2400" u="sng" dirty="0"/>
              <a:t> john </a:t>
            </a:r>
            <a:r>
              <a:rPr lang="en-US" sz="2400" u="sng" dirty="0" err="1"/>
              <a:t>hughes</a:t>
            </a:r>
            <a:r>
              <a:rPr lang="en-US" sz="2400" u="sng" dirty="0"/>
              <a:t> </a:t>
            </a:r>
          </a:p>
        </p:txBody>
      </p:sp>
      <p:sp>
        <p:nvSpPr>
          <p:cNvPr id="3" name="Content Placeholder 2">
            <a:extLst>
              <a:ext uri="{FF2B5EF4-FFF2-40B4-BE49-F238E27FC236}">
                <a16:creationId xmlns:a16="http://schemas.microsoft.com/office/drawing/2014/main" id="{B1C9821B-AC78-56A6-8667-8EEAEFCC8C18}"/>
              </a:ext>
            </a:extLst>
          </p:cNvPr>
          <p:cNvSpPr>
            <a:spLocks noGrp="1"/>
          </p:cNvSpPr>
          <p:nvPr>
            <p:ph idx="1"/>
          </p:nvPr>
        </p:nvSpPr>
        <p:spPr>
          <a:xfrm>
            <a:off x="1099930" y="1930400"/>
            <a:ext cx="8174071" cy="4110962"/>
          </a:xfrm>
        </p:spPr>
        <p:txBody>
          <a:bodyPr/>
          <a:lstStyle/>
          <a:p>
            <a:pPr marL="0" indent="0">
              <a:buNone/>
            </a:pPr>
            <a:r>
              <a:rPr lang="en-US" dirty="0"/>
              <a:t>  I will like to recommend voting </a:t>
            </a:r>
            <a:r>
              <a:rPr lang="en-US" dirty="0" err="1"/>
              <a:t>modle</a:t>
            </a:r>
            <a:r>
              <a:rPr lang="en-US" dirty="0"/>
              <a:t>/voting classifier to </a:t>
            </a:r>
            <a:r>
              <a:rPr lang="en-US" dirty="0" err="1"/>
              <a:t>mr.</a:t>
            </a:r>
            <a:r>
              <a:rPr lang="en-US" dirty="0"/>
              <a:t> john </a:t>
            </a:r>
            <a:r>
              <a:rPr lang="en-US" dirty="0" err="1"/>
              <a:t>hughes</a:t>
            </a:r>
            <a:r>
              <a:rPr lang="en-US" dirty="0"/>
              <a:t> because of the following reasons:</a:t>
            </a:r>
          </a:p>
          <a:p>
            <a:r>
              <a:rPr lang="en-US" dirty="0"/>
              <a:t>Voting is an ensemble method that combines the performances of multiple models to make predictions.</a:t>
            </a:r>
          </a:p>
          <a:p>
            <a:r>
              <a:rPr lang="en-US" dirty="0"/>
              <a:t> In voting </a:t>
            </a:r>
            <a:r>
              <a:rPr lang="en-US" dirty="0" err="1"/>
              <a:t>model,voting</a:t>
            </a:r>
            <a:r>
              <a:rPr lang="en-US" dirty="0"/>
              <a:t> relies on the performance of many models, they will not be hindered by large errors or misclassifications from one model. A poor performance from one model can be offset by a strong performance from other models for example in voting model that I created has 8% precision/accuracy in case bagging classifier which is very poor but however voting model offset this poor performance.</a:t>
            </a:r>
          </a:p>
        </p:txBody>
      </p:sp>
    </p:spTree>
    <p:extLst>
      <p:ext uri="{BB962C8B-B14F-4D97-AF65-F5344CB8AC3E}">
        <p14:creationId xmlns:p14="http://schemas.microsoft.com/office/powerpoint/2010/main" val="7170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6812-09BE-3827-71CB-616D85CEECE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41A2080-4996-9C7D-52CF-DB7F640291ED}"/>
              </a:ext>
            </a:extLst>
          </p:cNvPr>
          <p:cNvSpPr>
            <a:spLocks noGrp="1"/>
          </p:cNvSpPr>
          <p:nvPr>
            <p:ph idx="1"/>
          </p:nvPr>
        </p:nvSpPr>
        <p:spPr/>
        <p:txBody>
          <a:bodyPr/>
          <a:lstStyle/>
          <a:p>
            <a:r>
              <a:rPr lang="en-US" b="1" dirty="0"/>
              <a:t>Week3 - Data2204-Overview-CM</a:t>
            </a:r>
          </a:p>
          <a:p>
            <a:endParaRPr lang="en-US" b="1" dirty="0"/>
          </a:p>
          <a:p>
            <a:r>
              <a:rPr lang="en-US" b="1" dirty="0">
                <a:hlinkClick r:id="rId2"/>
              </a:rPr>
              <a:t>https://towardsdatascience.com/learning-curve-to-identify-overfitting-underfitting-problems-133177f38df5</a:t>
            </a:r>
            <a:endParaRPr lang="en-US" b="1" dirty="0"/>
          </a:p>
          <a:p>
            <a:r>
              <a:rPr lang="en-US" b="1" dirty="0"/>
              <a:t>An introduction to statistical learning-springer texts in statics E book</a:t>
            </a:r>
          </a:p>
          <a:p>
            <a:r>
              <a:rPr lang="en-US" b="1" dirty="0"/>
              <a:t>Week </a:t>
            </a:r>
            <a:r>
              <a:rPr lang="en-US" b="1"/>
              <a:t>8,9,12 – data2204-overview-cm</a:t>
            </a:r>
            <a:endParaRPr lang="en-US" b="1" dirty="0"/>
          </a:p>
          <a:p>
            <a:endParaRPr lang="en-US" b="1" dirty="0"/>
          </a:p>
        </p:txBody>
      </p:sp>
    </p:spTree>
    <p:extLst>
      <p:ext uri="{BB962C8B-B14F-4D97-AF65-F5344CB8AC3E}">
        <p14:creationId xmlns:p14="http://schemas.microsoft.com/office/powerpoint/2010/main" val="101783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69C7-BA1C-E5F3-1A03-5A736D94F8AF}"/>
              </a:ext>
            </a:extLst>
          </p:cNvPr>
          <p:cNvSpPr>
            <a:spLocks noGrp="1"/>
          </p:cNvSpPr>
          <p:nvPr>
            <p:ph type="title"/>
          </p:nvPr>
        </p:nvSpPr>
        <p:spPr/>
        <p:txBody>
          <a:bodyPr/>
          <a:lstStyle/>
          <a:p>
            <a:pPr algn="ctr"/>
            <a:r>
              <a:rPr lang="en-US" sz="3600" u="sng" dirty="0"/>
              <a:t>Rational statement </a:t>
            </a:r>
            <a:endParaRPr lang="en-US" u="sng" dirty="0"/>
          </a:p>
        </p:txBody>
      </p:sp>
      <p:sp>
        <p:nvSpPr>
          <p:cNvPr id="3" name="Content Placeholder 2">
            <a:extLst>
              <a:ext uri="{FF2B5EF4-FFF2-40B4-BE49-F238E27FC236}">
                <a16:creationId xmlns:a16="http://schemas.microsoft.com/office/drawing/2014/main" id="{229DF1DC-6CEC-5415-2D08-F42BD9D2072D}"/>
              </a:ext>
            </a:extLst>
          </p:cNvPr>
          <p:cNvSpPr>
            <a:spLocks noGrp="1"/>
          </p:cNvSpPr>
          <p:nvPr>
            <p:ph idx="1"/>
          </p:nvPr>
        </p:nvSpPr>
        <p:spPr>
          <a:xfrm>
            <a:off x="781878" y="1510749"/>
            <a:ext cx="8492124" cy="4530614"/>
          </a:xfrm>
        </p:spPr>
        <p:txBody>
          <a:bodyPr/>
          <a:lstStyle/>
          <a:p>
            <a:r>
              <a:rPr lang="en-US" dirty="0"/>
              <a:t>In the given dataset there are 3,333 observation and 11 variables .</a:t>
            </a:r>
          </a:p>
          <a:p>
            <a:r>
              <a:rPr lang="en-US" dirty="0"/>
              <a:t>I will create </a:t>
            </a:r>
            <a:r>
              <a:rPr lang="en-US" dirty="0" err="1"/>
              <a:t>leraning</a:t>
            </a:r>
            <a:r>
              <a:rPr lang="en-US" dirty="0"/>
              <a:t> curve for logistic and naïve bayes algorithm to check whether the model is good fit, underfit and overfit.</a:t>
            </a:r>
          </a:p>
          <a:p>
            <a:r>
              <a:rPr lang="en-US" dirty="0"/>
              <a:t>Further I will </a:t>
            </a:r>
            <a:r>
              <a:rPr lang="en-US" dirty="0">
                <a:effectLst/>
              </a:rPr>
              <a:t>Create Optimize models (including ROC/AUC Curves) using the logistics and naïve bayes</a:t>
            </a:r>
          </a:p>
          <a:p>
            <a:r>
              <a:rPr lang="en-US" dirty="0"/>
              <a:t>I will create and present Ensemble voting model and then compare it with logistics and naïve bayes model.</a:t>
            </a:r>
          </a:p>
          <a:p>
            <a:r>
              <a:rPr lang="en-US" dirty="0"/>
              <a:t>Finally, I will recommend best model to </a:t>
            </a:r>
            <a:r>
              <a:rPr lang="en-US" dirty="0" err="1"/>
              <a:t>mr</a:t>
            </a:r>
            <a:r>
              <a:rPr lang="en-US" dirty="0"/>
              <a:t> john </a:t>
            </a:r>
            <a:r>
              <a:rPr lang="en-US" dirty="0" err="1"/>
              <a:t>hughes</a:t>
            </a:r>
            <a:r>
              <a:rPr lang="en-US" dirty="0"/>
              <a:t>.</a:t>
            </a:r>
          </a:p>
          <a:p>
            <a:endParaRPr lang="en-US" dirty="0"/>
          </a:p>
          <a:p>
            <a:endParaRPr lang="en-US" dirty="0"/>
          </a:p>
        </p:txBody>
      </p:sp>
    </p:spTree>
    <p:extLst>
      <p:ext uri="{BB962C8B-B14F-4D97-AF65-F5344CB8AC3E}">
        <p14:creationId xmlns:p14="http://schemas.microsoft.com/office/powerpoint/2010/main" val="402692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4ED3-16EB-2D5A-B9AF-5BE95793FF7B}"/>
              </a:ext>
            </a:extLst>
          </p:cNvPr>
          <p:cNvSpPr>
            <a:spLocks noGrp="1"/>
          </p:cNvSpPr>
          <p:nvPr>
            <p:ph type="title"/>
          </p:nvPr>
        </p:nvSpPr>
        <p:spPr/>
        <p:txBody>
          <a:bodyPr>
            <a:normAutofit/>
          </a:bodyPr>
          <a:lstStyle/>
          <a:p>
            <a:r>
              <a:rPr lang="en-US" sz="3200" u="sng" dirty="0"/>
              <a:t>Three key Insight from pandas profile report</a:t>
            </a:r>
            <a:endParaRPr lang="en-US" sz="3200" dirty="0"/>
          </a:p>
        </p:txBody>
      </p:sp>
      <p:sp>
        <p:nvSpPr>
          <p:cNvPr id="3" name="Content Placeholder 2">
            <a:extLst>
              <a:ext uri="{FF2B5EF4-FFF2-40B4-BE49-F238E27FC236}">
                <a16:creationId xmlns:a16="http://schemas.microsoft.com/office/drawing/2014/main" id="{96D89375-AD2D-94CF-E623-3816DF8B387C}"/>
              </a:ext>
            </a:extLst>
          </p:cNvPr>
          <p:cNvSpPr>
            <a:spLocks noGrp="1"/>
          </p:cNvSpPr>
          <p:nvPr>
            <p:ph idx="1"/>
          </p:nvPr>
        </p:nvSpPr>
        <p:spPr>
          <a:xfrm>
            <a:off x="677334" y="1828801"/>
            <a:ext cx="8596668" cy="4212562"/>
          </a:xfrm>
        </p:spPr>
        <p:txBody>
          <a:bodyPr/>
          <a:lstStyle/>
          <a:p>
            <a:pPr marL="0" indent="0">
              <a:buNone/>
            </a:pPr>
            <a:r>
              <a:rPr lang="en-US" b="1" u="sng" dirty="0"/>
              <a:t>Overview from the pandas profile:</a:t>
            </a:r>
          </a:p>
          <a:p>
            <a:r>
              <a:rPr lang="en-US" dirty="0">
                <a:latin typeface="Arial" panose="020B0604020202020204" pitchFamily="34" charset="0"/>
                <a:cs typeface="Arial" panose="020B0604020202020204" pitchFamily="34" charset="0"/>
              </a:rPr>
              <a:t>overview generally give us the basic description of the dataset.</a:t>
            </a:r>
          </a:p>
          <a:p>
            <a:r>
              <a:rPr lang="en-US" dirty="0">
                <a:latin typeface="Arial" panose="020B0604020202020204" pitchFamily="34" charset="0"/>
                <a:cs typeface="Arial" panose="020B0604020202020204" pitchFamily="34" charset="0"/>
              </a:rPr>
              <a:t>There are 11 columns,3333 rows,0 missing values and 18 duplicate rows.286.6  kb is the size of the dataset in memory and 88.0  Byte is the size which every row occupies</a:t>
            </a:r>
          </a:p>
          <a:p>
            <a:r>
              <a:rPr lang="en-US" dirty="0">
                <a:latin typeface="Arial" panose="020B0604020202020204" pitchFamily="34" charset="0"/>
                <a:cs typeface="Arial" panose="020B0604020202020204" pitchFamily="34" charset="0"/>
              </a:rPr>
              <a:t>There are three types of variables/column namely numeric, categorical and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in which 8 are numeric column, 3 are the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column.</a:t>
            </a:r>
          </a:p>
          <a:p>
            <a:endParaRPr lang="en-US" b="1" u="sng" dirty="0"/>
          </a:p>
        </p:txBody>
      </p:sp>
      <p:pic>
        <p:nvPicPr>
          <p:cNvPr id="5" name="Picture 4">
            <a:extLst>
              <a:ext uri="{FF2B5EF4-FFF2-40B4-BE49-F238E27FC236}">
                <a16:creationId xmlns:a16="http://schemas.microsoft.com/office/drawing/2014/main" id="{E2B11C3A-C3A7-E800-547C-5228F8705FB9}"/>
              </a:ext>
            </a:extLst>
          </p:cNvPr>
          <p:cNvPicPr>
            <a:picLocks noChangeAspect="1"/>
          </p:cNvPicPr>
          <p:nvPr/>
        </p:nvPicPr>
        <p:blipFill>
          <a:blip r:embed="rId2"/>
          <a:stretch>
            <a:fillRect/>
          </a:stretch>
        </p:blipFill>
        <p:spPr>
          <a:xfrm>
            <a:off x="8871045" y="-182045"/>
            <a:ext cx="7526768" cy="2637307"/>
          </a:xfrm>
          <a:prstGeom prst="rect">
            <a:avLst/>
          </a:prstGeom>
        </p:spPr>
      </p:pic>
    </p:spTree>
    <p:extLst>
      <p:ext uri="{BB962C8B-B14F-4D97-AF65-F5344CB8AC3E}">
        <p14:creationId xmlns:p14="http://schemas.microsoft.com/office/powerpoint/2010/main" val="178558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492D-CA20-515F-871D-FF17436A2527}"/>
              </a:ext>
            </a:extLst>
          </p:cNvPr>
          <p:cNvSpPr>
            <a:spLocks noGrp="1"/>
          </p:cNvSpPr>
          <p:nvPr>
            <p:ph type="title"/>
          </p:nvPr>
        </p:nvSpPr>
        <p:spPr/>
        <p:txBody>
          <a:bodyPr>
            <a:normAutofit/>
          </a:bodyPr>
          <a:lstStyle/>
          <a:p>
            <a:r>
              <a:rPr lang="en-US" sz="3200" u="sng" dirty="0"/>
              <a:t>Three key Insight from pandas profile report</a:t>
            </a:r>
            <a:endParaRPr lang="en-US" sz="3200" dirty="0"/>
          </a:p>
        </p:txBody>
      </p:sp>
      <p:sp>
        <p:nvSpPr>
          <p:cNvPr id="3" name="Content Placeholder 2">
            <a:extLst>
              <a:ext uri="{FF2B5EF4-FFF2-40B4-BE49-F238E27FC236}">
                <a16:creationId xmlns:a16="http://schemas.microsoft.com/office/drawing/2014/main" id="{09D2D53B-D771-1642-F961-E269C2722673}"/>
              </a:ext>
            </a:extLst>
          </p:cNvPr>
          <p:cNvSpPr>
            <a:spLocks noGrp="1"/>
          </p:cNvSpPr>
          <p:nvPr>
            <p:ph idx="1"/>
          </p:nvPr>
        </p:nvSpPr>
        <p:spPr>
          <a:xfrm>
            <a:off x="821634" y="1457739"/>
            <a:ext cx="8452367" cy="4583623"/>
          </a:xfrm>
        </p:spPr>
        <p:txBody>
          <a:bodyPr/>
          <a:lstStyle/>
          <a:p>
            <a:pPr marL="0" indent="0">
              <a:buNone/>
            </a:pPr>
            <a:r>
              <a:rPr lang="en-US" b="1" u="sng" dirty="0"/>
              <a:t>Correlations from pandas profile using heat map :</a:t>
            </a:r>
          </a:p>
          <a:p>
            <a:r>
              <a:rPr lang="en-US" sz="1800" dirty="0">
                <a:latin typeface="Arial" panose="020B0604020202020204" pitchFamily="34" charset="0"/>
                <a:cs typeface="Arial" panose="020B0604020202020204" pitchFamily="34" charset="0"/>
              </a:rPr>
              <a:t>correlations is used for bivariate analysis between two  </a:t>
            </a:r>
            <a:r>
              <a:rPr lang="en-US" sz="1800" dirty="0" err="1">
                <a:latin typeface="Arial" panose="020B0604020202020204" pitchFamily="34" charset="0"/>
                <a:cs typeface="Arial" panose="020B0604020202020204" pitchFamily="34" charset="0"/>
              </a:rPr>
              <a:t>variables.</a:t>
            </a:r>
            <a:r>
              <a:rPr lang="en-US" dirty="0" err="1">
                <a:latin typeface="Arial" panose="020B0604020202020204" pitchFamily="34" charset="0"/>
                <a:cs typeface="Arial" panose="020B0604020202020204" pitchFamily="34" charset="0"/>
              </a:rPr>
              <a:t>The</a:t>
            </a:r>
            <a:r>
              <a:rPr lang="en-US" dirty="0">
                <a:latin typeface="Arial" panose="020B0604020202020204" pitchFamily="34" charset="0"/>
                <a:cs typeface="Arial" panose="020B0604020202020204" pitchFamily="34" charset="0"/>
              </a:rPr>
              <a:t> dark blue color indicates that they are highly correlated and red </a:t>
            </a:r>
            <a:r>
              <a:rPr lang="en-US" dirty="0" err="1">
                <a:latin typeface="Arial" panose="020B0604020202020204" pitchFamily="34" charset="0"/>
                <a:cs typeface="Arial" panose="020B0604020202020204" pitchFamily="34" charset="0"/>
              </a:rPr>
              <a:t>coler</a:t>
            </a:r>
            <a:r>
              <a:rPr lang="en-US" dirty="0">
                <a:latin typeface="Arial" panose="020B0604020202020204" pitchFamily="34" charset="0"/>
                <a:cs typeface="Arial" panose="020B0604020202020204" pitchFamily="34" charset="0"/>
              </a:rPr>
              <a:t> indicates that they are very less correlated.</a:t>
            </a:r>
          </a:p>
          <a:p>
            <a:r>
              <a:rPr lang="en-US" dirty="0">
                <a:latin typeface="Arial" panose="020B0604020202020204" pitchFamily="34" charset="0"/>
                <a:cs typeface="Arial" panose="020B0604020202020204" pitchFamily="34" charset="0"/>
              </a:rPr>
              <a:t>The variables monthly charge and </a:t>
            </a:r>
            <a:r>
              <a:rPr lang="en-US" dirty="0" err="1">
                <a:latin typeface="Arial" panose="020B0604020202020204" pitchFamily="34" charset="0"/>
                <a:cs typeface="Arial" panose="020B0604020202020204" pitchFamily="34" charset="0"/>
              </a:rPr>
              <a:t>datausage</a:t>
            </a:r>
            <a:r>
              <a:rPr lang="en-US" dirty="0">
                <a:latin typeface="Arial" panose="020B0604020202020204" pitchFamily="34" charset="0"/>
                <a:cs typeface="Arial" panose="020B0604020202020204" pitchFamily="34" charset="0"/>
              </a:rPr>
              <a:t> have a light blue color(I circle it with red) means that they are somehow highly correlated and dependent variable churn and independent </a:t>
            </a:r>
            <a:r>
              <a:rPr lang="en-US" dirty="0" err="1">
                <a:latin typeface="Arial" panose="020B0604020202020204" pitchFamily="34" charset="0"/>
                <a:cs typeface="Arial" panose="020B0604020202020204" pitchFamily="34" charset="0"/>
              </a:rPr>
              <a:t>daycalls</a:t>
            </a:r>
            <a:r>
              <a:rPr lang="en-US" dirty="0">
                <a:latin typeface="Arial" panose="020B0604020202020204" pitchFamily="34" charset="0"/>
                <a:cs typeface="Arial" panose="020B0604020202020204" pitchFamily="34" charset="0"/>
              </a:rPr>
              <a:t> have a white(I circle it with black) which means they are less correlated.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2F897791-66CD-4474-FA7E-CCE932C946AD}"/>
              </a:ext>
            </a:extLst>
          </p:cNvPr>
          <p:cNvPicPr>
            <a:picLocks noChangeAspect="1"/>
          </p:cNvPicPr>
          <p:nvPr/>
        </p:nvPicPr>
        <p:blipFill>
          <a:blip r:embed="rId2"/>
          <a:stretch>
            <a:fillRect/>
          </a:stretch>
        </p:blipFill>
        <p:spPr>
          <a:xfrm>
            <a:off x="9162790" y="-168876"/>
            <a:ext cx="5246061" cy="4198552"/>
          </a:xfrm>
          <a:prstGeom prst="rect">
            <a:avLst/>
          </a:prstGeom>
        </p:spPr>
      </p:pic>
    </p:spTree>
    <p:extLst>
      <p:ext uri="{BB962C8B-B14F-4D97-AF65-F5344CB8AC3E}">
        <p14:creationId xmlns:p14="http://schemas.microsoft.com/office/powerpoint/2010/main" val="219425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D389-D64A-544D-6D15-6E5109118A3C}"/>
              </a:ext>
            </a:extLst>
          </p:cNvPr>
          <p:cNvSpPr>
            <a:spLocks noGrp="1"/>
          </p:cNvSpPr>
          <p:nvPr>
            <p:ph type="title"/>
          </p:nvPr>
        </p:nvSpPr>
        <p:spPr/>
        <p:txBody>
          <a:bodyPr>
            <a:normAutofit/>
          </a:bodyPr>
          <a:lstStyle/>
          <a:p>
            <a:r>
              <a:rPr lang="en-US" sz="3200" u="sng" dirty="0"/>
              <a:t>Three key Insight from pandas profile report</a:t>
            </a:r>
            <a:endParaRPr lang="en-US" sz="3200" dirty="0"/>
          </a:p>
        </p:txBody>
      </p:sp>
      <p:sp>
        <p:nvSpPr>
          <p:cNvPr id="3" name="Content Placeholder 2">
            <a:extLst>
              <a:ext uri="{FF2B5EF4-FFF2-40B4-BE49-F238E27FC236}">
                <a16:creationId xmlns:a16="http://schemas.microsoft.com/office/drawing/2014/main" id="{9CABD15A-E83F-A8A0-03F5-61CC72EB575A}"/>
              </a:ext>
            </a:extLst>
          </p:cNvPr>
          <p:cNvSpPr>
            <a:spLocks noGrp="1"/>
          </p:cNvSpPr>
          <p:nvPr>
            <p:ph idx="1"/>
          </p:nvPr>
        </p:nvSpPr>
        <p:spPr/>
        <p:txBody>
          <a:bodyPr/>
          <a:lstStyle/>
          <a:p>
            <a:pPr marL="0" indent="0">
              <a:buNone/>
            </a:pPr>
            <a:r>
              <a:rPr lang="en-US" b="1" u="sng" dirty="0"/>
              <a:t>Warning from pandas profile:</a:t>
            </a:r>
          </a:p>
          <a:p>
            <a:r>
              <a:rPr lang="en-US" dirty="0"/>
              <a:t>We can </a:t>
            </a:r>
            <a:r>
              <a:rPr lang="en-US" dirty="0" err="1"/>
              <a:t>analyse</a:t>
            </a:r>
            <a:r>
              <a:rPr lang="en-US" dirty="0"/>
              <a:t> that there exist high multicollinearity between </a:t>
            </a:r>
          </a:p>
          <a:p>
            <a:pPr marL="0" indent="0">
              <a:buNone/>
            </a:pPr>
            <a:r>
              <a:rPr lang="en-US" dirty="0"/>
              <a:t>independent variable </a:t>
            </a:r>
            <a:r>
              <a:rPr lang="en-US" dirty="0" err="1"/>
              <a:t>datausage</a:t>
            </a:r>
            <a:r>
              <a:rPr lang="en-US" dirty="0"/>
              <a:t> and </a:t>
            </a:r>
            <a:r>
              <a:rPr lang="en-US" dirty="0" err="1"/>
              <a:t>dataplan</a:t>
            </a:r>
            <a:r>
              <a:rPr lang="en-US" dirty="0"/>
              <a:t>. Thus it is very difficult for the regression model to determine the  coefficients of these independent variables which makes the regression model little unstable.</a:t>
            </a:r>
          </a:p>
          <a:p>
            <a:pPr marL="0" indent="0">
              <a:buNone/>
            </a:pPr>
            <a:endParaRPr lang="en-US" dirty="0"/>
          </a:p>
          <a:p>
            <a:endParaRPr lang="en-US" b="1" u="sng" dirty="0"/>
          </a:p>
        </p:txBody>
      </p:sp>
      <p:pic>
        <p:nvPicPr>
          <p:cNvPr id="5" name="Picture 4">
            <a:extLst>
              <a:ext uri="{FF2B5EF4-FFF2-40B4-BE49-F238E27FC236}">
                <a16:creationId xmlns:a16="http://schemas.microsoft.com/office/drawing/2014/main" id="{D55C1508-7327-9AEE-97E9-4A3D01C2ADA8}"/>
              </a:ext>
            </a:extLst>
          </p:cNvPr>
          <p:cNvPicPr>
            <a:picLocks noChangeAspect="1"/>
          </p:cNvPicPr>
          <p:nvPr/>
        </p:nvPicPr>
        <p:blipFill>
          <a:blip r:embed="rId2"/>
          <a:stretch>
            <a:fillRect/>
          </a:stretch>
        </p:blipFill>
        <p:spPr>
          <a:xfrm>
            <a:off x="7684725" y="1175798"/>
            <a:ext cx="6758406" cy="1739393"/>
          </a:xfrm>
          <a:prstGeom prst="rect">
            <a:avLst/>
          </a:prstGeom>
        </p:spPr>
      </p:pic>
    </p:spTree>
    <p:extLst>
      <p:ext uri="{BB962C8B-B14F-4D97-AF65-F5344CB8AC3E}">
        <p14:creationId xmlns:p14="http://schemas.microsoft.com/office/powerpoint/2010/main" val="220467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2E7E-99D6-C910-FD07-1C969DFE7F3E}"/>
              </a:ext>
            </a:extLst>
          </p:cNvPr>
          <p:cNvSpPr>
            <a:spLocks noGrp="1"/>
          </p:cNvSpPr>
          <p:nvPr>
            <p:ph type="title"/>
          </p:nvPr>
        </p:nvSpPr>
        <p:spPr/>
        <p:txBody>
          <a:bodyPr>
            <a:normAutofit/>
          </a:bodyPr>
          <a:lstStyle/>
          <a:p>
            <a:r>
              <a:rPr lang="en-US" sz="2000" u="sng" dirty="0"/>
              <a:t>Presenting the learning curve and explaining the two key insight for logistic </a:t>
            </a:r>
            <a:r>
              <a:rPr lang="en-US" sz="2000" u="sng" dirty="0" err="1"/>
              <a:t>regresssion</a:t>
            </a:r>
            <a:endParaRPr lang="en-US" sz="2000" u="sng" dirty="0"/>
          </a:p>
        </p:txBody>
      </p:sp>
      <p:sp>
        <p:nvSpPr>
          <p:cNvPr id="3" name="Content Placeholder 2">
            <a:extLst>
              <a:ext uri="{FF2B5EF4-FFF2-40B4-BE49-F238E27FC236}">
                <a16:creationId xmlns:a16="http://schemas.microsoft.com/office/drawing/2014/main" id="{4B1A3951-760B-CF72-84EB-34A1A741ACDA}"/>
              </a:ext>
            </a:extLst>
          </p:cNvPr>
          <p:cNvSpPr>
            <a:spLocks noGrp="1"/>
          </p:cNvSpPr>
          <p:nvPr>
            <p:ph idx="1"/>
          </p:nvPr>
        </p:nvSpPr>
        <p:spPr>
          <a:xfrm>
            <a:off x="770020" y="1600201"/>
            <a:ext cx="8503981" cy="4441162"/>
          </a:xfrm>
        </p:spPr>
        <p:txBody>
          <a:bodyPr/>
          <a:lstStyle/>
          <a:p>
            <a:r>
              <a:rPr lang="en-US" b="1" u="sng" dirty="0">
                <a:latin typeface="Arial" panose="020B0604020202020204" pitchFamily="34" charset="0"/>
                <a:cs typeface="Arial" panose="020B0604020202020204" pitchFamily="34" charset="0"/>
              </a:rPr>
              <a:t>Interpretating the training recall: </a:t>
            </a:r>
            <a:r>
              <a:rPr lang="en-US" dirty="0">
                <a:latin typeface="Arial" panose="020B0604020202020204" pitchFamily="34" charset="0"/>
                <a:cs typeface="Arial" panose="020B0604020202020204" pitchFamily="34" charset="0"/>
              </a:rPr>
              <a:t>    Learning curve has high training recall which decreases slightly upon adding the training samples and further it flattens, indicating the addition of more training examples doesn’t improve the model performance on training the data.</a:t>
            </a:r>
          </a:p>
          <a:p>
            <a:r>
              <a:rPr lang="en-US" b="1" u="sng" dirty="0">
                <a:latin typeface="Arial" panose="020B0604020202020204" pitchFamily="34" charset="0"/>
                <a:cs typeface="Arial" panose="020B0604020202020204" pitchFamily="34" charset="0"/>
              </a:rPr>
              <a:t>Interpretating the validation recall</a:t>
            </a:r>
            <a:r>
              <a:rPr lang="en-US" dirty="0">
                <a:latin typeface="Arial" panose="020B0604020202020204" pitchFamily="34" charset="0"/>
                <a:cs typeface="Arial" panose="020B0604020202020204" pitchFamily="34" charset="0"/>
              </a:rPr>
              <a:t>:  Learning curve has low validation recall than training recall which remains flatten, indicating the addition of more training </a:t>
            </a:r>
            <a:r>
              <a:rPr lang="en-US" dirty="0" err="1">
                <a:latin typeface="Arial" panose="020B0604020202020204" pitchFamily="34" charset="0"/>
                <a:cs typeface="Arial" panose="020B0604020202020204" pitchFamily="34" charset="0"/>
              </a:rPr>
              <a:t>smaples</a:t>
            </a:r>
            <a:r>
              <a:rPr lang="en-US" dirty="0">
                <a:latin typeface="Arial" panose="020B0604020202020204" pitchFamily="34" charset="0"/>
                <a:cs typeface="Arial" panose="020B0604020202020204" pitchFamily="34" charset="0"/>
              </a:rPr>
              <a:t> doesn’t improve the model performance on training the data.</a:t>
            </a:r>
          </a:p>
          <a:p>
            <a:pPr marL="0" indent="0">
              <a:buNone/>
            </a:pPr>
            <a:r>
              <a:rPr lang="en-US" b="1" dirty="0"/>
              <a:t>   </a:t>
            </a:r>
            <a:r>
              <a:rPr lang="en-US" b="1" u="sng" dirty="0"/>
              <a:t>Overall it is a good fit model because of the following reasons:</a:t>
            </a:r>
          </a:p>
          <a:p>
            <a:r>
              <a:rPr lang="en-US" dirty="0">
                <a:latin typeface="Arial" panose="020B0604020202020204" pitchFamily="34" charset="0"/>
                <a:cs typeface="Arial" panose="020B0604020202020204" pitchFamily="34" charset="0"/>
              </a:rPr>
              <a:t>Training recall and validation recall are close to each other with training  recall slightly greater than validation recall</a:t>
            </a:r>
          </a:p>
          <a:p>
            <a:r>
              <a:rPr lang="en-US" dirty="0">
                <a:latin typeface="Arial" panose="020B0604020202020204" pitchFamily="34" charset="0"/>
                <a:cs typeface="Arial" panose="020B0604020202020204" pitchFamily="34" charset="0"/>
              </a:rPr>
              <a:t>We get a quite flat training and validation recall after some point.</a:t>
            </a:r>
            <a:endParaRPr lang="en-US" dirty="0"/>
          </a:p>
        </p:txBody>
      </p:sp>
      <p:pic>
        <p:nvPicPr>
          <p:cNvPr id="7" name="Picture 6">
            <a:extLst>
              <a:ext uri="{FF2B5EF4-FFF2-40B4-BE49-F238E27FC236}">
                <a16:creationId xmlns:a16="http://schemas.microsoft.com/office/drawing/2014/main" id="{1CA54969-ABB8-B11C-B7CF-F4B7F049AC6B}"/>
              </a:ext>
            </a:extLst>
          </p:cNvPr>
          <p:cNvPicPr>
            <a:picLocks noChangeAspect="1"/>
          </p:cNvPicPr>
          <p:nvPr/>
        </p:nvPicPr>
        <p:blipFill>
          <a:blip r:embed="rId2"/>
          <a:stretch>
            <a:fillRect/>
          </a:stretch>
        </p:blipFill>
        <p:spPr>
          <a:xfrm>
            <a:off x="9150434" y="0"/>
            <a:ext cx="5257147" cy="3762223"/>
          </a:xfrm>
          <a:prstGeom prst="rect">
            <a:avLst/>
          </a:prstGeom>
        </p:spPr>
      </p:pic>
    </p:spTree>
    <p:extLst>
      <p:ext uri="{BB962C8B-B14F-4D97-AF65-F5344CB8AC3E}">
        <p14:creationId xmlns:p14="http://schemas.microsoft.com/office/powerpoint/2010/main" val="181472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917-D89C-BCBC-96FA-B07467E4C03D}"/>
              </a:ext>
            </a:extLst>
          </p:cNvPr>
          <p:cNvSpPr>
            <a:spLocks noGrp="1"/>
          </p:cNvSpPr>
          <p:nvPr>
            <p:ph type="title"/>
          </p:nvPr>
        </p:nvSpPr>
        <p:spPr/>
        <p:txBody>
          <a:bodyPr>
            <a:normAutofit/>
          </a:bodyPr>
          <a:lstStyle/>
          <a:p>
            <a:r>
              <a:rPr lang="en-US" sz="2000" u="sng" dirty="0"/>
              <a:t>Presenting the learning curve and explaining the two key insight for naïve bayes </a:t>
            </a:r>
            <a:endParaRPr lang="en-US" sz="2000" dirty="0"/>
          </a:p>
        </p:txBody>
      </p:sp>
      <p:sp>
        <p:nvSpPr>
          <p:cNvPr id="3" name="Content Placeholder 2">
            <a:extLst>
              <a:ext uri="{FF2B5EF4-FFF2-40B4-BE49-F238E27FC236}">
                <a16:creationId xmlns:a16="http://schemas.microsoft.com/office/drawing/2014/main" id="{AF828F5A-731D-CF99-5841-46F483D44404}"/>
              </a:ext>
            </a:extLst>
          </p:cNvPr>
          <p:cNvSpPr>
            <a:spLocks noGrp="1"/>
          </p:cNvSpPr>
          <p:nvPr>
            <p:ph idx="1"/>
          </p:nvPr>
        </p:nvSpPr>
        <p:spPr>
          <a:xfrm>
            <a:off x="854242" y="1696453"/>
            <a:ext cx="8419760" cy="4344909"/>
          </a:xfrm>
        </p:spPr>
        <p:txBody>
          <a:bodyPr/>
          <a:lstStyle/>
          <a:p>
            <a:r>
              <a:rPr lang="en-US" b="1" u="sng" dirty="0">
                <a:latin typeface="Arial" panose="020B0604020202020204" pitchFamily="34" charset="0"/>
                <a:cs typeface="Arial" panose="020B0604020202020204" pitchFamily="34" charset="0"/>
              </a:rPr>
              <a:t>Interpretating the training recall: </a:t>
            </a:r>
            <a:r>
              <a:rPr lang="en-US" dirty="0">
                <a:latin typeface="Arial" panose="020B0604020202020204" pitchFamily="34" charset="0"/>
                <a:cs typeface="Arial" panose="020B0604020202020204" pitchFamily="34" charset="0"/>
              </a:rPr>
              <a:t>    Learning curve has high training recall which decreases slightly upon adding the training samples and further it flattens, indicating the addition of more training examples doesn’t improve the model performance on training the data.</a:t>
            </a:r>
          </a:p>
          <a:p>
            <a:r>
              <a:rPr lang="en-US" b="1" u="sng" dirty="0">
                <a:latin typeface="Arial" panose="020B0604020202020204" pitchFamily="34" charset="0"/>
                <a:cs typeface="Arial" panose="020B0604020202020204" pitchFamily="34" charset="0"/>
              </a:rPr>
              <a:t>Interpretating the validation recall</a:t>
            </a:r>
            <a:r>
              <a:rPr lang="en-US" dirty="0">
                <a:latin typeface="Arial" panose="020B0604020202020204" pitchFamily="34" charset="0"/>
                <a:cs typeface="Arial" panose="020B0604020202020204" pitchFamily="34" charset="0"/>
              </a:rPr>
              <a:t>:  Learning curve has low validation recall than training recall which remains flatten, indicating the addition of more training </a:t>
            </a:r>
            <a:r>
              <a:rPr lang="en-US" dirty="0" err="1">
                <a:latin typeface="Arial" panose="020B0604020202020204" pitchFamily="34" charset="0"/>
                <a:cs typeface="Arial" panose="020B0604020202020204" pitchFamily="34" charset="0"/>
              </a:rPr>
              <a:t>smaples</a:t>
            </a:r>
            <a:r>
              <a:rPr lang="en-US" dirty="0">
                <a:latin typeface="Arial" panose="020B0604020202020204" pitchFamily="34" charset="0"/>
                <a:cs typeface="Arial" panose="020B0604020202020204" pitchFamily="34" charset="0"/>
              </a:rPr>
              <a:t> doesn’t improve the model performance on training the data.</a:t>
            </a:r>
          </a:p>
          <a:p>
            <a:pPr marL="0" indent="0">
              <a:buNone/>
            </a:pPr>
            <a:r>
              <a:rPr lang="en-US" b="1" dirty="0"/>
              <a:t>   </a:t>
            </a:r>
            <a:r>
              <a:rPr lang="en-US" b="1" u="sng" dirty="0"/>
              <a:t>Overall it is a good fit model because of the following reasons:</a:t>
            </a:r>
          </a:p>
          <a:p>
            <a:r>
              <a:rPr lang="en-US" dirty="0">
                <a:latin typeface="Arial" panose="020B0604020202020204" pitchFamily="34" charset="0"/>
                <a:cs typeface="Arial" panose="020B0604020202020204" pitchFamily="34" charset="0"/>
              </a:rPr>
              <a:t>Training recall and validation recall are close to each other with training  recall slightly greater than validation recall</a:t>
            </a:r>
          </a:p>
          <a:p>
            <a:r>
              <a:rPr lang="en-US" dirty="0">
                <a:latin typeface="Arial" panose="020B0604020202020204" pitchFamily="34" charset="0"/>
                <a:cs typeface="Arial" panose="020B0604020202020204" pitchFamily="34" charset="0"/>
              </a:rPr>
              <a:t>We get a quite flat training and validation recall after some point.</a:t>
            </a:r>
            <a:endParaRPr lang="en-US" dirty="0"/>
          </a:p>
          <a:p>
            <a:pPr marL="0" indent="0">
              <a:buNone/>
            </a:pPr>
            <a:endParaRPr lang="en-US" dirty="0"/>
          </a:p>
        </p:txBody>
      </p:sp>
      <p:pic>
        <p:nvPicPr>
          <p:cNvPr id="5" name="Picture 4">
            <a:extLst>
              <a:ext uri="{FF2B5EF4-FFF2-40B4-BE49-F238E27FC236}">
                <a16:creationId xmlns:a16="http://schemas.microsoft.com/office/drawing/2014/main" id="{CB543EB6-CD80-583D-07E5-12676FF22D15}"/>
              </a:ext>
            </a:extLst>
          </p:cNvPr>
          <p:cNvPicPr>
            <a:picLocks noChangeAspect="1"/>
          </p:cNvPicPr>
          <p:nvPr/>
        </p:nvPicPr>
        <p:blipFill>
          <a:blip r:embed="rId2"/>
          <a:stretch>
            <a:fillRect/>
          </a:stretch>
        </p:blipFill>
        <p:spPr>
          <a:xfrm>
            <a:off x="9274002" y="271239"/>
            <a:ext cx="4404720" cy="3318321"/>
          </a:xfrm>
          <a:prstGeom prst="rect">
            <a:avLst/>
          </a:prstGeom>
        </p:spPr>
      </p:pic>
    </p:spTree>
    <p:extLst>
      <p:ext uri="{BB962C8B-B14F-4D97-AF65-F5344CB8AC3E}">
        <p14:creationId xmlns:p14="http://schemas.microsoft.com/office/powerpoint/2010/main" val="370848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8CC5-D4CE-954D-D30B-817250FACE5E}"/>
              </a:ext>
            </a:extLst>
          </p:cNvPr>
          <p:cNvSpPr>
            <a:spLocks noGrp="1"/>
          </p:cNvSpPr>
          <p:nvPr>
            <p:ph type="title"/>
          </p:nvPr>
        </p:nvSpPr>
        <p:spPr/>
        <p:txBody>
          <a:bodyPr>
            <a:normAutofit/>
          </a:bodyPr>
          <a:lstStyle/>
          <a:p>
            <a:r>
              <a:rPr lang="en-US" sz="2400" u="sng" dirty="0"/>
              <a:t>Presentation of the confusion metrics and classification report for the optimized logistic regression</a:t>
            </a:r>
            <a:endParaRPr lang="en-US" sz="2400" dirty="0"/>
          </a:p>
        </p:txBody>
      </p:sp>
      <p:sp>
        <p:nvSpPr>
          <p:cNvPr id="3" name="Content Placeholder 2">
            <a:extLst>
              <a:ext uri="{FF2B5EF4-FFF2-40B4-BE49-F238E27FC236}">
                <a16:creationId xmlns:a16="http://schemas.microsoft.com/office/drawing/2014/main" id="{42ADB6C6-ACDE-268B-D92B-8038B13C75A3}"/>
              </a:ext>
            </a:extLst>
          </p:cNvPr>
          <p:cNvSpPr>
            <a:spLocks noGrp="1"/>
          </p:cNvSpPr>
          <p:nvPr>
            <p:ph idx="1"/>
          </p:nvPr>
        </p:nvSpPr>
        <p:spPr>
          <a:xfrm>
            <a:off x="677333" y="1732547"/>
            <a:ext cx="9146289" cy="4643539"/>
          </a:xfrm>
        </p:spPr>
        <p:txBody>
          <a:bodyPr>
            <a:normAutofit lnSpcReduction="10000"/>
          </a:bodyPr>
          <a:lstStyle/>
          <a:p>
            <a:r>
              <a:rPr lang="en-US" sz="1800" dirty="0">
                <a:latin typeface="Arial" panose="020B0604020202020204" pitchFamily="34" charset="0"/>
                <a:cs typeface="Arial" panose="020B0604020202020204" pitchFamily="34" charset="0"/>
              </a:rPr>
              <a:t>Confusion matrix is N×N table(where N is the number of the classes) that contains number of incorrect and correct predictions of the classified model.</a:t>
            </a:r>
          </a:p>
          <a:p>
            <a:r>
              <a:rPr lang="en-US" sz="1800" u="sng" dirty="0">
                <a:latin typeface="Arial" panose="020B0604020202020204" pitchFamily="34" charset="0"/>
                <a:cs typeface="Arial" panose="020B0604020202020204" pitchFamily="34" charset="0"/>
              </a:rPr>
              <a:t>True negative:</a:t>
            </a:r>
            <a:r>
              <a:rPr lang="en-US" sz="1800" dirty="0">
                <a:latin typeface="Arial" panose="020B0604020202020204" pitchFamily="34" charset="0"/>
                <a:cs typeface="Arial" panose="020B0604020202020204" pitchFamily="34" charset="0"/>
              </a:rPr>
              <a:t> when both case and prediction is </a:t>
            </a:r>
            <a:r>
              <a:rPr lang="en-US" sz="1800" dirty="0" err="1">
                <a:latin typeface="Arial" panose="020B0604020202020204" pitchFamily="34" charset="0"/>
                <a:cs typeface="Arial" panose="020B0604020202020204" pitchFamily="34" charset="0"/>
              </a:rPr>
              <a:t>negative.Here</a:t>
            </a:r>
            <a:r>
              <a:rPr lang="en-US" sz="1800" dirty="0">
                <a:latin typeface="Arial" panose="020B0604020202020204" pitchFamily="34" charset="0"/>
                <a:cs typeface="Arial" panose="020B0604020202020204" pitchFamily="34" charset="0"/>
              </a:rPr>
              <a:t> 430 is the true negative means 430 times the model predicted clients subscribing for service out of 667 times correctly .</a:t>
            </a:r>
          </a:p>
          <a:p>
            <a:r>
              <a:rPr lang="en-US" sz="1800" u="sng" dirty="0">
                <a:latin typeface="Arial" panose="020B0604020202020204" pitchFamily="34" charset="0"/>
                <a:cs typeface="Arial" panose="020B0604020202020204" pitchFamily="34" charset="0"/>
              </a:rPr>
              <a:t>True positive: </a:t>
            </a:r>
            <a:r>
              <a:rPr lang="en-US" sz="1800" dirty="0">
                <a:latin typeface="Arial" panose="020B0604020202020204" pitchFamily="34" charset="0"/>
                <a:cs typeface="Arial" panose="020B0604020202020204" pitchFamily="34" charset="0"/>
              </a:rPr>
              <a:t>when both case and prediction is positive. Here 73 is the value of true positive  means 73 times  model predicted churning i.e. customers cancelling the service   out of 667 times correctly.</a:t>
            </a:r>
          </a:p>
          <a:p>
            <a:r>
              <a:rPr lang="en-US" sz="1800" u="sng" dirty="0">
                <a:latin typeface="Arial" panose="020B0604020202020204" pitchFamily="34" charset="0"/>
                <a:cs typeface="Arial" panose="020B0604020202020204" pitchFamily="34" charset="0"/>
              </a:rPr>
              <a:t>False positive:</a:t>
            </a:r>
            <a:r>
              <a:rPr lang="en-US" sz="1800" dirty="0">
                <a:latin typeface="Arial" panose="020B0604020202020204" pitchFamily="34" charset="0"/>
                <a:cs typeface="Arial" panose="020B0604020202020204" pitchFamily="34" charset="0"/>
              </a:rPr>
              <a:t> when case is negative and prediction is </a:t>
            </a:r>
            <a:r>
              <a:rPr lang="en-US" sz="1800" dirty="0" err="1">
                <a:latin typeface="Arial" panose="020B0604020202020204" pitchFamily="34" charset="0"/>
                <a:cs typeface="Arial" panose="020B0604020202020204" pitchFamily="34" charset="0"/>
              </a:rPr>
              <a:t>positive.Here</a:t>
            </a:r>
            <a:r>
              <a:rPr lang="en-US" sz="1800" dirty="0">
                <a:latin typeface="Arial" panose="020B0604020202020204" pitchFamily="34" charset="0"/>
                <a:cs typeface="Arial" panose="020B0604020202020204" pitchFamily="34" charset="0"/>
              </a:rPr>
              <a:t> the value of false positive is 140. It means the 140 times the model is predicting  churning(cancelling the service)  wrongly  however it is subscribing for services in reality.</a:t>
            </a:r>
          </a:p>
          <a:p>
            <a:r>
              <a:rPr lang="en-US" sz="1800" u="sng" dirty="0">
                <a:latin typeface="Arial" panose="020B0604020202020204" pitchFamily="34" charset="0"/>
                <a:cs typeface="Arial" panose="020B0604020202020204" pitchFamily="34" charset="0"/>
              </a:rPr>
              <a:t>False negative :</a:t>
            </a:r>
            <a:r>
              <a:rPr lang="en-US" sz="1800" dirty="0">
                <a:latin typeface="Arial" panose="020B0604020202020204" pitchFamily="34" charset="0"/>
                <a:cs typeface="Arial" panose="020B0604020202020204" pitchFamily="34" charset="0"/>
              </a:rPr>
              <a:t> when case is positive and prediction is negative. Here the value is 24. it means 24times the model is predicting that customers are subscribing the service  wrongly however </a:t>
            </a:r>
            <a:r>
              <a:rPr lang="en-US" dirty="0">
                <a:latin typeface="Arial" panose="020B0604020202020204" pitchFamily="34" charset="0"/>
                <a:cs typeface="Arial" panose="020B0604020202020204" pitchFamily="34" charset="0"/>
              </a:rPr>
              <a:t>actually the customer cancelling the services</a:t>
            </a:r>
            <a:r>
              <a:rPr lang="en-US" sz="1800" dirty="0">
                <a:latin typeface="Arial" panose="020B0604020202020204" pitchFamily="34" charset="0"/>
                <a:cs typeface="Arial" panose="020B0604020202020204" pitchFamily="34" charset="0"/>
              </a:rPr>
              <a:t>.</a:t>
            </a:r>
            <a:endParaRPr lang="en-US" sz="1800" u="sng"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67341BC9-A5E5-3236-0066-0E3228A070D7}"/>
              </a:ext>
            </a:extLst>
          </p:cNvPr>
          <p:cNvPicPr>
            <a:picLocks noChangeAspect="1"/>
          </p:cNvPicPr>
          <p:nvPr/>
        </p:nvPicPr>
        <p:blipFill>
          <a:blip r:embed="rId2"/>
          <a:stretch>
            <a:fillRect/>
          </a:stretch>
        </p:blipFill>
        <p:spPr>
          <a:xfrm>
            <a:off x="9377933" y="947660"/>
            <a:ext cx="3531723" cy="1733756"/>
          </a:xfrm>
          <a:prstGeom prst="rect">
            <a:avLst/>
          </a:prstGeom>
        </p:spPr>
      </p:pic>
    </p:spTree>
    <p:extLst>
      <p:ext uri="{BB962C8B-B14F-4D97-AF65-F5344CB8AC3E}">
        <p14:creationId xmlns:p14="http://schemas.microsoft.com/office/powerpoint/2010/main" val="5159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D02-4ADF-4236-B7A9-7FA74D76C246}"/>
              </a:ext>
            </a:extLst>
          </p:cNvPr>
          <p:cNvSpPr>
            <a:spLocks noGrp="1"/>
          </p:cNvSpPr>
          <p:nvPr>
            <p:ph type="title"/>
          </p:nvPr>
        </p:nvSpPr>
        <p:spPr/>
        <p:txBody>
          <a:bodyPr>
            <a:normAutofit/>
          </a:bodyPr>
          <a:lstStyle/>
          <a:p>
            <a:r>
              <a:rPr lang="en-US" sz="2400" u="sng" dirty="0"/>
              <a:t>Presentation of the ROC curve for logistic regression model</a:t>
            </a:r>
            <a:endParaRPr lang="en-US" sz="2400" dirty="0"/>
          </a:p>
        </p:txBody>
      </p:sp>
      <p:sp>
        <p:nvSpPr>
          <p:cNvPr id="3" name="Content Placeholder 2">
            <a:extLst>
              <a:ext uri="{FF2B5EF4-FFF2-40B4-BE49-F238E27FC236}">
                <a16:creationId xmlns:a16="http://schemas.microsoft.com/office/drawing/2014/main" id="{BF66BB70-FFB6-A185-82E7-5282E5F31E88}"/>
              </a:ext>
            </a:extLst>
          </p:cNvPr>
          <p:cNvSpPr>
            <a:spLocks noGrp="1"/>
          </p:cNvSpPr>
          <p:nvPr>
            <p:ph idx="1"/>
          </p:nvPr>
        </p:nvSpPr>
        <p:spPr>
          <a:xfrm>
            <a:off x="770020" y="1576137"/>
            <a:ext cx="8503981" cy="4465225"/>
          </a:xfrm>
        </p:spPr>
        <p:txBody>
          <a:bodyPr/>
          <a:lstStyle/>
          <a:p>
            <a:r>
              <a:rPr lang="en-US" sz="1800" dirty="0" err="1"/>
              <a:t>Reciever</a:t>
            </a:r>
            <a:r>
              <a:rPr lang="en-US" sz="1800" dirty="0"/>
              <a:t> operating characteristic is the graph between true positive values and false positive value</a:t>
            </a:r>
          </a:p>
          <a:p>
            <a:r>
              <a:rPr lang="en-US" sz="1800" dirty="0"/>
              <a:t>The value of area under the curve for this model is 0.75 which is quite good.</a:t>
            </a:r>
          </a:p>
          <a:p>
            <a:r>
              <a:rPr lang="en-US" sz="1800" dirty="0"/>
              <a:t>It means there is 75% chance that model will be able to distinguish between positive and negative class correctly. It means that 25% true positive are classified as negative  wrongly  and 25% true negative are classified as positive wrongly. 75% true positive and true negative are classified </a:t>
            </a:r>
            <a:r>
              <a:rPr lang="en-US" sz="1800" dirty="0" err="1"/>
              <a:t>correctly.Overall</a:t>
            </a:r>
            <a:r>
              <a:rPr lang="en-US" sz="1800" dirty="0"/>
              <a:t>, this model is 75% efficient to correctly distinguish between true positive and true negative </a:t>
            </a:r>
          </a:p>
          <a:p>
            <a:endParaRPr lang="en-US" dirty="0"/>
          </a:p>
        </p:txBody>
      </p:sp>
      <p:pic>
        <p:nvPicPr>
          <p:cNvPr id="5" name="Picture 4">
            <a:extLst>
              <a:ext uri="{FF2B5EF4-FFF2-40B4-BE49-F238E27FC236}">
                <a16:creationId xmlns:a16="http://schemas.microsoft.com/office/drawing/2014/main" id="{94137232-323A-1744-2DC5-F90DD12068A4}"/>
              </a:ext>
            </a:extLst>
          </p:cNvPr>
          <p:cNvPicPr>
            <a:picLocks noChangeAspect="1"/>
          </p:cNvPicPr>
          <p:nvPr/>
        </p:nvPicPr>
        <p:blipFill>
          <a:blip r:embed="rId2"/>
          <a:stretch>
            <a:fillRect/>
          </a:stretch>
        </p:blipFill>
        <p:spPr>
          <a:xfrm>
            <a:off x="9144001" y="0"/>
            <a:ext cx="5560048" cy="4009040"/>
          </a:xfrm>
          <a:prstGeom prst="rect">
            <a:avLst/>
          </a:prstGeom>
        </p:spPr>
      </p:pic>
    </p:spTree>
    <p:extLst>
      <p:ext uri="{BB962C8B-B14F-4D97-AF65-F5344CB8AC3E}">
        <p14:creationId xmlns:p14="http://schemas.microsoft.com/office/powerpoint/2010/main" val="1028470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537</TotalTime>
  <Words>1820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PowerPoint Presentation</vt:lpstr>
      <vt:lpstr>Rational statement </vt:lpstr>
      <vt:lpstr>Three key Insight from pandas profile report</vt:lpstr>
      <vt:lpstr>Three key Insight from pandas profile report</vt:lpstr>
      <vt:lpstr>Three key Insight from pandas profile report</vt:lpstr>
      <vt:lpstr>Presenting the learning curve and explaining the two key insight for logistic regresssion</vt:lpstr>
      <vt:lpstr>Presenting the learning curve and explaining the two key insight for naïve bayes </vt:lpstr>
      <vt:lpstr>Presentation of the confusion metrics and classification report for the optimized logistic regression</vt:lpstr>
      <vt:lpstr>Presentation of the ROC curve for logistic regression model</vt:lpstr>
      <vt:lpstr>Three key insight(Precision,Recall and F1)of  the optimized logistic regression</vt:lpstr>
      <vt:lpstr>Presentation of the confusion metrics and classification report for the optimized naïve bayes</vt:lpstr>
      <vt:lpstr>Three key insight(Precision,Recall and F1)of  the optimized naïve bayes</vt:lpstr>
      <vt:lpstr>Presentation of ensemble model result and comparision with optimized logistic and naïve bayes </vt:lpstr>
      <vt:lpstr>one model that should be implemented by  mr john hughes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paramvir singh</dc:creator>
  <cp:lastModifiedBy>paramvir singh</cp:lastModifiedBy>
  <cp:revision>21</cp:revision>
  <dcterms:created xsi:type="dcterms:W3CDTF">2022-12-13T15:59:54Z</dcterms:created>
  <dcterms:modified xsi:type="dcterms:W3CDTF">2022-12-14T02:20:45Z</dcterms:modified>
</cp:coreProperties>
</file>