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383" r:id="rId5"/>
    <p:sldId id="38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739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8" pos="216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EFF"/>
    <a:srgbClr val="FB4E0B"/>
    <a:srgbClr val="424242"/>
    <a:srgbClr val="FF40FF"/>
    <a:srgbClr val="FFB391"/>
    <a:srgbClr val="818181"/>
    <a:srgbClr val="ABABAB"/>
    <a:srgbClr val="FFCDAC"/>
    <a:srgbClr val="FF9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817E58-88B5-86D1-518F-76BD9996CEC0}" v="285" dt="2025-06-06T09:24:24.561"/>
    <p1510:client id="{CFA43092-B2D7-1D79-1911-93BDCEC780D4}" v="4" dt="2025-06-05T17:21:30.058"/>
    <p1510:client id="{D66066EC-AC66-F0E8-D3EA-D3B3DC99D346}" v="75" dt="2025-06-05T14:22:10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128"/>
        <p:guide pos="3840"/>
        <p:guide pos="7392"/>
        <p:guide pos="288"/>
        <p:guide pos="216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D9FB6-F063-5E4C-8E15-DE2BAD5FDB9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41F17-4160-ED44-996C-2E44614DC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621" y="89262"/>
            <a:ext cx="10490758" cy="66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4073269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33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1898373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5054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Equ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4079B7-DED0-A141-996D-10B033A8EF11}"/>
              </a:ext>
            </a:extLst>
          </p:cNvPr>
          <p:cNvGrpSpPr/>
          <p:nvPr userDrawn="1"/>
        </p:nvGrpSpPr>
        <p:grpSpPr>
          <a:xfrm>
            <a:off x="4452728" y="1885950"/>
            <a:ext cx="3276600" cy="3086100"/>
            <a:chOff x="8458200" y="712595"/>
            <a:chExt cx="3276600" cy="3086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6097F1-77CB-614C-8D9A-D22DE9EB1D4E}"/>
                </a:ext>
              </a:extLst>
            </p:cNvPr>
            <p:cNvSpPr/>
            <p:nvPr/>
          </p:nvSpPr>
          <p:spPr>
            <a:xfrm>
              <a:off x="8458200" y="7125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3C0F23-DCDB-7346-9A4D-355EC7892B7F}"/>
                </a:ext>
              </a:extLst>
            </p:cNvPr>
            <p:cNvSpPr/>
            <p:nvPr/>
          </p:nvSpPr>
          <p:spPr>
            <a:xfrm>
              <a:off x="8458200" y="2681095"/>
              <a:ext cx="3276600" cy="111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2760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1269724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65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Orange Triang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72E8C509-1DC7-C148-88B2-FE551A1ED0F9}"/>
              </a:ext>
            </a:extLst>
          </p:cNvPr>
          <p:cNvSpPr/>
          <p:nvPr userDrawn="1"/>
        </p:nvSpPr>
        <p:spPr>
          <a:xfrm>
            <a:off x="4038600" y="1864380"/>
            <a:ext cx="4114800" cy="31623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43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3EB44E-E9F3-8842-B537-69D4B697C4A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</p:spPr>
        <p:txBody>
          <a:bodyPr tIns="109728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4E7516A-EF6D-1A45-8147-27BA6599CE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595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11277600" cy="115679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11277598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3AD5E6-66E6-724A-BC5F-73B87795F2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C721370-A066-1746-BA51-66EDC940D6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7DBF118-A9A3-6B4A-8D6F-DCD3478E9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89600" y="2795955"/>
            <a:ext cx="4681538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F18C260-6B13-674E-A152-F60D98865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78556" y="3429000"/>
            <a:ext cx="4681538" cy="270351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834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1B10F47-1891-E844-AA61-A0FE1C2C91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28F49-45F0-DB43-8B02-D7D8003DA0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1915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10404DB-54A2-CE45-953F-33A259AD37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11282-4214-3B44-B17C-9B2CB6A789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158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ubhead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111742"/>
            <a:ext cx="5075267" cy="382981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D463CD-9D09-C54A-A67B-EFECE519AD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04229" y="1478697"/>
            <a:ext cx="5075266" cy="556846"/>
          </a:xfrm>
        </p:spPr>
        <p:txBody>
          <a:bodyPr>
            <a:noAutofit/>
          </a:bodyPr>
          <a:lstStyle>
            <a:lvl1pPr marL="0" indent="0">
              <a:buNone/>
              <a:defRPr sz="20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31775" indent="-231775">
              <a:tabLst/>
              <a:defRPr sz="1800"/>
            </a:lvl2pPr>
            <a:lvl3pPr marL="458788" indent="-227013">
              <a:tabLst/>
              <a:defRPr sz="1500"/>
            </a:lvl3pPr>
            <a:lvl4pPr marL="690563" indent="-231775">
              <a:tabLst/>
              <a:defRPr sz="1500"/>
            </a:lvl4pPr>
            <a:lvl5pPr marL="976313" indent="-212725">
              <a:tabLst/>
              <a:defRPr sz="1500"/>
            </a:lvl5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9488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 Logo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EBB55-289A-DA4A-A0D3-EAD7AEF576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621" y="89262"/>
            <a:ext cx="10490758" cy="667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7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ld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443310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2DB3808-ED75-B640-8FA2-DE1A461079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04228" y="2815032"/>
            <a:ext cx="4433105" cy="312652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8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58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lde Orang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33888" y="0"/>
            <a:ext cx="7758112" cy="6858000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>
            <a:off x="-1" y="0"/>
            <a:ext cx="443310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621137-81BE-E247-928E-3211656239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3234979"/>
            <a:ext cx="3679825" cy="31592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400"/>
              </a:spcAft>
              <a:tabLst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8AB0188-0104-FB47-ADB6-72A9A5869A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801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ilde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44556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457200"/>
            <a:ext cx="7300912" cy="5484813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</p:spTree>
    <p:extLst>
      <p:ext uri="{BB962C8B-B14F-4D97-AF65-F5344CB8AC3E}">
        <p14:creationId xmlns:p14="http://schemas.microsoft.com/office/powerpoint/2010/main" val="125508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415144"/>
            <a:ext cx="11277600" cy="47178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4"/>
            <a:ext cx="11277600" cy="8640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686" y="1626159"/>
            <a:ext cx="5399314" cy="50018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85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6744"/>
            <a:ext cx="11277600" cy="86405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69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Orang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0FEE-AF2A-4A4C-A689-68AC86084282}"/>
              </a:ext>
            </a:extLst>
          </p:cNvPr>
          <p:cNvSpPr/>
          <p:nvPr userDrawn="1"/>
        </p:nvSpPr>
        <p:spPr>
          <a:xfrm flipH="1">
            <a:off x="4433105" y="0"/>
            <a:ext cx="77588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F931B3-9150-A144-A52C-51AE7E4685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87045" y="1485900"/>
            <a:ext cx="6847755" cy="46466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>
                <a:solidFill>
                  <a:schemeClr val="bg1"/>
                </a:solidFill>
                <a:latin typeface="+mj-lt"/>
              </a:defRPr>
            </a:lvl1pPr>
            <a:lvl2pPr marL="228600" indent="-22225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2pPr>
            <a:lvl3pPr marL="519113" indent="-266700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3pPr>
            <a:lvl4pPr marL="749300" indent="-238125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4pPr>
            <a:lvl5pPr marL="1031875" indent="-274638">
              <a:spcBef>
                <a:spcPts val="0"/>
              </a:spcBef>
              <a:spcAft>
                <a:spcPts val="600"/>
              </a:spcAft>
              <a:tabLst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10C0A52-392D-4946-BCDD-EC07BEBCAA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3234978"/>
            <a:ext cx="367937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439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2"/>
            <a:ext cx="11277600" cy="1100959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2159000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</p:spTree>
    <p:extLst>
      <p:ext uri="{BB962C8B-B14F-4D97-AF65-F5344CB8AC3E}">
        <p14:creationId xmlns:p14="http://schemas.microsoft.com/office/powerpoint/2010/main" val="2906500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x Infographic Boxes w/ head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58363"/>
            <a:ext cx="11277600" cy="635000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5638800" cy="40148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B72333-1498-944B-A236-F01FCD24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12F11-0FEC-0D48-98C2-450BD656131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2E0F13-9A85-0646-BF08-9D103A90B1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72322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5059411-4DD2-BF4A-B40A-09062DE7428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87445" y="1948039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43E6FA5-304B-6C45-B371-90C06A62E29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679A949-03FB-C84F-8BB4-A59204838C8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72322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6617106F-B15C-3C47-9852-86708E90813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087445" y="4195268"/>
            <a:ext cx="3646488" cy="1890713"/>
          </a:xfrm>
          <a:noFill/>
        </p:spPr>
        <p:txBody>
          <a:bodyPr anchor="ctr" anchorCtr="0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84ABE0-31CF-D648-940C-63E5DA9211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1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A55A367-F7E2-A24B-850F-F41F079B4DE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72756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77CC42-5D2C-AD42-A4E0-14DCA9D6AD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85339" y="169304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CF0045D-2B71-B84E-B96F-7032EFE40B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7201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2BD4E58-4705-054E-8E5B-494A8A662A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72756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B3D0F63-6E1F-044B-BE7B-F876E84AE8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085339" y="3945463"/>
            <a:ext cx="3646488" cy="241300"/>
          </a:xfrm>
        </p:spPr>
        <p:txBody>
          <a:bodyPr/>
          <a:lstStyle>
            <a:lvl1pPr marL="0" indent="0">
              <a:buNone/>
              <a:defRPr sz="12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680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045417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03A92C8-4D21-FB40-A217-7D7F8D3397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72856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A07D5EE-B3F8-AA44-8D0B-DEB1CD4DD7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56421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45864CBC-9FA5-F041-B465-DE00482D6D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53238" y="1483669"/>
            <a:ext cx="2481449" cy="4648844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CE26F75-3860-3546-85F7-4E09E38C14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7200" y="3234978"/>
            <a:ext cx="3045417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787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1" y="1485900"/>
            <a:ext cx="3006916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36AC2DB-B5C2-3A41-A570-78C62820C2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72856" y="1483668"/>
            <a:ext cx="4675989" cy="4648199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4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4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824F38BC-D9BA-9143-A602-F90DC3AFC8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1" y="3234978"/>
            <a:ext cx="3006916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565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/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19265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1BF9-4DD4-B741-825E-226AABE970A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948738" y="1484313"/>
            <a:ext cx="2786062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Insert infographics within this area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2620F7-0541-0B45-B341-1E1D12D1390B}"/>
              </a:ext>
            </a:extLst>
          </p:cNvPr>
          <p:cNvCxnSpPr/>
          <p:nvPr userDrawn="1"/>
        </p:nvCxnSpPr>
        <p:spPr>
          <a:xfrm>
            <a:off x="8748793" y="1483669"/>
            <a:ext cx="0" cy="464884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D6F557C-3C26-B547-B21C-88ADA188DD0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65293" y="1484313"/>
            <a:ext cx="4702140" cy="4648200"/>
          </a:xfrm>
        </p:spPr>
        <p:txBody>
          <a:bodyPr anchor="ctr" anchorCtr="0"/>
          <a:lstStyle>
            <a:lvl1pPr marL="0" indent="0" algn="ctr">
              <a:buNone/>
              <a:defRPr sz="1200"/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A6C5533-0E3B-4A43-98F3-7F2AE6EEEA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192651" cy="289753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1716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/ gray t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2A485-3031-104C-93B7-435966E4994D}"/>
              </a:ext>
            </a:extLst>
          </p:cNvPr>
          <p:cNvSpPr/>
          <p:nvPr userDrawn="1"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302000"/>
            <a:ext cx="5638800" cy="1598774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BE4AA2-7A93-2244-97DF-BEAFE86FE2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3583DCB-C2A9-8D44-82F4-C2F87B09BE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CD5564F4-F564-D243-90A4-29A81E8B16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283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29C3C3B-98EF-4B44-BB0A-8940FAB64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3365" y="1387475"/>
            <a:ext cx="3549650" cy="636534"/>
          </a:xfr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3B81C94-B4A5-5B45-9AF6-02EAAAE1B2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34E51F-B9D7-714C-A962-DAC3EA7E9B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10008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8FBFB3F-D200-8E45-A44B-EBD239092E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3092" y="2085654"/>
            <a:ext cx="3549650" cy="447525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500" b="0" i="0">
                <a:latin typeface="+mj-lt"/>
                <a:cs typeface="Calibri" panose="020F0502020204030204" pitchFamily="34" charset="0"/>
              </a:defRPr>
            </a:lvl1pPr>
            <a:lvl2pPr marL="228600" indent="-222250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2pPr>
            <a:lvl3pPr marL="519113" indent="-274638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3pPr>
            <a:lvl4pPr marL="803275" indent="-2381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4pPr>
            <a:lvl5pPr marL="1085850" indent="-276225">
              <a:spcBef>
                <a:spcPts val="0"/>
              </a:spcBef>
              <a:spcAft>
                <a:spcPts val="0"/>
              </a:spcAft>
              <a:tabLst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B9533FB-101C-564C-A9B2-8BBC8342D8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5001689"/>
            <a:ext cx="5638800" cy="1240085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466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EADA6C-4309-5F43-BB9C-F8E480357C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F8FE3-FF5A-624D-A591-97864EAB29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9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32900"/>
            <a:ext cx="11277600" cy="4708656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DEEA63-7DE6-284F-9F05-D9A33CE7D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726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Twe Picture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118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8475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1485900"/>
            <a:ext cx="3849205" cy="3572061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170489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C2F399F-28D4-9E43-B164-5A6B7AA1442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230188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690563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914400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8148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Infographic Bo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9CC39-2615-554C-ADE2-A30C0288899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33888" y="1485900"/>
            <a:ext cx="7300912" cy="4456113"/>
          </a:xfrm>
          <a:noFill/>
        </p:spPr>
        <p:txBody>
          <a:bodyPr anchor="ctr" anchorCtr="0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Insert infographics within this area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ACA16BD-E4B6-9444-B185-131F327A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485900"/>
            <a:ext cx="3679371" cy="16491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479803-0328-0048-8006-F62792C416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6265985"/>
            <a:ext cx="3679825" cy="311028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8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050"/>
            </a:lvl2pPr>
            <a:lvl3pPr marL="582613" indent="0">
              <a:spcBef>
                <a:spcPts val="0"/>
              </a:spcBef>
              <a:buNone/>
              <a:defRPr sz="1050"/>
            </a:lvl3pPr>
            <a:lvl4pPr marL="855663" indent="0">
              <a:spcBef>
                <a:spcPts val="0"/>
              </a:spcBef>
              <a:buNone/>
              <a:defRPr sz="1050"/>
            </a:lvl4pPr>
            <a:lvl5pPr marL="1100138" indent="0">
              <a:spcBef>
                <a:spcPts val="0"/>
              </a:spcBef>
              <a:buNone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EDD1B3-BEED-F34A-B2B4-FB9C258BD2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3234978"/>
            <a:ext cx="3667742" cy="1822983"/>
          </a:xfr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400"/>
              </a:spcAft>
              <a:buFont typeface="System Font Regular"/>
              <a:buChar char="–"/>
              <a:tabLst/>
              <a:defRPr sz="1500">
                <a:latin typeface="+mj-lt"/>
              </a:defRPr>
            </a:lvl1pPr>
            <a:lvl2pPr marL="460375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2pPr>
            <a:lvl3pPr marL="690563" indent="-2238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3pPr>
            <a:lvl4pPr marL="914400" indent="-23018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4pPr>
            <a:lvl5pPr marL="1144588" indent="-211138">
              <a:spcBef>
                <a:spcPts val="0"/>
              </a:spcBef>
              <a:spcAft>
                <a:spcPts val="400"/>
              </a:spcAft>
              <a:tabLst/>
              <a:defRPr sz="1500">
                <a:solidFill>
                  <a:schemeClr val="accent3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66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Boxes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3B1206E-A64A-F045-95E1-24068C9F08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" y="2214542"/>
            <a:ext cx="7701124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485900"/>
            <a:ext cx="7700963" cy="728642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542" y="6394198"/>
            <a:ext cx="5398374" cy="182358"/>
          </a:xfrm>
        </p:spPr>
        <p:txBody>
          <a:bodyPr>
            <a:noAutofit/>
          </a:bodyPr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622D0-EB8A-9645-97E8-A571F63A1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7200"/>
            <a:ext cx="3679371" cy="42110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/>
            </a:lvl2pPr>
            <a:lvl3pPr marL="582613" indent="0">
              <a:buNone/>
              <a:defRPr/>
            </a:lvl3pPr>
            <a:lvl4pPr marL="855663" indent="0">
              <a:buNone/>
              <a:defRPr/>
            </a:lvl4pPr>
            <a:lvl5pPr marL="11001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DC73AC-0C8F-B04D-AA36-CBBE93836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5F2D2C-2732-3F46-8B67-8714402C7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5841830"/>
            <a:ext cx="7700963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B04BC302-BF6F-9F4A-B866-30F63178BDC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41856" y="2214542"/>
            <a:ext cx="3849205" cy="3488834"/>
          </a:xfrm>
          <a:solidFill>
            <a:schemeClr val="accent6"/>
          </a:solidFill>
        </p:spPr>
        <p:txBody>
          <a:bodyPr anchor="ctr" anchorCtr="0"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62EB926-2F74-D64F-A4CD-EC5E10070E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1213" y="5841830"/>
            <a:ext cx="3849688" cy="245574"/>
          </a:xfrm>
        </p:spPr>
        <p:txBody>
          <a:bodyPr/>
          <a:lstStyle>
            <a:lvl1pPr marL="0" indent="0">
              <a:buNone/>
              <a:defRPr sz="1200" b="0" i="0">
                <a:latin typeface="+mj-lt"/>
                <a:cs typeface="Calibri" panose="020F0502020204030204" pitchFamily="34" charset="0"/>
              </a:defRPr>
            </a:lvl1pPr>
            <a:lvl2pPr marL="290513" indent="0">
              <a:buNone/>
              <a:defRPr sz="1200"/>
            </a:lvl2pPr>
            <a:lvl3pPr marL="582613" indent="0">
              <a:buNone/>
              <a:defRPr sz="1200"/>
            </a:lvl3pPr>
            <a:lvl4pPr marL="855663" indent="0">
              <a:buNone/>
              <a:defRPr sz="1200"/>
            </a:lvl4pPr>
            <a:lvl5pPr marL="1100138" indent="0">
              <a:buNone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C935CB-FC55-5340-B422-F68ABAB496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0725" y="1485900"/>
            <a:ext cx="3394075" cy="61436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500">
                <a:latin typeface="+mj-lt"/>
              </a:defRPr>
            </a:lvl1pPr>
            <a:lvl2pPr marL="290513" indent="0">
              <a:spcBef>
                <a:spcPts val="0"/>
              </a:spcBef>
              <a:buNone/>
              <a:defRPr sz="1500">
                <a:latin typeface="+mj-lt"/>
              </a:defRPr>
            </a:lvl2pPr>
            <a:lvl3pPr marL="582613" indent="0">
              <a:spcBef>
                <a:spcPts val="0"/>
              </a:spcBef>
              <a:buNone/>
              <a:defRPr sz="1500">
                <a:latin typeface="+mj-lt"/>
              </a:defRPr>
            </a:lvl3pPr>
            <a:lvl4pPr marL="855663" indent="0">
              <a:spcBef>
                <a:spcPts val="0"/>
              </a:spcBef>
              <a:buNone/>
              <a:defRPr sz="1500">
                <a:latin typeface="+mj-lt"/>
              </a:defRPr>
            </a:lvl4pPr>
            <a:lvl5pPr marL="1100138" indent="0">
              <a:spcBef>
                <a:spcPts val="0"/>
              </a:spcBef>
              <a:buNone/>
              <a:defRPr sz="15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0731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54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05356"/>
            <a:ext cx="11277600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8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4B387-8E5D-BC42-B9C5-15885C27AF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797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6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4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FCFE5F-EACE-DF4E-98EB-EB028DF66F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3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A1EF-1130-0847-A890-759BB7F1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2941639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1B4C41C-FB42-AD48-A6C4-FD4FE1D14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2667988-617F-004D-B13E-69F23C6018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FE5633E-57AE-5F4C-8DC4-A6A36A5A6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4597790"/>
            <a:ext cx="3807869" cy="28114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CD5681D-08CD-CE43-A482-97B6B98B31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4949483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24ABB26-7301-E846-A462-7610E217F0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5224444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903EF78-E55B-BE4C-9CF2-0175C0D0E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2607" y="2941639"/>
            <a:ext cx="3807869" cy="281142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EC6E547-EACF-304E-A8A1-B89AA80720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92607" y="3293332"/>
            <a:ext cx="3807869" cy="236380"/>
          </a:xfrm>
        </p:spPr>
        <p:txBody>
          <a:bodyPr/>
          <a:lstStyle>
            <a:lvl1pPr marL="0" indent="0">
              <a:buNone/>
              <a:defRPr sz="15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32E99CF-0040-9145-B590-C27DD73EAE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2607" y="3568293"/>
            <a:ext cx="3807869" cy="87012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F4786A-0F68-1A46-8E73-D7568095F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2607" y="4597790"/>
            <a:ext cx="3807869" cy="1496778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  <a:lvl2pPr marL="290513" indent="0">
              <a:buNone/>
              <a:defRPr>
                <a:latin typeface="+mj-lt"/>
              </a:defRPr>
            </a:lvl2pPr>
            <a:lvl3pPr marL="582613" indent="0">
              <a:buNone/>
              <a:defRPr>
                <a:latin typeface="+mj-lt"/>
              </a:defRPr>
            </a:lvl3pPr>
            <a:lvl4pPr marL="855663" indent="0">
              <a:buNone/>
              <a:defRPr>
                <a:latin typeface="+mj-lt"/>
              </a:defRPr>
            </a:lvl4pPr>
            <a:lvl5pPr marL="1100138" indent="0">
              <a:buNone/>
              <a:defRPr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31D6697-EB49-1144-B5F3-9918FB7982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684" y="1133447"/>
            <a:ext cx="1797645" cy="115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6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Whit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7C4AD12-4ACC-C840-8312-C7E5355E4F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446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 Oran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7CE129-0A95-7543-B57A-C882E04A34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accent6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11277600" cy="341354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4027501"/>
            <a:ext cx="11277599" cy="93638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697E121-414A-B041-84FF-D45B6A776B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56018" y="6132957"/>
            <a:ext cx="987552" cy="630936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975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ran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None/>
              <a:defRPr sz="1600" b="0" i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3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757647"/>
            <a:ext cx="11277600" cy="936386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1854927"/>
            <a:ext cx="5638801" cy="41247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Arial" panose="020B0604020202020204" pitchFamily="34" charset="0"/>
              <a:buNone/>
              <a:defRPr sz="1600" b="0" i="0">
                <a:solidFill>
                  <a:schemeClr val="tx2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0FA60-7D60-CF4C-887E-269F048B7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94198"/>
            <a:ext cx="6376317" cy="182358"/>
          </a:xfrm>
        </p:spPr>
        <p:txBody>
          <a:bodyPr>
            <a:noAutofit/>
          </a:bodyPr>
          <a:lstStyle>
            <a:lvl1pPr algn="r">
              <a:defRPr sz="800"/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C811-A5C4-444C-8FEE-8025B80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7638" y="6394198"/>
            <a:ext cx="481556" cy="182358"/>
          </a:xfrm>
        </p:spPr>
        <p:txBody>
          <a:bodyPr>
            <a:noAutofit/>
          </a:bodyPr>
          <a:lstStyle>
            <a:lvl1pPr algn="l">
              <a:defRPr sz="800"/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35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eder Title Orange Triangl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9096" y="1705356"/>
            <a:ext cx="5055704" cy="3447288"/>
          </a:xfrm>
        </p:spPr>
        <p:txBody>
          <a:bodyPr anchor="ctr" anchorCtr="0">
            <a:noAutofit/>
          </a:bodyPr>
          <a:lstStyle>
            <a:lvl1pPr algn="l">
              <a:lnSpc>
                <a:spcPct val="8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CC097AF-8898-DE4D-B869-55313A58DB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59193" y="6132957"/>
            <a:ext cx="990600" cy="63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E7F613-476C-024A-86BD-E0B81985C92A}"/>
              </a:ext>
            </a:extLst>
          </p:cNvPr>
          <p:cNvGrpSpPr/>
          <p:nvPr userDrawn="1"/>
        </p:nvGrpSpPr>
        <p:grpSpPr>
          <a:xfrm>
            <a:off x="1466513" y="1697519"/>
            <a:ext cx="4045461" cy="3447288"/>
            <a:chOff x="4060628" y="1718294"/>
            <a:chExt cx="4045461" cy="3443084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76811C46-10E6-0040-9FB9-B4A9F7A806AC}"/>
                </a:ext>
              </a:extLst>
            </p:cNvPr>
            <p:cNvSpPr/>
            <p:nvPr/>
          </p:nvSpPr>
          <p:spPr>
            <a:xfrm rot="5400000">
              <a:off x="2914378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A79E34A4-86AB-F648-9081-3953BAB39BF1}"/>
                </a:ext>
              </a:extLst>
            </p:cNvPr>
            <p:cNvSpPr/>
            <p:nvPr/>
          </p:nvSpPr>
          <p:spPr>
            <a:xfrm rot="5400000">
              <a:off x="4361816" y="2864544"/>
              <a:ext cx="3443084" cy="11505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E64D4B64-C054-2C4D-8E11-6C03338EEA96}"/>
                </a:ext>
              </a:extLst>
            </p:cNvPr>
            <p:cNvSpPr/>
            <p:nvPr/>
          </p:nvSpPr>
          <p:spPr>
            <a:xfrm rot="5400000">
              <a:off x="5809255" y="2864544"/>
              <a:ext cx="3443084" cy="1150584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087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12334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390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6963"/>
            <a:ext cx="3124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CCACD6-8279-7A43-AFDE-A51255A0F160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©2021 Exl Service Holdings, Inc.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176963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CA08CA8-4222-D24F-ACDB-33341C247B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61" r:id="rId3"/>
    <p:sldLayoutId id="2147483675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717" r:id="rId15"/>
    <p:sldLayoutId id="2147483688" r:id="rId16"/>
    <p:sldLayoutId id="2147483689" r:id="rId17"/>
    <p:sldLayoutId id="2147483690" r:id="rId18"/>
    <p:sldLayoutId id="2147483700" r:id="rId19"/>
    <p:sldLayoutId id="2147483718" r:id="rId20"/>
    <p:sldLayoutId id="2147483701" r:id="rId21"/>
    <p:sldLayoutId id="2147483691" r:id="rId22"/>
    <p:sldLayoutId id="2147483692" r:id="rId23"/>
    <p:sldLayoutId id="2147483719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699" r:id="rId31"/>
    <p:sldLayoutId id="2147483702" r:id="rId32"/>
    <p:sldLayoutId id="2147483703" r:id="rId33"/>
    <p:sldLayoutId id="2147483704" r:id="rId34"/>
    <p:sldLayoutId id="2147483705" r:id="rId35"/>
    <p:sldLayoutId id="2147483706" r:id="rId36"/>
    <p:sldLayoutId id="2147483707" r:id="rId37"/>
    <p:sldLayoutId id="2147483708" r:id="rId38"/>
    <p:sldLayoutId id="2147483709" r:id="rId39"/>
    <p:sldLayoutId id="2147483710" r:id="rId4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System Font Regular"/>
        <a:buChar char="–"/>
        <a:defRPr sz="2800" kern="1200">
          <a:solidFill>
            <a:schemeClr val="tx2"/>
          </a:solidFill>
          <a:latin typeface="+mj-lt"/>
          <a:ea typeface="+mn-ea"/>
          <a:cs typeface="+mn-cs"/>
        </a:defRPr>
      </a:lvl1pPr>
      <a:lvl2pPr marL="5159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400" kern="1200">
          <a:solidFill>
            <a:schemeClr val="tx2"/>
          </a:solidFill>
          <a:latin typeface="+mj-lt"/>
          <a:ea typeface="+mn-ea"/>
          <a:cs typeface="+mn-cs"/>
        </a:defRPr>
      </a:lvl2pPr>
      <a:lvl3pPr marL="808038" indent="-225425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2000" kern="1200">
          <a:solidFill>
            <a:schemeClr val="tx2"/>
          </a:solidFill>
          <a:latin typeface="+mj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4pPr>
      <a:lvl5pPr marL="1373188" indent="-27305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–"/>
        <a:tabLst/>
        <a:defRPr sz="18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4128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>
          <a:xfrm>
            <a:off x="3594545" y="1427812"/>
            <a:ext cx="4121184" cy="51487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2763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7397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97472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entury Gothic" pitchFamily="34" charset="0"/>
              <a:buChar char="&gt;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200150" indent="-228600" algn="l" defTabSz="914400" rtl="0" eaLnBrk="1" latinLnBrk="0" hangingPunct="1">
              <a:spcBef>
                <a:spcPct val="20000"/>
              </a:spcBef>
              <a:buClr>
                <a:srgbClr val="676767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 fontAlgn="ctr">
              <a:buClr>
                <a:schemeClr val="accent3"/>
              </a:buClr>
              <a:buSzPct val="125000"/>
              <a:buNone/>
              <a:defRPr/>
            </a:pPr>
            <a:r>
              <a:rPr lang="en-US" sz="1100" b="1">
                <a:solidFill>
                  <a:schemeClr val="tx2"/>
                </a:solidFill>
                <a:latin typeface="+mj-lt"/>
                <a:ea typeface="Tahoma"/>
                <a:cs typeface="Arial"/>
              </a:rPr>
              <a:t>Industry/Vertical: Financial Services</a:t>
            </a:r>
            <a:endParaRPr lang="en-US" sz="1100">
              <a:solidFill>
                <a:schemeClr val="tx2"/>
              </a:solidFill>
              <a:latin typeface="+mj-lt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Delivered data integration solutions from several 3</a:t>
            </a:r>
            <a:r>
              <a:rPr lang="en-US" sz="1100" baseline="3000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rd</a:t>
            </a:r>
            <a:r>
              <a:rPr lang="en-US" sz="110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 party data sets into clients' internal data warehouse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Integrated data between several source and targets which included on-prem and cloud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Enabled the business to report on data in one location. The business also was also able to keep their targets up to date in a more real time fashion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Designed and implemented reusable code patterns for client and internal teams to use for enablement of faster delivery of data to their business</a:t>
            </a:r>
            <a:br>
              <a:rPr lang="en-US" sz="1100">
                <a:solidFill>
                  <a:schemeClr val="tx2"/>
                </a:solidFill>
                <a:latin typeface="+mj-lt"/>
              </a:rPr>
            </a:br>
            <a:endParaRPr lang="en-US" sz="1100">
              <a:solidFill>
                <a:schemeClr val="tx2"/>
              </a:solidFill>
              <a:latin typeface="+mj-lt"/>
            </a:endParaRPr>
          </a:p>
          <a:p>
            <a:pPr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tabLst>
                <a:tab pos="228600" algn="l"/>
                <a:tab pos="457200" algn="l"/>
              </a:tabLst>
              <a:defRPr/>
            </a:pPr>
            <a:r>
              <a:rPr lang="en-US" sz="1100" b="1">
                <a:solidFill>
                  <a:schemeClr val="tx2"/>
                </a:solidFill>
                <a:latin typeface="+mj-lt"/>
                <a:ea typeface="Tahoma"/>
                <a:cs typeface="Calibri Light"/>
              </a:rPr>
              <a:t>Industry/Vertical</a:t>
            </a:r>
            <a:r>
              <a:rPr lang="en-US" sz="1100" b="1">
                <a:solidFill>
                  <a:schemeClr val="tx2"/>
                </a:solidFill>
                <a:latin typeface="+mj-lt"/>
                <a:ea typeface="Tahoma"/>
                <a:cs typeface="Arial"/>
              </a:rPr>
              <a:t>: Manufacturing</a:t>
            </a:r>
            <a:endParaRPr lang="en-US">
              <a:solidFill>
                <a:schemeClr val="tx2"/>
              </a:solidFill>
              <a:ea typeface="Tahoma"/>
              <a:cs typeface="Arial"/>
            </a:endParaRP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Designed and Implemented multi-source ERP data warehouse solution including acquisition, integration, and presentation layers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The business was able to view data at a cross enterprise look instead of by individual ERP system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Designed and implemented Audit Balance Control(ABC) framework to ensure data quality and accuracy across acquisition layer of data to Snowflake from a variety of sources </a:t>
            </a:r>
            <a:br>
              <a:rPr lang="en-US" sz="1100">
                <a:solidFill>
                  <a:schemeClr val="tx2"/>
                </a:solidFill>
                <a:latin typeface="+mj-lt"/>
              </a:rPr>
            </a:br>
            <a:endParaRPr lang="en-US" sz="1100">
              <a:solidFill>
                <a:schemeClr val="tx2"/>
              </a:solidFill>
              <a:latin typeface="+mj-lt"/>
            </a:endParaRPr>
          </a:p>
          <a:p>
            <a:pPr>
              <a:spcBef>
                <a:spcPts val="200"/>
              </a:spcBef>
              <a:tabLst>
                <a:tab pos="228600" algn="l"/>
                <a:tab pos="457200" algn="l"/>
              </a:tabLst>
              <a:defRPr/>
            </a:pPr>
            <a:r>
              <a:rPr lang="en-US" sz="1100" b="1">
                <a:solidFill>
                  <a:schemeClr val="tx2"/>
                </a:solidFill>
                <a:latin typeface="+mj-lt"/>
                <a:ea typeface="Tahoma"/>
                <a:cs typeface="Calibri Light"/>
              </a:rPr>
              <a:t>Industry/Vertical</a:t>
            </a:r>
            <a:r>
              <a:rPr lang="en-US" sz="1100" b="1">
                <a:solidFill>
                  <a:schemeClr val="tx2"/>
                </a:solidFill>
                <a:latin typeface="+mj-lt"/>
                <a:ea typeface="Tahoma"/>
                <a:cs typeface="Arial"/>
              </a:rPr>
              <a:t>: REIT</a:t>
            </a:r>
            <a:endParaRPr lang="en-US" sz="1100">
              <a:solidFill>
                <a:schemeClr val="tx2"/>
              </a:solidFill>
              <a:latin typeface="+mj-lt"/>
              <a:ea typeface="Tahoma"/>
              <a:cs typeface="Arial"/>
            </a:endParaRP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Implemented a customer 360 view of client data. This allowed for better reporting around occupancy, </a:t>
            </a:r>
            <a:r>
              <a:rPr lang="en-US" sz="1100" err="1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sqft</a:t>
            </a:r>
            <a:r>
              <a:rPr lang="en-US" sz="110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, billing, and ownership.</a:t>
            </a:r>
          </a:p>
          <a:p>
            <a:pPr marL="171450" indent="-171450" fontAlgn="base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ea typeface="Tahoma" panose="020B0604030504040204" pitchFamily="34" charset="0"/>
                <a:cs typeface="Arial" panose="020B0604020202020204" pitchFamily="34" charset="0"/>
              </a:rPr>
              <a:t>Created data warehouse solution souring from multiple sources on prem and in the cloud</a:t>
            </a:r>
            <a:endParaRPr lang="en-US" sz="110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4197096"/>
            <a:ext cx="3346704" cy="2660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6605" y="1098515"/>
            <a:ext cx="259349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>
              <a:defRPr/>
            </a:pPr>
            <a:r>
              <a:rPr lang="en-US">
                <a:latin typeface="+mj-lt"/>
                <a:cs typeface="Calibri Light"/>
              </a:rPr>
              <a:t>Emp Name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247841" y="4795585"/>
            <a:ext cx="2825560" cy="172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2763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7397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97472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entury Gothic" pitchFamily="34" charset="0"/>
              <a:buChar char="&gt;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200150" indent="-228600" algn="l" defTabSz="914400" rtl="0" eaLnBrk="1" latinLnBrk="0" hangingPunct="1">
              <a:spcBef>
                <a:spcPct val="20000"/>
              </a:spcBef>
              <a:buClr>
                <a:srgbClr val="676767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100">
                <a:solidFill>
                  <a:schemeClr val="tx2"/>
                </a:solidFill>
                <a:latin typeface="+mj-lt"/>
              </a:rPr>
              <a:t>XYZ has 15+ years of experience as </a:t>
            </a:r>
            <a:r>
              <a:rPr lang="en-US" sz="1100">
                <a:solidFill>
                  <a:srgbClr val="000000"/>
                </a:solidFill>
                <a:latin typeface="+mj-lt"/>
              </a:rPr>
              <a:t>Data Engineer, BI Developer, Lead Technical Consultant</a:t>
            </a:r>
            <a:r>
              <a:rPr lang="en-US" sz="1100">
                <a:solidFill>
                  <a:schemeClr val="tx2"/>
                </a:solidFill>
                <a:latin typeface="+mj-lt"/>
              </a:rPr>
              <a:t>. In addition to Data Engineering, ETL/ELT Architecture, Data Modeling, Data Quality, and Requirements Gathering are all part of XYZ’s skillset while helping customers develop cloud based/on-prem data warehouse and integration solutions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9606" y="4354872"/>
            <a:ext cx="29982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914400">
              <a:defRPr/>
            </a:pPr>
            <a:r>
              <a:rPr lang="en-US">
                <a:latin typeface="+mj-lt"/>
              </a:rPr>
              <a:t>Background</a:t>
            </a:r>
            <a:endParaRPr lang="en-US" sz="1400">
              <a:latin typeface="+mj-lt"/>
              <a:cs typeface="Calibri Ligh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451594" y="1045351"/>
            <a:ext cx="352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>
                <a:latin typeface="+mj-lt"/>
              </a:rPr>
              <a:t>Engagements and Accomplishments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715729" y="1045351"/>
            <a:ext cx="3187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>
                <a:latin typeface="+mj-lt"/>
              </a:rPr>
              <a:t> Key Skills and Industry Expertise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30216" y="4354872"/>
            <a:ext cx="3540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>
                <a:latin typeface="+mj-lt"/>
              </a:rPr>
              <a:t> Academic Credentials/Certifications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7856621" y="1179095"/>
            <a:ext cx="3996044" cy="20748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2763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7397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97472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entury Gothic" pitchFamily="34" charset="0"/>
              <a:buChar char="&gt;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200150" indent="-228600" algn="l" defTabSz="914400" rtl="0" eaLnBrk="1" latinLnBrk="0" hangingPunct="1">
              <a:spcBef>
                <a:spcPct val="20000"/>
              </a:spcBef>
              <a:buClr>
                <a:srgbClr val="676767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ts val="200"/>
              </a:spcBef>
              <a:buClr>
                <a:schemeClr val="tx1"/>
              </a:buClr>
              <a:tabLst>
                <a:tab pos="228600" algn="l"/>
                <a:tab pos="457200" algn="l"/>
              </a:tabLst>
              <a:defRPr/>
            </a:pPr>
            <a:endParaRPr lang="en-US" sz="1100">
              <a:solidFill>
                <a:schemeClr val="tx2"/>
              </a:solidFill>
              <a:latin typeface="+mj-lt"/>
            </a:endParaRP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Leadership &amp; Design Skills: Data Engineering Manager, project management, requirements mapping, offshore/onshore/nearshore management, etc.</a:t>
            </a:r>
          </a:p>
          <a:p>
            <a:pPr marL="171450" indent="-171450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Databases: Snowflake, Oracle, SQL Server, Redshift, DB2, Aurora Postgres</a:t>
            </a:r>
            <a:endParaRPr lang="en-US" sz="1100">
              <a:solidFill>
                <a:schemeClr val="tx2"/>
              </a:solidFill>
              <a:latin typeface="+mj-lt"/>
              <a:cs typeface="Calibri Light"/>
            </a:endParaRP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Languages: SQL, Java Script, C#, </a:t>
            </a:r>
            <a:r>
              <a:rPr lang="en-US" sz="1100" err="1">
                <a:solidFill>
                  <a:schemeClr val="tx2"/>
                </a:solidFill>
                <a:latin typeface="+mj-lt"/>
              </a:rPr>
              <a:t>.Net</a:t>
            </a:r>
            <a:endParaRPr lang="en-US" sz="1100">
              <a:solidFill>
                <a:schemeClr val="tx2"/>
              </a:solidFill>
              <a:latin typeface="+mj-lt"/>
              <a:cs typeface="Calibri Light"/>
            </a:endParaRP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Integration Tools: </a:t>
            </a:r>
            <a:r>
              <a:rPr lang="en-US" sz="1100" err="1">
                <a:solidFill>
                  <a:schemeClr val="tx2"/>
                </a:solidFill>
                <a:latin typeface="+mj-lt"/>
              </a:rPr>
              <a:t>SnapLogic</a:t>
            </a:r>
            <a:r>
              <a:rPr lang="en-US" sz="1100">
                <a:solidFill>
                  <a:schemeClr val="tx2"/>
                </a:solidFill>
                <a:latin typeface="+mj-lt"/>
              </a:rPr>
              <a:t>, Talend, IICS, SSIS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cs typeface="Calibri Light"/>
              </a:rPr>
              <a:t>Additional Software &amp; Platforms: </a:t>
            </a:r>
            <a:r>
              <a:rPr lang="en-US" sz="1100" err="1">
                <a:solidFill>
                  <a:schemeClr val="tx2"/>
                </a:solidFill>
                <a:latin typeface="+mj-lt"/>
              </a:rPr>
              <a:t>Denodo</a:t>
            </a:r>
            <a:r>
              <a:rPr lang="en-US" sz="1100">
                <a:solidFill>
                  <a:schemeClr val="tx2"/>
                </a:solidFill>
                <a:latin typeface="+mj-lt"/>
              </a:rPr>
              <a:t>. Jira, Confluence, Visio, Lucid Charts, Windows, AWS (EC2, S3, Lambda, RDS), Watershed(ESG), Anaplan, Azure DevOps, CyberArk</a:t>
            </a:r>
            <a:endParaRPr lang="en-US" sz="1100">
              <a:solidFill>
                <a:schemeClr val="tx2"/>
              </a:solidFill>
              <a:latin typeface="+mj-lt"/>
              <a:cs typeface="Calibri Light"/>
            </a:endParaRP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Industries: Financial Service, Manufacturing, REIT.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cs typeface="Calibri Light"/>
              </a:rPr>
              <a:t>Current training paths:</a:t>
            </a:r>
          </a:p>
          <a:p>
            <a:pPr marL="684213" lvl="1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cs typeface="Calibri Light"/>
              </a:rPr>
              <a:t>Python</a:t>
            </a:r>
          </a:p>
          <a:p>
            <a:pPr marL="684213" lvl="1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cs typeface="Calibri Light"/>
              </a:rPr>
              <a:t>Databricks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7856622" y="4795585"/>
            <a:ext cx="3996044" cy="910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400"/>
              </a:spcAft>
              <a:buFontTx/>
              <a:buNone/>
              <a:defRPr sz="2400" kern="1200">
                <a:solidFill>
                  <a:schemeClr val="accent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512763" indent="-2857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7397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97472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entury Gothic" pitchFamily="34" charset="0"/>
              <a:buChar char="&gt;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1200150" indent="-228600" algn="l" defTabSz="914400" rtl="0" eaLnBrk="1" latinLnBrk="0" hangingPunct="1">
              <a:spcBef>
                <a:spcPct val="20000"/>
              </a:spcBef>
              <a:buClr>
                <a:srgbClr val="676767"/>
              </a:buClr>
              <a:buFont typeface="Arial" pitchFamily="34" charset="0"/>
              <a:buChar char="+"/>
              <a:defRPr sz="1600" kern="120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Management Information Systems – Texas Tech University</a:t>
            </a:r>
            <a:endParaRPr lang="en-US">
              <a:solidFill>
                <a:schemeClr val="tx2"/>
              </a:solidFill>
            </a:endParaRP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Snowflake – SnowPro Core Certification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</a:rPr>
              <a:t>SnapLogic  Integrator Certification</a:t>
            </a:r>
            <a:endParaRPr lang="en-US" sz="1100">
              <a:solidFill>
                <a:schemeClr val="tx2"/>
              </a:solidFill>
              <a:latin typeface="+mj-lt"/>
              <a:cs typeface="Calibri Light"/>
            </a:endParaRPr>
          </a:p>
          <a:p>
            <a:pPr marL="171450" indent="-171450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cs typeface="Calibri Light"/>
              </a:rPr>
              <a:t>SnapLogic Architect Certification</a:t>
            </a:r>
          </a:p>
          <a:p>
            <a:pPr marL="171450" indent="-171450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r>
              <a:rPr lang="en-US" sz="1100">
                <a:solidFill>
                  <a:schemeClr val="tx2"/>
                </a:solidFill>
                <a:latin typeface="+mj-lt"/>
                <a:cs typeface="Calibri Light"/>
              </a:rPr>
              <a:t>SnapLogic – Certified Administrator </a:t>
            </a:r>
          </a:p>
          <a:p>
            <a:pPr marL="171450" indent="-171450" fontAlgn="base">
              <a:spcBef>
                <a:spcPts val="200"/>
              </a:spcBef>
              <a:buClr>
                <a:schemeClr val="tx1"/>
              </a:buClr>
              <a:buFont typeface="Calibri Light" panose="020F0302020204030204" pitchFamily="34" charset="0"/>
              <a:buChar char="–"/>
              <a:tabLst>
                <a:tab pos="228600" algn="l"/>
                <a:tab pos="457200" algn="l"/>
              </a:tabLst>
              <a:defRPr/>
            </a:pPr>
            <a:endParaRPr lang="en-US" sz="1100">
              <a:solidFill>
                <a:schemeClr val="tx2"/>
              </a:solidFill>
              <a:latin typeface="+mj-lt"/>
              <a:cs typeface="Calibri Ligh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2B33A93-2023-4A4B-B289-5AA64EB8E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31" y="456744"/>
            <a:ext cx="11277600" cy="35744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 Role |Core skills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 err="1">
                <a:solidFill>
                  <a:schemeClr val="tx1"/>
                </a:solidFill>
              </a:rPr>
              <a:t>Eg.</a:t>
            </a:r>
            <a:r>
              <a:rPr lang="en-US" sz="2000">
                <a:solidFill>
                  <a:schemeClr val="tx1"/>
                </a:solidFill>
              </a:rPr>
              <a:t> Senior Data Engineer – Big Data, ETL, GCP, Python)</a:t>
            </a:r>
            <a:endParaRPr lang="en-US" sz="2000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55158-3F1D-F29F-E8B4-9F2587C36022}"/>
              </a:ext>
            </a:extLst>
          </p:cNvPr>
          <p:cNvSpPr/>
          <p:nvPr/>
        </p:nvSpPr>
        <p:spPr>
          <a:xfrm>
            <a:off x="457200" y="1746607"/>
            <a:ext cx="2203807" cy="21062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3858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555D-A99E-5D80-8D12-B688FA54D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Guidelines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53E61-8CED-7B11-4A67-52758BED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©2021 Exl Service Holdings,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0F6E4-E772-ED16-6105-093D7C81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8CA8-4222-D24F-ACDB-33341C247B6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2F928-C044-F8A7-B227-71323012174C}"/>
              </a:ext>
            </a:extLst>
          </p:cNvPr>
          <p:cNvSpPr txBox="1"/>
          <p:nvPr/>
        </p:nvSpPr>
        <p:spPr>
          <a:xfrm>
            <a:off x="595901" y="1320800"/>
            <a:ext cx="10911155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>
                <a:solidFill>
                  <a:srgbClr val="0070C0"/>
                </a:solidFill>
                <a:ea typeface="Calibri"/>
                <a:cs typeface="Calibri"/>
              </a:rPr>
              <a:t>Please make a copy of this template &amp; update your BR. Before submitting delete this slide.</a:t>
            </a:r>
          </a:p>
          <a:p>
            <a:r>
              <a:rPr lang="en-US" sz="1400" b="1">
                <a:solidFill>
                  <a:schemeClr val="tx2"/>
                </a:solidFill>
                <a:ea typeface="Calibri"/>
                <a:cs typeface="Calibri"/>
              </a:rPr>
              <a:t>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2"/>
                </a:solidFill>
              </a:rPr>
              <a:t>Professional Photo</a:t>
            </a:r>
            <a:br>
              <a:rPr lang="en-US" sz="1400"/>
            </a:br>
            <a:r>
              <a:rPr lang="en-US" sz="1400">
                <a:solidFill>
                  <a:schemeClr val="tx2"/>
                </a:solidFill>
              </a:rPr>
              <a:t> A high-quality, well-lit, and </a:t>
            </a:r>
            <a:r>
              <a:rPr lang="en-US" sz="1400" b="1">
                <a:solidFill>
                  <a:schemeClr val="accent1"/>
                </a:solidFill>
              </a:rPr>
              <a:t>professional photo</a:t>
            </a:r>
            <a:r>
              <a:rPr lang="en-US" sz="1400">
                <a:solidFill>
                  <a:schemeClr val="tx2"/>
                </a:solidFill>
              </a:rPr>
              <a:t> shall be put at the beginning of the document. It should portray you in a polished and professional manner.</a:t>
            </a:r>
            <a:endParaRPr lang="en-US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2"/>
                </a:solidFill>
              </a:rPr>
              <a:t>Summary</a:t>
            </a:r>
            <a:br>
              <a:rPr lang="en-US" sz="1400"/>
            </a:br>
            <a:r>
              <a:rPr lang="en-US" sz="1400">
                <a:solidFill>
                  <a:schemeClr val="tx2"/>
                </a:solidFill>
              </a:rPr>
              <a:t>Provide a brief yet impactful overview of your background. Highlight your </a:t>
            </a:r>
            <a:r>
              <a:rPr lang="en-US" sz="1400" b="1">
                <a:solidFill>
                  <a:schemeClr val="accent1"/>
                </a:solidFill>
              </a:rPr>
              <a:t>total years of experience, key strengths and achievements</a:t>
            </a:r>
            <a:r>
              <a:rPr lang="en-US" sz="1400">
                <a:solidFill>
                  <a:schemeClr val="tx2"/>
                </a:solidFill>
              </a:rPr>
              <a:t> while maintaining clarity and conciseness. The summary should be engaging and serve as a strong introduction to your professional profile.</a:t>
            </a:r>
            <a:endParaRPr lang="en-US" sz="14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2"/>
                </a:solidFill>
              </a:rPr>
              <a:t>Work Experience </a:t>
            </a:r>
            <a:br>
              <a:rPr lang="en-US" sz="1400"/>
            </a:br>
            <a:r>
              <a:rPr lang="en-US" sz="1400">
                <a:solidFill>
                  <a:schemeClr val="tx2"/>
                </a:solidFill>
              </a:rPr>
              <a:t>Provide a detailed and well-structured account of your work experience including the </a:t>
            </a:r>
            <a:r>
              <a:rPr lang="en-US" sz="1400">
                <a:solidFill>
                  <a:schemeClr val="accent1"/>
                </a:solidFill>
              </a:rPr>
              <a:t>d</a:t>
            </a:r>
            <a:r>
              <a:rPr lang="en-US" sz="1400" b="1">
                <a:solidFill>
                  <a:schemeClr val="accent1"/>
                </a:solidFill>
              </a:rPr>
              <a:t>omain, outlining your roles, responsibilities, and key accomplishments </a:t>
            </a:r>
            <a:r>
              <a:rPr lang="en-US" sz="1400">
                <a:solidFill>
                  <a:schemeClr val="accent1"/>
                </a:solidFill>
              </a:rPr>
              <a:t>in each position held.</a:t>
            </a:r>
            <a:endParaRPr lang="en-US" sz="1400">
              <a:solidFill>
                <a:schemeClr val="accent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2"/>
                </a:solidFill>
              </a:rPr>
              <a:t>Skill Set</a:t>
            </a:r>
            <a:br>
              <a:rPr lang="en-US" sz="1400"/>
            </a:br>
            <a:r>
              <a:rPr lang="en-US" sz="1400">
                <a:solidFill>
                  <a:schemeClr val="tx2"/>
                </a:solidFill>
              </a:rPr>
              <a:t>List </a:t>
            </a:r>
            <a:r>
              <a:rPr lang="en-US" sz="1400" b="1">
                <a:solidFill>
                  <a:schemeClr val="accent1"/>
                </a:solidFill>
              </a:rPr>
              <a:t>primary skills </a:t>
            </a:r>
            <a:r>
              <a:rPr lang="en-US" sz="1400">
                <a:solidFill>
                  <a:schemeClr val="tx2"/>
                </a:solidFill>
              </a:rPr>
              <a:t>(where you have hands on experience and can work independently on the skill - not more than 5 skills) and </a:t>
            </a:r>
            <a:r>
              <a:rPr lang="en-US" sz="1400" b="1">
                <a:solidFill>
                  <a:schemeClr val="accent1"/>
                </a:solidFill>
              </a:rPr>
              <a:t>secondary skills</a:t>
            </a:r>
            <a:r>
              <a:rPr lang="en-US" sz="1400">
                <a:solidFill>
                  <a:schemeClr val="tx2"/>
                </a:solidFill>
              </a:rPr>
              <a:t> (not more than 3 to 5 skills) concisely yet comprehensively. </a:t>
            </a:r>
            <a:endParaRPr lang="en-US" sz="14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tx2"/>
                </a:solidFill>
              </a:rPr>
              <a:t>Certifications &amp; Educational Background</a:t>
            </a:r>
            <a:br>
              <a:rPr lang="en-US" sz="1400"/>
            </a:br>
            <a:r>
              <a:rPr lang="en-US" sz="1400">
                <a:solidFill>
                  <a:schemeClr val="tx2"/>
                </a:solidFill>
              </a:rPr>
              <a:t>If you have obtained any certifications, please include the relevant industry name and specify the </a:t>
            </a:r>
            <a:r>
              <a:rPr lang="en-US" sz="1400" b="1">
                <a:solidFill>
                  <a:schemeClr val="accent1"/>
                </a:solidFill>
              </a:rPr>
              <a:t>certification </a:t>
            </a:r>
            <a:r>
              <a:rPr lang="en-US" sz="1400">
                <a:solidFill>
                  <a:schemeClr val="tx2"/>
                </a:solidFill>
              </a:rPr>
              <a:t>details. Additionally, please provide an overview of your </a:t>
            </a:r>
            <a:r>
              <a:rPr lang="en-US" sz="1400" b="1">
                <a:solidFill>
                  <a:schemeClr val="accent1"/>
                </a:solidFill>
              </a:rPr>
              <a:t>educational background</a:t>
            </a:r>
            <a:r>
              <a:rPr lang="en-US" sz="1400">
                <a:solidFill>
                  <a:schemeClr val="tx2"/>
                </a:solidFill>
              </a:rPr>
              <a:t>.</a:t>
            </a:r>
            <a:endParaRPr lang="en-US" sz="14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L 3">
      <a:dk1>
        <a:srgbClr val="FB4D0A"/>
      </a:dk1>
      <a:lt1>
        <a:srgbClr val="FFFFFF"/>
      </a:lt1>
      <a:dk2>
        <a:srgbClr val="000000"/>
      </a:dk2>
      <a:lt2>
        <a:srgbClr val="FFFFFF"/>
      </a:lt2>
      <a:accent1>
        <a:srgbClr val="FB4E0B"/>
      </a:accent1>
      <a:accent2>
        <a:srgbClr val="414141"/>
      </a:accent2>
      <a:accent3>
        <a:srgbClr val="808080"/>
      </a:accent3>
      <a:accent4>
        <a:srgbClr val="ABABAB"/>
      </a:accent4>
      <a:accent5>
        <a:srgbClr val="DBDBDB"/>
      </a:accent5>
      <a:accent6>
        <a:srgbClr val="E6E6E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L BR - Emp Name (template)" id="{ED78C73A-311B-5842-93AA-8F8110C4C754}" vid="{27D3CE46-AF2A-3F49-9266-AD8B438424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e384aa-b4d0-4f78-a429-a8d988b5dec2" xsi:nil="true"/>
    <lcf76f155ced4ddcb4097134ff3c332f xmlns="8dea0e01-13cf-4558-90d2-91da66b81ad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94A73D6D76BB488C9601ABB843B24C" ma:contentTypeVersion="11" ma:contentTypeDescription="Create a new document." ma:contentTypeScope="" ma:versionID="72115843fe0036120e49d2ee8337d282">
  <xsd:schema xmlns:xsd="http://www.w3.org/2001/XMLSchema" xmlns:xs="http://www.w3.org/2001/XMLSchema" xmlns:p="http://schemas.microsoft.com/office/2006/metadata/properties" xmlns:ns2="8dea0e01-13cf-4558-90d2-91da66b81ad9" xmlns:ns3="40e384aa-b4d0-4f78-a429-a8d988b5dec2" targetNamespace="http://schemas.microsoft.com/office/2006/metadata/properties" ma:root="true" ma:fieldsID="0d6cbcc510faff023e7db73fb1640fa9" ns2:_="" ns3:_="">
    <xsd:import namespace="8dea0e01-13cf-4558-90d2-91da66b81ad9"/>
    <xsd:import namespace="40e384aa-b4d0-4f78-a429-a8d988b5de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ea0e01-13cf-4558-90d2-91da66b81a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9d2802f3-dac6-4710-a960-e56b02a1d5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e384aa-b4d0-4f78-a429-a8d988b5dec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e0ec394-b3c9-4bf2-9394-1e8eac1a4114}" ma:internalName="TaxCatchAll" ma:showField="CatchAllData" ma:web="40e384aa-b4d0-4f78-a429-a8d988b5de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13AA88-4B36-44F0-8952-2914520C8ED8}">
  <ds:schemaRefs>
    <ds:schemaRef ds:uri="40e384aa-b4d0-4f78-a429-a8d988b5dec2"/>
    <ds:schemaRef ds:uri="8dea0e01-13cf-4558-90d2-91da66b81a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B996423-EFAA-4B8E-A819-8FA656195279}">
  <ds:schemaRefs>
    <ds:schemaRef ds:uri="40e384aa-b4d0-4f78-a429-a8d988b5dec2"/>
    <ds:schemaRef ds:uri="8dea0e01-13cf-4558-90d2-91da66b81a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D06EA39-5B2B-4777-A9B9-78C6DF56D1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 Role |Core skills (Eg. Senior Data Engineer – Big Data, ETL, GCP, Python)</vt:lpstr>
      <vt:lpstr>Guidelines</vt:lpstr>
    </vt:vector>
  </TitlesOfParts>
  <Company>EXL Service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Bist</dc:creator>
  <cp:revision>2</cp:revision>
  <dcterms:created xsi:type="dcterms:W3CDTF">2022-03-08T14:50:22Z</dcterms:created>
  <dcterms:modified xsi:type="dcterms:W3CDTF">2025-06-06T15:30:11Z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0x0101006C94A73D6D76BB488C9601ABB843B24C</vt:lpwstr>
  </property>
  <property fmtid="{D5CDD505-2E9C-101B-9397-08002B2CF9AE}" pid="3" name="MediaServiceImageTags">
    <vt:lpwstr/>
  </property>
</Properties>
</file>