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38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9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216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EFF"/>
    <a:srgbClr val="FB4E0B"/>
    <a:srgbClr val="424242"/>
    <a:srgbClr val="FF40FF"/>
    <a:srgbClr val="FFB391"/>
    <a:srgbClr val="818181"/>
    <a:srgbClr val="ABABAB"/>
    <a:srgbClr val="FFCDAC"/>
    <a:srgbClr val="FF9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17E58-88B5-86D1-518F-76BD9996CEC0}" v="285" dt="2025-06-06T09:24:24.561"/>
    <p1510:client id="{CFA43092-B2D7-1D79-1911-93BDCEC780D4}" v="4" dt="2025-06-05T17:21:30.058"/>
    <p1510:client id="{D66066EC-AC66-F0E8-D3EA-D3B3DC99D346}" v="75" dt="2025-06-05T14:22:1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>
        <p:scale>
          <a:sx n="70" d="100"/>
          <a:sy n="70" d="100"/>
        </p:scale>
        <p:origin x="512" y="-276"/>
      </p:cViewPr>
      <p:guideLst>
        <p:guide orient="horz" pos="4128"/>
        <p:guide pos="3840"/>
        <p:guide pos="7392"/>
        <p:guide pos="288"/>
        <p:guide pos="2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9FB6-F063-5E4C-8E15-DE2BAD5FDB9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F17-4160-ED44-996C-2E44614D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21" y="89262"/>
            <a:ext cx="10490758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4073269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33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1898373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5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4452728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6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1269724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4038600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3EB44E-E9F3-8842-B537-69D4B697C4A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tIns="109728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E7516A-EF6D-1A45-8147-27BA6599C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7DBF118-A9A3-6B4A-8D6F-DCD3478E9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F18C260-6B13-674E-A152-F60D98865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8556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834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28F49-45F0-DB43-8B02-D7D8003DA0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91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10404DB-54A2-CE45-953F-33A259AD3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11282-4214-3B44-B17C-9B2CB6A789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15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head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463CD-9D09-C54A-A67B-EFECE519AD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948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21" y="89262"/>
            <a:ext cx="10490758" cy="6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815032"/>
            <a:ext cx="4433105" cy="312652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58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lde Orang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8AB0188-0104-FB47-ADB6-72A9A5869A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80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ld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457200"/>
            <a:ext cx="7300912" cy="5484813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</p:spTree>
    <p:extLst>
      <p:ext uri="{BB962C8B-B14F-4D97-AF65-F5344CB8AC3E}">
        <p14:creationId xmlns:p14="http://schemas.microsoft.com/office/powerpoint/2010/main" val="125508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415144"/>
            <a:ext cx="11277600" cy="47178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4"/>
            <a:ext cx="11277600" cy="8640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686" y="1626159"/>
            <a:ext cx="5399314" cy="50018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85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4"/>
            <a:ext cx="11277600" cy="8640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 flipH="1">
            <a:off x="4433105" y="0"/>
            <a:ext cx="77588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931B3-9150-A144-A52C-51AE7E468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7045" y="1485900"/>
            <a:ext cx="6847755" cy="46466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2pPr>
            <a:lvl3pPr marL="519113" indent="-26670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3pPr>
            <a:lvl4pPr marL="749300" indent="-23812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4pPr>
            <a:lvl5pPr marL="1031875" indent="-274638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10C0A52-392D-4946-BCDD-EC07BEBCAA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3234978"/>
            <a:ext cx="367937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43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2"/>
            <a:ext cx="11277600" cy="1100959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</p:spTree>
    <p:extLst>
      <p:ext uri="{BB962C8B-B14F-4D97-AF65-F5344CB8AC3E}">
        <p14:creationId xmlns:p14="http://schemas.microsoft.com/office/powerpoint/2010/main" val="290650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 w/ head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3"/>
            <a:ext cx="11277600" cy="63500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84ABE0-31CF-D648-940C-63E5DA921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1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A55A367-F7E2-A24B-850F-F41F079B4D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2756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77CC42-5D2C-AD42-A4E0-14DCA9D6AD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85339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CF0045D-2B71-B84E-B96F-7032EFE40B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2BD4E58-4705-054E-8E5B-494A8A662A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72756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B3D0F63-6E1F-044B-BE7B-F876E84AE8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85339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80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045417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03A92C8-4D21-FB40-A217-7D7F8D3397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72856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A07D5EE-B3F8-AA44-8D0B-DEB1CD4DD7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421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5864CBC-9FA5-F041-B465-DE00482D6D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53238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CE26F75-3860-3546-85F7-4E09E38C14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3234978"/>
            <a:ext cx="3045417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78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485900"/>
            <a:ext cx="3006916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36AC2DB-B5C2-3A41-A570-78C62820C2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72856" y="1483668"/>
            <a:ext cx="4675989" cy="46481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24F38BC-D9BA-9143-A602-F90DC3AFC8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1" y="3234978"/>
            <a:ext cx="3006916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56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19265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D6F557C-3C26-B547-B21C-88ADA188DD0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65293" y="1484313"/>
            <a:ext cx="4702140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A6C5533-0E3B-4A43-98F3-7F2AE6EEEA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19265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71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/ gray t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66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F8FE3-FF5A-624D-A591-97864EAB29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EEA63-7DE6-284F-9F05-D9A33CE7D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we Picture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118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8475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C2F399F-28D4-9E43-B164-5A6B7AA144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14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Infographic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1485900"/>
            <a:ext cx="7300912" cy="44561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A16BD-E4B6-9444-B185-131F327A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79803-0328-0048-8006-F62792C416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6265985"/>
            <a:ext cx="3679825" cy="31102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8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050"/>
            </a:lvl2pPr>
            <a:lvl3pPr marL="582613" indent="0">
              <a:spcBef>
                <a:spcPts val="0"/>
              </a:spcBef>
              <a:buNone/>
              <a:defRPr sz="1050"/>
            </a:lvl3pPr>
            <a:lvl4pPr marL="855663" indent="0">
              <a:spcBef>
                <a:spcPts val="0"/>
              </a:spcBef>
              <a:buNone/>
              <a:defRPr sz="1050"/>
            </a:lvl4pPr>
            <a:lvl5pPr marL="1100138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EDD1B3-BEED-F34A-B2B4-FB9C258BD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6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Boxe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2214542"/>
            <a:ext cx="7701124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485900"/>
            <a:ext cx="7700963" cy="72864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5841830"/>
            <a:ext cx="7700963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2214542"/>
            <a:ext cx="3849205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841830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C935CB-FC55-5340-B422-F68ABAB496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0725" y="1485900"/>
            <a:ext cx="3394075" cy="6143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500">
                <a:latin typeface="+mj-lt"/>
              </a:defRPr>
            </a:lvl2pPr>
            <a:lvl3pPr marL="582613" indent="0">
              <a:spcBef>
                <a:spcPts val="0"/>
              </a:spcBef>
              <a:buNone/>
              <a:defRPr sz="1500">
                <a:latin typeface="+mj-lt"/>
              </a:defRPr>
            </a:lvl3pPr>
            <a:lvl4pPr marL="855663" indent="0">
              <a:spcBef>
                <a:spcPts val="0"/>
              </a:spcBef>
              <a:buNone/>
              <a:defRPr sz="1500">
                <a:latin typeface="+mj-lt"/>
              </a:defRPr>
            </a:lvl4pPr>
            <a:lvl5pPr marL="1100138" indent="0">
              <a:spcBef>
                <a:spcPts val="0"/>
              </a:spcBef>
              <a:buNone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73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4B387-8E5D-BC42-B9C5-15885C27AF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797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6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FCFE5F-EACE-DF4E-98EB-EB028DF66F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3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5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7C4AD12-4ACC-C840-8312-C7E5355E4F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46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697E121-414A-B041-84FF-D45B6A776B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7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="0" i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0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2334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390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6963"/>
            <a:ext cx="3124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CCACD6-8279-7A43-AFDE-A51255A0F160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176963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75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17" r:id="rId15"/>
    <p:sldLayoutId id="2147483688" r:id="rId16"/>
    <p:sldLayoutId id="2147483689" r:id="rId17"/>
    <p:sldLayoutId id="2147483690" r:id="rId18"/>
    <p:sldLayoutId id="2147483700" r:id="rId19"/>
    <p:sldLayoutId id="2147483718" r:id="rId20"/>
    <p:sldLayoutId id="2147483701" r:id="rId21"/>
    <p:sldLayoutId id="2147483691" r:id="rId22"/>
    <p:sldLayoutId id="2147483692" r:id="rId23"/>
    <p:sldLayoutId id="2147483719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System Font Regular"/>
        <a:buChar char="–"/>
        <a:defRPr sz="2800" kern="1200">
          <a:solidFill>
            <a:schemeClr val="tx2"/>
          </a:solidFill>
          <a:latin typeface="+mj-lt"/>
          <a:ea typeface="+mn-ea"/>
          <a:cs typeface="+mn-cs"/>
        </a:defRPr>
      </a:lvl1pPr>
      <a:lvl2pPr marL="5159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400" kern="1200">
          <a:solidFill>
            <a:schemeClr val="tx2"/>
          </a:solidFill>
          <a:latin typeface="+mj-lt"/>
          <a:ea typeface="+mn-ea"/>
          <a:cs typeface="+mn-cs"/>
        </a:defRPr>
      </a:lvl2pPr>
      <a:lvl3pPr marL="8080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4pPr>
      <a:lvl5pPr marL="1373188" indent="-2730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4128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3594545" y="1427812"/>
            <a:ext cx="4121184" cy="5148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2763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7397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97472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entury Gothic" pitchFamily="34" charset="0"/>
              <a:buChar char="&gt;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200150" indent="-228600" algn="l" defTabSz="914400" rtl="0" eaLnBrk="1" latinLnBrk="0" hangingPunct="1">
              <a:spcBef>
                <a:spcPct val="20000"/>
              </a:spcBef>
              <a:buClr>
                <a:srgbClr val="676767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 fontAlgn="ctr">
              <a:buClr>
                <a:schemeClr val="accent3"/>
              </a:buClr>
              <a:buSzPct val="125000"/>
              <a:buNone/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  <a:ea typeface="Tahoma"/>
                <a:cs typeface="Arial"/>
              </a:rPr>
              <a:t>Industry/Vertical: Financial Services</a:t>
            </a:r>
            <a:endParaRPr lang="en-US" sz="1100" dirty="0">
              <a:solidFill>
                <a:schemeClr val="tx2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Led strategic analytics initiatives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for UK-based credit/debit card processing platform, managing global merchant repository covering 5,000+ transactions and improving tracking accuracy by 25%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Designed and implemented automated reporting frameworks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using SQL programming and Tableau, reducing turnaround time for analytics requests by 30% and improving decision-making efficiency for 500+ internal users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Developed campaign performance measurement systems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and customer targeting frameworks, delivering comprehensive analytics solutions that improved client satisfaction scores by 15%</a:t>
            </a:r>
          </a:p>
          <a:p>
            <a:pPr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  <a:ea typeface="Tahoma"/>
                <a:cs typeface="Calibri Light"/>
              </a:rPr>
              <a:t>Industry/Vertical</a:t>
            </a:r>
            <a:r>
              <a:rPr lang="en-US" sz="1100" b="1" dirty="0">
                <a:solidFill>
                  <a:schemeClr val="tx2"/>
                </a:solidFill>
                <a:latin typeface="+mj-lt"/>
                <a:ea typeface="Tahoma"/>
                <a:cs typeface="Arial"/>
              </a:rPr>
              <a:t>: Manufacturing</a:t>
            </a:r>
            <a:endParaRPr lang="en-US" dirty="0">
              <a:solidFill>
                <a:schemeClr val="tx2"/>
              </a:solidFill>
              <a:ea typeface="Tahoma"/>
              <a:cs typeface="Arial"/>
            </a:endParaRP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Executed comprehensive data analysis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using SQL programming on large datasets (2.5M+ records), enhancing data accuracy by 50% and enabling real-time reporting for C-suite executives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Conducted advanced statistical analysis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on large datasets (5TB+) to optimize campaigns, enhance predictive models by 22%, and deliver high-impact analytics solutions for Fortune 500 financial services clients</a:t>
            </a:r>
            <a:br>
              <a:rPr lang="en-US" sz="1100" dirty="0">
                <a:solidFill>
                  <a:schemeClr val="tx2"/>
                </a:solidFill>
                <a:latin typeface="+mj-lt"/>
              </a:rPr>
            </a:br>
            <a:endParaRPr lang="en-US" sz="1100" dirty="0">
              <a:solidFill>
                <a:schemeClr val="tx2"/>
              </a:solidFill>
              <a:latin typeface="+mj-lt"/>
            </a:endParaRPr>
          </a:p>
          <a:p>
            <a:pPr>
              <a:spcBef>
                <a:spcPts val="200"/>
              </a:spcBef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  <a:ea typeface="Tahoma"/>
                <a:cs typeface="Calibri Light"/>
              </a:rPr>
              <a:t>Industry/Vertical</a:t>
            </a:r>
            <a:r>
              <a:rPr lang="en-US" sz="1100" b="1" dirty="0">
                <a:solidFill>
                  <a:schemeClr val="tx2"/>
                </a:solidFill>
                <a:latin typeface="+mj-lt"/>
                <a:ea typeface="Tahoma"/>
                <a:cs typeface="Arial"/>
              </a:rPr>
              <a:t>: REIT</a:t>
            </a:r>
            <a:endParaRPr lang="en-US" sz="1100" dirty="0">
              <a:solidFill>
                <a:schemeClr val="tx2"/>
              </a:solidFill>
              <a:latin typeface="+mj-lt"/>
              <a:ea typeface="Tahoma"/>
              <a:cs typeface="Arial"/>
            </a:endParaRP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Established standardized data management practices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across organization, resulting in 40% improvement in data consistency and enabling seamless integration of multiple data sources</a:t>
            </a:r>
            <a:r>
              <a:rPr lang="en-US" sz="1100" dirty="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Developed comprehensive Tableau documentation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and reporting templates, increasing report clarity and usability by 50% across 200+ end users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197096"/>
            <a:ext cx="3346704" cy="2660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6605" y="1098515"/>
            <a:ext cx="259349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>
              <a:defRPr/>
            </a:pPr>
            <a:r>
              <a:rPr lang="en-US" b="1" dirty="0">
                <a:latin typeface="+mj-lt"/>
                <a:cs typeface="Calibri Light"/>
              </a:rPr>
              <a:t>Sparash Sharma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47841" y="4539538"/>
            <a:ext cx="2825560" cy="224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2763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7397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97472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entury Gothic" pitchFamily="34" charset="0"/>
              <a:buChar char="&gt;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200150" indent="-228600" algn="l" defTabSz="914400" rtl="0" eaLnBrk="1" latinLnBrk="0" hangingPunct="1">
              <a:spcBef>
                <a:spcPct val="20000"/>
              </a:spcBef>
              <a:buClr>
                <a:srgbClr val="676767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 dirty="0">
                <a:solidFill>
                  <a:schemeClr val="tx2"/>
                </a:solidFill>
                <a:latin typeface="+mj-lt"/>
              </a:rPr>
              <a:t>Sparash has 5+ years of experience as a Data Analyst, Business Intelligence Developer, and Analytics Professional. In addition to Advanced Analytics, SQL Programming, Machine Learning Implementation, Data Visualization, and Stakeholder Management, </a:t>
            </a:r>
            <a:r>
              <a:rPr lang="en-US" sz="1100" dirty="0" err="1">
                <a:solidFill>
                  <a:schemeClr val="tx2"/>
                </a:solidFill>
                <a:latin typeface="+mj-lt"/>
              </a:rPr>
              <a:t>Sparash's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skillset includes helping financial services clients develop comprehensive analytics solutions and data-driven business strategies while managing cross-functional teams and delivering high-impact results.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841" y="4197095"/>
            <a:ext cx="29982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n-US" dirty="0">
                <a:latin typeface="+mj-lt"/>
              </a:rPr>
              <a:t>Background</a:t>
            </a:r>
            <a:endParaRPr lang="en-US" sz="1400" dirty="0">
              <a:latin typeface="+mj-lt"/>
              <a:cs typeface="Calibri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51594" y="1045351"/>
            <a:ext cx="352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>
                <a:latin typeface="+mj-lt"/>
              </a:rPr>
              <a:t>Engagements and Accomplishments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5729" y="1045351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>
                <a:latin typeface="+mj-lt"/>
              </a:rPr>
              <a:t> Key Skills and Industry Expertise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30216" y="4354872"/>
            <a:ext cx="354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>
                <a:latin typeface="+mj-lt"/>
              </a:rPr>
              <a:t> Academic Credentials/Certifications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856621" y="1179095"/>
            <a:ext cx="3996044" cy="2074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2763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7397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97472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entury Gothic" pitchFamily="34" charset="0"/>
              <a:buChar char="&gt;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200150" indent="-228600" algn="l" defTabSz="914400" rtl="0" eaLnBrk="1" latinLnBrk="0" hangingPunct="1">
              <a:spcBef>
                <a:spcPct val="20000"/>
              </a:spcBef>
              <a:buClr>
                <a:srgbClr val="676767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200"/>
              </a:spcBef>
              <a:buClr>
                <a:schemeClr val="tx1"/>
              </a:buClr>
              <a:tabLst>
                <a:tab pos="228600" algn="l"/>
                <a:tab pos="457200" algn="l"/>
              </a:tabLst>
              <a:defRPr/>
            </a:pPr>
            <a:endParaRPr lang="en-US" sz="1100" dirty="0">
              <a:solidFill>
                <a:schemeClr val="tx2"/>
              </a:solidFill>
              <a:latin typeface="+mj-lt"/>
            </a:endParaRP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Analytics Team Leadership: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Project management, stakeholder management, cross-functional collaboration, offshore/onshore team coordination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Strategic Analytics: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Business intelligence strategy, data-driven decision making, executive reporting, KPI development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Programming Languages: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SQL (Advanced), Python, Spark, Hive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Analytics &amp; BI Tools: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Tableau, Power BI, Google Analytics, Advanced Excel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IN" sz="1100" b="1" dirty="0">
                <a:solidFill>
                  <a:schemeClr val="tx2"/>
                </a:solidFill>
                <a:latin typeface="+mj-lt"/>
              </a:rPr>
              <a:t>Databases:</a:t>
            </a:r>
            <a:r>
              <a:rPr lang="en-IN" sz="1100" dirty="0">
                <a:solidFill>
                  <a:schemeClr val="tx2"/>
                </a:solidFill>
                <a:latin typeface="+mj-lt"/>
              </a:rPr>
              <a:t> Oracle 9i/10g/11g, MS SQL Server, Hadoop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b="1" dirty="0">
                <a:solidFill>
                  <a:schemeClr val="tx2"/>
                </a:solidFill>
                <a:latin typeface="+mj-lt"/>
              </a:rPr>
              <a:t>Additional Tools: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 JIRA, DB Visualizer, BI Tools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dirty="0">
                <a:solidFill>
                  <a:schemeClr val="tx2"/>
                </a:solidFill>
                <a:latin typeface="+mj-lt"/>
                <a:cs typeface="Calibri Light"/>
              </a:rPr>
              <a:t>Current training paths:</a:t>
            </a:r>
          </a:p>
          <a:p>
            <a:pPr marL="684213" lvl="1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 dirty="0">
                <a:solidFill>
                  <a:schemeClr val="tx2"/>
                </a:solidFill>
                <a:latin typeface="+mj-lt"/>
                <a:cs typeface="Calibri Light"/>
              </a:rPr>
              <a:t>Python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856622" y="4795585"/>
            <a:ext cx="3996044" cy="910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2763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7397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97472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entury Gothic" pitchFamily="34" charset="0"/>
              <a:buChar char="&gt;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200150" indent="-228600" algn="l" defTabSz="914400" rtl="0" eaLnBrk="1" latinLnBrk="0" hangingPunct="1">
              <a:spcBef>
                <a:spcPct val="20000"/>
              </a:spcBef>
              <a:buClr>
                <a:srgbClr val="676767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2"/>
                </a:solidFill>
                <a:latin typeface="+mj-lt"/>
              </a:rPr>
              <a:t>Campaign Analytics: 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Leveraged data visualization and marketing analytics on datasets exceeding 1M records to identify key business drivers and analyze campaign performance across 8 channels, driving 15% ROI improvement</a:t>
            </a:r>
          </a:p>
          <a:p>
            <a:r>
              <a:rPr lang="en-US" sz="1100" b="1" dirty="0">
                <a:solidFill>
                  <a:schemeClr val="tx2"/>
                </a:solidFill>
                <a:latin typeface="+mj-lt"/>
              </a:rPr>
              <a:t>Global Collaboration </a:t>
            </a:r>
            <a:r>
              <a:rPr lang="en-US" sz="1100" dirty="0">
                <a:solidFill>
                  <a:schemeClr val="tx2"/>
                </a:solidFill>
                <a:latin typeface="+mj-lt"/>
              </a:rPr>
              <a:t>Collaborated with US and India analytics teams on high-visibility projects, ensuring alignment with global strategies and delivering actionable insights for executive leadership while managing 15+ stakeholders across multiple time zones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2B33A93-2023-4A4B-B289-5AA64EB8E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31" y="456744"/>
            <a:ext cx="11277600" cy="3574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Role |Core skills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IN" sz="2000" dirty="0">
                <a:solidFill>
                  <a:schemeClr val="tx1"/>
                </a:solidFill>
              </a:rPr>
              <a:t>Senior Data Analyst - Financial Services Analytics, SQL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88E29-3846-FCCC-07BB-8C9D502D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5" y="1539228"/>
            <a:ext cx="2003038" cy="25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L 3">
      <a:dk1>
        <a:srgbClr val="FB4D0A"/>
      </a:dk1>
      <a:lt1>
        <a:srgbClr val="FFFFFF"/>
      </a:lt1>
      <a:dk2>
        <a:srgbClr val="000000"/>
      </a:dk2>
      <a:lt2>
        <a:srgbClr val="FFFFFF"/>
      </a:lt2>
      <a:accent1>
        <a:srgbClr val="FB4E0B"/>
      </a:accent1>
      <a:accent2>
        <a:srgbClr val="414141"/>
      </a:accent2>
      <a:accent3>
        <a:srgbClr val="808080"/>
      </a:accent3>
      <a:accent4>
        <a:srgbClr val="ABABAB"/>
      </a:accent4>
      <a:accent5>
        <a:srgbClr val="DBDBDB"/>
      </a:accent5>
      <a:accent6>
        <a:srgbClr val="E6E6E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L BR - Emp Name (template)" id="{ED78C73A-311B-5842-93AA-8F8110C4C754}" vid="{27D3CE46-AF2A-3F49-9266-AD8B438424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4A73D6D76BB488C9601ABB843B24C" ma:contentTypeVersion="11" ma:contentTypeDescription="Create a new document." ma:contentTypeScope="" ma:versionID="72115843fe0036120e49d2ee8337d282">
  <xsd:schema xmlns:xsd="http://www.w3.org/2001/XMLSchema" xmlns:xs="http://www.w3.org/2001/XMLSchema" xmlns:p="http://schemas.microsoft.com/office/2006/metadata/properties" xmlns:ns2="8dea0e01-13cf-4558-90d2-91da66b81ad9" xmlns:ns3="40e384aa-b4d0-4f78-a429-a8d988b5dec2" targetNamespace="http://schemas.microsoft.com/office/2006/metadata/properties" ma:root="true" ma:fieldsID="0d6cbcc510faff023e7db73fb1640fa9" ns2:_="" ns3:_="">
    <xsd:import namespace="8dea0e01-13cf-4558-90d2-91da66b81ad9"/>
    <xsd:import namespace="40e384aa-b4d0-4f78-a429-a8d988b5de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0e01-13cf-4558-90d2-91da66b81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d2802f3-dac6-4710-a960-e56b02a1d5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e384aa-b4d0-4f78-a429-a8d988b5dec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e0ec394-b3c9-4bf2-9394-1e8eac1a4114}" ma:internalName="TaxCatchAll" ma:showField="CatchAllData" ma:web="40e384aa-b4d0-4f78-a429-a8d988b5de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e384aa-b4d0-4f78-a429-a8d988b5dec2" xsi:nil="true"/>
    <lcf76f155ced4ddcb4097134ff3c332f xmlns="8dea0e01-13cf-4558-90d2-91da66b81a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06EA39-5B2B-4777-A9B9-78C6DF56D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96423-EFAA-4B8E-A819-8FA656195279}">
  <ds:schemaRefs>
    <ds:schemaRef ds:uri="40e384aa-b4d0-4f78-a429-a8d988b5dec2"/>
    <ds:schemaRef ds:uri="8dea0e01-13cf-4558-90d2-91da66b81a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813AA88-4B36-44F0-8952-2914520C8ED8}">
  <ds:schemaRefs>
    <ds:schemaRef ds:uri="40e384aa-b4d0-4f78-a429-a8d988b5dec2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8dea0e01-13cf-4558-90d2-91da66b81ad9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455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System Font Regular</vt:lpstr>
      <vt:lpstr>Tahoma</vt:lpstr>
      <vt:lpstr>Office Theme</vt:lpstr>
      <vt:lpstr> Role |Core skills (Senior Data Analyst - Financial Services Analytics, SQL)</vt:lpstr>
    </vt:vector>
  </TitlesOfParts>
  <Company>EXL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Bist</dc:creator>
  <cp:lastModifiedBy>Sparash Sharma</cp:lastModifiedBy>
  <cp:revision>7</cp:revision>
  <cp:lastPrinted>2025-07-15T17:43:31Z</cp:lastPrinted>
  <dcterms:created xsi:type="dcterms:W3CDTF">2022-03-08T14:50:22Z</dcterms:created>
  <dcterms:modified xsi:type="dcterms:W3CDTF">2025-07-21T12:43:35Z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0x0101006C94A73D6D76BB488C9601ABB843B24C</vt:lpwstr>
  </property>
  <property fmtid="{D5CDD505-2E9C-101B-9397-08002B2CF9AE}" pid="3" name="MediaServiceImageTags">
    <vt:lpwstr/>
  </property>
</Properties>
</file>