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70" r:id="rId4"/>
    <p:sldId id="259" r:id="rId5"/>
    <p:sldId id="262" r:id="rId6"/>
    <p:sldId id="263" r:id="rId7"/>
    <p:sldId id="266" r:id="rId8"/>
    <p:sldId id="272" r:id="rId9"/>
    <p:sldId id="277" r:id="rId10"/>
    <p:sldId id="278" r:id="rId11"/>
    <p:sldId id="274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5" r:id="rId20"/>
    <p:sldId id="265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0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4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8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7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0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7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4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8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9DB9-13B6-4AB3-8D38-922B8B196F6D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A0C6-ED0F-498C-8F5A-C27A5B6DC9B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6" y="659735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LN-2017-09-16</a:t>
            </a:r>
            <a:r>
              <a:rPr lang="en-GB" sz="1000" baseline="0" dirty="0" smtClean="0"/>
              <a:t> </a:t>
            </a:r>
            <a:r>
              <a:rPr lang="en-GB" sz="1000" baseline="0" dirty="0" smtClean="0"/>
              <a:t>(</a:t>
            </a:r>
            <a:r>
              <a:rPr lang="en-GB" sz="1000" baseline="0" dirty="0" smtClean="0"/>
              <a:t>v1.1)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4345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qk2Df_0Pm8" TargetMode="External"/><Relationship Id="rId3" Type="http://schemas.openxmlformats.org/officeDocument/2006/relationships/hyperlink" Target="https://martinfowler.com/bliki/CQRS.html" TargetMode="External"/><Relationship Id="rId7" Type="http://schemas.openxmlformats.org/officeDocument/2006/relationships/hyperlink" Target="https://www.youtube.com/watch?v=Fj365BufWNU" TargetMode="External"/><Relationship Id="rId2" Type="http://schemas.openxmlformats.org/officeDocument/2006/relationships/hyperlink" Target="http://www.axonframewor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2zH7BsqtAk" TargetMode="External"/><Relationship Id="rId5" Type="http://schemas.openxmlformats.org/officeDocument/2006/relationships/hyperlink" Target="https://www.youtube.com/watch?v=Jp-rW-XOYzA&amp;t=900s" TargetMode="External"/><Relationship Id="rId4" Type="http://schemas.openxmlformats.org/officeDocument/2006/relationships/hyperlink" Target="https://martinfowler.com/eaaDev/EventSourcing.html" TargetMode="External"/><Relationship Id="rId9" Type="http://schemas.openxmlformats.org/officeDocument/2006/relationships/hyperlink" Target="https://github.com/sparcs360/axon-dem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CQRS &amp; ES with the Axon 3 Framework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Lee </a:t>
            </a:r>
            <a:r>
              <a:rPr lang="en-GB" dirty="0" err="1" smtClean="0"/>
              <a:t>Newfeld</a:t>
            </a:r>
            <a:r>
              <a:rPr lang="en-GB" dirty="0" smtClean="0"/>
              <a:t>, Sept 2017</a:t>
            </a:r>
          </a:p>
        </p:txBody>
      </p:sp>
    </p:spTree>
    <p:extLst>
      <p:ext uri="{BB962C8B-B14F-4D97-AF65-F5344CB8AC3E}">
        <p14:creationId xmlns:p14="http://schemas.microsoft.com/office/powerpoint/2010/main" val="12811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Kiosk </a:t>
            </a:r>
            <a:r>
              <a:rPr lang="en-GB" dirty="0" err="1" smtClean="0"/>
              <a:t>EventStore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 smtClean="0">
                <a:latin typeface="Lucida Console" panose="020B0609040504020204" pitchFamily="49" charset="0"/>
              </a:rPr>
              <a:t>jdbc:h2:mem:db;MODE=</a:t>
            </a:r>
            <a:r>
              <a:rPr lang="en-GB" sz="1400" dirty="0" err="1" smtClean="0">
                <a:latin typeface="Lucida Console" panose="020B0609040504020204" pitchFamily="49" charset="0"/>
              </a:rPr>
              <a:t>Oracle;DB_CLOSE_ON_EXIT</a:t>
            </a:r>
            <a:r>
              <a:rPr lang="en-GB" sz="1400" dirty="0" smtClean="0">
                <a:latin typeface="Lucida Console" panose="020B0609040504020204" pitchFamily="49" charset="0"/>
              </a:rPr>
              <a:t>=FALSE</a:t>
            </a: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SELECT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   E.TIME_STAMP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E.TYPE AS </a:t>
            </a:r>
            <a:r>
              <a:rPr lang="en-GB" sz="1400" dirty="0" err="1">
                <a:latin typeface="Lucida Console" panose="020B0609040504020204" pitchFamily="49" charset="0"/>
              </a:rPr>
              <a:t>AggregateType</a:t>
            </a: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E.AGGREGATE_IDENTIFIER AS </a:t>
            </a:r>
            <a:r>
              <a:rPr lang="en-GB" sz="1400" dirty="0" err="1">
                <a:latin typeface="Lucida Console" panose="020B0609040504020204" pitchFamily="49" charset="0"/>
              </a:rPr>
              <a:t>AggregateId</a:t>
            </a: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RIGHT(E.PAYLOAD_TYPE, LENGTH(E.PAYLOAD_TYPE)-11) AS </a:t>
            </a:r>
            <a:r>
              <a:rPr lang="en-GB" sz="1400" dirty="0" err="1">
                <a:latin typeface="Lucida Console" panose="020B0609040504020204" pitchFamily="49" charset="0"/>
              </a:rPr>
              <a:t>EventName</a:t>
            </a:r>
            <a:endParaRPr lang="en-GB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UTF8TOSTRING(E.PAYLOAD) AS Payload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FROM DOMAIN_EVENT_ENTRY E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ORDER BY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   E.TYPE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E.AGGREGATE_IDENTIFIER</a:t>
            </a:r>
          </a:p>
          <a:p>
            <a:pPr marL="0" indent="0">
              <a:buNone/>
            </a:pPr>
            <a:r>
              <a:rPr lang="en-GB" sz="1400" dirty="0">
                <a:latin typeface="Lucida Console" panose="020B0609040504020204" pitchFamily="49" charset="0"/>
              </a:rPr>
              <a:t>,   E.SEQUENCE_NUMBER</a:t>
            </a:r>
          </a:p>
        </p:txBody>
      </p:sp>
    </p:spTree>
    <p:extLst>
      <p:ext uri="{BB962C8B-B14F-4D97-AF65-F5344CB8AC3E}">
        <p14:creationId xmlns:p14="http://schemas.microsoft.com/office/powerpoint/2010/main" val="106608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971600" y="3783005"/>
            <a:ext cx="1080120" cy="566292"/>
          </a:xfrm>
          <a:prstGeom prst="borderCallout2">
            <a:avLst>
              <a:gd name="adj1" fmla="val 13267"/>
              <a:gd name="adj2" fmla="val 109333"/>
              <a:gd name="adj3" fmla="val 11439"/>
              <a:gd name="adj4" fmla="val 125464"/>
              <a:gd name="adj5" fmla="val 82217"/>
              <a:gd name="adj6" fmla="val 166142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When a Kiosk starts up…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467544" y="2136591"/>
            <a:ext cx="1512168" cy="710309"/>
          </a:xfrm>
          <a:prstGeom prst="borderCallout2">
            <a:avLst>
              <a:gd name="adj1" fmla="val 13267"/>
              <a:gd name="adj2" fmla="val 109333"/>
              <a:gd name="adj3" fmla="val 11439"/>
              <a:gd name="adj4" fmla="val 125464"/>
              <a:gd name="adj5" fmla="val 29071"/>
              <a:gd name="adj6" fmla="val 149499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It creates an Exchange and a Queue for receiving commands.  They are bound together with a “routing key”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55576" y="4933680"/>
            <a:ext cx="1279963" cy="587198"/>
          </a:xfrm>
          <a:prstGeom prst="borderCallout2">
            <a:avLst>
              <a:gd name="adj1" fmla="val 13267"/>
              <a:gd name="adj2" fmla="val 109333"/>
              <a:gd name="adj3" fmla="val 11439"/>
              <a:gd name="adj4" fmla="val 125464"/>
              <a:gd name="adj5" fmla="val 29071"/>
              <a:gd name="adj6" fmla="val 149499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Additionally, it creates a second Exchange which it emits Events to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7" idx="6"/>
          </p:cNvCxnSpPr>
          <p:nvPr/>
        </p:nvCxnSpPr>
        <p:spPr>
          <a:xfrm rot="5400000">
            <a:off x="3482267" y="4593096"/>
            <a:ext cx="504056" cy="4680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2276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K1-2</a:t>
            </a:r>
            <a:endParaRPr lang="en-GB" sz="1100" b="1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3572277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K1-2</a:t>
            </a:r>
            <a:endParaRPr lang="en-GB" sz="1000" dirty="0"/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3410259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425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“1-2”</a:t>
            </a:r>
            <a:endParaRPr lang="en-GB" sz="800" dirty="0"/>
          </a:p>
        </p:txBody>
      </p:sp>
      <p:cxnSp>
        <p:nvCxnSpPr>
          <p:cNvPr id="30" name="Straight Arrow Connector 29"/>
          <p:cNvCxnSpPr>
            <a:stCxn id="8" idx="2"/>
            <a:endCxn id="24" idx="0"/>
          </p:cNvCxnSpPr>
          <p:nvPr/>
        </p:nvCxnSpPr>
        <p:spPr>
          <a:xfrm flipH="1">
            <a:off x="3968320" y="3783005"/>
            <a:ext cx="1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4818116" y="3953961"/>
            <a:ext cx="1266051" cy="524091"/>
          </a:xfrm>
          <a:prstGeom prst="borderCallout2">
            <a:avLst>
              <a:gd name="adj1" fmla="val 15629"/>
              <a:gd name="adj2" fmla="val -5712"/>
              <a:gd name="adj3" fmla="val 14982"/>
              <a:gd name="adj4" fmla="val -16521"/>
              <a:gd name="adj5" fmla="val 49149"/>
              <a:gd name="adj6" fmla="val -44912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Subsequent Kiosks (in the same Shop) bind to the same Exchanges in a similar way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566089" y="3674993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COUNTER</a:t>
            </a:r>
            <a:endParaRPr lang="en-GB" sz="1100" b="1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7" idx="6"/>
          </p:cNvCxnSpPr>
          <p:nvPr/>
        </p:nvCxnSpPr>
        <p:spPr>
          <a:xfrm rot="5400000">
            <a:off x="3482267" y="4593096"/>
            <a:ext cx="504056" cy="4680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2276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K1-2</a:t>
            </a:r>
            <a:endParaRPr lang="en-GB" sz="1100" b="1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3572277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K1-2</a:t>
            </a:r>
            <a:endParaRPr lang="en-GB" sz="1000" dirty="0"/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3410259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425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“1-2”</a:t>
            </a:r>
            <a:endParaRPr lang="en-GB" sz="800" dirty="0"/>
          </a:p>
        </p:txBody>
      </p:sp>
      <p:cxnSp>
        <p:nvCxnSpPr>
          <p:cNvPr id="30" name="Straight Arrow Connector 29"/>
          <p:cNvCxnSpPr>
            <a:stCxn id="8" idx="2"/>
            <a:endCxn id="24" idx="0"/>
          </p:cNvCxnSpPr>
          <p:nvPr/>
        </p:nvCxnSpPr>
        <p:spPr>
          <a:xfrm flipH="1">
            <a:off x="3968320" y="3783005"/>
            <a:ext cx="1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6876256" y="3088911"/>
            <a:ext cx="1266051" cy="524091"/>
          </a:xfrm>
          <a:prstGeom prst="borderCallout2">
            <a:avLst>
              <a:gd name="adj1" fmla="val 15629"/>
              <a:gd name="adj2" fmla="val -5712"/>
              <a:gd name="adj3" fmla="val 14982"/>
              <a:gd name="adj4" fmla="val -16521"/>
              <a:gd name="adj5" fmla="val 49149"/>
              <a:gd name="adj6" fmla="val -44912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When the Counter comes up…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566089" y="3674993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COUNTER</a:t>
            </a:r>
            <a:endParaRPr lang="en-GB" sz="1100" b="1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7" idx="6"/>
          </p:cNvCxnSpPr>
          <p:nvPr/>
        </p:nvCxnSpPr>
        <p:spPr>
          <a:xfrm rot="5400000">
            <a:off x="3482267" y="4593096"/>
            <a:ext cx="504056" cy="4680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2276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K1-2</a:t>
            </a:r>
            <a:endParaRPr lang="en-GB" sz="1100" b="1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3572277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K1-2</a:t>
            </a:r>
            <a:endParaRPr lang="en-GB" sz="1000" dirty="0"/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3410259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425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“1-2”</a:t>
            </a:r>
            <a:endParaRPr lang="en-GB" sz="800" dirty="0"/>
          </a:p>
        </p:txBody>
      </p:sp>
      <p:cxnSp>
        <p:nvCxnSpPr>
          <p:cNvPr id="30" name="Straight Arrow Connector 29"/>
          <p:cNvCxnSpPr>
            <a:stCxn id="8" idx="2"/>
            <a:endCxn id="24" idx="0"/>
          </p:cNvCxnSpPr>
          <p:nvPr/>
        </p:nvCxnSpPr>
        <p:spPr>
          <a:xfrm flipH="1">
            <a:off x="3968320" y="3783005"/>
            <a:ext cx="1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6588224" y="1675691"/>
            <a:ext cx="1584176" cy="686671"/>
          </a:xfrm>
          <a:prstGeom prst="borderCallout2">
            <a:avLst>
              <a:gd name="adj1" fmla="val 15629"/>
              <a:gd name="adj2" fmla="val -5712"/>
              <a:gd name="adj3" fmla="val 14982"/>
              <a:gd name="adj4" fmla="val -16521"/>
              <a:gd name="adj5" fmla="val 109002"/>
              <a:gd name="adj6" fmla="val -77640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It binds to the Command Queue.  It can send a Command to a specific Kiosks by providing the corresponding Routing Key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364365" y="2486861"/>
            <a:ext cx="1605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566089" y="3674993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COUNTER</a:t>
            </a:r>
            <a:endParaRPr lang="en-GB" sz="1100" b="1" dirty="0"/>
          </a:p>
        </p:txBody>
      </p:sp>
      <p:cxnSp>
        <p:nvCxnSpPr>
          <p:cNvPr id="34" name="Straight Arrow Connector 33"/>
          <p:cNvCxnSpPr>
            <a:endCxn id="6" idx="0"/>
          </p:cNvCxnSpPr>
          <p:nvPr/>
        </p:nvCxnSpPr>
        <p:spPr>
          <a:xfrm flipH="1">
            <a:off x="4364365" y="2486861"/>
            <a:ext cx="1605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7" idx="6"/>
          </p:cNvCxnSpPr>
          <p:nvPr/>
        </p:nvCxnSpPr>
        <p:spPr>
          <a:xfrm rot="5400000">
            <a:off x="3482267" y="4593096"/>
            <a:ext cx="504056" cy="4680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2276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K1-2</a:t>
            </a:r>
            <a:endParaRPr lang="en-GB" sz="1100" b="1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3572277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K1-2</a:t>
            </a:r>
            <a:endParaRPr lang="en-GB" sz="1000" dirty="0"/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3410259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425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“1-2”</a:t>
            </a:r>
            <a:endParaRPr lang="en-GB" sz="800" dirty="0"/>
          </a:p>
        </p:txBody>
      </p:sp>
      <p:cxnSp>
        <p:nvCxnSpPr>
          <p:cNvPr id="30" name="Straight Arrow Connector 29"/>
          <p:cNvCxnSpPr>
            <a:stCxn id="8" idx="2"/>
            <a:endCxn id="24" idx="0"/>
          </p:cNvCxnSpPr>
          <p:nvPr/>
        </p:nvCxnSpPr>
        <p:spPr>
          <a:xfrm flipH="1">
            <a:off x="3968320" y="3783005"/>
            <a:ext cx="1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7" idx="0"/>
            <a:endCxn id="45" idx="1"/>
          </p:cNvCxnSpPr>
          <p:nvPr/>
        </p:nvCxnSpPr>
        <p:spPr>
          <a:xfrm flipV="1">
            <a:off x="4364365" y="5294777"/>
            <a:ext cx="381744" cy="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irect Access Storage 44"/>
          <p:cNvSpPr/>
          <p:nvPr/>
        </p:nvSpPr>
        <p:spPr>
          <a:xfrm>
            <a:off x="4746109" y="5078753"/>
            <a:ext cx="792088" cy="432048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C1</a:t>
            </a:r>
            <a:endParaRPr lang="en-GB" sz="1000" dirty="0"/>
          </a:p>
        </p:txBody>
      </p:sp>
      <p:cxnSp>
        <p:nvCxnSpPr>
          <p:cNvPr id="47" name="Straight Arrow Connector 46"/>
          <p:cNvCxnSpPr>
            <a:stCxn id="45" idx="4"/>
          </p:cNvCxnSpPr>
          <p:nvPr/>
        </p:nvCxnSpPr>
        <p:spPr>
          <a:xfrm>
            <a:off x="5538197" y="5294777"/>
            <a:ext cx="432048" cy="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Line Callout 2 35"/>
          <p:cNvSpPr/>
          <p:nvPr/>
        </p:nvSpPr>
        <p:spPr>
          <a:xfrm>
            <a:off x="6153519" y="4434901"/>
            <a:ext cx="1602924" cy="643852"/>
          </a:xfrm>
          <a:prstGeom prst="borderCallout2">
            <a:avLst>
              <a:gd name="adj1" fmla="val 15629"/>
              <a:gd name="adj2" fmla="val -5712"/>
              <a:gd name="adj3" fmla="val 14982"/>
              <a:gd name="adj4" fmla="val -16521"/>
              <a:gd name="adj5" fmla="val 105506"/>
              <a:gd name="adj6" fmla="val -63460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It also creates a Queue, bound to the Event Exchange, in order to receive Events from all Kiosks in the Shop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Distributing the Buses</a:t>
            </a:r>
            <a:endParaRPr lang="en-GB" dirty="0"/>
          </a:p>
        </p:txBody>
      </p:sp>
      <p:sp>
        <p:nvSpPr>
          <p:cNvPr id="7" name="Bevel 6"/>
          <p:cNvSpPr/>
          <p:nvPr/>
        </p:nvSpPr>
        <p:spPr>
          <a:xfrm>
            <a:off x="2636173" y="5079149"/>
            <a:ext cx="1728192" cy="432048"/>
          </a:xfrm>
          <a:prstGeom prst="beve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EVT-1</a:t>
            </a:r>
            <a:endParaRPr lang="en-GB" sz="1100" b="1" dirty="0"/>
          </a:p>
        </p:txBody>
      </p:sp>
      <p:cxnSp>
        <p:nvCxnSpPr>
          <p:cNvPr id="20" name="Elbow Connector 19"/>
          <p:cNvCxnSpPr>
            <a:stCxn id="23" idx="2"/>
            <a:endCxn id="7" idx="6"/>
          </p:cNvCxnSpPr>
          <p:nvPr/>
        </p:nvCxnSpPr>
        <p:spPr>
          <a:xfrm rot="16200000" flipH="1">
            <a:off x="3014215" y="4593095"/>
            <a:ext cx="504056" cy="46805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36173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K1-1</a:t>
            </a:r>
            <a:endParaRPr lang="en-GB" sz="1100" b="1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566089" y="3674993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COUNTER</a:t>
            </a:r>
            <a:endParaRPr lang="en-GB" sz="1100" b="1" dirty="0"/>
          </a:p>
        </p:txBody>
      </p:sp>
      <p:cxnSp>
        <p:nvCxnSpPr>
          <p:cNvPr id="34" name="Straight Arrow Connector 33"/>
          <p:cNvCxnSpPr>
            <a:endCxn id="6" idx="0"/>
          </p:cNvCxnSpPr>
          <p:nvPr/>
        </p:nvCxnSpPr>
        <p:spPr>
          <a:xfrm flipH="1">
            <a:off x="4364365" y="2486861"/>
            <a:ext cx="16058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irect Access Storage 3"/>
          <p:cNvSpPr/>
          <p:nvPr/>
        </p:nvSpPr>
        <p:spPr>
          <a:xfrm>
            <a:off x="2636173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K1-1</a:t>
            </a:r>
            <a:endParaRPr lang="en-GB" sz="1000" dirty="0"/>
          </a:p>
        </p:txBody>
      </p:sp>
      <p:sp>
        <p:nvSpPr>
          <p:cNvPr id="6" name="Bevel 5"/>
          <p:cNvSpPr/>
          <p:nvPr/>
        </p:nvSpPr>
        <p:spPr>
          <a:xfrm>
            <a:off x="2636173" y="2270837"/>
            <a:ext cx="1728192" cy="43204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CMD-1</a:t>
            </a:r>
            <a:endParaRPr lang="en-GB" sz="1100" b="1" dirty="0"/>
          </a:p>
        </p:txBody>
      </p: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2942207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2321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“1-1”</a:t>
            </a:r>
            <a:endParaRPr lang="en-GB" sz="800" dirty="0"/>
          </a:p>
        </p:txBody>
      </p:sp>
      <p:cxnSp>
        <p:nvCxnSpPr>
          <p:cNvPr id="28" name="Straight Arrow Connector 27"/>
          <p:cNvCxnSpPr>
            <a:stCxn id="4" idx="2"/>
            <a:endCxn id="23" idx="0"/>
          </p:cNvCxnSpPr>
          <p:nvPr/>
        </p:nvCxnSpPr>
        <p:spPr>
          <a:xfrm>
            <a:off x="3032217" y="3783005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4" idx="2"/>
            <a:endCxn id="7" idx="6"/>
          </p:cNvCxnSpPr>
          <p:nvPr/>
        </p:nvCxnSpPr>
        <p:spPr>
          <a:xfrm rot="5400000">
            <a:off x="3482267" y="4593096"/>
            <a:ext cx="504056" cy="4680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572276" y="4143045"/>
            <a:ext cx="79208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/>
              <a:t>K1-2</a:t>
            </a:r>
            <a:endParaRPr lang="en-GB" sz="1100" b="1" dirty="0"/>
          </a:p>
        </p:txBody>
      </p:sp>
      <p:sp>
        <p:nvSpPr>
          <p:cNvPr id="8" name="Flowchart: Direct Access Storage 7"/>
          <p:cNvSpPr/>
          <p:nvPr/>
        </p:nvSpPr>
        <p:spPr>
          <a:xfrm>
            <a:off x="3572277" y="3350957"/>
            <a:ext cx="792088" cy="432048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K1-2</a:t>
            </a:r>
            <a:endParaRPr lang="en-GB" sz="1000" dirty="0"/>
          </a:p>
        </p:txBody>
      </p:sp>
      <p:cxnSp>
        <p:nvCxnSpPr>
          <p:cNvPr id="12" name="Elbow Connector 11"/>
          <p:cNvCxnSpPr>
            <a:stCxn id="6" idx="2"/>
            <a:endCxn id="8" idx="0"/>
          </p:cNvCxnSpPr>
          <p:nvPr/>
        </p:nvCxnSpPr>
        <p:spPr>
          <a:xfrm rot="16200000" flipH="1">
            <a:off x="3410259" y="2792895"/>
            <a:ext cx="648072" cy="46805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8425" y="2846901"/>
            <a:ext cx="2196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/>
              <a:t>“1-2”</a:t>
            </a:r>
            <a:endParaRPr lang="en-GB" sz="800" dirty="0"/>
          </a:p>
        </p:txBody>
      </p:sp>
      <p:cxnSp>
        <p:nvCxnSpPr>
          <p:cNvPr id="30" name="Straight Arrow Connector 29"/>
          <p:cNvCxnSpPr>
            <a:stCxn id="8" idx="2"/>
            <a:endCxn id="24" idx="0"/>
          </p:cNvCxnSpPr>
          <p:nvPr/>
        </p:nvCxnSpPr>
        <p:spPr>
          <a:xfrm flipH="1">
            <a:off x="3968320" y="3783005"/>
            <a:ext cx="1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25529" y="2362362"/>
            <a:ext cx="2420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direct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25529" y="5163277"/>
            <a:ext cx="2789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fanout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7" idx="0"/>
            <a:endCxn id="45" idx="1"/>
          </p:cNvCxnSpPr>
          <p:nvPr/>
        </p:nvCxnSpPr>
        <p:spPr>
          <a:xfrm flipV="1">
            <a:off x="4364365" y="5294777"/>
            <a:ext cx="381744" cy="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irect Access Storage 44"/>
          <p:cNvSpPr/>
          <p:nvPr/>
        </p:nvSpPr>
        <p:spPr>
          <a:xfrm>
            <a:off x="4746109" y="5078753"/>
            <a:ext cx="792088" cy="432048"/>
          </a:xfrm>
          <a:prstGeom prst="flowChartMagneticDru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ctr"/>
            <a:r>
              <a:rPr lang="en-GB" sz="1000" dirty="0" smtClean="0"/>
              <a:t>C1</a:t>
            </a:r>
            <a:endParaRPr lang="en-GB" sz="1000" dirty="0"/>
          </a:p>
        </p:txBody>
      </p:sp>
      <p:cxnSp>
        <p:nvCxnSpPr>
          <p:cNvPr id="47" name="Straight Arrow Connector 46"/>
          <p:cNvCxnSpPr>
            <a:stCxn id="45" idx="4"/>
          </p:cNvCxnSpPr>
          <p:nvPr/>
        </p:nvCxnSpPr>
        <p:spPr>
          <a:xfrm>
            <a:off x="5538197" y="5294777"/>
            <a:ext cx="432048" cy="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39752" y="1937737"/>
            <a:ext cx="4392488" cy="4032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SHOP “000001”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7" idx="2"/>
          </p:cNvCxnSpPr>
          <p:nvPr/>
        </p:nvCxnSpPr>
        <p:spPr>
          <a:xfrm>
            <a:off x="3500269" y="5511197"/>
            <a:ext cx="0" cy="81902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49833" y="6330225"/>
            <a:ext cx="7141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 smtClean="0"/>
              <a:t>To </a:t>
            </a:r>
            <a:r>
              <a:rPr lang="en-GB" sz="800" dirty="0" smtClean="0"/>
              <a:t>other </a:t>
            </a:r>
            <a:r>
              <a:rPr lang="en-GB" sz="800" dirty="0" smtClean="0"/>
              <a:t>Subscribers…</a:t>
            </a:r>
            <a:endParaRPr lang="en-GB" sz="800" dirty="0"/>
          </a:p>
        </p:txBody>
      </p:sp>
      <p:cxnSp>
        <p:nvCxnSpPr>
          <p:cNvPr id="48" name="Straight Arrow Connector 47"/>
          <p:cNvCxnSpPr>
            <a:endCxn id="6" idx="6"/>
          </p:cNvCxnSpPr>
          <p:nvPr/>
        </p:nvCxnSpPr>
        <p:spPr>
          <a:xfrm>
            <a:off x="3500268" y="1772816"/>
            <a:ext cx="1" cy="4980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30382" y="1526527"/>
            <a:ext cx="7397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 dirty="0" smtClean="0"/>
              <a:t>From Command Source</a:t>
            </a:r>
            <a:endParaRPr lang="en-GB" sz="800" dirty="0"/>
          </a:p>
        </p:txBody>
      </p:sp>
      <p:sp>
        <p:nvSpPr>
          <p:cNvPr id="31" name="Line Callout 2 30"/>
          <p:cNvSpPr/>
          <p:nvPr/>
        </p:nvSpPr>
        <p:spPr>
          <a:xfrm>
            <a:off x="899592" y="1367738"/>
            <a:ext cx="1080120" cy="566292"/>
          </a:xfrm>
          <a:prstGeom prst="borderCallout2">
            <a:avLst>
              <a:gd name="adj1" fmla="val 13267"/>
              <a:gd name="adj2" fmla="val 109333"/>
              <a:gd name="adj3" fmla="val 11439"/>
              <a:gd name="adj4" fmla="val 125464"/>
              <a:gd name="adj5" fmla="val 39256"/>
              <a:gd name="adj6" fmla="val 201869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Commands can come into the Shop from external sources…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2" name="Line Callout 2 31"/>
          <p:cNvSpPr/>
          <p:nvPr/>
        </p:nvSpPr>
        <p:spPr>
          <a:xfrm>
            <a:off x="1655798" y="5763933"/>
            <a:ext cx="1080120" cy="566292"/>
          </a:xfrm>
          <a:prstGeom prst="borderCallout2">
            <a:avLst>
              <a:gd name="adj1" fmla="val 13267"/>
              <a:gd name="adj2" fmla="val 109333"/>
              <a:gd name="adj3" fmla="val 11439"/>
              <a:gd name="adj4" fmla="val 125464"/>
              <a:gd name="adj5" fmla="val 58514"/>
              <a:gd name="adj6" fmla="val 165366"/>
            </a:avLst>
          </a:prstGeom>
          <a:solidFill>
            <a:srgbClr val="FFFF9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…and external subscribers can handle Shop Events.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967478" y="3356990"/>
            <a:ext cx="3204922" cy="836688"/>
            <a:chOff x="4967478" y="3356990"/>
            <a:chExt cx="3204922" cy="836688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478" y="3356991"/>
              <a:ext cx="972674" cy="83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552" y="3356990"/>
              <a:ext cx="972674" cy="83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26" y="3356990"/>
              <a:ext cx="972674" cy="83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096674" y="3356990"/>
            <a:ext cx="2079848" cy="836687"/>
            <a:chOff x="2096674" y="3356990"/>
            <a:chExt cx="2079848" cy="836687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674" y="3356990"/>
              <a:ext cx="972674" cy="83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3356990"/>
              <a:ext cx="972674" cy="83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Distributing the Buses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972674" cy="8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971600" y="4193679"/>
            <a:ext cx="3204922" cy="747489"/>
            <a:chOff x="971600" y="4193679"/>
            <a:chExt cx="3204922" cy="747489"/>
          </a:xfrm>
        </p:grpSpPr>
        <p:sp>
          <p:nvSpPr>
            <p:cNvPr id="9" name="Bevel 8"/>
            <p:cNvSpPr/>
            <p:nvPr/>
          </p:nvSpPr>
          <p:spPr>
            <a:xfrm>
              <a:off x="971600" y="4509120"/>
              <a:ext cx="3204922" cy="43204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/>
                <a:t>RGN-1</a:t>
              </a:r>
              <a:endParaRPr lang="en-GB" sz="11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9752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419872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67478" y="4193679"/>
            <a:ext cx="3204922" cy="747489"/>
            <a:chOff x="4967478" y="4193679"/>
            <a:chExt cx="3204922" cy="747489"/>
          </a:xfrm>
        </p:grpSpPr>
        <p:sp>
          <p:nvSpPr>
            <p:cNvPr id="18" name="Bevel 17"/>
            <p:cNvSpPr/>
            <p:nvPr/>
          </p:nvSpPr>
          <p:spPr>
            <a:xfrm>
              <a:off x="4967478" y="4509120"/>
              <a:ext cx="3204922" cy="43204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/>
                <a:t>RGN-2</a:t>
              </a:r>
              <a:endParaRPr lang="en-GB" sz="11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183502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35630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415750" y="4193679"/>
              <a:ext cx="0" cy="31544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71600" y="4941168"/>
            <a:ext cx="7200800" cy="936104"/>
            <a:chOff x="971600" y="4941168"/>
            <a:chExt cx="7200800" cy="936104"/>
          </a:xfrm>
        </p:grpSpPr>
        <p:sp>
          <p:nvSpPr>
            <p:cNvPr id="22" name="Bevel 21"/>
            <p:cNvSpPr/>
            <p:nvPr/>
          </p:nvSpPr>
          <p:spPr>
            <a:xfrm>
              <a:off x="971600" y="5445224"/>
              <a:ext cx="7200800" cy="432048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/>
                <a:t>ESTATE</a:t>
              </a:r>
              <a:endParaRPr lang="en-GB" sz="1100" b="1" dirty="0"/>
            </a:p>
          </p:txBody>
        </p: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>
              <a:off x="2574061" y="4941168"/>
              <a:ext cx="0" cy="50405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8" idx="2"/>
            </p:cNvCxnSpPr>
            <p:nvPr/>
          </p:nvCxnSpPr>
          <p:spPr>
            <a:xfrm>
              <a:off x="6569939" y="4941168"/>
              <a:ext cx="1447" cy="4956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1"/>
            <a:ext cx="972674" cy="8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71600" y="2412477"/>
            <a:ext cx="7200800" cy="944515"/>
            <a:chOff x="971600" y="2412477"/>
            <a:chExt cx="7200800" cy="94451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87624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19361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19872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183502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335630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417692" y="2852936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evel 47"/>
            <p:cNvSpPr/>
            <p:nvPr/>
          </p:nvSpPr>
          <p:spPr>
            <a:xfrm>
              <a:off x="971600" y="2412477"/>
              <a:ext cx="3204922" cy="43204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RGN-1</a:t>
              </a:r>
            </a:p>
          </p:txBody>
        </p:sp>
        <p:sp>
          <p:nvSpPr>
            <p:cNvPr id="49" name="Bevel 48"/>
            <p:cNvSpPr/>
            <p:nvPr/>
          </p:nvSpPr>
          <p:spPr>
            <a:xfrm>
              <a:off x="4967478" y="2412477"/>
              <a:ext cx="3204922" cy="43204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RGN-2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1600" y="1484784"/>
            <a:ext cx="7200800" cy="943997"/>
            <a:chOff x="971600" y="1484784"/>
            <a:chExt cx="7200800" cy="943997"/>
          </a:xfrm>
        </p:grpSpPr>
        <p:sp>
          <p:nvSpPr>
            <p:cNvPr id="45" name="Bevel 44"/>
            <p:cNvSpPr/>
            <p:nvPr/>
          </p:nvSpPr>
          <p:spPr>
            <a:xfrm>
              <a:off x="971600" y="1484784"/>
              <a:ext cx="7200800" cy="432048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/>
                <a:t>ESTATE</a:t>
              </a:r>
              <a:endParaRPr lang="en-GB" sz="1100" b="1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2574061" y="1924725"/>
              <a:ext cx="0" cy="50405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569939" y="1924725"/>
              <a:ext cx="1447" cy="49564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2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What’s my aim?</a:t>
            </a:r>
          </a:p>
          <a:p>
            <a:r>
              <a:rPr lang="en-GB" dirty="0" smtClean="0"/>
              <a:t>CQRS and ES Primer</a:t>
            </a:r>
          </a:p>
          <a:p>
            <a:r>
              <a:rPr lang="en-GB" dirty="0" smtClean="0"/>
              <a:t>Dive in, using a familiar scenario…</a:t>
            </a:r>
          </a:p>
          <a:p>
            <a:r>
              <a:rPr lang="en-GB" dirty="0" smtClean="0"/>
              <a:t>Demos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6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Capabilities (in Brief)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GB" dirty="0" smtClean="0"/>
              <a:t>Sagas</a:t>
            </a:r>
          </a:p>
          <a:p>
            <a:r>
              <a:rPr lang="en-GB" dirty="0" smtClean="0"/>
              <a:t>Extensibility (Command Bus, Event Bus,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Replaying Events</a:t>
            </a:r>
          </a:p>
          <a:p>
            <a:r>
              <a:rPr lang="en-GB" dirty="0" smtClean="0"/>
              <a:t>Snapshots &amp; Caching</a:t>
            </a:r>
          </a:p>
          <a:p>
            <a:r>
              <a:rPr lang="en-GB" dirty="0" err="1" smtClean="0"/>
              <a:t>Upcasting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1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 (or Watching)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87075"/>
              </p:ext>
            </p:extLst>
          </p:nvPr>
        </p:nvGraphicFramePr>
        <p:xfrm>
          <a:off x="323528" y="1600200"/>
          <a:ext cx="856895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URL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Axon 3 Framework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2"/>
                        </a:rPr>
                        <a:t>http://www.axonframework.org/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CQRS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3"/>
                        </a:rPr>
                        <a:t>https://martinfowler.com/bliki/CQRS.html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Event Sourcing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4"/>
                        </a:rPr>
                        <a:t>https://martinfowler.com/eaaDev/EventSourcing.html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Bootiful</a:t>
                      </a:r>
                      <a:r>
                        <a:rPr lang="en-GB" b="1" dirty="0" smtClean="0"/>
                        <a:t> CQRS with Axon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5"/>
                        </a:rPr>
                        <a:t>https://www.youtube.com/watch?v=Jp-rW-XOYzA&amp;t=900s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started with Axon 3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6"/>
                        </a:rPr>
                        <a:t>https://www.youtube.com/watch?v=s2zH7BsqtAk</a:t>
                      </a:r>
                      <a:endParaRPr lang="en-GB" dirty="0" smtClean="0"/>
                    </a:p>
                    <a:p>
                      <a:r>
                        <a:rPr lang="en-GB" dirty="0" smtClean="0">
                          <a:hlinkClick r:id="rId7"/>
                        </a:rPr>
                        <a:t>https://www.youtube.com/watch?v=Fj365BufWNU</a:t>
                      </a:r>
                      <a:endParaRPr lang="en-GB" dirty="0" smtClean="0"/>
                    </a:p>
                    <a:p>
                      <a:r>
                        <a:rPr lang="en-GB" dirty="0" smtClean="0">
                          <a:hlinkClick r:id="rId8"/>
                        </a:rPr>
                        <a:t>https://www.youtube.com/watch?v=qqk2Df_0Pm8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66937"/>
              </p:ext>
            </p:extLst>
          </p:nvPr>
        </p:nvGraphicFramePr>
        <p:xfrm>
          <a:off x="323528" y="5157192"/>
          <a:ext cx="85689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8312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Demo Source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hlinkClick r:id="rId9"/>
                        </a:rPr>
                        <a:t>https://github.com/sparcs360/axon-demo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chitecture overview of a CQRS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59" y="1628800"/>
            <a:ext cx="4830713" cy="34201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CQRS and ES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92500"/>
          </a:bodyPr>
          <a:lstStyle/>
          <a:p>
            <a:r>
              <a:rPr lang="en-GB" sz="2400" b="1" dirty="0" smtClean="0"/>
              <a:t>C</a:t>
            </a:r>
            <a:r>
              <a:rPr lang="en-GB" sz="2400" dirty="0" smtClean="0"/>
              <a:t>ommand/</a:t>
            </a:r>
            <a:r>
              <a:rPr lang="en-GB" sz="2400" b="1" dirty="0" smtClean="0"/>
              <a:t>Q</a:t>
            </a:r>
            <a:r>
              <a:rPr lang="en-GB" sz="2400" dirty="0" smtClean="0"/>
              <a:t>uery </a:t>
            </a:r>
            <a:r>
              <a:rPr lang="en-GB" sz="2400" b="1" dirty="0" smtClean="0"/>
              <a:t>R</a:t>
            </a:r>
            <a:r>
              <a:rPr lang="en-GB" sz="2400" dirty="0" smtClean="0"/>
              <a:t>esponsibility </a:t>
            </a:r>
            <a:r>
              <a:rPr lang="en-GB" sz="2400" b="1" dirty="0" smtClean="0"/>
              <a:t>S</a:t>
            </a:r>
            <a:r>
              <a:rPr lang="en-GB" sz="2400" dirty="0" smtClean="0"/>
              <a:t>egregation</a:t>
            </a:r>
          </a:p>
          <a:p>
            <a:pPr lvl="1"/>
            <a:r>
              <a:rPr lang="en-GB" sz="2000" dirty="0" smtClean="0"/>
              <a:t>Components that change state are decoupled from components that read it</a:t>
            </a:r>
          </a:p>
          <a:p>
            <a:endParaRPr lang="en-GB" sz="2400" dirty="0"/>
          </a:p>
          <a:p>
            <a:r>
              <a:rPr lang="en-GB" sz="2400" b="1" dirty="0"/>
              <a:t>E</a:t>
            </a:r>
            <a:r>
              <a:rPr lang="en-GB" sz="2400" dirty="0"/>
              <a:t>vent </a:t>
            </a:r>
            <a:r>
              <a:rPr lang="en-GB" sz="2400" b="1" dirty="0"/>
              <a:t>S</a:t>
            </a:r>
            <a:r>
              <a:rPr lang="en-GB" sz="2400" dirty="0"/>
              <a:t>ourcing</a:t>
            </a:r>
          </a:p>
          <a:p>
            <a:pPr lvl="1"/>
            <a:r>
              <a:rPr lang="en-GB" sz="2000" dirty="0" smtClean="0"/>
              <a:t>Every state change during an entities lifecycle is stored </a:t>
            </a:r>
          </a:p>
          <a:p>
            <a:pPr lvl="1"/>
            <a:r>
              <a:rPr lang="en-GB" sz="2000" dirty="0" smtClean="0"/>
              <a:t>The “current state” of an entity is the result of applying all events, in order, since the start of it’s lifecycle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0232" y="3284984"/>
            <a:ext cx="1512167" cy="16561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5697415" y="1700808"/>
            <a:ext cx="1754905" cy="112408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452320" y="1772816"/>
            <a:ext cx="1152128" cy="64807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5514116" y="2420887"/>
            <a:ext cx="2658284" cy="864097"/>
            <a:chOff x="5514116" y="2420887"/>
            <a:chExt cx="2658284" cy="864097"/>
          </a:xfrm>
        </p:grpSpPr>
        <p:sp>
          <p:nvSpPr>
            <p:cNvPr id="36" name="Rectangle 35"/>
            <p:cNvSpPr/>
            <p:nvPr/>
          </p:nvSpPr>
          <p:spPr>
            <a:xfrm>
              <a:off x="5514116" y="2824889"/>
              <a:ext cx="2658284" cy="46009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52320" y="2420887"/>
              <a:ext cx="720080" cy="40400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826977" y="3338856"/>
            <a:ext cx="1833255" cy="160231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3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3568" y="1484784"/>
            <a:ext cx="7776864" cy="2520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Estate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Familiar Scenario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1916832"/>
            <a:ext cx="3528392" cy="18722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Shop #1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15616" y="3078642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Counter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29526" y="234888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Kiosk #1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71800" y="234888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Kiosk #n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16016" y="1916832"/>
            <a:ext cx="3528392" cy="18722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Shop #n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2040" y="3078642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Counter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945950" y="234888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Kiosk #1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588224" y="234888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Kiosk #n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smtClean="0"/>
              <a:t>Estate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Many Shops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Containing a “Counter” and many “Kiosks”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Kiosk</a:t>
            </a:r>
            <a:r>
              <a:rPr lang="en-GB" dirty="0" smtClean="0">
                <a:sym typeface="Wingdings" panose="05000000000000000000" pitchFamily="2" charset="2"/>
              </a:rPr>
              <a:t>: Deposit Cash, Build a Slip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Counter</a:t>
            </a:r>
            <a:r>
              <a:rPr lang="en-GB" dirty="0" smtClean="0">
                <a:sym typeface="Wingdings" panose="05000000000000000000" pitchFamily="2" charset="2"/>
              </a:rPr>
              <a:t>: View Remotely, Send Commands to a Kiosk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Extensible… add more Shops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9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Aggregates &amp;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Aggregates</a:t>
            </a:r>
          </a:p>
          <a:p>
            <a:pPr lvl="1"/>
            <a:r>
              <a:rPr lang="en-GB" dirty="0" smtClean="0"/>
              <a:t>Encapsulate business logic</a:t>
            </a:r>
          </a:p>
          <a:p>
            <a:pPr lvl="1"/>
            <a:r>
              <a:rPr lang="en-GB" dirty="0" smtClean="0"/>
              <a:t>Responsible </a:t>
            </a:r>
            <a:r>
              <a:rPr lang="en-GB" dirty="0"/>
              <a:t>for guarding their own </a:t>
            </a:r>
            <a:r>
              <a:rPr lang="en-GB" dirty="0" smtClean="0"/>
              <a:t>invariants</a:t>
            </a:r>
          </a:p>
          <a:p>
            <a:r>
              <a:rPr lang="en-GB" dirty="0" smtClean="0"/>
              <a:t>Repository</a:t>
            </a:r>
          </a:p>
          <a:p>
            <a:pPr lvl="1"/>
            <a:r>
              <a:rPr lang="en-GB" dirty="0" smtClean="0"/>
              <a:t>Responsible </a:t>
            </a:r>
            <a:r>
              <a:rPr lang="en-GB" dirty="0"/>
              <a:t>for providing access to </a:t>
            </a:r>
            <a:r>
              <a:rPr lang="en-GB" dirty="0" smtClean="0"/>
              <a:t>aggregates.</a:t>
            </a:r>
          </a:p>
          <a:p>
            <a:pPr lvl="1"/>
            <a:r>
              <a:rPr lang="en-GB" dirty="0" smtClean="0"/>
              <a:t>Optimized </a:t>
            </a:r>
            <a:r>
              <a:rPr lang="en-GB" dirty="0"/>
              <a:t>for lookup </a:t>
            </a:r>
            <a:r>
              <a:rPr lang="en-GB" dirty="0" smtClean="0"/>
              <a:t>by </a:t>
            </a:r>
            <a:r>
              <a:rPr lang="en-GB" dirty="0"/>
              <a:t>its unique </a:t>
            </a:r>
            <a:r>
              <a:rPr lang="en-GB" dirty="0" smtClean="0"/>
              <a:t>identifier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499992" y="1772816"/>
            <a:ext cx="4176464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@Aggregate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Executive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AggregateIdentifier</a:t>
            </a:r>
            <a:endParaRPr lang="en-GB" sz="12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kioskId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6016" y="2636912"/>
            <a:ext cx="374441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AggregateMember</a:t>
            </a:r>
            <a:endParaRPr lang="en-GB" sz="12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Account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balance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6016" y="3573016"/>
            <a:ext cx="3744416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AggregateMember</a:t>
            </a:r>
            <a:endParaRPr lang="en-GB" sz="12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12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PotentialSlip</a:t>
            </a: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selections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List&lt;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PotentialSelection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2040" y="4259433"/>
            <a:ext cx="3312368" cy="1545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12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PotentialSelection</a:t>
            </a: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sz="12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@</a:t>
            </a:r>
            <a:r>
              <a:rPr lang="en-GB" sz="12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EntityId</a:t>
            </a:r>
            <a:endParaRPr lang="en-GB" sz="12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selectionId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name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numerator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denominator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stake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3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 &amp; Events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7" y="2407086"/>
            <a:ext cx="4176465" cy="432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 smtClean="0"/>
              <a:t>C</a:t>
            </a:r>
            <a:r>
              <a:rPr lang="en-GB" sz="2000" dirty="0" smtClean="0">
                <a:solidFill>
                  <a:srgbClr val="FF0000"/>
                </a:solidFill>
              </a:rPr>
              <a:t>&lt;</a:t>
            </a:r>
            <a:r>
              <a:rPr lang="en-GB" sz="2000" dirty="0" err="1" smtClean="0">
                <a:solidFill>
                  <a:srgbClr val="FF0000"/>
                </a:solidFill>
              </a:rPr>
              <a:t>present_tense_verb</a:t>
            </a:r>
            <a:r>
              <a:rPr lang="en-GB" sz="2000" dirty="0" smtClean="0">
                <a:solidFill>
                  <a:srgbClr val="FF0000"/>
                </a:solidFill>
              </a:rPr>
              <a:t>&gt;</a:t>
            </a:r>
            <a:r>
              <a:rPr lang="en-GB" sz="2000" dirty="0" smtClean="0">
                <a:solidFill>
                  <a:srgbClr val="0000FF"/>
                </a:solidFill>
              </a:rPr>
              <a:t>&lt;noun&gt;</a:t>
            </a:r>
            <a:endParaRPr lang="en-GB" sz="2000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3" y="2983150"/>
            <a:ext cx="2304256" cy="2678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83150"/>
            <a:ext cx="2211987" cy="26746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79893" y="5805263"/>
            <a:ext cx="2304256" cy="792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9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CDepositCash</a:t>
            </a:r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@</a:t>
            </a:r>
            <a:r>
              <a:rPr lang="en-GB" sz="9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TargetAggregateIdentifier</a:t>
            </a:r>
            <a:endParaRPr lang="en-GB" sz="9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9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kioskId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amount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9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2120" y="5805263"/>
            <a:ext cx="2211987" cy="792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900" dirty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9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ECashDeposited</a:t>
            </a:r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9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kioskId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balance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9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9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amount</a:t>
            </a:r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</a:t>
            </a:r>
            <a:r>
              <a:rPr lang="en-GB" sz="9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9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9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72000" y="2407086"/>
            <a:ext cx="4176465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 smtClean="0"/>
              <a:t>E</a:t>
            </a:r>
            <a:r>
              <a:rPr lang="en-GB" sz="2000" dirty="0" smtClean="0">
                <a:solidFill>
                  <a:srgbClr val="0000FF"/>
                </a:solidFill>
              </a:rPr>
              <a:t>&lt;noun&gt;</a:t>
            </a:r>
            <a:r>
              <a:rPr lang="en-GB" sz="2000" dirty="0" smtClean="0">
                <a:solidFill>
                  <a:srgbClr val="FF0000"/>
                </a:solidFill>
              </a:rPr>
              <a:t>&lt;</a:t>
            </a:r>
            <a:r>
              <a:rPr lang="en-GB" sz="2000" dirty="0" err="1" smtClean="0">
                <a:solidFill>
                  <a:srgbClr val="FF0000"/>
                </a:solidFill>
              </a:rPr>
              <a:t>past_tense_verb</a:t>
            </a:r>
            <a:r>
              <a:rPr lang="en-GB" sz="2000" dirty="0" smtClean="0">
                <a:solidFill>
                  <a:srgbClr val="FF0000"/>
                </a:solidFill>
              </a:rPr>
              <a:t>&gt;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199" y="1600201"/>
            <a:ext cx="8291265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Messages in the form of </a:t>
            </a:r>
            <a:r>
              <a:rPr lang="en-GB" dirty="0" err="1" smtClean="0"/>
              <a:t>serialisable</a:t>
            </a:r>
            <a:r>
              <a:rPr lang="en-GB" dirty="0" smtClean="0"/>
              <a:t> POJOs (to allow “location transparency”)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9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Command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2514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Axon routes commands (via the </a:t>
            </a:r>
            <a:r>
              <a:rPr lang="en-GB" b="1" dirty="0" err="1" smtClean="0"/>
              <a:t>CommandBus</a:t>
            </a:r>
            <a:r>
              <a:rPr lang="en-GB" dirty="0" smtClean="0"/>
              <a:t>) to exactly one Command Handler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CommandHandler</a:t>
            </a:r>
            <a:r>
              <a:rPr lang="en-GB" dirty="0" smtClean="0"/>
              <a:t> annotated methods (on the Aggregate, </a:t>
            </a:r>
            <a:r>
              <a:rPr lang="en-GB" dirty="0" err="1" smtClean="0"/>
              <a:t>AggregateMember</a:t>
            </a:r>
            <a:r>
              <a:rPr lang="en-GB" dirty="0" smtClean="0"/>
              <a:t>, or elsewhere if registered)</a:t>
            </a:r>
          </a:p>
          <a:p>
            <a:pPr lvl="1"/>
            <a:r>
              <a:rPr lang="en-GB" dirty="0"/>
              <a:t>Executed within a Transaction (</a:t>
            </a:r>
            <a:r>
              <a:rPr lang="en-GB" b="1" dirty="0"/>
              <a:t>Unit of Work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Publish Events when all is well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Axon routes Events (via the </a:t>
            </a:r>
            <a:r>
              <a:rPr lang="en-GB" dirty="0" err="1" smtClean="0"/>
              <a:t>EventBus</a:t>
            </a:r>
            <a:r>
              <a:rPr lang="en-GB" dirty="0" smtClean="0"/>
              <a:t>) to many Event Handlers</a:t>
            </a:r>
          </a:p>
          <a:p>
            <a:pPr lvl="1"/>
            <a:r>
              <a:rPr lang="en-GB" dirty="0" smtClean="0"/>
              <a:t>@</a:t>
            </a:r>
            <a:r>
              <a:rPr lang="en-GB" dirty="0" err="1" smtClean="0"/>
              <a:t>EventSourcingHandler</a:t>
            </a:r>
            <a:r>
              <a:rPr lang="en-GB" dirty="0" smtClean="0"/>
              <a:t> take priority – alter state</a:t>
            </a:r>
          </a:p>
          <a:p>
            <a:pPr lvl="1"/>
            <a:r>
              <a:rPr lang="en-GB" dirty="0" smtClean="0"/>
              <a:t>Then the @</a:t>
            </a:r>
            <a:r>
              <a:rPr lang="en-GB" dirty="0" err="1" smtClean="0"/>
              <a:t>EventHandler</a:t>
            </a:r>
            <a:r>
              <a:rPr lang="en-GB" dirty="0" smtClean="0"/>
              <a:t> methods…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0" y="1628800"/>
            <a:ext cx="4176464" cy="48965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@Aggregate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GB" sz="1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Executive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AggregateIdentifier</a:t>
            </a:r>
            <a:endParaRPr lang="en-GB" sz="1200" b="1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kioskId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 String</a:t>
            </a: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CommandHandler</a:t>
            </a:r>
            <a:endParaRPr lang="en-GB" sz="12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void handle(</a:t>
            </a:r>
            <a:r>
              <a:rPr lang="en-GB" sz="1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CResetKiosk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cmd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// Validation and action...</a:t>
            </a: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// Publish events...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AggregateLifecycle.apply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new </a:t>
            </a:r>
            <a:r>
              <a:rPr lang="en-GB" sz="1200" b="1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EKioskReset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cmd.getKioskId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(), </a:t>
            </a:r>
            <a:r>
              <a:rPr lang="en-GB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cmd.getReason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));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GB" sz="12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@</a:t>
            </a:r>
            <a:r>
              <a:rPr lang="en-GB" sz="1200" b="1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EventSourcingHandler</a:t>
            </a:r>
            <a:endParaRPr lang="en-GB" sz="1200" b="1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void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on(</a:t>
            </a:r>
            <a:r>
              <a:rPr lang="en-GB" sz="1200" b="1" dirty="0" err="1" smtClean="0">
                <a:solidFill>
                  <a:srgbClr val="008000"/>
                </a:solidFill>
                <a:latin typeface="Lucida Console" panose="020B0609040504020204" pitchFamily="49" charset="0"/>
              </a:rPr>
              <a:t>EKioskReset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event) </a:t>
            </a: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Alter state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...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GB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6016" y="2708920"/>
            <a:ext cx="3888432" cy="216024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16016" y="4941168"/>
            <a:ext cx="3888432" cy="12241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GB" dirty="0" smtClean="0"/>
              <a:t>Axon provides testing support via the </a:t>
            </a:r>
            <a:r>
              <a:rPr lang="en-GB" dirty="0" err="1" smtClean="0"/>
              <a:t>AggregateTestFixture</a:t>
            </a:r>
            <a:endParaRPr lang="en-GB" dirty="0" smtClean="0"/>
          </a:p>
          <a:p>
            <a:r>
              <a:rPr lang="en-GB" dirty="0" smtClean="0"/>
              <a:t>Given…When…Then</a:t>
            </a:r>
          </a:p>
        </p:txBody>
      </p:sp>
    </p:spTree>
    <p:extLst>
      <p:ext uri="{BB962C8B-B14F-4D97-AF65-F5344CB8AC3E}">
        <p14:creationId xmlns:p14="http://schemas.microsoft.com/office/powerpoint/2010/main" val="3302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844</Words>
  <Application>Microsoft Office PowerPoint</Application>
  <PresentationFormat>On-screen Show (4:3)</PresentationFormat>
  <Paragraphs>299</Paragraphs>
  <Slides>21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CQRS &amp; ES with the Axon 3 Framework</vt:lpstr>
      <vt:lpstr>Introduction</vt:lpstr>
      <vt:lpstr>CQRS and ES Primer</vt:lpstr>
      <vt:lpstr>A Familiar Scenario</vt:lpstr>
      <vt:lpstr>Aggregates &amp; Repository</vt:lpstr>
      <vt:lpstr>Commands &amp; Events</vt:lpstr>
      <vt:lpstr>Command and Event Handlers</vt:lpstr>
      <vt:lpstr>Testing</vt:lpstr>
      <vt:lpstr>Demo</vt:lpstr>
      <vt:lpstr>Kiosk EventStore</vt:lpstr>
      <vt:lpstr>Distributing the Buses</vt:lpstr>
      <vt:lpstr>Distributing the Buses</vt:lpstr>
      <vt:lpstr>Distributing the Buses</vt:lpstr>
      <vt:lpstr>Distributing the Buses</vt:lpstr>
      <vt:lpstr>Distributing the Buses</vt:lpstr>
      <vt:lpstr>Distributing the Buses</vt:lpstr>
      <vt:lpstr>Distributing the Buses</vt:lpstr>
      <vt:lpstr>Distributing the Buses</vt:lpstr>
      <vt:lpstr>Distributing the Buses</vt:lpstr>
      <vt:lpstr>Other Capabilities (in Brief)</vt:lpstr>
      <vt:lpstr>Further Reading (or Watching)</vt:lpstr>
    </vt:vector>
  </TitlesOfParts>
  <Company>LBG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Newfeld</dc:creator>
  <cp:lastModifiedBy>Lee Newfeld</cp:lastModifiedBy>
  <cp:revision>39</cp:revision>
  <dcterms:created xsi:type="dcterms:W3CDTF">2017-09-11T18:03:56Z</dcterms:created>
  <dcterms:modified xsi:type="dcterms:W3CDTF">2017-09-16T08:12:13Z</dcterms:modified>
</cp:coreProperties>
</file>