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3" r:id="rId7"/>
    <p:sldId id="261" r:id="rId8"/>
    <p:sldId id="265" r:id="rId9"/>
    <p:sldId id="266" r:id="rId10"/>
    <p:sldId id="264"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AE53AAC-1987-41FC-B662-19AD78DDE9EA}" type="datetimeFigureOut">
              <a:rPr lang="en-IN" smtClean="0"/>
              <a:t>10-03-2024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1EC3F0-09BA-43CF-BDBB-C83BB1DC173C}"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E53AAC-1987-41FC-B662-19AD78DDE9EA}" type="datetimeFigureOut">
              <a:rPr lang="en-IN" smtClean="0"/>
              <a:t>10-03-2024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1EC3F0-09BA-43CF-BDBB-C83BB1DC173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AE53AAC-1987-41FC-B662-19AD78DDE9EA}" type="datetimeFigureOut">
              <a:rPr lang="en-IN" smtClean="0"/>
              <a:t>10-03-2024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1EC3F0-09BA-43CF-BDBB-C83BB1DC173C}" type="slidenum">
              <a:rPr lang="en-IN" smtClean="0"/>
              <a:t>‹#›</a:t>
            </a:fld>
            <a:endParaRPr lang="en-IN"/>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E53AAC-1987-41FC-B662-19AD78DDE9EA}" type="datetimeFigureOut">
              <a:rPr lang="en-IN" smtClean="0"/>
              <a:t>10-03-2024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1EC3F0-09BA-43CF-BDBB-C83BB1DC173C}" type="slidenum">
              <a:rPr lang="en-IN" smtClean="0"/>
              <a:t>‹#›</a:t>
            </a:fld>
            <a:endParaRPr lang="en-IN"/>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E53AAC-1987-41FC-B662-19AD78DDE9EA}" type="datetimeFigureOut">
              <a:rPr lang="en-IN" smtClean="0"/>
              <a:t>10-03-2024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1EC3F0-09BA-43CF-BDBB-C83BB1DC173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BAE53AAC-1987-41FC-B662-19AD78DDE9EA}" type="datetimeFigureOut">
              <a:rPr lang="en-IN" smtClean="0"/>
              <a:t>10-03-2024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1EC3F0-09BA-43CF-BDBB-C83BB1DC173C}" type="slidenum">
              <a:rPr lang="en-IN" smtClean="0"/>
              <a:t>‹#›</a:t>
            </a:fld>
            <a:endParaRPr lang="en-IN"/>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E53AAC-1987-41FC-B662-19AD78DDE9EA}" type="datetimeFigureOut">
              <a:rPr lang="en-IN" smtClean="0"/>
              <a:t>10-03-2024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1EC3F0-09BA-43CF-BDBB-C83BB1DC173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E53AAC-1987-41FC-B662-19AD78DDE9EA}" type="datetimeFigureOut">
              <a:rPr lang="en-IN" smtClean="0"/>
              <a:t>10-03-2024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1EC3F0-09BA-43CF-BDBB-C83BB1DC173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BAE53AAC-1987-41FC-B662-19AD78DDE9EA}" type="datetimeFigureOut">
              <a:rPr lang="en-IN" smtClean="0"/>
              <a:t>10-03-2024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1EC3F0-09BA-43CF-BDBB-C83BB1DC173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AE53AAC-1987-41FC-B662-19AD78DDE9EA}" type="datetimeFigureOut">
              <a:rPr lang="en-IN" smtClean="0"/>
              <a:t>10-03-2024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1EC3F0-09BA-43CF-BDBB-C83BB1DC173C}" type="slidenum">
              <a:rPr lang="en-IN" smtClean="0"/>
              <a:t>‹#›</a:t>
            </a:fld>
            <a:endParaRPr lang="en-IN"/>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E53AAC-1987-41FC-B662-19AD78DDE9EA}" type="datetimeFigureOut">
              <a:rPr lang="en-IN" smtClean="0"/>
              <a:t>10-03-2024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1EC3F0-09BA-43CF-BDBB-C83BB1DC173C}" type="slidenum">
              <a:rPr lang="en-IN" smtClean="0"/>
              <a:t>‹#›</a:t>
            </a:fld>
            <a:endParaRPr lang="en-IN"/>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BAE53AAC-1987-41FC-B662-19AD78DDE9EA}" type="datetimeFigureOut">
              <a:rPr lang="en-IN" smtClean="0"/>
              <a:t>10-03-2024</a:t>
            </a:fld>
            <a:endParaRPr lang="en-IN"/>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IN"/>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211EC3F0-09BA-43CF-BDBB-C83BB1DC173C}" type="slidenum">
              <a:rPr lang="en-IN" smtClean="0"/>
              <a:t>‹#›</a:t>
            </a:fld>
            <a:endParaRPr lang="en-IN"/>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946647"/>
          </a:xfrm>
          <a:effectLst>
            <a:outerShdw blurRad="50800" dist="38100" dir="16200000" rotWithShape="0">
              <a:prstClr val="black">
                <a:alpha val="40000"/>
              </a:prstClr>
            </a:outerShdw>
            <a:reflection blurRad="6350" stA="50000" endA="300" endPos="55000" dir="5400000" sy="-100000" algn="bl" rotWithShape="0"/>
          </a:effectLst>
        </p:spPr>
        <p:txBody>
          <a:bodyPr>
            <a:noAutofit/>
          </a:bodyPr>
          <a:lstStyle/>
          <a:p>
            <a:r>
              <a:rPr lang="en-GB" sz="6000" dirty="0" smtClean="0">
                <a:latin typeface="Times New Roman" panose="02020603050405020304" pitchFamily="18" charset="0"/>
                <a:cs typeface="Times New Roman" panose="02020603050405020304" pitchFamily="18" charset="0"/>
              </a:rPr>
              <a:t>                 Fake News </a:t>
            </a:r>
            <a:r>
              <a:rPr lang="en-GB" sz="4800" dirty="0" smtClean="0">
                <a:latin typeface="Times New Roman" panose="02020603050405020304" pitchFamily="18" charset="0"/>
                <a:cs typeface="Times New Roman" panose="02020603050405020304" pitchFamily="18" charset="0"/>
              </a:rPr>
              <a:t/>
            </a:r>
            <a:br>
              <a:rPr lang="en-GB" sz="4800" dirty="0" smtClean="0">
                <a:latin typeface="Times New Roman" panose="02020603050405020304" pitchFamily="18"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71600" y="3356992"/>
            <a:ext cx="6400800" cy="2281808"/>
          </a:xfrm>
          <a:effectLst>
            <a:outerShdw blurRad="50800" dist="38100" dir="16200000" rotWithShape="0">
              <a:prstClr val="black">
                <a:alpha val="40000"/>
              </a:prstClr>
            </a:outerShdw>
          </a:effectLst>
        </p:spPr>
        <p:txBody>
          <a:bodyPr>
            <a:normAutofit/>
          </a:bodyPr>
          <a:lstStyle/>
          <a:p>
            <a:r>
              <a:rPr lang="en-GB" sz="3600" dirty="0" smtClean="0">
                <a:latin typeface="Times New Roman" panose="02020603050405020304" pitchFamily="18" charset="0"/>
                <a:cs typeface="Times New Roman" panose="02020603050405020304" pitchFamily="18" charset="0"/>
              </a:rPr>
              <a:t>                             Detection                                        </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91531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71600" y="2924944"/>
            <a:ext cx="7408333" cy="3528392"/>
          </a:xfrm>
        </p:spPr>
        <p:txBody>
          <a:bodyPr>
            <a:noAutofit/>
          </a:bodyPr>
          <a:lstStyle/>
          <a:p>
            <a:pPr algn="just"/>
            <a:r>
              <a:rPr lang="en-GB" sz="2000" dirty="0" smtClean="0">
                <a:latin typeface="Times New Roman" panose="02020603050405020304" pitchFamily="18" charset="0"/>
                <a:cs typeface="Times New Roman" panose="02020603050405020304" pitchFamily="18" charset="0"/>
              </a:rPr>
              <a:t>In </a:t>
            </a:r>
            <a:r>
              <a:rPr lang="en-GB" sz="2000" dirty="0">
                <a:latin typeface="Times New Roman" panose="02020603050405020304" pitchFamily="18" charset="0"/>
                <a:cs typeface="Times New Roman" panose="02020603050405020304" pitchFamily="18" charset="0"/>
              </a:rPr>
              <a:t>conclusion, Fraud News Detection utilizes advanced technologies, particularly machine learning, to combat the spread of false information. By leveraging datasets containing textual information from news articles, machine learning models can effectively identify patterns associated with fraudulent content. </a:t>
            </a:r>
            <a:endParaRPr lang="en-GB" sz="2000" dirty="0" smtClean="0"/>
          </a:p>
          <a:p>
            <a:pPr algn="just"/>
            <a:r>
              <a:rPr lang="en-GB" sz="2000" dirty="0" smtClean="0">
                <a:latin typeface="Times New Roman" panose="02020603050405020304" pitchFamily="18" charset="0"/>
                <a:cs typeface="Times New Roman" panose="02020603050405020304" pitchFamily="18" charset="0"/>
              </a:rPr>
              <a:t>In this project, In </a:t>
            </a:r>
            <a:r>
              <a:rPr lang="en-GB" sz="2000" dirty="0">
                <a:latin typeface="Times New Roman" panose="02020603050405020304" pitchFamily="18" charset="0"/>
                <a:cs typeface="Times New Roman" panose="02020603050405020304" pitchFamily="18" charset="0"/>
              </a:rPr>
              <a:t>the detection phase, we reviewed existing </a:t>
            </a:r>
            <a:r>
              <a:rPr lang="en-GB" sz="2000" dirty="0" smtClean="0">
                <a:latin typeface="Times New Roman" panose="02020603050405020304" pitchFamily="18" charset="0"/>
                <a:cs typeface="Times New Roman" panose="02020603050405020304" pitchFamily="18" charset="0"/>
              </a:rPr>
              <a:t>fake news	detection approaches </a:t>
            </a:r>
            <a:r>
              <a:rPr lang="en-GB" sz="2000" dirty="0">
                <a:latin typeface="Times New Roman" panose="02020603050405020304" pitchFamily="18" charset="0"/>
                <a:cs typeface="Times New Roman" panose="02020603050405020304" pitchFamily="18" charset="0"/>
              </a:rPr>
              <a:t>from </a:t>
            </a:r>
            <a:r>
              <a:rPr lang="en-GB" sz="2000" dirty="0" smtClean="0">
                <a:latin typeface="Times New Roman" panose="02020603050405020304" pitchFamily="18" charset="0"/>
                <a:cs typeface="Times New Roman" panose="02020603050405020304" pitchFamily="18" charset="0"/>
              </a:rPr>
              <a:t>a data </a:t>
            </a:r>
            <a:r>
              <a:rPr lang="en-GB" sz="2000" dirty="0">
                <a:latin typeface="Times New Roman" panose="02020603050405020304" pitchFamily="18" charset="0"/>
                <a:cs typeface="Times New Roman" panose="02020603050405020304" pitchFamily="18" charset="0"/>
              </a:rPr>
              <a:t>mining </a:t>
            </a:r>
            <a:r>
              <a:rPr lang="en-GB" sz="2000" dirty="0" smtClean="0">
                <a:latin typeface="Times New Roman" panose="02020603050405020304" pitchFamily="18" charset="0"/>
                <a:cs typeface="Times New Roman" panose="02020603050405020304" pitchFamily="18" charset="0"/>
              </a:rPr>
              <a:t>perspective,including </a:t>
            </a:r>
            <a:r>
              <a:rPr lang="en-GB" sz="2000" dirty="0">
                <a:latin typeface="Times New Roman" panose="02020603050405020304" pitchFamily="18" charset="0"/>
                <a:cs typeface="Times New Roman" panose="02020603050405020304" pitchFamily="18" charset="0"/>
              </a:rPr>
              <a:t>feature extraction and model construction.</a:t>
            </a:r>
          </a:p>
          <a:p>
            <a:pPr marL="0" indent="0" algn="just">
              <a:buNone/>
            </a:pPr>
            <a:r>
              <a:rPr lang="en-GB" sz="2000" dirty="0" smtClean="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GB" sz="4000" dirty="0" smtClean="0">
                <a:latin typeface="Times New Roman" panose="02020603050405020304" pitchFamily="18" charset="0"/>
                <a:cs typeface="Times New Roman" panose="02020603050405020304" pitchFamily="18" charset="0"/>
              </a:rPr>
              <a:t>Conclusion</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1219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3688" y="2996952"/>
            <a:ext cx="5184576" cy="1015663"/>
          </a:xfrm>
          <a:prstGeom prst="rect">
            <a:avLst/>
          </a:prstGeom>
          <a:noFill/>
        </p:spPr>
        <p:txBody>
          <a:bodyPr wrap="square" rtlCol="0">
            <a:spAutoFit/>
          </a:bodyPr>
          <a:lstStyle/>
          <a:p>
            <a:pPr algn="ctr"/>
            <a:r>
              <a:rPr lang="en-GB" sz="6000" dirty="0" smtClean="0">
                <a:latin typeface="Times New Roman" panose="02020603050405020304" pitchFamily="18" charset="0"/>
                <a:cs typeface="Times New Roman" panose="02020603050405020304" pitchFamily="18" charset="0"/>
              </a:rPr>
              <a:t>     Thank You</a:t>
            </a:r>
            <a:endParaRPr lang="en-IN"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3642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sz="2000" dirty="0" smtClean="0">
                <a:latin typeface="Times New Roman" panose="02020603050405020304" pitchFamily="18" charset="0"/>
                <a:cs typeface="Times New Roman" panose="02020603050405020304" pitchFamily="18" charset="0"/>
              </a:rPr>
              <a:t>Overview</a:t>
            </a:r>
          </a:p>
          <a:p>
            <a:r>
              <a:rPr lang="en-GB" sz="2000" dirty="0">
                <a:latin typeface="Times New Roman" panose="02020603050405020304" pitchFamily="18" charset="0"/>
                <a:cs typeface="Times New Roman" panose="02020603050405020304" pitchFamily="18" charset="0"/>
              </a:rPr>
              <a:t>W</a:t>
            </a:r>
            <a:r>
              <a:rPr lang="en-GB" sz="2000" dirty="0" smtClean="0">
                <a:latin typeface="Times New Roman" panose="02020603050405020304" pitchFamily="18" charset="0"/>
                <a:cs typeface="Times New Roman" panose="02020603050405020304" pitchFamily="18" charset="0"/>
              </a:rPr>
              <a:t>hat </a:t>
            </a:r>
            <a:r>
              <a:rPr lang="en-GB" sz="2000" dirty="0">
                <a:latin typeface="Times New Roman" panose="02020603050405020304" pitchFamily="18" charset="0"/>
                <a:cs typeface="Times New Roman" panose="02020603050405020304" pitchFamily="18" charset="0"/>
              </a:rPr>
              <a:t>is </a:t>
            </a:r>
            <a:r>
              <a:rPr lang="en-GB" sz="2000" dirty="0" smtClean="0">
                <a:latin typeface="Times New Roman" panose="02020603050405020304" pitchFamily="18" charset="0"/>
                <a:cs typeface="Times New Roman" panose="02020603050405020304" pitchFamily="18" charset="0"/>
              </a:rPr>
              <a:t>Fake News?</a:t>
            </a:r>
          </a:p>
          <a:p>
            <a:r>
              <a:rPr lang="en-GB" sz="2000" dirty="0" smtClean="0">
                <a:latin typeface="Times New Roman" panose="02020603050405020304" pitchFamily="18" charset="0"/>
                <a:cs typeface="Times New Roman" panose="02020603050405020304" pitchFamily="18" charset="0"/>
              </a:rPr>
              <a:t>Dataset Summary</a:t>
            </a:r>
          </a:p>
          <a:p>
            <a:r>
              <a:rPr lang="en-GB" sz="2000" dirty="0" smtClean="0">
                <a:latin typeface="Times New Roman" panose="02020603050405020304" pitchFamily="18" charset="0"/>
                <a:cs typeface="Times New Roman" panose="02020603050405020304" pitchFamily="18" charset="0"/>
              </a:rPr>
              <a:t>Scope </a:t>
            </a:r>
            <a:r>
              <a:rPr lang="en-GB" sz="2000" dirty="0">
                <a:latin typeface="Times New Roman" panose="02020603050405020304" pitchFamily="18" charset="0"/>
                <a:cs typeface="Times New Roman" panose="02020603050405020304" pitchFamily="18" charset="0"/>
              </a:rPr>
              <a:t>of the </a:t>
            </a:r>
            <a:r>
              <a:rPr lang="en-GB" sz="2000" dirty="0" smtClean="0">
                <a:latin typeface="Times New Roman" panose="02020603050405020304" pitchFamily="18" charset="0"/>
                <a:cs typeface="Times New Roman" panose="02020603050405020304" pitchFamily="18" charset="0"/>
              </a:rPr>
              <a:t>project</a:t>
            </a:r>
          </a:p>
          <a:p>
            <a:r>
              <a:rPr lang="en-GB" sz="2000" dirty="0" smtClean="0">
                <a:latin typeface="Times New Roman" panose="02020603050405020304" pitchFamily="18" charset="0"/>
                <a:cs typeface="Times New Roman" panose="02020603050405020304" pitchFamily="18" charset="0"/>
              </a:rPr>
              <a:t>Machine Learning</a:t>
            </a:r>
          </a:p>
          <a:p>
            <a:r>
              <a:rPr lang="en-GB" sz="2000" dirty="0" smtClean="0">
                <a:latin typeface="Times New Roman" panose="02020603050405020304" pitchFamily="18" charset="0"/>
                <a:cs typeface="Times New Roman" panose="02020603050405020304" pitchFamily="18" charset="0"/>
              </a:rPr>
              <a:t>Architecture Analysis</a:t>
            </a:r>
          </a:p>
          <a:p>
            <a:r>
              <a:rPr lang="en-GB" sz="2000" dirty="0" smtClean="0">
                <a:latin typeface="Times New Roman" panose="02020603050405020304" pitchFamily="18" charset="0"/>
                <a:cs typeface="Times New Roman" panose="02020603050405020304" pitchFamily="18" charset="0"/>
              </a:rPr>
              <a:t>Conclusion</a:t>
            </a:r>
            <a:endParaRPr lang="en-IN"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r>
              <a:rPr lang="en-GB" sz="4000" dirty="0" smtClean="0">
                <a:latin typeface="Times New Roman" panose="02020603050405020304" pitchFamily="18" charset="0"/>
                <a:cs typeface="Times New Roman" panose="02020603050405020304" pitchFamily="18" charset="0"/>
              </a:rPr>
              <a:t>Agenda</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85413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9592" y="2681536"/>
            <a:ext cx="7408333" cy="3771800"/>
          </a:xfrm>
        </p:spPr>
        <p:txBody>
          <a:bodyPr>
            <a:noAutofit/>
          </a:bodyPr>
          <a:lstStyle/>
          <a:p>
            <a:pPr algn="just"/>
            <a:r>
              <a:rPr lang="en-GB" sz="2000" dirty="0" smtClean="0">
                <a:latin typeface="Times New Roman" panose="02020603050405020304" pitchFamily="18" charset="0"/>
                <a:cs typeface="Times New Roman" panose="02020603050405020304" pitchFamily="18" charset="0"/>
              </a:rPr>
              <a:t>With </a:t>
            </a:r>
            <a:r>
              <a:rPr lang="en-GB" sz="2000" dirty="0">
                <a:latin typeface="Times New Roman" panose="02020603050405020304" pitchFamily="18" charset="0"/>
                <a:cs typeface="Times New Roman" panose="02020603050405020304" pitchFamily="18" charset="0"/>
              </a:rPr>
              <a:t>the advancement of technology, digital news is more widely exposed to </a:t>
            </a:r>
            <a:r>
              <a:rPr lang="en-GB" sz="2000" dirty="0" smtClean="0">
                <a:latin typeface="Times New Roman" panose="02020603050405020304" pitchFamily="18" charset="0"/>
                <a:cs typeface="Times New Roman" panose="02020603050405020304" pitchFamily="18" charset="0"/>
              </a:rPr>
              <a:t>users globally </a:t>
            </a:r>
            <a:r>
              <a:rPr lang="en-GB" sz="2000" dirty="0">
                <a:latin typeface="Times New Roman" panose="02020603050405020304" pitchFamily="18" charset="0"/>
                <a:cs typeface="Times New Roman" panose="02020603050405020304" pitchFamily="18" charset="0"/>
              </a:rPr>
              <a:t>and contributes to the increment of spreading and disinformation </a:t>
            </a:r>
            <a:r>
              <a:rPr lang="en-GB" sz="2000" dirty="0" smtClean="0">
                <a:latin typeface="Times New Roman" panose="02020603050405020304" pitchFamily="18" charset="0"/>
                <a:cs typeface="Times New Roman" panose="02020603050405020304" pitchFamily="18" charset="0"/>
              </a:rPr>
              <a:t>online.Fake </a:t>
            </a:r>
            <a:r>
              <a:rPr lang="en-GB" sz="2000" dirty="0">
                <a:latin typeface="Times New Roman" panose="02020603050405020304" pitchFamily="18" charset="0"/>
                <a:cs typeface="Times New Roman" panose="02020603050405020304" pitchFamily="18" charset="0"/>
              </a:rPr>
              <a:t>news can be found through popular platforms such as social media and </a:t>
            </a:r>
            <a:r>
              <a:rPr lang="en-GB" sz="2000" dirty="0" smtClean="0">
                <a:latin typeface="Times New Roman" panose="02020603050405020304" pitchFamily="18" charset="0"/>
                <a:cs typeface="Times New Roman" panose="02020603050405020304" pitchFamily="18" charset="0"/>
              </a:rPr>
              <a:t>the Internet</a:t>
            </a:r>
            <a:r>
              <a:rPr lang="en-GB" sz="2000" dirty="0">
                <a:latin typeface="Times New Roman" panose="02020603050405020304" pitchFamily="18" charset="0"/>
                <a:cs typeface="Times New Roman" panose="02020603050405020304" pitchFamily="18" charset="0"/>
              </a:rPr>
              <a:t>. There have been multiple solutions and efforts in the detection of fake </a:t>
            </a:r>
            <a:r>
              <a:rPr lang="en-GB" sz="2000" dirty="0" smtClean="0">
                <a:latin typeface="Times New Roman" panose="02020603050405020304" pitchFamily="18" charset="0"/>
                <a:cs typeface="Times New Roman" panose="02020603050405020304" pitchFamily="18" charset="0"/>
              </a:rPr>
              <a:t>news where </a:t>
            </a:r>
            <a:r>
              <a:rPr lang="en-GB" sz="2000" dirty="0">
                <a:latin typeface="Times New Roman" panose="02020603050405020304" pitchFamily="18" charset="0"/>
                <a:cs typeface="Times New Roman" panose="02020603050405020304" pitchFamily="18" charset="0"/>
              </a:rPr>
              <a:t>it even works with </a:t>
            </a:r>
            <a:r>
              <a:rPr lang="en-GB" sz="2000" dirty="0" smtClean="0">
                <a:latin typeface="Times New Roman" panose="02020603050405020304" pitchFamily="18" charset="0"/>
                <a:cs typeface="Times New Roman" panose="02020603050405020304" pitchFamily="18" charset="0"/>
              </a:rPr>
              <a:t>tools. </a:t>
            </a:r>
            <a:r>
              <a:rPr lang="en-GB" sz="2000" dirty="0">
                <a:latin typeface="Times New Roman" panose="02020603050405020304" pitchFamily="18" charset="0"/>
                <a:cs typeface="Times New Roman" panose="02020603050405020304" pitchFamily="18" charset="0"/>
              </a:rPr>
              <a:t>The </a:t>
            </a:r>
            <a:r>
              <a:rPr lang="en-GB" sz="2000" dirty="0" smtClean="0">
                <a:latin typeface="Times New Roman" panose="02020603050405020304" pitchFamily="18" charset="0"/>
                <a:cs typeface="Times New Roman" panose="02020603050405020304" pitchFamily="18" charset="0"/>
              </a:rPr>
              <a:t>rate of </a:t>
            </a:r>
            <a:r>
              <a:rPr lang="en-GB" sz="2000" dirty="0">
                <a:latin typeface="Times New Roman" panose="02020603050405020304" pitchFamily="18" charset="0"/>
                <a:cs typeface="Times New Roman" panose="02020603050405020304" pitchFamily="18" charset="0"/>
              </a:rPr>
              <a:t>producing digital news is large and quick, running daily at every second, thus it </a:t>
            </a:r>
            <a:r>
              <a:rPr lang="en-GB" sz="2000" dirty="0" smtClean="0">
                <a:latin typeface="Times New Roman" panose="02020603050405020304" pitchFamily="18" charset="0"/>
                <a:cs typeface="Times New Roman" panose="02020603050405020304" pitchFamily="18" charset="0"/>
              </a:rPr>
              <a:t>is challenging for </a:t>
            </a:r>
            <a:r>
              <a:rPr lang="en-GB" sz="2000" dirty="0">
                <a:latin typeface="Times New Roman" panose="02020603050405020304" pitchFamily="18" charset="0"/>
                <a:cs typeface="Times New Roman" panose="02020603050405020304" pitchFamily="18" charset="0"/>
              </a:rPr>
              <a:t>machine learning to effectively detect fake </a:t>
            </a:r>
            <a:r>
              <a:rPr lang="en-GB" sz="2000" dirty="0" smtClean="0">
                <a:latin typeface="Times New Roman" panose="02020603050405020304" pitchFamily="18" charset="0"/>
                <a:cs typeface="Times New Roman" panose="02020603050405020304" pitchFamily="18" charset="0"/>
              </a:rPr>
              <a:t>news.</a:t>
            </a:r>
            <a:endParaRPr lang="en-IN"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GB" sz="4000" dirty="0" smtClean="0">
                <a:latin typeface="Times New Roman" panose="02020603050405020304" pitchFamily="18" charset="0"/>
                <a:cs typeface="Times New Roman" panose="02020603050405020304" pitchFamily="18" charset="0"/>
              </a:rPr>
              <a:t>Overview</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61813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924943"/>
            <a:ext cx="7408333" cy="3201219"/>
          </a:xfrm>
        </p:spPr>
        <p:txBody>
          <a:bodyPr>
            <a:normAutofit/>
          </a:bodyPr>
          <a:lstStyle/>
          <a:p>
            <a:pPr algn="just"/>
            <a:r>
              <a:rPr lang="en-GB" sz="2000" dirty="0">
                <a:latin typeface="Times New Roman" panose="02020603050405020304" pitchFamily="18" charset="0"/>
                <a:cs typeface="Times New Roman" panose="02020603050405020304" pitchFamily="18" charset="0"/>
              </a:rPr>
              <a:t>Fake news or information disorder is false or misleading information presented as news. </a:t>
            </a:r>
            <a:endParaRPr lang="en-GB" sz="2000" dirty="0" smtClean="0">
              <a:latin typeface="Times New Roman" panose="02020603050405020304" pitchFamily="18" charset="0"/>
              <a:cs typeface="Times New Roman" panose="02020603050405020304" pitchFamily="18" charset="0"/>
            </a:endParaRPr>
          </a:p>
          <a:p>
            <a:pPr algn="just"/>
            <a:endParaRPr lang="en-GB" sz="2000" dirty="0" smtClean="0">
              <a:latin typeface="Times New Roman" panose="02020603050405020304" pitchFamily="18" charset="0"/>
              <a:cs typeface="Times New Roman" panose="02020603050405020304" pitchFamily="18" charset="0"/>
            </a:endParaRPr>
          </a:p>
          <a:p>
            <a:pPr algn="just"/>
            <a:r>
              <a:rPr lang="en-GB" sz="2000" dirty="0" smtClean="0">
                <a:latin typeface="Times New Roman" panose="02020603050405020304" pitchFamily="18" charset="0"/>
                <a:cs typeface="Times New Roman" panose="02020603050405020304" pitchFamily="18" charset="0"/>
              </a:rPr>
              <a:t>Fake </a:t>
            </a:r>
            <a:r>
              <a:rPr lang="en-GB" sz="2000" dirty="0">
                <a:latin typeface="Times New Roman" panose="02020603050405020304" pitchFamily="18" charset="0"/>
                <a:cs typeface="Times New Roman" panose="02020603050405020304" pitchFamily="18" charset="0"/>
              </a:rPr>
              <a:t>news often has the aim of damaging the reputation of a person or </a:t>
            </a:r>
            <a:r>
              <a:rPr lang="en-GB" sz="2000" dirty="0" smtClean="0">
                <a:latin typeface="Times New Roman" panose="02020603050405020304" pitchFamily="18" charset="0"/>
                <a:cs typeface="Times New Roman" panose="02020603050405020304" pitchFamily="18" charset="0"/>
              </a:rPr>
              <a:t>entity</a:t>
            </a:r>
            <a:r>
              <a:rPr lang="en-GB" sz="2000" dirty="0">
                <a:latin typeface="Times New Roman" panose="02020603050405020304" pitchFamily="18" charset="0"/>
                <a:cs typeface="Times New Roman" panose="02020603050405020304" pitchFamily="18" charset="0"/>
              </a:rPr>
              <a:t>, or making money through advertising revenue</a:t>
            </a:r>
            <a:r>
              <a:rPr lang="en-GB" sz="2000" dirty="0"/>
              <a:t>. </a:t>
            </a:r>
            <a:endParaRPr lang="en-GB" sz="2000" dirty="0" smtClean="0"/>
          </a:p>
        </p:txBody>
      </p:sp>
      <p:sp>
        <p:nvSpPr>
          <p:cNvPr id="3" name="Title 2"/>
          <p:cNvSpPr>
            <a:spLocks noGrp="1"/>
          </p:cNvSpPr>
          <p:nvPr>
            <p:ph type="title"/>
          </p:nvPr>
        </p:nvSpPr>
        <p: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r>
              <a:rPr lang="en-GB" sz="4000" dirty="0" smtClean="0">
                <a:latin typeface="Times New Roman" panose="02020603050405020304" pitchFamily="18" charset="0"/>
                <a:cs typeface="Times New Roman" panose="02020603050405020304" pitchFamily="18" charset="0"/>
              </a:rPr>
              <a:t>What is Fake news</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7310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3" y="2675467"/>
            <a:ext cx="3600400" cy="3450696"/>
          </a:xfrm>
        </p:spPr>
        <p:txBody>
          <a:bodyPr>
            <a:normAutofit fontScale="92500" lnSpcReduction="10000"/>
          </a:bodyPr>
          <a:lstStyle/>
          <a:p>
            <a:pPr algn="just"/>
            <a:r>
              <a:rPr lang="en-GB" sz="2000" dirty="0" smtClean="0">
                <a:latin typeface="Times New Roman" panose="02020603050405020304" pitchFamily="18" charset="0"/>
                <a:cs typeface="Times New Roman" panose="02020603050405020304" pitchFamily="18" charset="0"/>
              </a:rPr>
              <a:t>The dataset for this project likely contains text-based information from news articles.</a:t>
            </a:r>
          </a:p>
          <a:p>
            <a:pPr algn="just"/>
            <a:r>
              <a:rPr lang="en-GB" sz="2000" dirty="0" smtClean="0">
                <a:latin typeface="Times New Roman" panose="02020603050405020304" pitchFamily="18" charset="0"/>
                <a:cs typeface="Times New Roman" panose="02020603050405020304" pitchFamily="18" charset="0"/>
              </a:rPr>
              <a:t>We using the two dataset True.csv &amp; Fake.sv</a:t>
            </a:r>
          </a:p>
          <a:p>
            <a:pPr algn="just"/>
            <a:r>
              <a:rPr lang="en-US" sz="2000" spc="-12" dirty="0" smtClean="0">
                <a:solidFill>
                  <a:schemeClr val="accent2">
                    <a:lumMod val="50000"/>
                  </a:schemeClr>
                </a:solidFill>
                <a:latin typeface="Times New Roman" panose="02020603050405020304" pitchFamily="18" charset="0"/>
                <a:cs typeface="Times New Roman" panose="02020603050405020304" pitchFamily="18" charset="0"/>
              </a:rPr>
              <a:t>The dataset contains the title,text,subject,date. </a:t>
            </a:r>
          </a:p>
          <a:p>
            <a:pPr algn="just"/>
            <a:r>
              <a:rPr lang="en-GB" sz="2000" dirty="0" smtClean="0">
                <a:latin typeface="Times New Roman" panose="02020603050405020304" pitchFamily="18" charset="0"/>
                <a:cs typeface="Times New Roman" panose="02020603050405020304" pitchFamily="18" charset="0"/>
              </a:rPr>
              <a:t>This dataset is crucial for training machine learning models to distinguish between legitimate and fraudulent news sources.</a:t>
            </a:r>
            <a:endParaRPr lang="en-IN"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r>
              <a:rPr lang="en-GB" sz="4000" dirty="0" smtClean="0">
                <a:latin typeface="Times New Roman" panose="02020603050405020304" pitchFamily="18" charset="0"/>
                <a:cs typeface="Times New Roman" panose="02020603050405020304" pitchFamily="18" charset="0"/>
              </a:rPr>
              <a:t>Dataset Summary</a:t>
            </a:r>
            <a:endParaRPr lang="en-IN" sz="4000" dirty="0">
              <a:latin typeface="Times New Roman" panose="02020603050405020304" pitchFamily="18" charset="0"/>
              <a:cs typeface="Times New Roman" panose="02020603050405020304" pitchFamily="18" charset="0"/>
            </a:endParaRPr>
          </a:p>
        </p:txBody>
      </p:sp>
      <p:pic>
        <p:nvPicPr>
          <p:cNvPr id="103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1310" y="4725144"/>
            <a:ext cx="4176173" cy="165618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3829" y="2581161"/>
            <a:ext cx="4193654" cy="173831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7371990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GB" sz="2000" dirty="0">
                <a:latin typeface="Times New Roman" panose="02020603050405020304" pitchFamily="18" charset="0"/>
                <a:cs typeface="Times New Roman" panose="02020603050405020304" pitchFamily="18" charset="0"/>
              </a:rPr>
              <a:t>The project aims to use machine learning techniques for the automated identification of fraudulent news. </a:t>
            </a:r>
            <a:endParaRPr lang="en-GB" sz="2000" dirty="0" smtClean="0">
              <a:latin typeface="Times New Roman" panose="02020603050405020304" pitchFamily="18" charset="0"/>
              <a:cs typeface="Times New Roman" panose="02020603050405020304" pitchFamily="18" charset="0"/>
            </a:endParaRPr>
          </a:p>
          <a:p>
            <a:pPr algn="just"/>
            <a:r>
              <a:rPr lang="en-GB" sz="2000" dirty="0" smtClean="0">
                <a:latin typeface="Times New Roman" panose="02020603050405020304" pitchFamily="18" charset="0"/>
                <a:cs typeface="Times New Roman" panose="02020603050405020304" pitchFamily="18" charset="0"/>
              </a:rPr>
              <a:t>The </a:t>
            </a:r>
            <a:r>
              <a:rPr lang="en-GB" sz="2000" dirty="0">
                <a:latin typeface="Times New Roman" panose="02020603050405020304" pitchFamily="18" charset="0"/>
                <a:cs typeface="Times New Roman" panose="02020603050405020304" pitchFamily="18" charset="0"/>
              </a:rPr>
              <a:t>scope may include developing models to </a:t>
            </a:r>
            <a:r>
              <a:rPr lang="en-GB" sz="2000" dirty="0" smtClean="0">
                <a:latin typeface="Times New Roman" panose="02020603050405020304" pitchFamily="18" charset="0"/>
                <a:cs typeface="Times New Roman" panose="02020603050405020304" pitchFamily="18" charset="0"/>
              </a:rPr>
              <a:t>analyse </a:t>
            </a:r>
            <a:r>
              <a:rPr lang="en-GB" sz="2000" dirty="0">
                <a:latin typeface="Times New Roman" panose="02020603050405020304" pitchFamily="18" charset="0"/>
                <a:cs typeface="Times New Roman" panose="02020603050405020304" pitchFamily="18" charset="0"/>
              </a:rPr>
              <a:t>textual patterns, assess credibility, and flag potentially misleading information. </a:t>
            </a:r>
            <a:endParaRPr lang="en-GB" sz="2000" dirty="0" smtClean="0">
              <a:latin typeface="Times New Roman" panose="02020603050405020304" pitchFamily="18" charset="0"/>
              <a:cs typeface="Times New Roman" panose="02020603050405020304" pitchFamily="18" charset="0"/>
            </a:endParaRPr>
          </a:p>
          <a:p>
            <a:pPr algn="just"/>
            <a:r>
              <a:rPr lang="en-GB" sz="2000" dirty="0" smtClean="0">
                <a:latin typeface="Times New Roman" panose="02020603050405020304" pitchFamily="18" charset="0"/>
                <a:cs typeface="Times New Roman" panose="02020603050405020304" pitchFamily="18" charset="0"/>
              </a:rPr>
              <a:t>The </a:t>
            </a:r>
            <a:r>
              <a:rPr lang="en-GB" sz="2000" dirty="0">
                <a:latin typeface="Times New Roman" panose="02020603050405020304" pitchFamily="18" charset="0"/>
                <a:cs typeface="Times New Roman" panose="02020603050405020304" pitchFamily="18" charset="0"/>
              </a:rPr>
              <a:t>primary goal is to enhance the accuracy and efficiency of identifying fraudulent news sources.</a:t>
            </a:r>
            <a:endParaRPr lang="en-IN"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67544" y="692696"/>
            <a:ext cx="8229600" cy="1042376"/>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fontScale="90000"/>
          </a:bodyPr>
          <a:lstStyle/>
          <a:p>
            <a:r>
              <a:rPr lang="en-GB" dirty="0">
                <a:latin typeface="Times New Roman" panose="02020603050405020304" pitchFamily="18" charset="0"/>
                <a:cs typeface="Times New Roman" panose="02020603050405020304" pitchFamily="18" charset="0"/>
              </a:rPr>
              <a:t>Scope of the project</a:t>
            </a:r>
            <a:br>
              <a:rPr lang="en-GB" dirty="0">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3623213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9592" y="1988840"/>
            <a:ext cx="7408333" cy="4464496"/>
          </a:xfrm>
        </p:spPr>
        <p:txBody>
          <a:bodyPr>
            <a:noAutofit/>
          </a:bodyPr>
          <a:lstStyle/>
          <a:p>
            <a:pPr marL="0" indent="0" algn="just">
              <a:buNone/>
            </a:pPr>
            <a:r>
              <a:rPr lang="en-GB" sz="2000" dirty="0" smtClean="0">
                <a:latin typeface="Times New Roman" panose="02020603050405020304" pitchFamily="18" charset="0"/>
                <a:cs typeface="Times New Roman" panose="02020603050405020304" pitchFamily="18" charset="0"/>
              </a:rPr>
              <a:t> </a:t>
            </a:r>
          </a:p>
          <a:p>
            <a:pPr marL="488632" lvl="1" indent="-244316">
              <a:lnSpc>
                <a:spcPts val="3240"/>
              </a:lnSpc>
              <a:buFont typeface="Arial"/>
              <a:buChar char="•"/>
            </a:pPr>
            <a:r>
              <a:rPr lang="en-US" sz="1800" spc="-12" dirty="0" smtClean="0">
                <a:solidFill>
                  <a:schemeClr val="accent1">
                    <a:lumMod val="50000"/>
                  </a:schemeClr>
                </a:solidFill>
                <a:latin typeface="Times New Roman" panose="02020603050405020304" pitchFamily="18" charset="0"/>
                <a:cs typeface="Times New Roman" panose="02020603050405020304" pitchFamily="18" charset="0"/>
              </a:rPr>
              <a:t>Supervised </a:t>
            </a:r>
            <a:r>
              <a:rPr lang="en-US" sz="1800" spc="-12" dirty="0">
                <a:solidFill>
                  <a:schemeClr val="accent1">
                    <a:lumMod val="50000"/>
                  </a:schemeClr>
                </a:solidFill>
                <a:latin typeface="Times New Roman" panose="02020603050405020304" pitchFamily="18" charset="0"/>
                <a:cs typeface="Times New Roman" panose="02020603050405020304" pitchFamily="18" charset="0"/>
              </a:rPr>
              <a:t>and Unsupervised are the two types of machine learning algorithms.</a:t>
            </a:r>
          </a:p>
          <a:p>
            <a:pPr marL="488632" lvl="1" indent="-244316">
              <a:lnSpc>
                <a:spcPts val="3240"/>
              </a:lnSpc>
              <a:buFont typeface="Arial"/>
              <a:buChar char="•"/>
            </a:pPr>
            <a:r>
              <a:rPr lang="en-US" sz="1800" spc="-12" dirty="0">
                <a:solidFill>
                  <a:schemeClr val="accent1">
                    <a:lumMod val="50000"/>
                  </a:schemeClr>
                </a:solidFill>
                <a:latin typeface="Times New Roman" panose="02020603050405020304" pitchFamily="18" charset="0"/>
                <a:cs typeface="Times New Roman" panose="02020603050405020304" pitchFamily="18" charset="0"/>
              </a:rPr>
              <a:t>Regression and Classifications </a:t>
            </a:r>
            <a:r>
              <a:rPr lang="en-US" sz="1800" spc="-12" dirty="0" smtClean="0">
                <a:solidFill>
                  <a:schemeClr val="accent1">
                    <a:lumMod val="50000"/>
                  </a:schemeClr>
                </a:solidFill>
                <a:latin typeface="Times New Roman" panose="02020603050405020304" pitchFamily="18" charset="0"/>
                <a:cs typeface="Times New Roman" panose="02020603050405020304" pitchFamily="18" charset="0"/>
              </a:rPr>
              <a:t> analysis </a:t>
            </a:r>
            <a:r>
              <a:rPr lang="en-US" sz="1800" spc="-12" dirty="0">
                <a:solidFill>
                  <a:schemeClr val="accent1">
                    <a:lumMod val="50000"/>
                  </a:schemeClr>
                </a:solidFill>
                <a:latin typeface="Times New Roman" panose="02020603050405020304" pitchFamily="18" charset="0"/>
                <a:cs typeface="Times New Roman" panose="02020603050405020304" pitchFamily="18" charset="0"/>
              </a:rPr>
              <a:t>comes in Supervised Machine Learning.</a:t>
            </a:r>
          </a:p>
          <a:p>
            <a:pPr marL="488632" lvl="1" indent="-244316">
              <a:lnSpc>
                <a:spcPts val="3240"/>
              </a:lnSpc>
              <a:buFont typeface="Arial"/>
              <a:buChar char="•"/>
            </a:pPr>
            <a:r>
              <a:rPr lang="en-US" sz="1800" spc="-12" dirty="0">
                <a:solidFill>
                  <a:schemeClr val="accent1">
                    <a:lumMod val="50000"/>
                  </a:schemeClr>
                </a:solidFill>
                <a:latin typeface="Times New Roman" panose="02020603050405020304" pitchFamily="18" charset="0"/>
                <a:cs typeface="Times New Roman" panose="02020603050405020304" pitchFamily="18" charset="0"/>
              </a:rPr>
              <a:t>We </a:t>
            </a:r>
            <a:r>
              <a:rPr lang="en-US" sz="1800" spc="-12" dirty="0" smtClean="0">
                <a:solidFill>
                  <a:schemeClr val="accent1">
                    <a:lumMod val="50000"/>
                  </a:schemeClr>
                </a:solidFill>
                <a:latin typeface="Times New Roman" panose="02020603050405020304" pitchFamily="18" charset="0"/>
                <a:cs typeface="Times New Roman" panose="02020603050405020304" pitchFamily="18" charset="0"/>
              </a:rPr>
              <a:t>using Logistic </a:t>
            </a:r>
            <a:r>
              <a:rPr lang="en-US" sz="1800" spc="-12" dirty="0">
                <a:solidFill>
                  <a:schemeClr val="accent1">
                    <a:lumMod val="50000"/>
                  </a:schemeClr>
                </a:solidFill>
                <a:latin typeface="Times New Roman" panose="02020603050405020304" pitchFamily="18" charset="0"/>
                <a:cs typeface="Times New Roman" panose="02020603050405020304" pitchFamily="18" charset="0"/>
              </a:rPr>
              <a:t>Regression </a:t>
            </a:r>
            <a:r>
              <a:rPr lang="en-US" sz="1800" spc="-12" dirty="0" smtClean="0">
                <a:solidFill>
                  <a:schemeClr val="accent1">
                    <a:lumMod val="50000"/>
                  </a:schemeClr>
                </a:solidFill>
                <a:latin typeface="Times New Roman" panose="02020603050405020304" pitchFamily="18" charset="0"/>
                <a:cs typeface="Times New Roman" panose="02020603050405020304" pitchFamily="18" charset="0"/>
              </a:rPr>
              <a:t>and Decision Tree Algorithm for predicting the fake news data.</a:t>
            </a:r>
            <a:endParaRPr lang="en-US" sz="1800" spc="-12"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304064"/>
            <a:ext cx="8229600" cy="1252728"/>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r>
              <a:rPr lang="en-GB" sz="4000" dirty="0" smtClean="0">
                <a:latin typeface="Times New Roman" panose="02020603050405020304" pitchFamily="18" charset="0"/>
                <a:cs typeface="Times New Roman" panose="02020603050405020304" pitchFamily="18" charset="0"/>
              </a:rPr>
              <a:t>Machine Learning</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19064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4704"/>
            <a:ext cx="8229600" cy="576064"/>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fontScale="90000"/>
          </a:bodyPr>
          <a:lstStyle/>
          <a:p>
            <a:r>
              <a:rPr lang="en-GB" dirty="0">
                <a:latin typeface="Times New Roman" panose="02020603050405020304" pitchFamily="18" charset="0"/>
                <a:cs typeface="Times New Roman" panose="02020603050405020304" pitchFamily="18" charset="0"/>
              </a:rPr>
              <a:t>Architecture Diagram</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p>
        </p:txBody>
      </p:sp>
      <p:pic>
        <p:nvPicPr>
          <p:cNvPr id="13" name="Content Placeholder 8">
            <a:extLst>
              <a:ext uri="{FF2B5EF4-FFF2-40B4-BE49-F238E27FC236}">
                <a16:creationId xmlns="" xmlns:a16="http://schemas.microsoft.com/office/drawing/2014/main" xmlns:lc="http://schemas.openxmlformats.org/drawingml/2006/lockedCanvas" id="{AF424139-FE73-4236-904F-11D75460AC25}"/>
              </a:ext>
            </a:extLst>
          </p:cNvPr>
          <p:cNvPicPr>
            <a:picLocks noGrp="1" noChangeAspect="1"/>
          </p:cNvPicPr>
          <p:nvPr/>
        </p:nvPicPr>
        <p:blipFill>
          <a:blip r:embed="rId2"/>
          <a:stretch>
            <a:fillRect/>
          </a:stretch>
        </p:blipFill>
        <p:spPr>
          <a:xfrm>
            <a:off x="179512" y="2636912"/>
            <a:ext cx="8748464" cy="3056260"/>
          </a:xfrm>
          <a:prstGeom prst="rect">
            <a:avLst/>
          </a:prstGeom>
          <a:effectLst>
            <a:reflection blurRad="6350" stA="25000" endPos="35000" dir="5400000" sy="-100000" algn="bl" rotWithShape="0"/>
          </a:effectLst>
        </p:spPr>
      </p:pic>
      <p:sp>
        <p:nvSpPr>
          <p:cNvPr id="14" name="Rectangle 13"/>
          <p:cNvSpPr/>
          <p:nvPr/>
        </p:nvSpPr>
        <p:spPr>
          <a:xfrm>
            <a:off x="6274238" y="4598284"/>
            <a:ext cx="648072" cy="72008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bg1">
                    <a:lumMod val="50000"/>
                  </a:schemeClr>
                </a:solidFill>
                <a:latin typeface="Franklin Gothic Medium Cond" panose="020B0606030402020204" pitchFamily="34" charset="0"/>
              </a:rPr>
              <a:t>Result Generate</a:t>
            </a:r>
            <a:endParaRPr lang="en-IN" sz="1000" dirty="0">
              <a:solidFill>
                <a:schemeClr val="bg1">
                  <a:lumMod val="50000"/>
                </a:schemeClr>
              </a:solidFill>
              <a:latin typeface="Franklin Gothic Medium Cond" panose="020B0606030402020204" pitchFamily="34" charset="0"/>
            </a:endParaRPr>
          </a:p>
        </p:txBody>
      </p:sp>
    </p:spTree>
    <p:extLst>
      <p:ext uri="{BB962C8B-B14F-4D97-AF65-F5344CB8AC3E}">
        <p14:creationId xmlns:p14="http://schemas.microsoft.com/office/powerpoint/2010/main" val="10750175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r>
              <a:rPr lang="en-GB" sz="4000" dirty="0" smtClean="0">
                <a:latin typeface="Times New Roman" panose="02020603050405020304" pitchFamily="18" charset="0"/>
                <a:cs typeface="Times New Roman" panose="02020603050405020304" pitchFamily="18" charset="0"/>
              </a:rPr>
              <a:t>Accuracy Score</a:t>
            </a:r>
            <a:endParaRPr lang="en-IN" sz="4000" dirty="0">
              <a:latin typeface="Times New Roman" panose="02020603050405020304" pitchFamily="18" charset="0"/>
              <a:cs typeface="Times New Roman" panose="02020603050405020304" pitchFamily="18" charset="0"/>
            </a:endParaRPr>
          </a:p>
        </p:txBody>
      </p:sp>
      <p:pic>
        <p:nvPicPr>
          <p:cNvPr id="1026" name="Picture 2" descr="C:\Users\Lenovo\AppData\Local\Packages\Microsoft.Windows.Photos_8wekyb3d8bbwe\TempState\ShareServiceTempFolder\Screenshot (36).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348880"/>
            <a:ext cx="3600400" cy="352839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2852936"/>
            <a:ext cx="3600400" cy="352839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869887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375</TotalTime>
  <Words>366</Words>
  <Application>Microsoft Office PowerPoint</Application>
  <PresentationFormat>On-screen Show (4:3)</PresentationFormat>
  <Paragraphs>38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Waveform</vt:lpstr>
      <vt:lpstr>                 Fake News  </vt:lpstr>
      <vt:lpstr>Agenda</vt:lpstr>
      <vt:lpstr>Overview</vt:lpstr>
      <vt:lpstr>What is Fake news</vt:lpstr>
      <vt:lpstr>Dataset Summary</vt:lpstr>
      <vt:lpstr>Scope of the project </vt:lpstr>
      <vt:lpstr>Machine Learning</vt:lpstr>
      <vt:lpstr>Architecture Diagram </vt:lpstr>
      <vt:lpstr>Accuracy Score</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dc:title>
  <dc:creator>Lenovo</dc:creator>
  <cp:lastModifiedBy>Lenovo</cp:lastModifiedBy>
  <cp:revision>37</cp:revision>
  <dcterms:created xsi:type="dcterms:W3CDTF">2024-03-06T07:54:52Z</dcterms:created>
  <dcterms:modified xsi:type="dcterms:W3CDTF">2024-03-10T14:52:04Z</dcterms:modified>
</cp:coreProperties>
</file>