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2.xml"/>
  <Override ContentType="application/vnd.openxmlformats-officedocument.presentationml.notesSlide+xml" PartName="/ppt/notesSlides/notesSlide5.xml"/>
  <Override ContentType="application/vnd.openxmlformats-officedocument.presentationml.notesSlide+xml" PartName="/ppt/notesSlides/notesSlide4.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6.xml"/>
  <Override ContentType="application/vnd.openxmlformats-officedocument.presentationml.slide+xml" PartName="/ppt/slides/slide5.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3"/>
  </p:sldMasterIdLst>
  <p:notesMasterIdLst>
    <p:notesMasterId r:id="rId4"/>
  </p:notesMasterIdLst>
  <p:sldIdLst>
    <p:sldId id="256" r:id="rId5"/>
    <p:sldId id="257" r:id="rId6"/>
    <p:sldId id="258" r:id="rId7"/>
    <p:sldId id="259" r:id="rId8"/>
    <p:sldId id="260" r:id="rId9"/>
    <p:sldId id="261" r:id="rId10"/>
  </p:sldIdLst>
  <p:sldSz cy="5143500" cx="9144000"/>
  <p:notesSz cx="6858000" cy="9144000"/>
  <p:embeddedFontLst>
    <p:embeddedFont>
      <p:font typeface="Roboto"/>
      <p:regular r:id="rId11"/>
      <p:bold r:id="rId12"/>
      <p:italic r:id="rId13"/>
      <p:boldItalic r:id="rId14"/>
    </p:embeddedFont>
    <p:embeddedFont>
      <p:font typeface="Roboto Mono"/>
      <p:regular r:id="rId15"/>
      <p:bold r:id="rId16"/>
      <p:italic r:id="rId17"/>
      <p:boldItalic r:id="rId18"/>
    </p:embeddedFont>
    <p:embeddedFont>
      <p:font typeface="Fira Sans Extra Condensed"/>
      <p:regular r:id="rId19"/>
      <p:bold r:id="rId20"/>
      <p:italic r:id="rId21"/>
      <p:boldItalic r:id="rId22"/>
    </p:embeddedFont>
    <p:embeddedFont>
      <p:font typeface="Fira Sans Extra Condensed SemiBold"/>
      <p:regular r:id="rId23"/>
      <p:bold r:id="rId24"/>
      <p:italic r:id="rId25"/>
      <p:boldItalic r:id="rId26"/>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_rels/presentation.xml.rels><?xml version="1.0" encoding="UTF-8" standalone="yes"?><Relationships xmlns="http://schemas.openxmlformats.org/package/2006/relationships"><Relationship Id="rId20" Type="http://schemas.openxmlformats.org/officeDocument/2006/relationships/font" Target="fonts/FiraSansExtraCondensed-bold.fntdata"/><Relationship Id="rId22" Type="http://schemas.openxmlformats.org/officeDocument/2006/relationships/font" Target="fonts/FiraSansExtraCondensed-boldItalic.fntdata"/><Relationship Id="rId21" Type="http://schemas.openxmlformats.org/officeDocument/2006/relationships/font" Target="fonts/FiraSansExtraCondensed-italic.fntdata"/><Relationship Id="rId24" Type="http://schemas.openxmlformats.org/officeDocument/2006/relationships/font" Target="fonts/FiraSansExtraCondensedSemiBold-bold.fntdata"/><Relationship Id="rId23" Type="http://schemas.openxmlformats.org/officeDocument/2006/relationships/font" Target="fonts/FiraSansExtraCondensedSemiBold-regular.fntdata"/><Relationship Id="rId1" Type="http://schemas.openxmlformats.org/officeDocument/2006/relationships/theme" Target="theme/theme2.xml"/><Relationship Id="rId2" Type="http://schemas.openxmlformats.org/officeDocument/2006/relationships/presProps" Target="presProps.xml"/><Relationship Id="rId3" Type="http://schemas.openxmlformats.org/officeDocument/2006/relationships/slideMaster" Target="slideMasters/slideMaster1.xml"/><Relationship Id="rId4" Type="http://schemas.openxmlformats.org/officeDocument/2006/relationships/notesMaster" Target="notesMasters/notesMaster1.xml"/><Relationship Id="rId9" Type="http://schemas.openxmlformats.org/officeDocument/2006/relationships/slide" Target="slides/slide5.xml"/><Relationship Id="rId26" Type="http://schemas.openxmlformats.org/officeDocument/2006/relationships/font" Target="fonts/FiraSansExtraCondensedSemiBold-boldItalic.fntdata"/><Relationship Id="rId25" Type="http://schemas.openxmlformats.org/officeDocument/2006/relationships/font" Target="fonts/FiraSansExtraCondensedSemiBold-italic.fntdata"/><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11" Type="http://schemas.openxmlformats.org/officeDocument/2006/relationships/font" Target="fonts/Roboto-regular.fntdata"/><Relationship Id="rId10" Type="http://schemas.openxmlformats.org/officeDocument/2006/relationships/slide" Target="slides/slide6.xml"/><Relationship Id="rId13" Type="http://schemas.openxmlformats.org/officeDocument/2006/relationships/font" Target="fonts/Roboto-italic.fntdata"/><Relationship Id="rId12" Type="http://schemas.openxmlformats.org/officeDocument/2006/relationships/font" Target="fonts/Roboto-bold.fntdata"/><Relationship Id="rId15" Type="http://schemas.openxmlformats.org/officeDocument/2006/relationships/font" Target="fonts/RobotoMono-regular.fntdata"/><Relationship Id="rId14" Type="http://schemas.openxmlformats.org/officeDocument/2006/relationships/font" Target="fonts/Roboto-boldItalic.fntdata"/><Relationship Id="rId17" Type="http://schemas.openxmlformats.org/officeDocument/2006/relationships/font" Target="fonts/RobotoMono-italic.fntdata"/><Relationship Id="rId16" Type="http://schemas.openxmlformats.org/officeDocument/2006/relationships/font" Target="fonts/RobotoMono-bold.fntdata"/><Relationship Id="rId19" Type="http://schemas.openxmlformats.org/officeDocument/2006/relationships/font" Target="fonts/FiraSansExtraCondensed-regular.fntdata"/><Relationship Id="rId18" Type="http://schemas.openxmlformats.org/officeDocument/2006/relationships/font" Target="fonts/RobotoMono-boldItalic.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 name="Shape 49"/>
        <p:cNvGrpSpPr/>
        <p:nvPr/>
      </p:nvGrpSpPr>
      <p:grpSpPr>
        <a:xfrm>
          <a:off x="0" y="0"/>
          <a:ext cx="0" cy="0"/>
          <a:chOff x="0" y="0"/>
          <a:chExt cx="0" cy="0"/>
        </a:xfrm>
      </p:grpSpPr>
      <p:sp>
        <p:nvSpPr>
          <p:cNvPr id="50" name="Google Shape;50;gd206afaa83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 name="Google Shape;51;gd206afaa83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9" name="Shape 89"/>
        <p:cNvGrpSpPr/>
        <p:nvPr/>
      </p:nvGrpSpPr>
      <p:grpSpPr>
        <a:xfrm>
          <a:off x="0" y="0"/>
          <a:ext cx="0" cy="0"/>
          <a:chOff x="0" y="0"/>
          <a:chExt cx="0" cy="0"/>
        </a:xfrm>
      </p:grpSpPr>
      <p:sp>
        <p:nvSpPr>
          <p:cNvPr id="90" name="Google Shape;90;g9c73459845_0_17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1" name="Google Shape;91;g9c73459845_0_17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Datos: </a:t>
            </a:r>
            <a:r>
              <a:rPr lang="en"/>
              <a:t>Listados de Airbnb en la ciudad de Buenos Aires, recopilados a través de Inside Airbnb (35172 registros, 79 columnas). Incluye información de ubicación, anfitrión, características del inmueble, precio, disponibilidad y reseñas.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Motivación:</a:t>
            </a:r>
            <a:r>
              <a:rPr lang="en"/>
              <a:t> Analizar la “alquilabilidad” u ocupación de los alojamientos. Se busca entender qué factores influyen en que un anuncio tenga alta ocupación y preparar un dataset para predecir el nivel de ocupación de cada listing.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Objetivo: </a:t>
            </a:r>
            <a:r>
              <a:rPr lang="en"/>
              <a:t>Plantear un problema de clasificación supervisada que prediga el nivel de ocupación (bajo/ medio/alto) de un anuncio en base a sus atributos iniciales. Esto permitirá identificar perfiles de propiedades con alta demanda</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8" name="Shape 138"/>
        <p:cNvGrpSpPr/>
        <p:nvPr/>
      </p:nvGrpSpPr>
      <p:grpSpPr>
        <a:xfrm>
          <a:off x="0" y="0"/>
          <a:ext cx="0" cy="0"/>
          <a:chOff x="0" y="0"/>
          <a:chExt cx="0" cy="0"/>
        </a:xfrm>
      </p:grpSpPr>
      <p:sp>
        <p:nvSpPr>
          <p:cNvPr id="139" name="Google Shape;139;g92a8583979_0_89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0" name="Google Shape;140;g92a8583979_0_89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Valores faltantes:</a:t>
            </a:r>
            <a:r>
              <a:rPr lang="en"/>
              <a:t> </a:t>
            </a:r>
            <a:endParaRPr/>
          </a:p>
          <a:p>
            <a:pPr indent="-298450" lvl="0" marL="457200" rtl="0" algn="l">
              <a:spcBef>
                <a:spcPts val="0"/>
              </a:spcBef>
              <a:spcAft>
                <a:spcPts val="0"/>
              </a:spcAft>
              <a:buSzPts val="1100"/>
              <a:buChar char="●"/>
            </a:pPr>
            <a:r>
              <a:rPr lang="en"/>
              <a:t>Tres columnas presentaron datos ausentes masivos: neighbourhood_group_cleansed (100% nulos), calendar_updated (100%) y license (~99%). Estas columnas fueron eliminadas del dataset por falta de información útil. </a:t>
            </a:r>
            <a:endParaRPr/>
          </a:p>
          <a:p>
            <a:pPr indent="-298450" lvl="0" marL="457200" rtl="0" algn="l">
              <a:spcBef>
                <a:spcPts val="0"/>
              </a:spcBef>
              <a:spcAft>
                <a:spcPts val="0"/>
              </a:spcAft>
              <a:buSzPts val="1100"/>
              <a:buChar char="●"/>
            </a:pPr>
            <a:r>
              <a:rPr lang="en"/>
              <a:t>Además, ~16% de los listados no tienen reseñas (campos de reviews nulos), y campos de ubicación del anfitrión ( neighbourhood , host_location , etc.) tenían 46–52% nulos. </a:t>
            </a:r>
            <a:endParaRPr/>
          </a:p>
          <a:p>
            <a:pPr indent="-304800" lvl="0" marL="457200" rtl="0" algn="l">
              <a:spcBef>
                <a:spcPts val="0"/>
              </a:spcBef>
              <a:spcAft>
                <a:spcPts val="0"/>
              </a:spcAft>
              <a:buClr>
                <a:schemeClr val="dk1"/>
              </a:buClr>
              <a:buSzPts val="1200"/>
              <a:buChar char="●"/>
            </a:pPr>
            <a:r>
              <a:rPr lang="en">
                <a:solidFill>
                  <a:schemeClr val="dk1"/>
                </a:solidFill>
                <a:highlight>
                  <a:srgbClr val="FFFFFF"/>
                </a:highlight>
              </a:rPr>
              <a:t>Eliminamos columnas de identificadores / urls / contenido textual sin procesar</a:t>
            </a:r>
            <a:endParaRPr>
              <a:solidFill>
                <a:schemeClr val="dk1"/>
              </a:solidFill>
              <a:highlight>
                <a:srgbClr val="FFFFFF"/>
              </a:highlight>
            </a:endParaRPr>
          </a:p>
          <a:p>
            <a:pPr indent="0" lvl="0" marL="457200" rtl="0" algn="l">
              <a:spcBef>
                <a:spcPts val="0"/>
              </a:spcBef>
              <a:spcAft>
                <a:spcPts val="0"/>
              </a:spcAft>
              <a:buNone/>
            </a:pPr>
            <a:r>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Distribución de precio:</a:t>
            </a:r>
            <a:r>
              <a:rPr lang="en"/>
              <a:t> </a:t>
            </a:r>
            <a:endParaRPr/>
          </a:p>
          <a:p>
            <a:pPr indent="-298450" lvl="0" marL="457200" rtl="0" algn="l">
              <a:spcBef>
                <a:spcPts val="0"/>
              </a:spcBef>
              <a:spcAft>
                <a:spcPts val="0"/>
              </a:spcAft>
              <a:buSzPts val="1100"/>
              <a:buChar char="●"/>
            </a:pPr>
            <a:r>
              <a:rPr lang="en"/>
              <a:t>Los precios mostraron una distribución altamente sesgada hacia la derecha, con outliers extremos (precio máximo &gt; 105 millones, frente a una mediana ~40 mil). </a:t>
            </a:r>
            <a:endParaRPr/>
          </a:p>
          <a:p>
            <a:pPr indent="-298450" lvl="0" marL="457200" rtl="0" algn="l">
              <a:spcBef>
                <a:spcPts val="0"/>
              </a:spcBef>
              <a:spcAft>
                <a:spcPts val="0"/>
              </a:spcAft>
              <a:buSzPts val="1100"/>
              <a:buChar char="●"/>
            </a:pPr>
            <a:r>
              <a:rPr lang="en"/>
              <a:t>El coeficiente de skewness del precio bruto fue ~52.7, indicando fuerte asimetría, que se redujo a ~1.78 al aplicar logaritmo. </a:t>
            </a:r>
            <a:endParaRPr/>
          </a:p>
          <a:p>
            <a:pPr indent="-298450" lvl="0" marL="457200" rtl="0" algn="l">
              <a:spcBef>
                <a:spcPts val="0"/>
              </a:spcBef>
              <a:spcAft>
                <a:spcPts val="0"/>
              </a:spcAft>
              <a:buSzPts val="1100"/>
              <a:buChar char="●"/>
            </a:pPr>
            <a:r>
              <a:rPr lang="en"/>
              <a:t>Se recortó el 1% superior de precios para atenuar el efecto de outliers en el análisis.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Outliers en atributos: </a:t>
            </a:r>
            <a:endParaRPr b="1"/>
          </a:p>
          <a:p>
            <a:pPr indent="-298450" lvl="0" marL="457200" rtl="0" algn="l">
              <a:spcBef>
                <a:spcPts val="0"/>
              </a:spcBef>
              <a:spcAft>
                <a:spcPts val="0"/>
              </a:spcAft>
              <a:buSzPts val="1100"/>
              <a:buChar char="●"/>
            </a:pPr>
            <a:r>
              <a:rPr lang="en"/>
              <a:t>Se detectaron valores atípicos en algunas variables de propiedades: hasta 35 dormitorios en un listado y 22 baños en otro, lo cual es inusual. Estos casos son excepcionales (posibles mansiones o errores) y podrían tratarse aparte en el modelado si afectan la generalización. </a:t>
            </a:r>
            <a:endParaRPr/>
          </a:p>
          <a:p>
            <a:pPr indent="0" lvl="0" marL="0" rtl="0" algn="l">
              <a:spcBef>
                <a:spcPts val="0"/>
              </a:spcBef>
              <a:spcAft>
                <a:spcPts val="0"/>
              </a:spcAft>
              <a:buNone/>
            </a:pPr>
            <a:r>
              <a:t/>
            </a:r>
            <a:endParaRPr/>
          </a:p>
          <a:p>
            <a:pPr indent="0" lvl="0" marL="0" rtl="0" algn="l">
              <a:lnSpc>
                <a:spcPct val="115000"/>
              </a:lnSpc>
              <a:spcBef>
                <a:spcPts val="1200"/>
              </a:spcBef>
              <a:spcAft>
                <a:spcPts val="0"/>
              </a:spcAft>
              <a:buNone/>
            </a:pPr>
            <a:r>
              <a:rPr b="1" lang="en">
                <a:solidFill>
                  <a:schemeClr val="dk1"/>
                </a:solidFill>
              </a:rPr>
              <a:t>Ocupación (estimada) y distribución de clases</a:t>
            </a:r>
            <a:endParaRPr b="1">
              <a:solidFill>
                <a:schemeClr val="dk1"/>
              </a:solidFill>
            </a:endParaRPr>
          </a:p>
          <a:p>
            <a:pPr indent="0" lvl="0" marL="0" rtl="0" algn="l">
              <a:lnSpc>
                <a:spcPct val="115000"/>
              </a:lnSpc>
              <a:spcBef>
                <a:spcPts val="1200"/>
              </a:spcBef>
              <a:spcAft>
                <a:spcPts val="0"/>
              </a:spcAft>
              <a:buNone/>
            </a:pPr>
            <a:r>
              <a:rPr lang="en">
                <a:solidFill>
                  <a:schemeClr val="dk1"/>
                </a:solidFill>
              </a:rPr>
              <a:t>Usamos </a:t>
            </a:r>
            <a:r>
              <a:rPr lang="en">
                <a:solidFill>
                  <a:srgbClr val="188038"/>
                </a:solidFill>
                <a:latin typeface="Roboto Mono"/>
                <a:ea typeface="Roboto Mono"/>
                <a:cs typeface="Roboto Mono"/>
                <a:sym typeface="Roboto Mono"/>
              </a:rPr>
              <a:t>estimated_occupancy_l365d</a:t>
            </a:r>
            <a:r>
              <a:rPr lang="en">
                <a:solidFill>
                  <a:schemeClr val="dk1"/>
                </a:solidFill>
              </a:rPr>
              <a:t> (número de noches reservadas en los últimos 365 días) y su tasa </a:t>
            </a:r>
            <a:r>
              <a:rPr lang="en">
                <a:solidFill>
                  <a:srgbClr val="188038"/>
                </a:solidFill>
                <a:latin typeface="Roboto Mono"/>
                <a:ea typeface="Roboto Mono"/>
                <a:cs typeface="Roboto Mono"/>
                <a:sym typeface="Roboto Mono"/>
              </a:rPr>
              <a:t>occ_rate = días_reservados/365</a:t>
            </a:r>
            <a:r>
              <a:rPr lang="en">
                <a:solidFill>
                  <a:schemeClr val="dk1"/>
                </a:solidFill>
              </a:rPr>
              <a:t>. Para clasificar definimos:</a:t>
            </a:r>
            <a:endParaRPr>
              <a:solidFill>
                <a:schemeClr val="dk1"/>
              </a:solidFill>
            </a:endParaRPr>
          </a:p>
          <a:p>
            <a:pPr indent="-298450" lvl="0" marL="457200" rtl="0" algn="l">
              <a:lnSpc>
                <a:spcPct val="115000"/>
              </a:lnSpc>
              <a:spcBef>
                <a:spcPts val="1200"/>
              </a:spcBef>
              <a:spcAft>
                <a:spcPts val="0"/>
              </a:spcAft>
              <a:buClr>
                <a:schemeClr val="dk1"/>
              </a:buClr>
              <a:buSzPts val="1100"/>
              <a:buChar char="●"/>
            </a:pPr>
            <a:r>
              <a:rPr b="1" lang="en">
                <a:solidFill>
                  <a:schemeClr val="dk1"/>
                </a:solidFill>
              </a:rPr>
              <a:t>zero</a:t>
            </a:r>
            <a:r>
              <a:rPr lang="en">
                <a:solidFill>
                  <a:schemeClr val="dk1"/>
                </a:solidFill>
              </a:rPr>
              <a:t>: 0 noches reservadas (0% de ocupación)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low</a:t>
            </a:r>
            <a:r>
              <a:rPr lang="en">
                <a:solidFill>
                  <a:schemeClr val="dk1"/>
                </a:solidFill>
              </a:rPr>
              <a:t>: 1–30 noches (≈ ≤8% de ocupación)</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mid</a:t>
            </a:r>
            <a:r>
              <a:rPr lang="en">
                <a:solidFill>
                  <a:schemeClr val="dk1"/>
                </a:solidFill>
              </a:rPr>
              <a:t>: 31–120 noches (≈ 8–25%)</a:t>
            </a:r>
            <a:endParaRPr>
              <a:solidFill>
                <a:schemeClr val="dk1"/>
              </a:solidFill>
            </a:endParaRPr>
          </a:p>
          <a:p>
            <a:pPr indent="-298450" lvl="0" marL="457200" rtl="0" algn="l">
              <a:lnSpc>
                <a:spcPct val="115000"/>
              </a:lnSpc>
              <a:spcBef>
                <a:spcPts val="0"/>
              </a:spcBef>
              <a:spcAft>
                <a:spcPts val="0"/>
              </a:spcAft>
              <a:buClr>
                <a:schemeClr val="dk1"/>
              </a:buClr>
              <a:buSzPts val="1100"/>
              <a:buChar char="●"/>
            </a:pPr>
            <a:r>
              <a:rPr b="1" lang="en">
                <a:solidFill>
                  <a:schemeClr val="dk1"/>
                </a:solidFill>
              </a:rPr>
              <a:t>high</a:t>
            </a:r>
            <a:r>
              <a:rPr lang="en">
                <a:solidFill>
                  <a:schemeClr val="dk1"/>
                </a:solidFill>
              </a:rPr>
              <a:t>: &gt;120 noches (&gt;25%)</a:t>
            </a:r>
            <a:br>
              <a:rPr lang="en">
                <a:solidFill>
                  <a:schemeClr val="dk1"/>
                </a:solidFill>
              </a:rPr>
            </a:br>
            <a:endParaRPr>
              <a:solidFill>
                <a:schemeClr val="dk1"/>
              </a:solidFill>
            </a:endParaRPr>
          </a:p>
          <a:p>
            <a:pPr indent="0" lvl="0" marL="0" rtl="0" algn="l">
              <a:lnSpc>
                <a:spcPct val="115000"/>
              </a:lnSpc>
              <a:spcBef>
                <a:spcPts val="1200"/>
              </a:spcBef>
              <a:spcAft>
                <a:spcPts val="1200"/>
              </a:spcAft>
              <a:buNone/>
            </a:pPr>
            <a:r>
              <a:rPr lang="en">
                <a:solidFill>
                  <a:schemeClr val="dk1"/>
                </a:solidFill>
              </a:rPr>
              <a:t>En el </a:t>
            </a:r>
            <a:r>
              <a:rPr i="1" lang="en">
                <a:solidFill>
                  <a:schemeClr val="dk1"/>
                </a:solidFill>
              </a:rPr>
              <a:t>split</a:t>
            </a:r>
            <a:r>
              <a:rPr lang="en">
                <a:solidFill>
                  <a:schemeClr val="dk1"/>
                </a:solidFill>
              </a:rPr>
              <a:t> actual, la distribución es aprox.: </a:t>
            </a:r>
            <a:r>
              <a:rPr b="1" lang="en">
                <a:solidFill>
                  <a:schemeClr val="dk1"/>
                </a:solidFill>
              </a:rPr>
              <a:t>zero ~30%</a:t>
            </a:r>
            <a:r>
              <a:rPr lang="en">
                <a:solidFill>
                  <a:schemeClr val="dk1"/>
                </a:solidFill>
              </a:rPr>
              <a:t>, </a:t>
            </a:r>
            <a:r>
              <a:rPr b="1" lang="en">
                <a:solidFill>
                  <a:schemeClr val="dk1"/>
                </a:solidFill>
              </a:rPr>
              <a:t>low ~24%</a:t>
            </a:r>
            <a:r>
              <a:rPr lang="en">
                <a:solidFill>
                  <a:schemeClr val="dk1"/>
                </a:solidFill>
              </a:rPr>
              <a:t>, </a:t>
            </a:r>
            <a:r>
              <a:rPr b="1" lang="en">
                <a:solidFill>
                  <a:schemeClr val="dk1"/>
                </a:solidFill>
              </a:rPr>
              <a:t>mid ~27%</a:t>
            </a:r>
            <a:r>
              <a:rPr lang="en">
                <a:solidFill>
                  <a:schemeClr val="dk1"/>
                </a:solidFill>
              </a:rPr>
              <a:t>, </a:t>
            </a:r>
            <a:r>
              <a:rPr b="1" lang="en">
                <a:solidFill>
                  <a:schemeClr val="dk1"/>
                </a:solidFill>
              </a:rPr>
              <a:t>high ~19%</a:t>
            </a:r>
            <a:r>
              <a:rPr lang="en">
                <a:solidFill>
                  <a:schemeClr val="dk1"/>
                </a:solidFill>
              </a:rPr>
              <a:t> (train y test muy similares). Esto muestra un pico importante de listings </a:t>
            </a:r>
            <a:r>
              <a:rPr b="1" lang="en">
                <a:solidFill>
                  <a:schemeClr val="dk1"/>
                </a:solidFill>
              </a:rPr>
              <a:t>sin reservas</a:t>
            </a:r>
            <a:r>
              <a:rPr lang="en">
                <a:solidFill>
                  <a:schemeClr val="dk1"/>
                </a:solidFill>
              </a:rPr>
              <a:t> o con </a:t>
            </a:r>
            <a:r>
              <a:rPr b="1" lang="en">
                <a:solidFill>
                  <a:schemeClr val="dk1"/>
                </a:solidFill>
              </a:rPr>
              <a:t>baja ocupación</a:t>
            </a:r>
            <a:r>
              <a:rPr lang="en">
                <a:solidFill>
                  <a:schemeClr val="dk1"/>
                </a:solidFill>
              </a:rPr>
              <a:t> (0–30 noches) y un </a:t>
            </a:r>
            <a:r>
              <a:rPr b="1" lang="en">
                <a:solidFill>
                  <a:schemeClr val="dk1"/>
                </a:solidFill>
              </a:rPr>
              <a:t>20 porciento del mercado</a:t>
            </a:r>
            <a:r>
              <a:rPr lang="en">
                <a:solidFill>
                  <a:schemeClr val="dk1"/>
                </a:solidFill>
              </a:rPr>
              <a:t> con desempeño </a:t>
            </a:r>
            <a:r>
              <a:rPr b="1" lang="en">
                <a:solidFill>
                  <a:schemeClr val="dk1"/>
                </a:solidFill>
              </a:rPr>
              <a:t>alto</a:t>
            </a:r>
            <a:r>
              <a:rPr lang="en">
                <a:solidFill>
                  <a:schemeClr val="dk1"/>
                </a:solidFill>
              </a:rPr>
              <a:t> (&gt;120 noches).</a:t>
            </a:r>
            <a:br>
              <a:rPr lang="en">
                <a:solidFill>
                  <a:schemeClr val="dk1"/>
                </a:solidFill>
              </a:rPr>
            </a:br>
            <a:r>
              <a:rPr lang="en">
                <a:solidFill>
                  <a:schemeClr val="dk1"/>
                </a:solidFill>
              </a:rPr>
              <a:t> Importante: </a:t>
            </a:r>
            <a:r>
              <a:rPr b="1" lang="en">
                <a:solidFill>
                  <a:schemeClr val="dk1"/>
                </a:solidFill>
              </a:rPr>
              <a:t>no</a:t>
            </a:r>
            <a:r>
              <a:rPr lang="en">
                <a:solidFill>
                  <a:schemeClr val="dk1"/>
                </a:solidFill>
              </a:rPr>
              <a:t> usamos </a:t>
            </a:r>
            <a:r>
              <a:rPr lang="en">
                <a:solidFill>
                  <a:srgbClr val="188038"/>
                </a:solidFill>
                <a:latin typeface="Roboto Mono"/>
                <a:ea typeface="Roboto Mono"/>
                <a:cs typeface="Roboto Mono"/>
                <a:sym typeface="Roboto Mono"/>
              </a:rPr>
              <a:t>availability_*</a:t>
            </a:r>
            <a:r>
              <a:rPr lang="en">
                <a:solidFill>
                  <a:schemeClr val="dk1"/>
                </a:solidFill>
              </a:rPr>
              <a:t> para construir el target ni como feature, evitando fuga de información.</a:t>
            </a:r>
            <a:endParaRPr b="1"/>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6" name="Shape 156"/>
        <p:cNvGrpSpPr/>
        <p:nvPr/>
      </p:nvGrpSpPr>
      <p:grpSpPr>
        <a:xfrm>
          <a:off x="0" y="0"/>
          <a:ext cx="0" cy="0"/>
          <a:chOff x="0" y="0"/>
          <a:chExt cx="0" cy="0"/>
        </a:xfrm>
      </p:grpSpPr>
      <p:sp>
        <p:nvSpPr>
          <p:cNvPr id="157" name="Google Shape;157;g98adbe683b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8" name="Google Shape;158;g98adbe683b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Eliminación de columnas</a:t>
            </a:r>
            <a:endParaRPr b="1"/>
          </a:p>
          <a:p>
            <a:pPr indent="0" lvl="0" marL="0" rtl="0" algn="l">
              <a:spcBef>
                <a:spcPts val="0"/>
              </a:spcBef>
              <a:spcAft>
                <a:spcPts val="0"/>
              </a:spcAft>
              <a:buNone/>
            </a:pPr>
            <a:r>
              <a:rPr b="1" lang="en"/>
              <a:t> </a:t>
            </a:r>
            <a:endParaRPr b="1"/>
          </a:p>
          <a:p>
            <a:pPr indent="-298450" lvl="0" marL="457200" rtl="0" algn="l">
              <a:spcBef>
                <a:spcPts val="0"/>
              </a:spcBef>
              <a:spcAft>
                <a:spcPts val="0"/>
              </a:spcAft>
              <a:buSzPts val="1100"/>
              <a:buChar char="●"/>
            </a:pPr>
            <a:r>
              <a:rPr lang="en"/>
              <a:t>Se descartaron neighbourhood_group_cleansed , calendar_updated y license debido a su altísimo porcentaje de nulos (datos prácticamente inexistentes). Estas columnas no aportaban información y fueron eliminadas para reducir ruido.</a:t>
            </a:r>
            <a:endParaRPr/>
          </a:p>
          <a:p>
            <a:pPr indent="0" lvl="0" marL="457200" rtl="0" algn="l">
              <a:spcBef>
                <a:spcPts val="0"/>
              </a:spcBef>
              <a:spcAft>
                <a:spcPts val="0"/>
              </a:spcAft>
              <a:buNone/>
            </a:pPr>
            <a:r>
              <a:rPr lang="en"/>
              <a:t> </a:t>
            </a:r>
            <a:endParaRPr/>
          </a:p>
          <a:p>
            <a:pPr indent="0" lvl="0" marL="0" rtl="0" algn="l">
              <a:spcBef>
                <a:spcPts val="0"/>
              </a:spcBef>
              <a:spcAft>
                <a:spcPts val="0"/>
              </a:spcAft>
              <a:buNone/>
            </a:pPr>
            <a:r>
              <a:rPr b="1" lang="en"/>
              <a:t>Estandarización de booleanos:</a:t>
            </a:r>
            <a:r>
              <a:rPr lang="en"/>
              <a: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Para columnas booleanas con valores 't'/'f' , se sustituyeron por 'yes'/'no' para mayor claridad. En particular, has_availability (indica si el anuncio tiene disponibilidad) se imputó según sus datos de disponibilidad: si estaba nulo, se marcó “yes” si la suma de nights disponibles próximos (30, 60, 90, 365 días) era &gt;0, o “no” si dicha suma era 0. </a:t>
            </a:r>
            <a:endParaRPr/>
          </a:p>
          <a:p>
            <a:pPr indent="-298450" lvl="0" marL="457200" rtl="0" algn="l">
              <a:spcBef>
                <a:spcPts val="0"/>
              </a:spcBef>
              <a:spcAft>
                <a:spcPts val="0"/>
              </a:spcAft>
              <a:buSzPts val="1100"/>
              <a:buChar char="●"/>
            </a:pPr>
            <a:r>
              <a:rPr lang="en"/>
              <a:t>Asimismo, host_is_superhost null se interpretó como un anfitrión nuevo no evaluado; se rellenó como “no” pero creando una columna auxiliar was_evaluated_for_superhost para distinguir los casos no evaluados de los realmente no-superhost. </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Imputación de textos faltantes</a:t>
            </a:r>
            <a:r>
              <a:rPr lang="en"/>
              <a: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La columna de barrio neighbourhood se completó usando neighbourhood_cleansed (barrio geocodificado) cuando estaba vacía. </a:t>
            </a:r>
            <a:endParaRPr/>
          </a:p>
          <a:p>
            <a:pPr indent="-298450" lvl="0" marL="457200" rtl="0" algn="l">
              <a:spcBef>
                <a:spcPts val="0"/>
              </a:spcBef>
              <a:spcAft>
                <a:spcPts val="0"/>
              </a:spcAft>
              <a:buSzPts val="1100"/>
              <a:buChar char="●"/>
            </a:pPr>
            <a:r>
              <a:rPr lang="en"/>
              <a:t>Campos descriptivos como neighborhood_overview , host_location , host_about y host_neighbourhood con valores nulos o vacíos se rellenaron con el texto “not-defined”, tras convertirlos a tipo string y uniformar los vacíos a NA. Esto preserva dichos campos sin eliminar los registros, marcando explícitamente la falta de información.</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Transformaciones de tipo:</a:t>
            </a:r>
            <a:r>
              <a:rPr lang="en"/>
              <a:t> </a:t>
            </a:r>
            <a:endParaRPr/>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Se limpiaron los valores de price (string con símbolos) eliminando caracteres $ , € , comas, etc., y convirtiéndolos a número. </a:t>
            </a:r>
            <a:endParaRPr/>
          </a:p>
          <a:p>
            <a:pPr indent="-298450" lvl="0" marL="457200" rtl="0" algn="l">
              <a:spcBef>
                <a:spcPts val="0"/>
              </a:spcBef>
              <a:spcAft>
                <a:spcPts val="0"/>
              </a:spcAft>
              <a:buSzPts val="1100"/>
              <a:buChar char="●"/>
            </a:pPr>
            <a:r>
              <a:rPr lang="en"/>
              <a:t>Asimismo, se transformaron a formato datetime las columnas de fechas ( last_scraped , host_since , first_review , last_review ) para facilitar cálculos posteriores. </a:t>
            </a:r>
            <a:endParaRPr/>
          </a:p>
          <a:p>
            <a:pPr indent="-298450" lvl="0" marL="457200" rtl="0" algn="l">
              <a:spcBef>
                <a:spcPts val="0"/>
              </a:spcBef>
              <a:spcAft>
                <a:spcPts val="0"/>
              </a:spcAft>
              <a:buSzPts val="1100"/>
              <a:buChar char="●"/>
            </a:pPr>
            <a:r>
              <a:rPr lang="en"/>
              <a:t>Los precios aberrantes (cero o negativos, si existían) luego fueron imputados con la mediana positiva durante el proceso de ingeniería de features. </a:t>
            </a:r>
            <a:endParaRPr/>
          </a:p>
          <a:p>
            <a:pPr indent="-298450" lvl="0" marL="457200" rtl="0" algn="l">
              <a:spcBef>
                <a:spcPts val="0"/>
              </a:spcBef>
              <a:spcAft>
                <a:spcPts val="0"/>
              </a:spcAft>
              <a:buSzPts val="1100"/>
              <a:buChar char="●"/>
            </a:pPr>
            <a:r>
              <a:rPr lang="en"/>
              <a:t>Split de datos: Antes del modelado, se dividió el dataset en entrenamiento (80%) y prueba (20%), agrupando por host para evitar filtración de información (asegurando que todos los listings de un mismo anfitrión queden en una sola partición). El tamaño final fue ~28K registros train y ~7K test. Este procedimiento garantiza que el modelo se evalúe en hosts completamente “nuevos” no vistos durante el entrenamiento.</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29" name="Shape 229"/>
        <p:cNvGrpSpPr/>
        <p:nvPr/>
      </p:nvGrpSpPr>
      <p:grpSpPr>
        <a:xfrm>
          <a:off x="0" y="0"/>
          <a:ext cx="0" cy="0"/>
          <a:chOff x="0" y="0"/>
          <a:chExt cx="0" cy="0"/>
        </a:xfrm>
      </p:grpSpPr>
      <p:sp>
        <p:nvSpPr>
          <p:cNvPr id="230" name="Google Shape;230;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231" name="Google Shape;231;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b="1" lang="en"/>
              <a:t>Definición del target ( occupancy_level ):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Se definió la variable de salida como el nivel de ocupación anual del listing, categorizado en tres clases: </a:t>
            </a:r>
            <a:endParaRPr/>
          </a:p>
          <a:p>
            <a:pPr indent="-298450" lvl="1" marL="914400" rtl="0" algn="l">
              <a:spcBef>
                <a:spcPts val="0"/>
              </a:spcBef>
              <a:spcAft>
                <a:spcPts val="0"/>
              </a:spcAft>
              <a:buSzPts val="1100"/>
              <a:buChar char="○"/>
            </a:pPr>
            <a:r>
              <a:rPr lang="en"/>
              <a:t>high (alta ocupación): ≥ 70% de noches ocupadas al año. </a:t>
            </a:r>
            <a:endParaRPr/>
          </a:p>
          <a:p>
            <a:pPr indent="-298450" lvl="1" marL="914400" rtl="0" algn="l">
              <a:spcBef>
                <a:spcPts val="0"/>
              </a:spcBef>
              <a:spcAft>
                <a:spcPts val="0"/>
              </a:spcAft>
              <a:buSzPts val="1100"/>
              <a:buChar char="○"/>
            </a:pPr>
            <a:r>
              <a:rPr lang="en"/>
              <a:t>mid (ocupación media): 40% – 70% de noches ocupadas. </a:t>
            </a:r>
            <a:endParaRPr/>
          </a:p>
          <a:p>
            <a:pPr indent="-298450" lvl="1" marL="914400" rtl="0" algn="l">
              <a:spcBef>
                <a:spcPts val="0"/>
              </a:spcBef>
              <a:spcAft>
                <a:spcPts val="0"/>
              </a:spcAft>
              <a:buSzPts val="1100"/>
              <a:buChar char="○"/>
            </a:pPr>
            <a:r>
              <a:rPr lang="en"/>
              <a:t>low (baja ocupación): &lt; 40% de noches ocupadas. </a:t>
            </a:r>
            <a:endParaRPr/>
          </a:p>
          <a:p>
            <a:pPr indent="0" lvl="0" marL="0" rtl="0" algn="l">
              <a:spcBef>
                <a:spcPts val="0"/>
              </a:spcBef>
              <a:spcAft>
                <a:spcPts val="0"/>
              </a:spcAft>
              <a:buNone/>
            </a:pPr>
            <a:r>
              <a:rPr lang="en"/>
              <a:t>Este target se construyó discretizando la tasa de ocupación calculada, sin usar ninguna variable futura de disponibilidad como predictor. </a:t>
            </a:r>
            <a:endParaRPr/>
          </a:p>
          <a:p>
            <a:pPr indent="0" lvl="0" marL="0" rtl="0" algn="l">
              <a:spcBef>
                <a:spcPts val="0"/>
              </a:spcBef>
              <a:spcAft>
                <a:spcPts val="0"/>
              </a:spcAft>
              <a:buNone/>
            </a:pPr>
            <a:r>
              <a:rPr lang="en"/>
              <a:t>Registros sin suficiente historial para estimar ocupación fueron excluidos del modelo. Las proporciones iniciales de clases fueron ~53% low, ~19% mid, ~28% high, reflejando un conjunto desbalanceado.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Encoding de amenities:</a:t>
            </a:r>
            <a:r>
              <a:rPr lang="en"/>
              <a:t> </a:t>
            </a:r>
            <a:endParaRPr/>
          </a:p>
          <a:p>
            <a:pPr indent="-298450" lvl="0" marL="457200" rtl="0" algn="l">
              <a:spcBef>
                <a:spcPts val="0"/>
              </a:spcBef>
              <a:spcAft>
                <a:spcPts val="0"/>
              </a:spcAft>
              <a:buSzPts val="1100"/>
              <a:buChar char="●"/>
            </a:pPr>
            <a:r>
              <a:rPr lang="en"/>
              <a:t>La columna amenities (lista JSON de servicios) se procesó para extraer información útil. Se normalizó el texto (pasando a minúsculas, eliminando caracteres especiales) y se generaron columnas binarias para indicar la presencia de las 20 amenidades más frecuentes. Ejemplos: amenity_wifi , amenity_kitchen , amenity_air_conditioning , etc., con valor 1 si el alojamiento ofrece ese servicio. Estas nuevas features capturan comodidades relevantes que podrían influir en la demanda. </a:t>
            </a:r>
            <a:endParaRPr/>
          </a:p>
          <a:p>
            <a:pPr indent="0" lvl="0" marL="0" rtl="0" algn="l">
              <a:spcBef>
                <a:spcPts val="0"/>
              </a:spcBef>
              <a:spcAft>
                <a:spcPts val="0"/>
              </a:spcAft>
              <a:buNone/>
            </a:pPr>
            <a:r>
              <a:t/>
            </a:r>
            <a:endParaRPr/>
          </a:p>
          <a:p>
            <a:pPr indent="0" lvl="0" marL="0" rtl="0" algn="l">
              <a:spcBef>
                <a:spcPts val="0"/>
              </a:spcBef>
              <a:spcAft>
                <a:spcPts val="0"/>
              </a:spcAft>
              <a:buNone/>
            </a:pPr>
            <a:r>
              <a:rPr b="1" lang="en"/>
              <a:t>Features derivadas de fechas y reseñas:</a:t>
            </a:r>
            <a:endParaRPr b="1"/>
          </a:p>
          <a:p>
            <a:pPr indent="-298450" lvl="0" marL="457200" rtl="0" algn="l">
              <a:spcBef>
                <a:spcPts val="0"/>
              </a:spcBef>
              <a:spcAft>
                <a:spcPts val="0"/>
              </a:spcAft>
              <a:buSzPts val="1100"/>
              <a:buChar char="●"/>
            </a:pPr>
            <a:r>
              <a:rPr lang="en"/>
              <a:t>A partir de host_since se calculó host_tenure_days (días desde que el anfitrión creó su cuenta hasta la fecha del scrape), como indicador de experiencia del anfitrión. </a:t>
            </a:r>
            <a:endParaRPr/>
          </a:p>
          <a:p>
            <a:pPr indent="-298450" lvl="0" marL="457200" rtl="0" algn="l">
              <a:spcBef>
                <a:spcPts val="0"/>
              </a:spcBef>
              <a:spcAft>
                <a:spcPts val="0"/>
              </a:spcAft>
              <a:buSzPts val="1100"/>
              <a:buChar char="●"/>
            </a:pPr>
            <a:r>
              <a:rPr lang="en"/>
              <a:t>Con number_of_reviews y la tenencia se derivó reviews_per_year (reseñas promedio por año activo del host) para normalizar la actividad de reseñas por antigüedad. Se creó la variable booleana has_reviews para marcar listings con almenos una reseña, y se calcularon days_since_first_review y days_since_last_review para medir la recencia de la primera y última reseña respectivamente (usando la fecha de scrape como referencia). </a:t>
            </a:r>
            <a:endParaRPr/>
          </a:p>
          <a:p>
            <a:pPr indent="-298450" lvl="0" marL="457200" rtl="0" algn="l">
              <a:spcBef>
                <a:spcPts val="0"/>
              </a:spcBef>
              <a:spcAft>
                <a:spcPts val="0"/>
              </a:spcAft>
              <a:buSzPts val="1100"/>
              <a:buChar char="●"/>
            </a:pPr>
            <a:r>
              <a:rPr lang="en"/>
              <a:t>Si un alojamiento no tiene reseñas, estas últimas métricas se señalizan con -1 o 0 según el caso, y reviews_per_month se imputó a 0. Esto incorpora la dinámica temporal de la reputación del anuncio. </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Otras transformaciones: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Se agregó was_evaluated_for_superhost (como se mencionó) para indicar anfitriones ya evaluados por Airbnb. </a:t>
            </a:r>
            <a:endParaRPr/>
          </a:p>
          <a:p>
            <a:pPr indent="-298450" lvl="0" marL="457200" rtl="0" algn="l">
              <a:spcBef>
                <a:spcPts val="0"/>
              </a:spcBef>
              <a:spcAft>
                <a:spcPts val="0"/>
              </a:spcAft>
              <a:buSzPts val="1100"/>
              <a:buChar char="●"/>
            </a:pPr>
            <a:r>
              <a:rPr lang="en"/>
              <a:t>Los campos booleanos ( host_is_superhost , instant_bookable , etc.) quedaron estandarizados en “yes/no” y listos para codificarse (ej. 1/0) en el pipeline de modelado. </a:t>
            </a:r>
            <a:endParaRPr/>
          </a:p>
          <a:p>
            <a:pPr indent="-298450" lvl="0" marL="457200" rtl="0" algn="l">
              <a:spcBef>
                <a:spcPts val="0"/>
              </a:spcBef>
              <a:spcAft>
                <a:spcPts val="0"/>
              </a:spcAft>
              <a:buSzPts val="1100"/>
              <a:buChar char="●"/>
            </a:pPr>
            <a:r>
              <a:rPr lang="en"/>
              <a:t>Las variables categóricas como room_type , property_type y neighbourhood_cleansed se mantuvieron para one-hot encoding o codificación adecuada más adelante. </a:t>
            </a:r>
            <a:endParaRPr/>
          </a:p>
          <a:p>
            <a:pPr indent="0" lvl="0" marL="457200" rtl="0" algn="l">
              <a:spcBef>
                <a:spcPts val="0"/>
              </a:spcBef>
              <a:spcAft>
                <a:spcPts val="0"/>
              </a:spcAft>
              <a:buNone/>
            </a:pPr>
            <a:r>
              <a:t/>
            </a:r>
            <a:endParaRPr/>
          </a:p>
          <a:p>
            <a:pPr indent="0" lvl="0" marL="0" rtl="0" algn="l">
              <a:spcBef>
                <a:spcPts val="0"/>
              </a:spcBef>
              <a:spcAft>
                <a:spcPts val="0"/>
              </a:spcAft>
              <a:buNone/>
            </a:pPr>
            <a:r>
              <a:rPr b="1" lang="en"/>
              <a:t>Evitar fugas de información: </a:t>
            </a:r>
            <a:endParaRPr b="1"/>
          </a:p>
          <a:p>
            <a:pPr indent="0" lvl="0" marL="0" rtl="0" algn="l">
              <a:spcBef>
                <a:spcPts val="0"/>
              </a:spcBef>
              <a:spcAft>
                <a:spcPts val="0"/>
              </a:spcAft>
              <a:buNone/>
            </a:pPr>
            <a:r>
              <a:t/>
            </a:r>
            <a:endParaRPr/>
          </a:p>
          <a:p>
            <a:pPr indent="-298450" lvl="0" marL="457200" rtl="0" algn="l">
              <a:spcBef>
                <a:spcPts val="0"/>
              </a:spcBef>
              <a:spcAft>
                <a:spcPts val="0"/>
              </a:spcAft>
              <a:buSzPts val="1100"/>
              <a:buChar char="●"/>
            </a:pPr>
            <a:r>
              <a:rPr lang="en"/>
              <a:t>Se excluyeron de las features cualquier columna relacionada con disponibilidad futura (e.g. availability_30 , _60 , _90 , _365 y tasas derivadas) al armar el conjunto de entrenamiento. De este modo, el modelo solo utilizará atributos conocidos al momento de publicar el anuncio (ubicación, tipo de propiedad, características, historial hasta el presente), alineado con un escenario de predicción realista.</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7" name="Shape 237"/>
        <p:cNvGrpSpPr/>
        <p:nvPr/>
      </p:nvGrpSpPr>
      <p:grpSpPr>
        <a:xfrm>
          <a:off x="0" y="0"/>
          <a:ext cx="0" cy="0"/>
          <a:chOff x="0" y="0"/>
          <a:chExt cx="0" cy="0"/>
        </a:xfrm>
      </p:grpSpPr>
      <p:sp>
        <p:nvSpPr>
          <p:cNvPr id="238" name="Google Shape;238;g38c976ccd8e_0_1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239" name="Google Shape;239;g38c976ccd8e_0_1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298450" lvl="0" marL="457200" rtl="0" algn="l">
              <a:spcBef>
                <a:spcPts val="0"/>
              </a:spcBef>
              <a:spcAft>
                <a:spcPts val="0"/>
              </a:spcAft>
              <a:buClr>
                <a:schemeClr val="dk1"/>
              </a:buClr>
              <a:buSzPts val="1100"/>
              <a:buChar char="●"/>
            </a:pPr>
            <a:r>
              <a:rPr b="1" lang="en">
                <a:solidFill>
                  <a:schemeClr val="dk1"/>
                </a:solidFill>
              </a:rPr>
              <a:t>Target correcto:</a:t>
            </a:r>
            <a:r>
              <a:rPr lang="en">
                <a:solidFill>
                  <a:schemeClr val="dk1"/>
                </a:solidFill>
              </a:rPr>
              <a:t> usamos </a:t>
            </a:r>
            <a:r>
              <a:rPr lang="en">
                <a:solidFill>
                  <a:srgbClr val="188038"/>
                </a:solidFill>
                <a:latin typeface="Roboto Mono"/>
                <a:ea typeface="Roboto Mono"/>
                <a:cs typeface="Roboto Mono"/>
                <a:sym typeface="Roboto Mono"/>
              </a:rPr>
              <a:t>estimated_occupancy_l365d</a:t>
            </a:r>
            <a:r>
              <a:rPr lang="en">
                <a:solidFill>
                  <a:schemeClr val="dk1"/>
                </a:solidFill>
              </a:rPr>
              <a:t> (días reservados) y lo discretizamos en </a:t>
            </a:r>
            <a:r>
              <a:rPr b="1" lang="en">
                <a:solidFill>
                  <a:schemeClr val="dk1"/>
                </a:solidFill>
              </a:rPr>
              <a:t>zero (0)</a:t>
            </a:r>
            <a:r>
              <a:rPr lang="en">
                <a:solidFill>
                  <a:schemeClr val="dk1"/>
                </a:solidFill>
              </a:rPr>
              <a:t>, </a:t>
            </a:r>
            <a:r>
              <a:rPr b="1" lang="en">
                <a:solidFill>
                  <a:schemeClr val="dk1"/>
                </a:solidFill>
              </a:rPr>
              <a:t>low (1–30)</a:t>
            </a:r>
            <a:r>
              <a:rPr lang="en">
                <a:solidFill>
                  <a:schemeClr val="dk1"/>
                </a:solidFill>
              </a:rPr>
              <a:t>, </a:t>
            </a:r>
            <a:r>
              <a:rPr b="1" lang="en">
                <a:solidFill>
                  <a:schemeClr val="dk1"/>
                </a:solidFill>
              </a:rPr>
              <a:t>mid (31–120)</a:t>
            </a:r>
            <a:r>
              <a:rPr lang="en">
                <a:solidFill>
                  <a:schemeClr val="dk1"/>
                </a:solidFill>
              </a:rPr>
              <a:t> y </a:t>
            </a:r>
            <a:r>
              <a:rPr b="1" lang="en">
                <a:solidFill>
                  <a:schemeClr val="dk1"/>
                </a:solidFill>
              </a:rPr>
              <a:t>high (121–365)</a:t>
            </a:r>
            <a:r>
              <a:rPr lang="en">
                <a:solidFill>
                  <a:schemeClr val="dk1"/>
                </a:solidFill>
              </a:rPr>
              <a:t>.</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Sin fuga:</a:t>
            </a:r>
            <a:r>
              <a:rPr lang="en">
                <a:solidFill>
                  <a:schemeClr val="dk1"/>
                </a:solidFill>
              </a:rPr>
              <a:t> </a:t>
            </a:r>
            <a:r>
              <a:rPr b="1" lang="en">
                <a:solidFill>
                  <a:schemeClr val="dk1"/>
                </a:solidFill>
              </a:rPr>
              <a:t>no</a:t>
            </a:r>
            <a:r>
              <a:rPr lang="en">
                <a:solidFill>
                  <a:schemeClr val="dk1"/>
                </a:solidFill>
              </a:rPr>
              <a:t> usamos </a:t>
            </a:r>
            <a:r>
              <a:rPr lang="en">
                <a:solidFill>
                  <a:srgbClr val="188038"/>
                </a:solidFill>
                <a:latin typeface="Roboto Mono"/>
                <a:ea typeface="Roboto Mono"/>
                <a:cs typeface="Roboto Mono"/>
                <a:sym typeface="Roboto Mono"/>
              </a:rPr>
              <a:t>availability_*</a:t>
            </a:r>
            <a:r>
              <a:rPr lang="en">
                <a:solidFill>
                  <a:schemeClr val="dk1"/>
                </a:solidFill>
              </a:rPr>
              <a:t> ni derivados para features o target. La correlación con </a:t>
            </a:r>
            <a:r>
              <a:rPr lang="en">
                <a:solidFill>
                  <a:srgbClr val="188038"/>
                </a:solidFill>
                <a:latin typeface="Roboto Mono"/>
                <a:ea typeface="Roboto Mono"/>
                <a:cs typeface="Roboto Mono"/>
                <a:sym typeface="Roboto Mono"/>
              </a:rPr>
              <a:t>1 - availability/365</a:t>
            </a:r>
            <a:r>
              <a:rPr lang="en">
                <a:solidFill>
                  <a:schemeClr val="dk1"/>
                </a:solidFill>
              </a:rPr>
              <a:t> fue ~0 ⇒ el target está </a:t>
            </a:r>
            <a:r>
              <a:rPr b="1" lang="en">
                <a:solidFill>
                  <a:schemeClr val="dk1"/>
                </a:solidFill>
              </a:rPr>
              <a:t>independiente</a:t>
            </a:r>
            <a:r>
              <a:rPr lang="en">
                <a:solidFill>
                  <a:schemeClr val="dk1"/>
                </a:solidFill>
              </a:rPr>
              <a:t> de disponibilidad.</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Cold-start realista:</a:t>
            </a:r>
            <a:r>
              <a:rPr lang="en">
                <a:solidFill>
                  <a:schemeClr val="dk1"/>
                </a:solidFill>
              </a:rPr>
              <a:t> excluimos </a:t>
            </a:r>
            <a:r>
              <a:rPr b="1" lang="en">
                <a:solidFill>
                  <a:schemeClr val="dk1"/>
                </a:solidFill>
              </a:rPr>
              <a:t>todas</a:t>
            </a:r>
            <a:r>
              <a:rPr lang="en">
                <a:solidFill>
                  <a:schemeClr val="dk1"/>
                </a:solidFill>
              </a:rPr>
              <a:t> las señales de reviews (conteos, </a:t>
            </a:r>
            <a:r>
              <a:rPr lang="en">
                <a:solidFill>
                  <a:srgbClr val="188038"/>
                </a:solidFill>
                <a:latin typeface="Roboto Mono"/>
                <a:ea typeface="Roboto Mono"/>
                <a:cs typeface="Roboto Mono"/>
                <a:sym typeface="Roboto Mono"/>
              </a:rPr>
              <a:t>reviews_per_month</a:t>
            </a:r>
            <a:r>
              <a:rPr lang="en">
                <a:solidFill>
                  <a:schemeClr val="dk1"/>
                </a:solidFill>
              </a:rPr>
              <a:t>, </a:t>
            </a:r>
            <a:r>
              <a:rPr lang="en">
                <a:solidFill>
                  <a:srgbClr val="188038"/>
                </a:solidFill>
                <a:latin typeface="Roboto Mono"/>
                <a:ea typeface="Roboto Mono"/>
                <a:cs typeface="Roboto Mono"/>
                <a:sym typeface="Roboto Mono"/>
              </a:rPr>
              <a:t>days_since_*</a:t>
            </a:r>
            <a:r>
              <a:rPr lang="en">
                <a:solidFill>
                  <a:schemeClr val="dk1"/>
                </a:solidFill>
              </a:rPr>
              <a:t>, </a:t>
            </a:r>
            <a:r>
              <a:rPr lang="en">
                <a:solidFill>
                  <a:srgbClr val="188038"/>
                </a:solidFill>
                <a:latin typeface="Roboto Mono"/>
                <a:ea typeface="Roboto Mono"/>
                <a:cs typeface="Roboto Mono"/>
                <a:sym typeface="Roboto Mono"/>
              </a:rPr>
              <a:t>review_scores_*</a:t>
            </a:r>
            <a:r>
              <a:rPr lang="en">
                <a:solidFill>
                  <a:schemeClr val="dk1"/>
                </a:solidFill>
              </a:rPr>
              <a:t>) porque no existen para listings nuevos.</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Split correcto:</a:t>
            </a:r>
            <a:r>
              <a:rPr lang="en">
                <a:solidFill>
                  <a:schemeClr val="dk1"/>
                </a:solidFill>
              </a:rPr>
              <a:t> separamos train/test por </a:t>
            </a:r>
            <a:r>
              <a:rPr b="1" lang="en">
                <a:solidFill>
                  <a:srgbClr val="188038"/>
                </a:solidFill>
                <a:latin typeface="Roboto Mono"/>
                <a:ea typeface="Roboto Mono"/>
                <a:cs typeface="Roboto Mono"/>
                <a:sym typeface="Roboto Mono"/>
              </a:rPr>
              <a:t>host_id</a:t>
            </a:r>
            <a:r>
              <a:rPr lang="en">
                <a:solidFill>
                  <a:schemeClr val="dk1"/>
                </a:solidFill>
              </a:rPr>
              <a:t> (GroupSplit) para evitar que el mismo host “contamine” ambos sets.</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Distribución del mercado:</a:t>
            </a:r>
            <a:r>
              <a:rPr lang="en">
                <a:solidFill>
                  <a:schemeClr val="dk1"/>
                </a:solidFill>
              </a:rPr>
              <a:t> la masa cae en </a:t>
            </a:r>
            <a:r>
              <a:rPr b="1" lang="en">
                <a:solidFill>
                  <a:schemeClr val="dk1"/>
                </a:solidFill>
              </a:rPr>
              <a:t>zero/low/mid</a:t>
            </a:r>
            <a:r>
              <a:rPr lang="en">
                <a:solidFill>
                  <a:schemeClr val="dk1"/>
                </a:solidFill>
              </a:rPr>
              <a:t>; </a:t>
            </a:r>
            <a:r>
              <a:rPr b="1" lang="en">
                <a:solidFill>
                  <a:schemeClr val="dk1"/>
                </a:solidFill>
              </a:rPr>
              <a:t>high</a:t>
            </a:r>
            <a:r>
              <a:rPr lang="en">
                <a:solidFill>
                  <a:schemeClr val="dk1"/>
                </a:solidFill>
              </a:rPr>
              <a:t> representa la minoría con demanda sostenida → el problema está </a:t>
            </a:r>
            <a:r>
              <a:rPr b="1" lang="en">
                <a:solidFill>
                  <a:schemeClr val="dk1"/>
                </a:solidFill>
              </a:rPr>
              <a:t>moderadamente desbalanceado</a:t>
            </a:r>
            <a:r>
              <a:rPr lang="en">
                <a:solidFill>
                  <a:schemeClr val="dk1"/>
                </a:solidFill>
              </a:rPr>
              <a:t>.</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Precio robusto:</a:t>
            </a:r>
            <a:r>
              <a:rPr lang="en">
                <a:solidFill>
                  <a:schemeClr val="dk1"/>
                </a:solidFill>
              </a:rPr>
              <a:t> imputamos </a:t>
            </a:r>
            <a:r>
              <a:rPr lang="en">
                <a:solidFill>
                  <a:srgbClr val="188038"/>
                </a:solidFill>
                <a:latin typeface="Roboto Mono"/>
                <a:ea typeface="Roboto Mono"/>
                <a:cs typeface="Roboto Mono"/>
                <a:sym typeface="Roboto Mono"/>
              </a:rPr>
              <a:t>price</a:t>
            </a:r>
            <a:r>
              <a:rPr lang="en">
                <a:solidFill>
                  <a:schemeClr val="dk1"/>
                </a:solidFill>
              </a:rPr>
              <a:t> por </a:t>
            </a:r>
            <a:r>
              <a:rPr i="1" lang="en">
                <a:solidFill>
                  <a:schemeClr val="dk1"/>
                </a:solidFill>
              </a:rPr>
              <a:t>(barrio, room_type) → barrio → global</a:t>
            </a:r>
            <a:r>
              <a:rPr lang="en">
                <a:solidFill>
                  <a:schemeClr val="dk1"/>
                </a:solidFill>
              </a:rPr>
              <a:t>, </a:t>
            </a:r>
            <a:r>
              <a:rPr b="1" lang="en">
                <a:solidFill>
                  <a:schemeClr val="dk1"/>
                </a:solidFill>
              </a:rPr>
              <a:t>clip p1–p99</a:t>
            </a:r>
            <a:r>
              <a:rPr lang="en">
                <a:solidFill>
                  <a:schemeClr val="dk1"/>
                </a:solidFill>
              </a:rPr>
              <a:t> y trabajamos con </a:t>
            </a:r>
            <a:r>
              <a:rPr b="1" lang="en">
                <a:solidFill>
                  <a:srgbClr val="188038"/>
                </a:solidFill>
                <a:latin typeface="Roboto Mono"/>
                <a:ea typeface="Roboto Mono"/>
                <a:cs typeface="Roboto Mono"/>
                <a:sym typeface="Roboto Mono"/>
              </a:rPr>
              <a:t>log_price</a:t>
            </a:r>
            <a:r>
              <a:rPr lang="en">
                <a:solidFill>
                  <a:schemeClr val="dk1"/>
                </a:solidFill>
              </a:rPr>
              <a:t> (y </a:t>
            </a:r>
            <a:r>
              <a:rPr lang="en">
                <a:solidFill>
                  <a:srgbClr val="188038"/>
                </a:solidFill>
                <a:latin typeface="Roboto Mono"/>
                <a:ea typeface="Roboto Mono"/>
                <a:cs typeface="Roboto Mono"/>
                <a:sym typeface="Roboto Mono"/>
              </a:rPr>
              <a:t>price_per_person</a:t>
            </a:r>
            <a:r>
              <a:rPr lang="en">
                <a:solidFill>
                  <a:schemeClr val="dk1"/>
                </a:solidFill>
              </a:rPr>
              <a:t>).</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Features útiles (sin leakage):</a:t>
            </a:r>
            <a:r>
              <a:rPr lang="en">
                <a:solidFill>
                  <a:schemeClr val="dk1"/>
                </a:solidFill>
              </a:rPr>
              <a:t> ubicación (</a:t>
            </a:r>
            <a:r>
              <a:rPr lang="en">
                <a:solidFill>
                  <a:srgbClr val="188038"/>
                </a:solidFill>
                <a:latin typeface="Roboto Mono"/>
                <a:ea typeface="Roboto Mono"/>
                <a:cs typeface="Roboto Mono"/>
                <a:sym typeface="Roboto Mono"/>
              </a:rPr>
              <a:t>lat/lon</a:t>
            </a:r>
            <a:r>
              <a:rPr lang="en">
                <a:solidFill>
                  <a:schemeClr val="dk1"/>
                </a:solidFill>
              </a:rPr>
              <a:t>, </a:t>
            </a:r>
            <a:r>
              <a:rPr lang="en">
                <a:solidFill>
                  <a:srgbClr val="188038"/>
                </a:solidFill>
                <a:latin typeface="Roboto Mono"/>
                <a:ea typeface="Roboto Mono"/>
                <a:cs typeface="Roboto Mono"/>
                <a:sym typeface="Roboto Mono"/>
              </a:rPr>
              <a:t>neighbourhood_cleansed</a:t>
            </a:r>
            <a:r>
              <a:rPr lang="en">
                <a:solidFill>
                  <a:schemeClr val="dk1"/>
                </a:solidFill>
              </a:rPr>
              <a:t>), configuración (</a:t>
            </a:r>
            <a:r>
              <a:rPr lang="en">
                <a:solidFill>
                  <a:srgbClr val="188038"/>
                </a:solidFill>
                <a:latin typeface="Roboto Mono"/>
                <a:ea typeface="Roboto Mono"/>
                <a:cs typeface="Roboto Mono"/>
                <a:sym typeface="Roboto Mono"/>
              </a:rPr>
              <a:t>room_type</a:t>
            </a:r>
            <a:r>
              <a:rPr lang="en">
                <a:solidFill>
                  <a:schemeClr val="dk1"/>
                </a:solidFill>
              </a:rPr>
              <a:t>, </a:t>
            </a:r>
            <a:r>
              <a:rPr lang="en">
                <a:solidFill>
                  <a:srgbClr val="188038"/>
                </a:solidFill>
                <a:latin typeface="Roboto Mono"/>
                <a:ea typeface="Roboto Mono"/>
                <a:cs typeface="Roboto Mono"/>
                <a:sym typeface="Roboto Mono"/>
              </a:rPr>
              <a:t>property_type</a:t>
            </a:r>
            <a:r>
              <a:rPr lang="en">
                <a:solidFill>
                  <a:schemeClr val="dk1"/>
                </a:solidFill>
              </a:rPr>
              <a:t>, </a:t>
            </a:r>
            <a:r>
              <a:rPr lang="en">
                <a:solidFill>
                  <a:srgbClr val="188038"/>
                </a:solidFill>
                <a:latin typeface="Roboto Mono"/>
                <a:ea typeface="Roboto Mono"/>
                <a:cs typeface="Roboto Mono"/>
                <a:sym typeface="Roboto Mono"/>
              </a:rPr>
              <a:t>accommodates</a:t>
            </a:r>
            <a:r>
              <a:rPr lang="en">
                <a:solidFill>
                  <a:schemeClr val="dk1"/>
                </a:solidFill>
              </a:rPr>
              <a:t>, </a:t>
            </a:r>
            <a:r>
              <a:rPr lang="en">
                <a:solidFill>
                  <a:srgbClr val="188038"/>
                </a:solidFill>
                <a:latin typeface="Roboto Mono"/>
                <a:ea typeface="Roboto Mono"/>
                <a:cs typeface="Roboto Mono"/>
                <a:sym typeface="Roboto Mono"/>
              </a:rPr>
              <a:t>bedrooms</a:t>
            </a:r>
            <a:r>
              <a:rPr lang="en">
                <a:solidFill>
                  <a:schemeClr val="dk1"/>
                </a:solidFill>
              </a:rPr>
              <a:t>/</a:t>
            </a:r>
            <a:r>
              <a:rPr lang="en">
                <a:solidFill>
                  <a:srgbClr val="188038"/>
                </a:solidFill>
                <a:latin typeface="Roboto Mono"/>
                <a:ea typeface="Roboto Mono"/>
                <a:cs typeface="Roboto Mono"/>
                <a:sym typeface="Roboto Mono"/>
              </a:rPr>
              <a:t>beds</a:t>
            </a:r>
            <a:r>
              <a:rPr lang="en">
                <a:solidFill>
                  <a:schemeClr val="dk1"/>
                </a:solidFill>
              </a:rPr>
              <a:t>, </a:t>
            </a:r>
            <a:r>
              <a:rPr lang="en">
                <a:solidFill>
                  <a:srgbClr val="188038"/>
                </a:solidFill>
                <a:latin typeface="Roboto Mono"/>
                <a:ea typeface="Roboto Mono"/>
                <a:cs typeface="Roboto Mono"/>
                <a:sym typeface="Roboto Mono"/>
              </a:rPr>
              <a:t>bathrooms_text</a:t>
            </a:r>
            <a:r>
              <a:rPr lang="en">
                <a:solidFill>
                  <a:schemeClr val="dk1"/>
                </a:solidFill>
              </a:rPr>
              <a:t>), </a:t>
            </a:r>
            <a:r>
              <a:rPr b="1" lang="en">
                <a:solidFill>
                  <a:schemeClr val="dk1"/>
                </a:solidFill>
              </a:rPr>
              <a:t>amenities (top-K / count)</a:t>
            </a:r>
            <a:r>
              <a:rPr lang="en">
                <a:solidFill>
                  <a:schemeClr val="dk1"/>
                </a:solidFill>
              </a:rPr>
              <a:t>, </a:t>
            </a:r>
            <a:r>
              <a:rPr b="1" lang="en">
                <a:solidFill>
                  <a:schemeClr val="dk1"/>
                </a:solidFill>
              </a:rPr>
              <a:t>host_days_active / host_is_new</a:t>
            </a:r>
            <a:r>
              <a:rPr lang="en">
                <a:solidFill>
                  <a:schemeClr val="dk1"/>
                </a:solidFill>
              </a:rPr>
              <a:t>, y precio (log/pp).</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PCA no aporta:</a:t>
            </a:r>
            <a:r>
              <a:rPr lang="en">
                <a:solidFill>
                  <a:schemeClr val="dk1"/>
                </a:solidFill>
              </a:rPr>
              <a:t> con muchas dummies requiere ~100 componentes para 80% de varianza → preferimos </a:t>
            </a:r>
            <a:r>
              <a:rPr b="1" lang="en">
                <a:solidFill>
                  <a:schemeClr val="dk1"/>
                </a:solidFill>
              </a:rPr>
              <a:t>modelos con OHE + selección supervisada</a:t>
            </a:r>
            <a:r>
              <a:rPr lang="en">
                <a:solidFill>
                  <a:schemeClr val="dk1"/>
                </a:solidFill>
              </a:rPr>
              <a:t> (árboles/GBM o L1).</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Métrica de evaluación:</a:t>
            </a:r>
            <a:r>
              <a:rPr lang="en">
                <a:solidFill>
                  <a:schemeClr val="dk1"/>
                </a:solidFill>
              </a:rPr>
              <a:t> </a:t>
            </a:r>
            <a:r>
              <a:rPr b="1" lang="en">
                <a:solidFill>
                  <a:schemeClr val="dk1"/>
                </a:solidFill>
              </a:rPr>
              <a:t>F1-macro</a:t>
            </a:r>
            <a:r>
              <a:rPr lang="en">
                <a:solidFill>
                  <a:schemeClr val="dk1"/>
                </a:solidFill>
              </a:rPr>
              <a:t> y matriz de confusión por clase; control especial en </a:t>
            </a:r>
            <a:r>
              <a:rPr b="1" lang="en">
                <a:solidFill>
                  <a:schemeClr val="dk1"/>
                </a:solidFill>
              </a:rPr>
              <a:t>zero</a:t>
            </a:r>
            <a:r>
              <a:rPr lang="en">
                <a:solidFill>
                  <a:schemeClr val="dk1"/>
                </a:solidFill>
              </a:rPr>
              <a:t> y </a:t>
            </a:r>
            <a:r>
              <a:rPr b="1" lang="en">
                <a:solidFill>
                  <a:schemeClr val="dk1"/>
                </a:solidFill>
              </a:rPr>
              <a:t>high</a:t>
            </a:r>
            <a:r>
              <a:rPr lang="en">
                <a:solidFill>
                  <a:schemeClr val="dk1"/>
                </a:solidFill>
              </a:rPr>
              <a:t> (clases de negocio más críticas).</a:t>
            </a:r>
            <a:br>
              <a:rPr lang="en">
                <a:solidFill>
                  <a:schemeClr val="dk1"/>
                </a:solidFill>
              </a:rPr>
            </a:br>
            <a:endParaRPr>
              <a:solidFill>
                <a:schemeClr val="dk1"/>
              </a:solidFill>
            </a:endParaRPr>
          </a:p>
          <a:p>
            <a:pPr indent="-298450" lvl="0" marL="457200" rtl="0" algn="l">
              <a:spcBef>
                <a:spcPts val="0"/>
              </a:spcBef>
              <a:spcAft>
                <a:spcPts val="0"/>
              </a:spcAft>
              <a:buClr>
                <a:schemeClr val="dk1"/>
              </a:buClr>
              <a:buSzPts val="1100"/>
              <a:buChar char="●"/>
            </a:pPr>
            <a:r>
              <a:rPr b="1" lang="en">
                <a:solidFill>
                  <a:schemeClr val="dk1"/>
                </a:solidFill>
              </a:rPr>
              <a:t>Documentado:</a:t>
            </a:r>
            <a:r>
              <a:rPr lang="en">
                <a:solidFill>
                  <a:schemeClr val="dk1"/>
                </a:solidFill>
              </a:rPr>
              <a:t> dejamos claro qué señales se excluyen y por qué (</a:t>
            </a:r>
            <a:r>
              <a:rPr b="1" lang="en">
                <a:solidFill>
                  <a:schemeClr val="dk1"/>
                </a:solidFill>
              </a:rPr>
              <a:t>data leakage</a:t>
            </a:r>
            <a:r>
              <a:rPr lang="en">
                <a:solidFill>
                  <a:schemeClr val="dk1"/>
                </a:solidFill>
              </a:rPr>
              <a:t>) para que el modelo sea deployable en </a:t>
            </a:r>
            <a:r>
              <a:rPr b="1" lang="en">
                <a:solidFill>
                  <a:schemeClr val="dk1"/>
                </a:solidFill>
              </a:rPr>
              <a:t>nuevos listings</a:t>
            </a:r>
            <a:r>
              <a:rPr lang="en">
                <a:solidFill>
                  <a:schemeClr val="dk1"/>
                </a:solidFill>
              </a:rPr>
              <a:t>.</a:t>
            </a:r>
            <a:endParaRPr>
              <a:solidFill>
                <a:schemeClr val="dk1"/>
              </a:solidFill>
            </a:endParaRPr>
          </a:p>
          <a:p>
            <a:pPr indent="-298450" lvl="0" marL="457200" rtl="0" algn="l">
              <a:spcBef>
                <a:spcPts val="0"/>
              </a:spcBef>
              <a:spcAft>
                <a:spcPts val="0"/>
              </a:spcAft>
              <a:buClr>
                <a:schemeClr val="dk1"/>
              </a:buClr>
              <a:buSzPts val="1100"/>
              <a:buChar char="●"/>
            </a:pPr>
            <a:r>
              <a:t/>
            </a:r>
            <a:endParaRPr>
              <a:solidFill>
                <a:schemeClr val="dk1"/>
              </a:solidFill>
            </a:endParaRPr>
          </a:p>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987356" y="1629550"/>
            <a:ext cx="3422400" cy="1524600"/>
          </a:xfrm>
          <a:prstGeom prst="rect">
            <a:avLst/>
          </a:prstGeom>
        </p:spPr>
        <p:txBody>
          <a:bodyPr anchorCtr="0" anchor="ctr" bIns="91425" lIns="91425" spcFirstLastPara="1" rIns="91425" wrap="square" tIns="91425">
            <a:noAutofit/>
          </a:bodyPr>
          <a:lstStyle>
            <a:lvl1pPr lvl="0">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987356" y="3147050"/>
            <a:ext cx="3607200" cy="366900"/>
          </a:xfrm>
          <a:prstGeom prst="rect">
            <a:avLst/>
          </a:prstGeom>
        </p:spPr>
        <p:txBody>
          <a:bodyPr anchorCtr="0" anchor="t" bIns="91425" lIns="91425" spcFirstLastPara="1" rIns="91425" wrap="square" tIns="91425">
            <a:noAutofit/>
          </a:bodyPr>
          <a:lstStyle>
            <a:lvl1pPr lvl="0" rtl="0">
              <a:spcBef>
                <a:spcPts val="0"/>
              </a:spcBef>
              <a:spcAft>
                <a:spcPts val="0"/>
              </a:spcAft>
              <a:buSzPts val="1800"/>
              <a:buNone/>
              <a:defRPr sz="1600">
                <a:solidFill>
                  <a:schemeClr val="dk1"/>
                </a:solidFill>
                <a:latin typeface="Roboto"/>
                <a:ea typeface="Roboto"/>
                <a:cs typeface="Roboto"/>
                <a:sym typeface="Roboto"/>
              </a:defRPr>
            </a:lvl1pPr>
            <a:lvl2pPr lvl="1" rtl="0">
              <a:spcBef>
                <a:spcPts val="1600"/>
              </a:spcBef>
              <a:spcAft>
                <a:spcPts val="0"/>
              </a:spcAft>
              <a:buSzPts val="1400"/>
              <a:buNone/>
              <a:defRPr/>
            </a:lvl2pPr>
            <a:lvl3pPr lvl="2" rtl="0">
              <a:spcBef>
                <a:spcPts val="1600"/>
              </a:spcBef>
              <a:spcAft>
                <a:spcPts val="0"/>
              </a:spcAft>
              <a:buSzPts val="1400"/>
              <a:buNone/>
              <a:defRPr/>
            </a:lvl3pPr>
            <a:lvl4pPr lvl="3" rtl="0">
              <a:spcBef>
                <a:spcPts val="1600"/>
              </a:spcBef>
              <a:spcAft>
                <a:spcPts val="0"/>
              </a:spcAft>
              <a:buSzPts val="1400"/>
              <a:buNone/>
              <a:defRPr/>
            </a:lvl4pPr>
            <a:lvl5pPr lvl="4" rtl="0">
              <a:spcBef>
                <a:spcPts val="1600"/>
              </a:spcBef>
              <a:spcAft>
                <a:spcPts val="0"/>
              </a:spcAft>
              <a:buSzPts val="1400"/>
              <a:buNone/>
              <a:defRPr/>
            </a:lvl5pPr>
            <a:lvl6pPr lvl="5" rtl="0">
              <a:spcBef>
                <a:spcPts val="1600"/>
              </a:spcBef>
              <a:spcAft>
                <a:spcPts val="0"/>
              </a:spcAft>
              <a:buSzPts val="1400"/>
              <a:buNone/>
              <a:defRPr/>
            </a:lvl6pPr>
            <a:lvl7pPr lvl="6" rtl="0">
              <a:spcBef>
                <a:spcPts val="1600"/>
              </a:spcBef>
              <a:spcAft>
                <a:spcPts val="0"/>
              </a:spcAft>
              <a:buSzPts val="1400"/>
              <a:buNone/>
              <a:defRPr/>
            </a:lvl7pPr>
            <a:lvl8pPr lvl="7" rtl="0">
              <a:spcBef>
                <a:spcPts val="1600"/>
              </a:spcBef>
              <a:spcAft>
                <a:spcPts val="0"/>
              </a:spcAft>
              <a:buSzPts val="1400"/>
              <a:buNone/>
              <a:defRPr/>
            </a:lvl8pPr>
            <a:lvl9pPr lvl="8" rtl="0">
              <a:spcBef>
                <a:spcPts val="1600"/>
              </a:spcBef>
              <a:spcAft>
                <a:spcPts val="1600"/>
              </a:spcAft>
              <a:buSzPts val="1400"/>
              <a:buNone/>
              <a:defRPr/>
            </a:lvl9pPr>
          </a:lstStyle>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3" name="Shape 43"/>
        <p:cNvGrpSpPr/>
        <p:nvPr/>
      </p:nvGrpSpPr>
      <p:grpSpPr>
        <a:xfrm>
          <a:off x="0" y="0"/>
          <a:ext cx="0" cy="0"/>
          <a:chOff x="0" y="0"/>
          <a:chExt cx="0" cy="0"/>
        </a:xfrm>
      </p:grpSpPr>
      <p:sp>
        <p:nvSpPr>
          <p:cNvPr id="44" name="Google Shape;44;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5" name="Google Shape;45;p11"/>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42900" lvl="0" marL="457200" algn="ctr">
              <a:spcBef>
                <a:spcPts val="0"/>
              </a:spcBef>
              <a:spcAft>
                <a:spcPts val="0"/>
              </a:spcAft>
              <a:buSzPts val="1800"/>
              <a:buChar char="●"/>
              <a:defRPr/>
            </a:lvl1pPr>
            <a:lvl2pPr indent="-317500" lvl="1" marL="914400" algn="ctr">
              <a:spcBef>
                <a:spcPts val="1600"/>
              </a:spcBef>
              <a:spcAft>
                <a:spcPts val="0"/>
              </a:spcAft>
              <a:buSzPts val="1400"/>
              <a:buChar char="○"/>
              <a:defRPr/>
            </a:lvl2pPr>
            <a:lvl3pPr indent="-317500" lvl="2" marL="1371600" algn="ctr">
              <a:spcBef>
                <a:spcPts val="1600"/>
              </a:spcBef>
              <a:spcAft>
                <a:spcPts val="0"/>
              </a:spcAft>
              <a:buSzPts val="1400"/>
              <a:buChar char="■"/>
              <a:defRPr/>
            </a:lvl3pPr>
            <a:lvl4pPr indent="-317500" lvl="3" marL="1828800" algn="ctr">
              <a:spcBef>
                <a:spcPts val="1600"/>
              </a:spcBef>
              <a:spcAft>
                <a:spcPts val="0"/>
              </a:spcAft>
              <a:buSzPts val="1400"/>
              <a:buChar char="●"/>
              <a:defRPr/>
            </a:lvl4pPr>
            <a:lvl5pPr indent="-317500" lvl="4" marL="2286000" algn="ctr">
              <a:spcBef>
                <a:spcPts val="1600"/>
              </a:spcBef>
              <a:spcAft>
                <a:spcPts val="0"/>
              </a:spcAft>
              <a:buSzPts val="1400"/>
              <a:buChar char="○"/>
              <a:defRPr/>
            </a:lvl5pPr>
            <a:lvl6pPr indent="-317500" lvl="5" marL="2743200" algn="ctr">
              <a:spcBef>
                <a:spcPts val="1600"/>
              </a:spcBef>
              <a:spcAft>
                <a:spcPts val="0"/>
              </a:spcAft>
              <a:buSzPts val="1400"/>
              <a:buChar char="■"/>
              <a:defRPr/>
            </a:lvl6pPr>
            <a:lvl7pPr indent="-317500" lvl="6" marL="3200400" algn="ctr">
              <a:spcBef>
                <a:spcPts val="1600"/>
              </a:spcBef>
              <a:spcAft>
                <a:spcPts val="0"/>
              </a:spcAft>
              <a:buSzPts val="1400"/>
              <a:buChar char="●"/>
              <a:defRPr/>
            </a:lvl7pPr>
            <a:lvl8pPr indent="-317500" lvl="7" marL="3657600" algn="ctr">
              <a:spcBef>
                <a:spcPts val="1600"/>
              </a:spcBef>
              <a:spcAft>
                <a:spcPts val="0"/>
              </a:spcAft>
              <a:buSzPts val="1400"/>
              <a:buChar char="○"/>
              <a:defRPr/>
            </a:lvl8pPr>
            <a:lvl9pPr indent="-317500" lvl="8" marL="4114800" algn="ctr">
              <a:spcBef>
                <a:spcPts val="1600"/>
              </a:spcBef>
              <a:spcAft>
                <a:spcPts val="1600"/>
              </a:spcAft>
              <a:buSzPts val="1400"/>
              <a:buChar char="■"/>
              <a:defRPr/>
            </a:lvl9pPr>
          </a:lstStyle>
          <a:p/>
        </p:txBody>
      </p:sp>
      <p:sp>
        <p:nvSpPr>
          <p:cNvPr id="46" name="Google Shape;46;p11"/>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7" name="Shape 47"/>
        <p:cNvGrpSpPr/>
        <p:nvPr/>
      </p:nvGrpSpPr>
      <p:grpSpPr>
        <a:xfrm>
          <a:off x="0" y="0"/>
          <a:ext cx="0" cy="0"/>
          <a:chOff x="0" y="0"/>
          <a:chExt cx="0" cy="0"/>
        </a:xfrm>
      </p:grpSpPr>
      <p:sp>
        <p:nvSpPr>
          <p:cNvPr id="48" name="Google Shape;48;p12"/>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2" name="Shape 12"/>
        <p:cNvGrpSpPr/>
        <p:nvPr/>
      </p:nvGrpSpPr>
      <p:grpSpPr>
        <a:xfrm>
          <a:off x="0" y="0"/>
          <a:ext cx="0" cy="0"/>
          <a:chOff x="0" y="0"/>
          <a:chExt cx="0" cy="0"/>
        </a:xfrm>
      </p:grpSpPr>
      <p:sp>
        <p:nvSpPr>
          <p:cNvPr id="13" name="Google Shape;13;p3"/>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4" name="Google Shape;14;p3"/>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5" name="Shape 15"/>
        <p:cNvGrpSpPr/>
        <p:nvPr/>
      </p:nvGrpSpPr>
      <p:grpSpPr>
        <a:xfrm>
          <a:off x="0" y="0"/>
          <a:ext cx="0" cy="0"/>
          <a:chOff x="0" y="0"/>
          <a:chExt cx="0" cy="0"/>
        </a:xfrm>
      </p:grpSpPr>
      <p:sp>
        <p:nvSpPr>
          <p:cNvPr id="16" name="Google Shape;16;p4"/>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7" name="Google Shape;17;p4"/>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18" name="Google Shape;18;p4"/>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19" name="Shape 19"/>
        <p:cNvGrpSpPr/>
        <p:nvPr/>
      </p:nvGrpSpPr>
      <p:grpSpPr>
        <a:xfrm>
          <a:off x="0" y="0"/>
          <a:ext cx="0" cy="0"/>
          <a:chOff x="0" y="0"/>
          <a:chExt cx="0" cy="0"/>
        </a:xfrm>
      </p:grpSpPr>
      <p:sp>
        <p:nvSpPr>
          <p:cNvPr id="20" name="Google Shape;20;p5"/>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1" name="Google Shape;21;p5"/>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2" name="Google Shape;22;p5"/>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23" name="Google Shape;23;p5"/>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4" name="Shape 24"/>
        <p:cNvGrpSpPr/>
        <p:nvPr/>
      </p:nvGrpSpPr>
      <p:grpSpPr>
        <a:xfrm>
          <a:off x="0" y="0"/>
          <a:ext cx="0" cy="0"/>
          <a:chOff x="0" y="0"/>
          <a:chExt cx="0" cy="0"/>
        </a:xfrm>
      </p:grpSpPr>
      <p:sp>
        <p:nvSpPr>
          <p:cNvPr id="25" name="Google Shape;25;p6"/>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26" name="Google Shape;26;p6"/>
          <p:cNvSpPr txBox="1"/>
          <p:nvPr>
            <p:ph type="title"/>
          </p:nvPr>
        </p:nvSpPr>
        <p:spPr>
          <a:xfrm>
            <a:off x="457200" y="411475"/>
            <a:ext cx="8229600" cy="481500"/>
          </a:xfrm>
          <a:prstGeom prst="rect">
            <a:avLst/>
          </a:prstGeom>
        </p:spPr>
        <p:txBody>
          <a:bodyPr anchorCtr="0" anchor="ctr" bIns="91425" lIns="91425" spcFirstLastPara="1" rIns="91425" wrap="square" tIns="91425">
            <a:noAutofit/>
          </a:bodyPr>
          <a:lstStyle>
            <a:lvl1pPr lvl="0"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1pPr>
            <a:lvl2pPr lvl="1"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2pPr>
            <a:lvl3pPr lvl="2"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3pPr>
            <a:lvl4pPr lvl="3"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4pPr>
            <a:lvl5pPr lvl="4"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5pPr>
            <a:lvl6pPr lvl="5"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6pPr>
            <a:lvl7pPr lvl="6"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7pPr>
            <a:lvl8pPr lvl="7"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8pPr>
            <a:lvl9pPr lvl="8" rtl="0" algn="ctr">
              <a:spcBef>
                <a:spcPts val="0"/>
              </a:spcBef>
              <a:spcAft>
                <a:spcPts val="0"/>
              </a:spcAft>
              <a:buClr>
                <a:srgbClr val="000000"/>
              </a:buClr>
              <a:buSzPts val="3000"/>
              <a:buFont typeface="Fira Sans Extra Condensed"/>
              <a:buNone/>
              <a:defRPr sz="3000">
                <a:solidFill>
                  <a:srgbClr val="000000"/>
                </a:solidFill>
                <a:latin typeface="Fira Sans Extra Condensed"/>
                <a:ea typeface="Fira Sans Extra Condensed"/>
                <a:cs typeface="Fira Sans Extra Condensed"/>
                <a:sym typeface="Fira Sans Extra Condensed"/>
              </a:defRPr>
            </a:lvl9pPr>
          </a:lstStyle>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7" name="Shape 27"/>
        <p:cNvGrpSpPr/>
        <p:nvPr/>
      </p:nvGrpSpPr>
      <p:grpSpPr>
        <a:xfrm>
          <a:off x="0" y="0"/>
          <a:ext cx="0" cy="0"/>
          <a:chOff x="0" y="0"/>
          <a:chExt cx="0" cy="0"/>
        </a:xfrm>
      </p:grpSpPr>
      <p:sp>
        <p:nvSpPr>
          <p:cNvPr id="28" name="Google Shape;28;p7"/>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29" name="Google Shape;29;p7"/>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1600"/>
              </a:spcBef>
              <a:spcAft>
                <a:spcPts val="0"/>
              </a:spcAft>
              <a:buSzPts val="1200"/>
              <a:buChar char="○"/>
              <a:defRPr sz="1200"/>
            </a:lvl2pPr>
            <a:lvl3pPr indent="-304800" lvl="2" marL="1371600">
              <a:spcBef>
                <a:spcPts val="1600"/>
              </a:spcBef>
              <a:spcAft>
                <a:spcPts val="0"/>
              </a:spcAft>
              <a:buSzPts val="1200"/>
              <a:buChar char="■"/>
              <a:defRPr sz="1200"/>
            </a:lvl3pPr>
            <a:lvl4pPr indent="-304800" lvl="3" marL="1828800">
              <a:spcBef>
                <a:spcPts val="1600"/>
              </a:spcBef>
              <a:spcAft>
                <a:spcPts val="0"/>
              </a:spcAft>
              <a:buSzPts val="1200"/>
              <a:buChar char="●"/>
              <a:defRPr sz="1200"/>
            </a:lvl4pPr>
            <a:lvl5pPr indent="-304800" lvl="4" marL="2286000">
              <a:spcBef>
                <a:spcPts val="1600"/>
              </a:spcBef>
              <a:spcAft>
                <a:spcPts val="0"/>
              </a:spcAft>
              <a:buSzPts val="1200"/>
              <a:buChar char="○"/>
              <a:defRPr sz="1200"/>
            </a:lvl5pPr>
            <a:lvl6pPr indent="-304800" lvl="5" marL="2743200">
              <a:spcBef>
                <a:spcPts val="1600"/>
              </a:spcBef>
              <a:spcAft>
                <a:spcPts val="0"/>
              </a:spcAft>
              <a:buSzPts val="1200"/>
              <a:buChar char="■"/>
              <a:defRPr sz="1200"/>
            </a:lvl6pPr>
            <a:lvl7pPr indent="-304800" lvl="6" marL="3200400">
              <a:spcBef>
                <a:spcPts val="1600"/>
              </a:spcBef>
              <a:spcAft>
                <a:spcPts val="0"/>
              </a:spcAft>
              <a:buSzPts val="1200"/>
              <a:buChar char="●"/>
              <a:defRPr sz="1200"/>
            </a:lvl7pPr>
            <a:lvl8pPr indent="-304800" lvl="7" marL="3657600">
              <a:spcBef>
                <a:spcPts val="1600"/>
              </a:spcBef>
              <a:spcAft>
                <a:spcPts val="0"/>
              </a:spcAft>
              <a:buSzPts val="1200"/>
              <a:buChar char="○"/>
              <a:defRPr sz="1200"/>
            </a:lvl8pPr>
            <a:lvl9pPr indent="-304800" lvl="8" marL="4114800">
              <a:spcBef>
                <a:spcPts val="1600"/>
              </a:spcBef>
              <a:spcAft>
                <a:spcPts val="1600"/>
              </a:spcAft>
              <a:buSzPts val="1200"/>
              <a:buChar char="■"/>
              <a:defRPr sz="1200"/>
            </a:lvl9pPr>
          </a:lstStyle>
          <a:p/>
        </p:txBody>
      </p:sp>
      <p:sp>
        <p:nvSpPr>
          <p:cNvPr id="30" name="Google Shape;30;p7"/>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1" name="Shape 31"/>
        <p:cNvGrpSpPr/>
        <p:nvPr/>
      </p:nvGrpSpPr>
      <p:grpSpPr>
        <a:xfrm>
          <a:off x="0" y="0"/>
          <a:ext cx="0" cy="0"/>
          <a:chOff x="0" y="0"/>
          <a:chExt cx="0" cy="0"/>
        </a:xfrm>
      </p:grpSpPr>
      <p:sp>
        <p:nvSpPr>
          <p:cNvPr id="32" name="Google Shape;32;p8"/>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3" name="Google Shape;33;p8"/>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4" name="Shape 34"/>
        <p:cNvGrpSpPr/>
        <p:nvPr/>
      </p:nvGrpSpPr>
      <p:grpSpPr>
        <a:xfrm>
          <a:off x="0" y="0"/>
          <a:ext cx="0" cy="0"/>
          <a:chOff x="0" y="0"/>
          <a:chExt cx="0" cy="0"/>
        </a:xfrm>
      </p:grpSpPr>
      <p:sp>
        <p:nvSpPr>
          <p:cNvPr id="35" name="Google Shape;35;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6" name="Google Shape;36;p9"/>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7" name="Google Shape;37;p9"/>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8" name="Google Shape;38;p9"/>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42900" lvl="0" marL="457200">
              <a:spcBef>
                <a:spcPts val="0"/>
              </a:spcBef>
              <a:spcAft>
                <a:spcPts val="0"/>
              </a:spcAft>
              <a:buSzPts val="1800"/>
              <a:buChar char="●"/>
              <a:defRPr/>
            </a:lvl1pPr>
            <a:lvl2pPr indent="-317500" lvl="1" marL="914400">
              <a:spcBef>
                <a:spcPts val="1600"/>
              </a:spcBef>
              <a:spcAft>
                <a:spcPts val="0"/>
              </a:spcAft>
              <a:buSzPts val="1400"/>
              <a:buChar char="○"/>
              <a:defRPr/>
            </a:lvl2pPr>
            <a:lvl3pPr indent="-317500" lvl="2" marL="1371600">
              <a:spcBef>
                <a:spcPts val="1600"/>
              </a:spcBef>
              <a:spcAft>
                <a:spcPts val="0"/>
              </a:spcAft>
              <a:buSzPts val="1400"/>
              <a:buChar char="■"/>
              <a:defRPr/>
            </a:lvl3pPr>
            <a:lvl4pPr indent="-317500" lvl="3" marL="1828800">
              <a:spcBef>
                <a:spcPts val="1600"/>
              </a:spcBef>
              <a:spcAft>
                <a:spcPts val="0"/>
              </a:spcAft>
              <a:buSzPts val="1400"/>
              <a:buChar char="●"/>
              <a:defRPr/>
            </a:lvl4pPr>
            <a:lvl5pPr indent="-317500" lvl="4" marL="2286000">
              <a:spcBef>
                <a:spcPts val="1600"/>
              </a:spcBef>
              <a:spcAft>
                <a:spcPts val="0"/>
              </a:spcAft>
              <a:buSzPts val="1400"/>
              <a:buChar char="○"/>
              <a:defRPr/>
            </a:lvl5pPr>
            <a:lvl6pPr indent="-317500" lvl="5" marL="2743200">
              <a:spcBef>
                <a:spcPts val="1600"/>
              </a:spcBef>
              <a:spcAft>
                <a:spcPts val="0"/>
              </a:spcAft>
              <a:buSzPts val="1400"/>
              <a:buChar char="■"/>
              <a:defRPr/>
            </a:lvl6pPr>
            <a:lvl7pPr indent="-317500" lvl="6" marL="3200400">
              <a:spcBef>
                <a:spcPts val="1600"/>
              </a:spcBef>
              <a:spcAft>
                <a:spcPts val="0"/>
              </a:spcAft>
              <a:buSzPts val="1400"/>
              <a:buChar char="●"/>
              <a:defRPr/>
            </a:lvl7pPr>
            <a:lvl8pPr indent="-317500" lvl="7" marL="3657600">
              <a:spcBef>
                <a:spcPts val="1600"/>
              </a:spcBef>
              <a:spcAft>
                <a:spcPts val="0"/>
              </a:spcAft>
              <a:buSzPts val="1400"/>
              <a:buChar char="○"/>
              <a:defRPr/>
            </a:lvl8pPr>
            <a:lvl9pPr indent="-317500" lvl="8" marL="4114800">
              <a:spcBef>
                <a:spcPts val="1600"/>
              </a:spcBef>
              <a:spcAft>
                <a:spcPts val="1600"/>
              </a:spcAft>
              <a:buSzPts val="1400"/>
              <a:buChar char="■"/>
              <a:defRPr/>
            </a:lvl9pPr>
          </a:lstStyle>
          <a:p/>
        </p:txBody>
      </p:sp>
      <p:sp>
        <p:nvSpPr>
          <p:cNvPr id="39" name="Google Shape;39;p9"/>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0" name="Shape 40"/>
        <p:cNvGrpSpPr/>
        <p:nvPr/>
      </p:nvGrpSpPr>
      <p:grpSpPr>
        <a:xfrm>
          <a:off x="0" y="0"/>
          <a:ext cx="0" cy="0"/>
          <a:chOff x="0" y="0"/>
          <a:chExt cx="0" cy="0"/>
        </a:xfrm>
      </p:grpSpPr>
      <p:sp>
        <p:nvSpPr>
          <p:cNvPr id="41" name="Google Shape;41;p10"/>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lnSpc>
                <a:spcPct val="100000"/>
              </a:lnSpc>
              <a:spcBef>
                <a:spcPts val="0"/>
              </a:spcBef>
              <a:spcAft>
                <a:spcPts val="0"/>
              </a:spcAft>
              <a:buSzPts val="1800"/>
              <a:buNone/>
              <a:defRPr/>
            </a:lvl1pPr>
          </a:lstStyle>
          <a:p/>
        </p:txBody>
      </p:sp>
      <p:sp>
        <p:nvSpPr>
          <p:cNvPr id="42" name="Google Shape;42;p10"/>
          <p:cNvSpPr txBox="1"/>
          <p:nvPr>
            <p:ph idx="12" type="sldNum"/>
          </p:nvPr>
        </p:nvSpPr>
        <p:spPr>
          <a:xfrm>
            <a:off x="8472458" y="4663217"/>
            <a:ext cx="548700" cy="393600"/>
          </a:xfrm>
          <a:prstGeom prst="rect">
            <a:avLst/>
          </a:prstGeom>
        </p:spPr>
        <p:txBody>
          <a:bodyPr anchorCtr="0" anchor="ctr"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1pPr>
            <a:lvl2pPr lvl="1">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2pPr>
            <a:lvl3pPr lvl="2">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3pPr>
            <a:lvl4pPr lvl="3">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4pPr>
            <a:lvl5pPr lvl="4">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5pPr>
            <a:lvl6pPr lvl="5">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6pPr>
            <a:lvl7pPr lvl="6">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7pPr>
            <a:lvl8pPr lvl="7">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8pPr>
            <a:lvl9pPr lvl="8">
              <a:spcBef>
                <a:spcPts val="0"/>
              </a:spcBef>
              <a:spcAft>
                <a:spcPts val="0"/>
              </a:spcAft>
              <a:buClr>
                <a:schemeClr val="dk1"/>
              </a:buClr>
              <a:buSzPts val="2800"/>
              <a:buFont typeface="Fira Sans Extra Condensed SemiBold"/>
              <a:buNone/>
              <a:defRPr sz="2800">
                <a:solidFill>
                  <a:schemeClr val="dk1"/>
                </a:solidFill>
                <a:latin typeface="Fira Sans Extra Condensed SemiBold"/>
                <a:ea typeface="Fira Sans Extra Condensed SemiBold"/>
                <a:cs typeface="Fira Sans Extra Condensed SemiBold"/>
                <a:sym typeface="Fira Sans Extra Condensed SemiBold"/>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Autofit/>
          </a:bodyPr>
          <a:lstStyle>
            <a:lvl1pPr indent="-342900" lvl="0" marL="457200">
              <a:lnSpc>
                <a:spcPct val="115000"/>
              </a:lnSpc>
              <a:spcBef>
                <a:spcPts val="0"/>
              </a:spcBef>
              <a:spcAft>
                <a:spcPts val="0"/>
              </a:spcAft>
              <a:buSzPts val="1800"/>
              <a:buFont typeface="Roboto"/>
              <a:buChar char="●"/>
              <a:defRPr sz="1800">
                <a:latin typeface="Roboto"/>
                <a:ea typeface="Roboto"/>
                <a:cs typeface="Roboto"/>
                <a:sym typeface="Roboto"/>
              </a:defRPr>
            </a:lvl1pPr>
            <a:lvl2pPr indent="-317500" lvl="1" marL="914400">
              <a:lnSpc>
                <a:spcPct val="115000"/>
              </a:lnSpc>
              <a:spcBef>
                <a:spcPts val="1600"/>
              </a:spcBef>
              <a:spcAft>
                <a:spcPts val="0"/>
              </a:spcAft>
              <a:buSzPts val="1400"/>
              <a:buFont typeface="Roboto"/>
              <a:buChar char="○"/>
              <a:defRPr>
                <a:latin typeface="Roboto"/>
                <a:ea typeface="Roboto"/>
                <a:cs typeface="Roboto"/>
                <a:sym typeface="Roboto"/>
              </a:defRPr>
            </a:lvl2pPr>
            <a:lvl3pPr indent="-317500" lvl="2" marL="1371600">
              <a:lnSpc>
                <a:spcPct val="115000"/>
              </a:lnSpc>
              <a:spcBef>
                <a:spcPts val="1600"/>
              </a:spcBef>
              <a:spcAft>
                <a:spcPts val="0"/>
              </a:spcAft>
              <a:buSzPts val="1400"/>
              <a:buFont typeface="Roboto"/>
              <a:buChar char="■"/>
              <a:defRPr>
                <a:latin typeface="Roboto"/>
                <a:ea typeface="Roboto"/>
                <a:cs typeface="Roboto"/>
                <a:sym typeface="Roboto"/>
              </a:defRPr>
            </a:lvl3pPr>
            <a:lvl4pPr indent="-317500" lvl="3" marL="1828800">
              <a:lnSpc>
                <a:spcPct val="115000"/>
              </a:lnSpc>
              <a:spcBef>
                <a:spcPts val="1600"/>
              </a:spcBef>
              <a:spcAft>
                <a:spcPts val="0"/>
              </a:spcAft>
              <a:buSzPts val="1400"/>
              <a:buFont typeface="Roboto"/>
              <a:buChar char="●"/>
              <a:defRPr>
                <a:latin typeface="Roboto"/>
                <a:ea typeface="Roboto"/>
                <a:cs typeface="Roboto"/>
                <a:sym typeface="Roboto"/>
              </a:defRPr>
            </a:lvl4pPr>
            <a:lvl5pPr indent="-317500" lvl="4" marL="2286000">
              <a:lnSpc>
                <a:spcPct val="115000"/>
              </a:lnSpc>
              <a:spcBef>
                <a:spcPts val="1600"/>
              </a:spcBef>
              <a:spcAft>
                <a:spcPts val="0"/>
              </a:spcAft>
              <a:buSzPts val="1400"/>
              <a:buFont typeface="Roboto"/>
              <a:buChar char="○"/>
              <a:defRPr>
                <a:latin typeface="Roboto"/>
                <a:ea typeface="Roboto"/>
                <a:cs typeface="Roboto"/>
                <a:sym typeface="Roboto"/>
              </a:defRPr>
            </a:lvl5pPr>
            <a:lvl6pPr indent="-317500" lvl="5" marL="2743200">
              <a:lnSpc>
                <a:spcPct val="115000"/>
              </a:lnSpc>
              <a:spcBef>
                <a:spcPts val="1600"/>
              </a:spcBef>
              <a:spcAft>
                <a:spcPts val="0"/>
              </a:spcAft>
              <a:buSzPts val="1400"/>
              <a:buFont typeface="Roboto"/>
              <a:buChar char="■"/>
              <a:defRPr>
                <a:latin typeface="Roboto"/>
                <a:ea typeface="Roboto"/>
                <a:cs typeface="Roboto"/>
                <a:sym typeface="Roboto"/>
              </a:defRPr>
            </a:lvl6pPr>
            <a:lvl7pPr indent="-317500" lvl="6" marL="3200400">
              <a:lnSpc>
                <a:spcPct val="115000"/>
              </a:lnSpc>
              <a:spcBef>
                <a:spcPts val="1600"/>
              </a:spcBef>
              <a:spcAft>
                <a:spcPts val="0"/>
              </a:spcAft>
              <a:buSzPts val="1400"/>
              <a:buFont typeface="Roboto"/>
              <a:buChar char="●"/>
              <a:defRPr>
                <a:latin typeface="Roboto"/>
                <a:ea typeface="Roboto"/>
                <a:cs typeface="Roboto"/>
                <a:sym typeface="Roboto"/>
              </a:defRPr>
            </a:lvl7pPr>
            <a:lvl8pPr indent="-317500" lvl="7" marL="3657600">
              <a:lnSpc>
                <a:spcPct val="115000"/>
              </a:lnSpc>
              <a:spcBef>
                <a:spcPts val="1600"/>
              </a:spcBef>
              <a:spcAft>
                <a:spcPts val="0"/>
              </a:spcAft>
              <a:buSzPts val="1400"/>
              <a:buFont typeface="Roboto"/>
              <a:buChar char="○"/>
              <a:defRPr>
                <a:latin typeface="Roboto"/>
                <a:ea typeface="Roboto"/>
                <a:cs typeface="Roboto"/>
                <a:sym typeface="Roboto"/>
              </a:defRPr>
            </a:lvl8pPr>
            <a:lvl9pPr indent="-317500" lvl="8" marL="4114800">
              <a:lnSpc>
                <a:spcPct val="115000"/>
              </a:lnSpc>
              <a:spcBef>
                <a:spcPts val="1600"/>
              </a:spcBef>
              <a:spcAft>
                <a:spcPts val="1600"/>
              </a:spcAft>
              <a:buSzPts val="1400"/>
              <a:buFont typeface="Roboto"/>
              <a:buChar char="■"/>
              <a:defRPr>
                <a:latin typeface="Roboto"/>
                <a:ea typeface="Roboto"/>
                <a:cs typeface="Roboto"/>
                <a:sym typeface="Roboto"/>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3.png"/><Relationship Id="rId6"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4.xml"/><Relationship Id="rId3"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5.xml"/><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6.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 name="Shape 52"/>
        <p:cNvGrpSpPr/>
        <p:nvPr/>
      </p:nvGrpSpPr>
      <p:grpSpPr>
        <a:xfrm>
          <a:off x="0" y="0"/>
          <a:ext cx="0" cy="0"/>
          <a:chOff x="0" y="0"/>
          <a:chExt cx="0" cy="0"/>
        </a:xfrm>
      </p:grpSpPr>
      <p:sp>
        <p:nvSpPr>
          <p:cNvPr id="53" name="Google Shape;53;p13"/>
          <p:cNvSpPr txBox="1"/>
          <p:nvPr>
            <p:ph type="ctrTitle"/>
          </p:nvPr>
        </p:nvSpPr>
        <p:spPr>
          <a:xfrm>
            <a:off x="348100" y="1600100"/>
            <a:ext cx="4794000" cy="1524600"/>
          </a:xfrm>
          <a:prstGeom prst="rect">
            <a:avLst/>
          </a:prstGeom>
        </p:spPr>
        <p:txBody>
          <a:bodyPr anchorCtr="0" anchor="ctr" bIns="91425" lIns="91425" spcFirstLastPara="1" rIns="91425" wrap="square" tIns="91425">
            <a:noAutofit/>
          </a:bodyPr>
          <a:lstStyle/>
          <a:p>
            <a:pPr indent="0" lvl="0" marL="0" rtl="0" algn="l">
              <a:spcBef>
                <a:spcPts val="0"/>
              </a:spcBef>
              <a:spcAft>
                <a:spcPts val="0"/>
              </a:spcAft>
              <a:buNone/>
            </a:pPr>
            <a:r>
              <a:rPr lang="en" sz="4600"/>
              <a:t>EDA </a:t>
            </a:r>
            <a:endParaRPr sz="4600"/>
          </a:p>
          <a:p>
            <a:pPr indent="0" lvl="0" marL="0" rtl="0" algn="l">
              <a:spcBef>
                <a:spcPts val="0"/>
              </a:spcBef>
              <a:spcAft>
                <a:spcPts val="0"/>
              </a:spcAft>
              <a:buNone/>
            </a:pPr>
            <a:r>
              <a:rPr lang="en" sz="4600"/>
              <a:t>Airbnb Buenos Aires</a:t>
            </a:r>
            <a:endParaRPr sz="4600"/>
          </a:p>
        </p:txBody>
      </p:sp>
      <p:sp>
        <p:nvSpPr>
          <p:cNvPr id="54" name="Google Shape;54;p13"/>
          <p:cNvSpPr txBox="1"/>
          <p:nvPr>
            <p:ph idx="1" type="subTitle"/>
          </p:nvPr>
        </p:nvSpPr>
        <p:spPr>
          <a:xfrm>
            <a:off x="348100" y="3296875"/>
            <a:ext cx="3607200" cy="1524600"/>
          </a:xfrm>
          <a:prstGeom prst="rect">
            <a:avLst/>
          </a:prstGeom>
        </p:spPr>
        <p:txBody>
          <a:bodyPr anchorCtr="0" anchor="t" bIns="91425" lIns="91425" spcFirstLastPara="1" rIns="91425" wrap="square" tIns="91425">
            <a:noAutofit/>
          </a:bodyPr>
          <a:lstStyle/>
          <a:p>
            <a:pPr indent="0" lvl="0" marL="0" rtl="0" algn="l">
              <a:lnSpc>
                <a:spcPct val="100000"/>
              </a:lnSpc>
              <a:spcBef>
                <a:spcPts val="0"/>
              </a:spcBef>
              <a:spcAft>
                <a:spcPts val="0"/>
              </a:spcAft>
              <a:buNone/>
            </a:pPr>
            <a:r>
              <a:rPr lang="en" sz="1400"/>
              <a:t>Integrantes:</a:t>
            </a:r>
            <a:endParaRPr sz="1400"/>
          </a:p>
          <a:p>
            <a:pPr indent="-330200" lvl="0" marL="457200" rtl="0" algn="l">
              <a:lnSpc>
                <a:spcPct val="100000"/>
              </a:lnSpc>
              <a:spcBef>
                <a:spcPts val="0"/>
              </a:spcBef>
              <a:spcAft>
                <a:spcPts val="0"/>
              </a:spcAft>
              <a:buSzPts val="1600"/>
              <a:buChar char="●"/>
            </a:pPr>
            <a:r>
              <a:rPr lang="en" sz="1400"/>
              <a:t>Ferrari, Maira</a:t>
            </a:r>
            <a:endParaRPr sz="1400"/>
          </a:p>
          <a:p>
            <a:pPr indent="-330200" lvl="0" marL="457200" rtl="0" algn="l">
              <a:lnSpc>
                <a:spcPct val="100000"/>
              </a:lnSpc>
              <a:spcBef>
                <a:spcPts val="0"/>
              </a:spcBef>
              <a:spcAft>
                <a:spcPts val="0"/>
              </a:spcAft>
              <a:buSzPts val="1600"/>
              <a:buChar char="●"/>
            </a:pPr>
            <a:r>
              <a:rPr lang="en" sz="1400"/>
              <a:t>Losada, Ricardo</a:t>
            </a:r>
            <a:endParaRPr sz="1400"/>
          </a:p>
          <a:p>
            <a:pPr indent="-330200" lvl="0" marL="457200" rtl="0" algn="l">
              <a:lnSpc>
                <a:spcPct val="100000"/>
              </a:lnSpc>
              <a:spcBef>
                <a:spcPts val="0"/>
              </a:spcBef>
              <a:spcAft>
                <a:spcPts val="0"/>
              </a:spcAft>
              <a:buSzPts val="1600"/>
              <a:buChar char="●"/>
            </a:pPr>
            <a:r>
              <a:rPr lang="en" sz="1400"/>
              <a:t>Pardo, Sebastian</a:t>
            </a:r>
            <a:endParaRPr sz="1400"/>
          </a:p>
        </p:txBody>
      </p:sp>
      <p:sp>
        <p:nvSpPr>
          <p:cNvPr id="55" name="Google Shape;55;p13"/>
          <p:cNvSpPr/>
          <p:nvPr/>
        </p:nvSpPr>
        <p:spPr>
          <a:xfrm rot="5400000">
            <a:off x="7464244" y="3469259"/>
            <a:ext cx="692400" cy="692400"/>
          </a:xfrm>
          <a:prstGeom prst="ellipse">
            <a:avLst/>
          </a:prstGeom>
          <a:solidFill>
            <a:srgbClr val="FFFFFF"/>
          </a:solidFill>
          <a:ln cap="flat" cmpd="sng" w="28575">
            <a:solidFill>
              <a:schemeClr val="accent1"/>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1"/>
              </a:solidFill>
              <a:latin typeface="Fira Sans Extra Condensed"/>
              <a:ea typeface="Fira Sans Extra Condensed"/>
              <a:cs typeface="Fira Sans Extra Condensed"/>
              <a:sym typeface="Fira Sans Extra Condensed"/>
            </a:endParaRPr>
          </a:p>
        </p:txBody>
      </p:sp>
      <p:sp>
        <p:nvSpPr>
          <p:cNvPr id="56" name="Google Shape;56;p13"/>
          <p:cNvSpPr/>
          <p:nvPr/>
        </p:nvSpPr>
        <p:spPr>
          <a:xfrm rot="5400000">
            <a:off x="6633319" y="3469259"/>
            <a:ext cx="692400" cy="692400"/>
          </a:xfrm>
          <a:prstGeom prst="ellipse">
            <a:avLst/>
          </a:prstGeom>
          <a:solidFill>
            <a:srgbClr val="FFFFFF"/>
          </a:solidFill>
          <a:ln cap="flat" cmpd="sng" w="28575">
            <a:solidFill>
              <a:schemeClr val="accent2"/>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2"/>
              </a:solidFill>
              <a:latin typeface="Fira Sans Extra Condensed"/>
              <a:ea typeface="Fira Sans Extra Condensed"/>
              <a:cs typeface="Fira Sans Extra Condensed"/>
              <a:sym typeface="Fira Sans Extra Condensed"/>
            </a:endParaRPr>
          </a:p>
        </p:txBody>
      </p:sp>
      <p:sp>
        <p:nvSpPr>
          <p:cNvPr id="57" name="Google Shape;57;p13"/>
          <p:cNvSpPr/>
          <p:nvPr/>
        </p:nvSpPr>
        <p:spPr>
          <a:xfrm rot="5400000">
            <a:off x="5802394" y="3469259"/>
            <a:ext cx="692400" cy="692400"/>
          </a:xfrm>
          <a:prstGeom prst="ellipse">
            <a:avLst/>
          </a:prstGeom>
          <a:solidFill>
            <a:srgbClr val="FFFFFF"/>
          </a:solidFill>
          <a:ln cap="flat" cmpd="sng" w="28575">
            <a:solidFill>
              <a:schemeClr val="accent3"/>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3"/>
              </a:solidFill>
              <a:latin typeface="Fira Sans Extra Condensed"/>
              <a:ea typeface="Fira Sans Extra Condensed"/>
              <a:cs typeface="Fira Sans Extra Condensed"/>
              <a:sym typeface="Fira Sans Extra Condensed"/>
            </a:endParaRPr>
          </a:p>
        </p:txBody>
      </p:sp>
      <p:sp>
        <p:nvSpPr>
          <p:cNvPr id="58" name="Google Shape;58;p13"/>
          <p:cNvSpPr/>
          <p:nvPr/>
        </p:nvSpPr>
        <p:spPr>
          <a:xfrm rot="5400000">
            <a:off x="4971469" y="3469259"/>
            <a:ext cx="692400" cy="692400"/>
          </a:xfrm>
          <a:prstGeom prst="ellipse">
            <a:avLst/>
          </a:prstGeom>
          <a:solidFill>
            <a:srgbClr val="FFFFFF"/>
          </a:solidFill>
          <a:ln cap="flat" cmpd="sng" w="28575">
            <a:solidFill>
              <a:schemeClr val="accent4"/>
            </a:solidFill>
            <a:prstDash val="solid"/>
            <a:round/>
            <a:headEnd len="sm" w="sm" type="none"/>
            <a:tailEnd len="sm" w="sm" type="none"/>
          </a:ln>
        </p:spPr>
        <p:txBody>
          <a:bodyPr anchorCtr="0" anchor="ctr" bIns="91425" lIns="0" spcFirstLastPara="1" rIns="0" wrap="square" tIns="91425">
            <a:noAutofit/>
          </a:bodyPr>
          <a:lstStyle/>
          <a:p>
            <a:pPr indent="0" lvl="0" marL="0" rtl="0" algn="ctr">
              <a:spcBef>
                <a:spcPts val="0"/>
              </a:spcBef>
              <a:spcAft>
                <a:spcPts val="0"/>
              </a:spcAft>
              <a:buNone/>
            </a:pPr>
            <a:r>
              <a:t/>
            </a:r>
            <a:endParaRPr b="1" sz="2100">
              <a:solidFill>
                <a:schemeClr val="accent4"/>
              </a:solidFill>
              <a:latin typeface="Fira Sans Extra Condensed"/>
              <a:ea typeface="Fira Sans Extra Condensed"/>
              <a:cs typeface="Fira Sans Extra Condensed"/>
              <a:sym typeface="Fira Sans Extra Condensed"/>
            </a:endParaRPr>
          </a:p>
        </p:txBody>
      </p:sp>
      <p:sp>
        <p:nvSpPr>
          <p:cNvPr id="59" name="Google Shape;59;p13"/>
          <p:cNvSpPr/>
          <p:nvPr/>
        </p:nvSpPr>
        <p:spPr>
          <a:xfrm rot="5400000">
            <a:off x="5980990" y="962641"/>
            <a:ext cx="1230000" cy="12684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nvGrpSpPr>
          <p:cNvPr id="60" name="Google Shape;60;p13"/>
          <p:cNvGrpSpPr/>
          <p:nvPr/>
        </p:nvGrpSpPr>
        <p:grpSpPr>
          <a:xfrm>
            <a:off x="6373463" y="1220354"/>
            <a:ext cx="379746" cy="379756"/>
            <a:chOff x="-2571737" y="2403625"/>
            <a:chExt cx="292225" cy="291425"/>
          </a:xfrm>
        </p:grpSpPr>
        <p:sp>
          <p:nvSpPr>
            <p:cNvPr id="61" name="Google Shape;61;p13"/>
            <p:cNvSpPr/>
            <p:nvPr/>
          </p:nvSpPr>
          <p:spPr>
            <a:xfrm>
              <a:off x="-2571737" y="2403625"/>
              <a:ext cx="292225" cy="291425"/>
            </a:xfrm>
            <a:custGeom>
              <a:rect b="b" l="l" r="r" t="t"/>
              <a:pathLst>
                <a:path extrusionOk="0" h="11657" w="11689">
                  <a:moveTo>
                    <a:pt x="9547" y="725"/>
                  </a:moveTo>
                  <a:cubicBezTo>
                    <a:pt x="9704" y="725"/>
                    <a:pt x="9830" y="788"/>
                    <a:pt x="9893" y="914"/>
                  </a:cubicBezTo>
                  <a:lnTo>
                    <a:pt x="10681" y="2772"/>
                  </a:lnTo>
                  <a:lnTo>
                    <a:pt x="1135" y="2772"/>
                  </a:lnTo>
                  <a:lnTo>
                    <a:pt x="1891" y="914"/>
                  </a:lnTo>
                  <a:cubicBezTo>
                    <a:pt x="1922" y="788"/>
                    <a:pt x="2080" y="725"/>
                    <a:pt x="2206" y="725"/>
                  </a:cubicBezTo>
                  <a:close/>
                  <a:moveTo>
                    <a:pt x="10649" y="3403"/>
                  </a:moveTo>
                  <a:cubicBezTo>
                    <a:pt x="10870" y="3403"/>
                    <a:pt x="11027" y="3560"/>
                    <a:pt x="11027" y="3749"/>
                  </a:cubicBezTo>
                  <a:lnTo>
                    <a:pt x="11027" y="5167"/>
                  </a:lnTo>
                  <a:cubicBezTo>
                    <a:pt x="11027" y="5356"/>
                    <a:pt x="10870" y="5513"/>
                    <a:pt x="10649" y="5513"/>
                  </a:cubicBezTo>
                  <a:lnTo>
                    <a:pt x="1040" y="5513"/>
                  </a:lnTo>
                  <a:cubicBezTo>
                    <a:pt x="851" y="5513"/>
                    <a:pt x="694" y="5356"/>
                    <a:pt x="694" y="5167"/>
                  </a:cubicBezTo>
                  <a:lnTo>
                    <a:pt x="694" y="3749"/>
                  </a:lnTo>
                  <a:cubicBezTo>
                    <a:pt x="694" y="3560"/>
                    <a:pt x="851" y="3403"/>
                    <a:pt x="1040" y="3403"/>
                  </a:cubicBezTo>
                  <a:close/>
                  <a:moveTo>
                    <a:pt x="10681" y="6206"/>
                  </a:moveTo>
                  <a:cubicBezTo>
                    <a:pt x="10870" y="6238"/>
                    <a:pt x="11027" y="6364"/>
                    <a:pt x="11027" y="6553"/>
                  </a:cubicBezTo>
                  <a:lnTo>
                    <a:pt x="11027" y="7939"/>
                  </a:lnTo>
                  <a:cubicBezTo>
                    <a:pt x="11027" y="8128"/>
                    <a:pt x="10870" y="8286"/>
                    <a:pt x="10681" y="8286"/>
                  </a:cubicBezTo>
                  <a:lnTo>
                    <a:pt x="1072" y="8286"/>
                  </a:lnTo>
                  <a:cubicBezTo>
                    <a:pt x="851" y="8286"/>
                    <a:pt x="694" y="8128"/>
                    <a:pt x="694" y="7939"/>
                  </a:cubicBezTo>
                  <a:lnTo>
                    <a:pt x="694" y="6553"/>
                  </a:lnTo>
                  <a:cubicBezTo>
                    <a:pt x="694" y="6364"/>
                    <a:pt x="851" y="6206"/>
                    <a:pt x="1072" y="6206"/>
                  </a:cubicBezTo>
                  <a:close/>
                  <a:moveTo>
                    <a:pt x="10681" y="8947"/>
                  </a:moveTo>
                  <a:cubicBezTo>
                    <a:pt x="10870" y="8947"/>
                    <a:pt x="11027" y="9105"/>
                    <a:pt x="11027" y="9294"/>
                  </a:cubicBezTo>
                  <a:lnTo>
                    <a:pt x="11027" y="10680"/>
                  </a:lnTo>
                  <a:cubicBezTo>
                    <a:pt x="11027" y="10869"/>
                    <a:pt x="10870" y="11027"/>
                    <a:pt x="10681" y="11027"/>
                  </a:cubicBezTo>
                  <a:lnTo>
                    <a:pt x="1072" y="11027"/>
                  </a:lnTo>
                  <a:cubicBezTo>
                    <a:pt x="851" y="11027"/>
                    <a:pt x="694" y="10869"/>
                    <a:pt x="694" y="10680"/>
                  </a:cubicBezTo>
                  <a:lnTo>
                    <a:pt x="694" y="9294"/>
                  </a:lnTo>
                  <a:cubicBezTo>
                    <a:pt x="694" y="9105"/>
                    <a:pt x="851" y="8947"/>
                    <a:pt x="1072" y="8947"/>
                  </a:cubicBezTo>
                  <a:close/>
                  <a:moveTo>
                    <a:pt x="2174" y="0"/>
                  </a:moveTo>
                  <a:cubicBezTo>
                    <a:pt x="1733" y="0"/>
                    <a:pt x="1387" y="252"/>
                    <a:pt x="1229" y="630"/>
                  </a:cubicBezTo>
                  <a:lnTo>
                    <a:pt x="64" y="3403"/>
                  </a:lnTo>
                  <a:cubicBezTo>
                    <a:pt x="32" y="3529"/>
                    <a:pt x="0" y="3686"/>
                    <a:pt x="0" y="3781"/>
                  </a:cubicBezTo>
                  <a:lnTo>
                    <a:pt x="0" y="5198"/>
                  </a:lnTo>
                  <a:cubicBezTo>
                    <a:pt x="0" y="5482"/>
                    <a:pt x="127" y="5734"/>
                    <a:pt x="284" y="5860"/>
                  </a:cubicBezTo>
                  <a:cubicBezTo>
                    <a:pt x="127" y="6080"/>
                    <a:pt x="0" y="6301"/>
                    <a:pt x="0" y="6553"/>
                  </a:cubicBezTo>
                  <a:lnTo>
                    <a:pt x="0" y="7908"/>
                  </a:lnTo>
                  <a:cubicBezTo>
                    <a:pt x="0" y="8191"/>
                    <a:pt x="127" y="8443"/>
                    <a:pt x="284" y="8601"/>
                  </a:cubicBezTo>
                  <a:cubicBezTo>
                    <a:pt x="127" y="8790"/>
                    <a:pt x="0" y="9010"/>
                    <a:pt x="0" y="9262"/>
                  </a:cubicBezTo>
                  <a:lnTo>
                    <a:pt x="0" y="10649"/>
                  </a:lnTo>
                  <a:cubicBezTo>
                    <a:pt x="0" y="11184"/>
                    <a:pt x="473" y="11657"/>
                    <a:pt x="1009" y="11657"/>
                  </a:cubicBezTo>
                  <a:lnTo>
                    <a:pt x="10618" y="11657"/>
                  </a:lnTo>
                  <a:cubicBezTo>
                    <a:pt x="11185" y="11657"/>
                    <a:pt x="11657" y="11184"/>
                    <a:pt x="11657" y="10649"/>
                  </a:cubicBezTo>
                  <a:lnTo>
                    <a:pt x="11657" y="9262"/>
                  </a:lnTo>
                  <a:cubicBezTo>
                    <a:pt x="11657" y="8979"/>
                    <a:pt x="11531" y="8758"/>
                    <a:pt x="11374" y="8601"/>
                  </a:cubicBezTo>
                  <a:cubicBezTo>
                    <a:pt x="11531" y="8380"/>
                    <a:pt x="11657" y="8160"/>
                    <a:pt x="11657" y="7908"/>
                  </a:cubicBezTo>
                  <a:lnTo>
                    <a:pt x="11657" y="6553"/>
                  </a:lnTo>
                  <a:cubicBezTo>
                    <a:pt x="11657" y="6269"/>
                    <a:pt x="11531" y="6017"/>
                    <a:pt x="11374" y="5860"/>
                  </a:cubicBezTo>
                  <a:cubicBezTo>
                    <a:pt x="11531" y="5671"/>
                    <a:pt x="11657" y="5450"/>
                    <a:pt x="11657" y="5198"/>
                  </a:cubicBezTo>
                  <a:lnTo>
                    <a:pt x="11657" y="3781"/>
                  </a:lnTo>
                  <a:lnTo>
                    <a:pt x="11689" y="3781"/>
                  </a:lnTo>
                  <a:cubicBezTo>
                    <a:pt x="11689" y="3686"/>
                    <a:pt x="11657" y="3529"/>
                    <a:pt x="11594" y="3403"/>
                  </a:cubicBezTo>
                  <a:lnTo>
                    <a:pt x="10460" y="630"/>
                  </a:lnTo>
                  <a:cubicBezTo>
                    <a:pt x="10303" y="252"/>
                    <a:pt x="9925" y="0"/>
                    <a:pt x="9515"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2" name="Google Shape;62;p13"/>
            <p:cNvSpPr/>
            <p:nvPr/>
          </p:nvSpPr>
          <p:spPr>
            <a:xfrm>
              <a:off x="-2485967" y="2649150"/>
              <a:ext cx="173300" cy="18150"/>
            </a:xfrm>
            <a:custGeom>
              <a:rect b="b" l="l" r="r" t="t"/>
              <a:pathLst>
                <a:path extrusionOk="0" h="726" w="6932">
                  <a:moveTo>
                    <a:pt x="378" y="1"/>
                  </a:moveTo>
                  <a:cubicBezTo>
                    <a:pt x="158" y="1"/>
                    <a:pt x="0" y="159"/>
                    <a:pt x="0" y="379"/>
                  </a:cubicBezTo>
                  <a:cubicBezTo>
                    <a:pt x="0" y="568"/>
                    <a:pt x="158" y="726"/>
                    <a:pt x="378" y="726"/>
                  </a:cubicBezTo>
                  <a:lnTo>
                    <a:pt x="6585" y="726"/>
                  </a:lnTo>
                  <a:cubicBezTo>
                    <a:pt x="6774" y="726"/>
                    <a:pt x="6931" y="568"/>
                    <a:pt x="6931" y="379"/>
                  </a:cubicBezTo>
                  <a:cubicBezTo>
                    <a:pt x="6931" y="159"/>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3" name="Google Shape;63;p13"/>
            <p:cNvSpPr/>
            <p:nvPr/>
          </p:nvSpPr>
          <p:spPr>
            <a:xfrm>
              <a:off x="-2485967" y="2511325"/>
              <a:ext cx="173300" cy="18150"/>
            </a:xfrm>
            <a:custGeom>
              <a:rect b="b" l="l" r="r" t="t"/>
              <a:pathLst>
                <a:path extrusionOk="0" h="726" w="6932">
                  <a:moveTo>
                    <a:pt x="378" y="1"/>
                  </a:moveTo>
                  <a:cubicBezTo>
                    <a:pt x="158" y="1"/>
                    <a:pt x="0" y="158"/>
                    <a:pt x="0" y="379"/>
                  </a:cubicBezTo>
                  <a:cubicBezTo>
                    <a:pt x="0" y="568"/>
                    <a:pt x="158" y="725"/>
                    <a:pt x="378" y="725"/>
                  </a:cubicBezTo>
                  <a:lnTo>
                    <a:pt x="6585" y="725"/>
                  </a:lnTo>
                  <a:cubicBezTo>
                    <a:pt x="6774" y="725"/>
                    <a:pt x="6931" y="568"/>
                    <a:pt x="6931" y="379"/>
                  </a:cubicBezTo>
                  <a:cubicBezTo>
                    <a:pt x="6931" y="158"/>
                    <a:pt x="6774" y="1"/>
                    <a:pt x="6585"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4" name="Google Shape;64;p13"/>
            <p:cNvSpPr/>
            <p:nvPr/>
          </p:nvSpPr>
          <p:spPr>
            <a:xfrm>
              <a:off x="-2540185" y="2511325"/>
              <a:ext cx="18125" cy="18925"/>
            </a:xfrm>
            <a:custGeom>
              <a:rect b="b" l="l" r="r" t="t"/>
              <a:pathLst>
                <a:path extrusionOk="0" h="757" w="725">
                  <a:moveTo>
                    <a:pt x="378" y="1"/>
                  </a:moveTo>
                  <a:cubicBezTo>
                    <a:pt x="158" y="1"/>
                    <a:pt x="0" y="158"/>
                    <a:pt x="0" y="379"/>
                  </a:cubicBezTo>
                  <a:cubicBezTo>
                    <a:pt x="0" y="568"/>
                    <a:pt x="158" y="757"/>
                    <a:pt x="378" y="757"/>
                  </a:cubicBezTo>
                  <a:cubicBezTo>
                    <a:pt x="567" y="757"/>
                    <a:pt x="725" y="568"/>
                    <a:pt x="725" y="379"/>
                  </a:cubicBezTo>
                  <a:cubicBezTo>
                    <a:pt x="725" y="158"/>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5" name="Google Shape;65;p13"/>
            <p:cNvSpPr/>
            <p:nvPr/>
          </p:nvSpPr>
          <p:spPr>
            <a:xfrm>
              <a:off x="-2485579" y="2580625"/>
              <a:ext cx="172525" cy="17350"/>
            </a:xfrm>
            <a:custGeom>
              <a:rect b="b" l="l" r="r" t="t"/>
              <a:pathLst>
                <a:path extrusionOk="0" h="694" w="6901">
                  <a:moveTo>
                    <a:pt x="347" y="0"/>
                  </a:moveTo>
                  <a:cubicBezTo>
                    <a:pt x="158" y="0"/>
                    <a:pt x="1" y="158"/>
                    <a:pt x="1" y="347"/>
                  </a:cubicBezTo>
                  <a:cubicBezTo>
                    <a:pt x="32" y="536"/>
                    <a:pt x="158" y="693"/>
                    <a:pt x="347" y="693"/>
                  </a:cubicBezTo>
                  <a:lnTo>
                    <a:pt x="6554" y="693"/>
                  </a:lnTo>
                  <a:cubicBezTo>
                    <a:pt x="6774" y="693"/>
                    <a:pt x="6900" y="536"/>
                    <a:pt x="6900" y="347"/>
                  </a:cubicBezTo>
                  <a:cubicBezTo>
                    <a:pt x="6900" y="158"/>
                    <a:pt x="6774" y="0"/>
                    <a:pt x="6554"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6" name="Google Shape;66;p13"/>
            <p:cNvSpPr/>
            <p:nvPr/>
          </p:nvSpPr>
          <p:spPr>
            <a:xfrm>
              <a:off x="-2540185" y="2580625"/>
              <a:ext cx="18125" cy="17350"/>
            </a:xfrm>
            <a:custGeom>
              <a:rect b="b" l="l" r="r" t="t"/>
              <a:pathLst>
                <a:path extrusionOk="0" h="694" w="725">
                  <a:moveTo>
                    <a:pt x="378" y="0"/>
                  </a:moveTo>
                  <a:cubicBezTo>
                    <a:pt x="158" y="0"/>
                    <a:pt x="0" y="158"/>
                    <a:pt x="0" y="347"/>
                  </a:cubicBezTo>
                  <a:cubicBezTo>
                    <a:pt x="0" y="536"/>
                    <a:pt x="158" y="693"/>
                    <a:pt x="378" y="693"/>
                  </a:cubicBezTo>
                  <a:cubicBezTo>
                    <a:pt x="567" y="693"/>
                    <a:pt x="725" y="536"/>
                    <a:pt x="725" y="347"/>
                  </a:cubicBezTo>
                  <a:cubicBezTo>
                    <a:pt x="725" y="158"/>
                    <a:pt x="567" y="0"/>
                    <a:pt x="378" y="0"/>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67" name="Google Shape;67;p13"/>
            <p:cNvSpPr/>
            <p:nvPr/>
          </p:nvSpPr>
          <p:spPr>
            <a:xfrm>
              <a:off x="-2540185" y="2649150"/>
              <a:ext cx="18125" cy="18150"/>
            </a:xfrm>
            <a:custGeom>
              <a:rect b="b" l="l" r="r" t="t"/>
              <a:pathLst>
                <a:path extrusionOk="0" h="726" w="725">
                  <a:moveTo>
                    <a:pt x="378" y="1"/>
                  </a:moveTo>
                  <a:cubicBezTo>
                    <a:pt x="158" y="1"/>
                    <a:pt x="0" y="159"/>
                    <a:pt x="0" y="379"/>
                  </a:cubicBezTo>
                  <a:cubicBezTo>
                    <a:pt x="0" y="568"/>
                    <a:pt x="158" y="726"/>
                    <a:pt x="378" y="726"/>
                  </a:cubicBezTo>
                  <a:cubicBezTo>
                    <a:pt x="567" y="726"/>
                    <a:pt x="725" y="568"/>
                    <a:pt x="725" y="379"/>
                  </a:cubicBezTo>
                  <a:cubicBezTo>
                    <a:pt x="725" y="159"/>
                    <a:pt x="567" y="1"/>
                    <a:pt x="378" y="1"/>
                  </a:cubicBez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68" name="Google Shape;68;p13"/>
          <p:cNvSpPr/>
          <p:nvPr/>
        </p:nvSpPr>
        <p:spPr>
          <a:xfrm>
            <a:off x="5838205" y="1687645"/>
            <a:ext cx="1450500" cy="285600"/>
          </a:xfrm>
          <a:prstGeom prst="roundRect">
            <a:avLst>
              <a:gd fmla="val 50000" name="adj"/>
            </a:avLst>
          </a:prstGeom>
          <a:solidFill>
            <a:srgbClr val="FFFFFF"/>
          </a:solidFill>
          <a:ln cap="flat" cmpd="sng" w="28575">
            <a:solidFill>
              <a:schemeClr val="accent6"/>
            </a:solidFill>
            <a:prstDash val="solid"/>
            <a:round/>
            <a:headEnd len="sm" w="sm" type="none"/>
            <a:tailEnd len="sm" w="sm" type="none"/>
          </a:ln>
        </p:spPr>
        <p:txBody>
          <a:bodyPr anchorCtr="0" anchor="ctr" bIns="91425" lIns="91425" spcFirstLastPara="1" rIns="91425" wrap="square" tIns="91425">
            <a:noAutofit/>
          </a:bodyPr>
          <a:lstStyle/>
          <a:p>
            <a:pPr indent="0" lvl="0" marL="0" rtl="0" algn="ctr">
              <a:spcBef>
                <a:spcPts val="0"/>
              </a:spcBef>
              <a:spcAft>
                <a:spcPts val="0"/>
              </a:spcAft>
              <a:buClr>
                <a:srgbClr val="000000"/>
              </a:buClr>
              <a:buSzPts val="1100"/>
              <a:buFont typeface="Arial"/>
              <a:buNone/>
            </a:pPr>
            <a:r>
              <a:rPr b="1" lang="en">
                <a:solidFill>
                  <a:schemeClr val="dk1"/>
                </a:solidFill>
                <a:latin typeface="Fira Sans Extra Condensed"/>
                <a:ea typeface="Fira Sans Extra Condensed"/>
                <a:cs typeface="Fira Sans Extra Condensed"/>
                <a:sym typeface="Fira Sans Extra Condensed"/>
              </a:rPr>
              <a:t>Análisis</a:t>
            </a:r>
            <a:r>
              <a:rPr b="1" lang="en">
                <a:solidFill>
                  <a:schemeClr val="dk1"/>
                </a:solidFill>
                <a:latin typeface="Fira Sans Extra Condensed"/>
                <a:ea typeface="Fira Sans Extra Condensed"/>
                <a:cs typeface="Fira Sans Extra Condensed"/>
                <a:sym typeface="Fira Sans Extra Condensed"/>
              </a:rPr>
              <a:t> de datos</a:t>
            </a:r>
            <a:endParaRPr b="1">
              <a:solidFill>
                <a:schemeClr val="dk1"/>
              </a:solidFill>
              <a:latin typeface="Fira Sans Extra Condensed"/>
              <a:ea typeface="Fira Sans Extra Condensed"/>
              <a:cs typeface="Fira Sans Extra Condensed"/>
              <a:sym typeface="Fira Sans Extra Condensed"/>
            </a:endParaRPr>
          </a:p>
        </p:txBody>
      </p:sp>
      <p:cxnSp>
        <p:nvCxnSpPr>
          <p:cNvPr id="69" name="Google Shape;69;p13"/>
          <p:cNvCxnSpPr>
            <a:stCxn id="59" idx="3"/>
            <a:endCxn id="58" idx="2"/>
          </p:cNvCxnSpPr>
          <p:nvPr/>
        </p:nvCxnSpPr>
        <p:spPr>
          <a:xfrm rot="5400000">
            <a:off x="5328190" y="2201341"/>
            <a:ext cx="1257300" cy="1278300"/>
          </a:xfrm>
          <a:prstGeom prst="bentConnector3">
            <a:avLst>
              <a:gd fmla="val 50004" name="adj1"/>
            </a:avLst>
          </a:prstGeom>
          <a:noFill/>
          <a:ln cap="flat" cmpd="sng" w="28575">
            <a:solidFill>
              <a:schemeClr val="accent6"/>
            </a:solidFill>
            <a:prstDash val="solid"/>
            <a:round/>
            <a:headEnd len="med" w="med" type="none"/>
            <a:tailEnd len="med" w="med" type="none"/>
          </a:ln>
        </p:spPr>
      </p:cxnSp>
      <p:cxnSp>
        <p:nvCxnSpPr>
          <p:cNvPr id="70" name="Google Shape;70;p13"/>
          <p:cNvCxnSpPr>
            <a:stCxn id="59" idx="3"/>
            <a:endCxn id="57" idx="2"/>
          </p:cNvCxnSpPr>
          <p:nvPr/>
        </p:nvCxnSpPr>
        <p:spPr>
          <a:xfrm rot="5400000">
            <a:off x="5743690" y="2616841"/>
            <a:ext cx="1257300" cy="447300"/>
          </a:xfrm>
          <a:prstGeom prst="bentConnector3">
            <a:avLst>
              <a:gd fmla="val 50004" name="adj1"/>
            </a:avLst>
          </a:prstGeom>
          <a:noFill/>
          <a:ln cap="flat" cmpd="sng" w="28575">
            <a:solidFill>
              <a:schemeClr val="accent6"/>
            </a:solidFill>
            <a:prstDash val="solid"/>
            <a:round/>
            <a:headEnd len="med" w="med" type="none"/>
            <a:tailEnd len="med" w="med" type="none"/>
          </a:ln>
        </p:spPr>
      </p:cxnSp>
      <p:cxnSp>
        <p:nvCxnSpPr>
          <p:cNvPr id="71" name="Google Shape;71;p13"/>
          <p:cNvCxnSpPr>
            <a:stCxn id="59" idx="3"/>
            <a:endCxn id="56" idx="2"/>
          </p:cNvCxnSpPr>
          <p:nvPr/>
        </p:nvCxnSpPr>
        <p:spPr>
          <a:xfrm flipH="1" rot="-5400000">
            <a:off x="6159040" y="2648791"/>
            <a:ext cx="1257300" cy="383400"/>
          </a:xfrm>
          <a:prstGeom prst="bentConnector3">
            <a:avLst>
              <a:gd fmla="val 50004" name="adj1"/>
            </a:avLst>
          </a:prstGeom>
          <a:noFill/>
          <a:ln cap="flat" cmpd="sng" w="28575">
            <a:solidFill>
              <a:schemeClr val="accent6"/>
            </a:solidFill>
            <a:prstDash val="solid"/>
            <a:round/>
            <a:headEnd len="med" w="med" type="none"/>
            <a:tailEnd len="med" w="med" type="none"/>
          </a:ln>
        </p:spPr>
      </p:cxnSp>
      <p:cxnSp>
        <p:nvCxnSpPr>
          <p:cNvPr id="72" name="Google Shape;72;p13"/>
          <p:cNvCxnSpPr>
            <a:stCxn id="59" idx="3"/>
            <a:endCxn id="55" idx="2"/>
          </p:cNvCxnSpPr>
          <p:nvPr/>
        </p:nvCxnSpPr>
        <p:spPr>
          <a:xfrm flipH="1" rot="-5400000">
            <a:off x="6574540" y="2233291"/>
            <a:ext cx="1257300" cy="1214400"/>
          </a:xfrm>
          <a:prstGeom prst="bentConnector3">
            <a:avLst>
              <a:gd fmla="val 50004" name="adj1"/>
            </a:avLst>
          </a:prstGeom>
          <a:noFill/>
          <a:ln cap="flat" cmpd="sng" w="28575">
            <a:solidFill>
              <a:schemeClr val="accent6"/>
            </a:solidFill>
            <a:prstDash val="solid"/>
            <a:round/>
            <a:headEnd len="med" w="med" type="none"/>
            <a:tailEnd len="med" w="med" type="none"/>
          </a:ln>
        </p:spPr>
      </p:cxnSp>
      <p:grpSp>
        <p:nvGrpSpPr>
          <p:cNvPr id="73" name="Google Shape;73;p13"/>
          <p:cNvGrpSpPr/>
          <p:nvPr/>
        </p:nvGrpSpPr>
        <p:grpSpPr>
          <a:xfrm>
            <a:off x="5142093" y="3632583"/>
            <a:ext cx="351136" cy="365769"/>
            <a:chOff x="-65129950" y="2646800"/>
            <a:chExt cx="311125" cy="317425"/>
          </a:xfrm>
        </p:grpSpPr>
        <p:sp>
          <p:nvSpPr>
            <p:cNvPr id="74" name="Google Shape;74;p13"/>
            <p:cNvSpPr/>
            <p:nvPr/>
          </p:nvSpPr>
          <p:spPr>
            <a:xfrm>
              <a:off x="-65129950" y="2646800"/>
              <a:ext cx="311125" cy="317425"/>
            </a:xfrm>
            <a:custGeom>
              <a:rect b="b" l="l" r="r" t="t"/>
              <a:pathLst>
                <a:path extrusionOk="0" h="12697" w="12445">
                  <a:moveTo>
                    <a:pt x="6648" y="851"/>
                  </a:moveTo>
                  <a:lnTo>
                    <a:pt x="6648" y="1954"/>
                  </a:lnTo>
                  <a:lnTo>
                    <a:pt x="5860" y="1954"/>
                  </a:lnTo>
                  <a:lnTo>
                    <a:pt x="5860" y="851"/>
                  </a:lnTo>
                  <a:close/>
                  <a:moveTo>
                    <a:pt x="1261" y="1954"/>
                  </a:moveTo>
                  <a:cubicBezTo>
                    <a:pt x="1355" y="1954"/>
                    <a:pt x="1450" y="1985"/>
                    <a:pt x="1544" y="2080"/>
                  </a:cubicBezTo>
                  <a:cubicBezTo>
                    <a:pt x="1733" y="2237"/>
                    <a:pt x="1733" y="2521"/>
                    <a:pt x="1576" y="2678"/>
                  </a:cubicBezTo>
                  <a:cubicBezTo>
                    <a:pt x="1497" y="2757"/>
                    <a:pt x="1387" y="2797"/>
                    <a:pt x="1276" y="2797"/>
                  </a:cubicBezTo>
                  <a:cubicBezTo>
                    <a:pt x="1166" y="2797"/>
                    <a:pt x="1056" y="2757"/>
                    <a:pt x="977" y="2678"/>
                  </a:cubicBezTo>
                  <a:cubicBezTo>
                    <a:pt x="819" y="2521"/>
                    <a:pt x="819" y="2237"/>
                    <a:pt x="977" y="2080"/>
                  </a:cubicBezTo>
                  <a:cubicBezTo>
                    <a:pt x="1072" y="1985"/>
                    <a:pt x="1198" y="1954"/>
                    <a:pt x="1261" y="1954"/>
                  </a:cubicBezTo>
                  <a:close/>
                  <a:moveTo>
                    <a:pt x="11216" y="1954"/>
                  </a:moveTo>
                  <a:cubicBezTo>
                    <a:pt x="11468" y="1954"/>
                    <a:pt x="11626" y="2143"/>
                    <a:pt x="11626" y="2395"/>
                  </a:cubicBezTo>
                  <a:cubicBezTo>
                    <a:pt x="11626" y="2615"/>
                    <a:pt x="11437" y="2836"/>
                    <a:pt x="11216" y="2836"/>
                  </a:cubicBezTo>
                  <a:cubicBezTo>
                    <a:pt x="11027" y="2836"/>
                    <a:pt x="10807" y="2615"/>
                    <a:pt x="10807" y="2395"/>
                  </a:cubicBezTo>
                  <a:cubicBezTo>
                    <a:pt x="10807" y="2143"/>
                    <a:pt x="10996" y="1954"/>
                    <a:pt x="11216" y="1954"/>
                  </a:cubicBezTo>
                  <a:close/>
                  <a:moveTo>
                    <a:pt x="6270" y="2773"/>
                  </a:moveTo>
                  <a:cubicBezTo>
                    <a:pt x="8759" y="2773"/>
                    <a:pt x="10807" y="4821"/>
                    <a:pt x="10807" y="7341"/>
                  </a:cubicBezTo>
                  <a:cubicBezTo>
                    <a:pt x="10807" y="9861"/>
                    <a:pt x="8759" y="11909"/>
                    <a:pt x="6270" y="11909"/>
                  </a:cubicBezTo>
                  <a:cubicBezTo>
                    <a:pt x="3781" y="11909"/>
                    <a:pt x="1733" y="9861"/>
                    <a:pt x="1733" y="7341"/>
                  </a:cubicBezTo>
                  <a:cubicBezTo>
                    <a:pt x="1733" y="4821"/>
                    <a:pt x="3781" y="2773"/>
                    <a:pt x="6270" y="2773"/>
                  </a:cubicBezTo>
                  <a:close/>
                  <a:moveTo>
                    <a:pt x="4663" y="0"/>
                  </a:moveTo>
                  <a:cubicBezTo>
                    <a:pt x="4411" y="0"/>
                    <a:pt x="4254" y="189"/>
                    <a:pt x="4254" y="410"/>
                  </a:cubicBezTo>
                  <a:cubicBezTo>
                    <a:pt x="4254" y="662"/>
                    <a:pt x="4474" y="851"/>
                    <a:pt x="4663" y="851"/>
                  </a:cubicBezTo>
                  <a:lnTo>
                    <a:pt x="5104" y="851"/>
                  </a:lnTo>
                  <a:lnTo>
                    <a:pt x="5104" y="2111"/>
                  </a:lnTo>
                  <a:cubicBezTo>
                    <a:pt x="4254" y="2300"/>
                    <a:pt x="3466" y="2710"/>
                    <a:pt x="2836" y="3245"/>
                  </a:cubicBezTo>
                  <a:lnTo>
                    <a:pt x="2489" y="2899"/>
                  </a:lnTo>
                  <a:cubicBezTo>
                    <a:pt x="2741" y="2426"/>
                    <a:pt x="2647" y="1891"/>
                    <a:pt x="2269" y="1481"/>
                  </a:cubicBezTo>
                  <a:cubicBezTo>
                    <a:pt x="2032" y="1245"/>
                    <a:pt x="1717" y="1127"/>
                    <a:pt x="1394" y="1127"/>
                  </a:cubicBezTo>
                  <a:cubicBezTo>
                    <a:pt x="1072" y="1127"/>
                    <a:pt x="741" y="1245"/>
                    <a:pt x="473" y="1481"/>
                  </a:cubicBezTo>
                  <a:cubicBezTo>
                    <a:pt x="0" y="1954"/>
                    <a:pt x="0" y="2741"/>
                    <a:pt x="473" y="3245"/>
                  </a:cubicBezTo>
                  <a:cubicBezTo>
                    <a:pt x="725" y="3498"/>
                    <a:pt x="1040" y="3624"/>
                    <a:pt x="1355" y="3624"/>
                  </a:cubicBezTo>
                  <a:cubicBezTo>
                    <a:pt x="1544" y="3624"/>
                    <a:pt x="1702" y="3561"/>
                    <a:pt x="1891" y="3498"/>
                  </a:cubicBezTo>
                  <a:lnTo>
                    <a:pt x="2269" y="3844"/>
                  </a:lnTo>
                  <a:cubicBezTo>
                    <a:pt x="1481" y="4789"/>
                    <a:pt x="946" y="6018"/>
                    <a:pt x="946" y="7341"/>
                  </a:cubicBezTo>
                  <a:cubicBezTo>
                    <a:pt x="946" y="10303"/>
                    <a:pt x="3371" y="12697"/>
                    <a:pt x="6301" y="12697"/>
                  </a:cubicBezTo>
                  <a:cubicBezTo>
                    <a:pt x="9263" y="12697"/>
                    <a:pt x="11657" y="10303"/>
                    <a:pt x="11657" y="7341"/>
                  </a:cubicBezTo>
                  <a:cubicBezTo>
                    <a:pt x="11657" y="6018"/>
                    <a:pt x="11185" y="4789"/>
                    <a:pt x="10365" y="3844"/>
                  </a:cubicBezTo>
                  <a:lnTo>
                    <a:pt x="10712" y="3498"/>
                  </a:lnTo>
                  <a:cubicBezTo>
                    <a:pt x="10838" y="3561"/>
                    <a:pt x="11027" y="3624"/>
                    <a:pt x="11216" y="3624"/>
                  </a:cubicBezTo>
                  <a:cubicBezTo>
                    <a:pt x="11909" y="3624"/>
                    <a:pt x="12445" y="3056"/>
                    <a:pt x="12445" y="2363"/>
                  </a:cubicBezTo>
                  <a:cubicBezTo>
                    <a:pt x="12445" y="1670"/>
                    <a:pt x="11909" y="1135"/>
                    <a:pt x="11216" y="1135"/>
                  </a:cubicBezTo>
                  <a:cubicBezTo>
                    <a:pt x="10555" y="1135"/>
                    <a:pt x="10019" y="1670"/>
                    <a:pt x="10019" y="2363"/>
                  </a:cubicBezTo>
                  <a:cubicBezTo>
                    <a:pt x="10019" y="2552"/>
                    <a:pt x="10050" y="2710"/>
                    <a:pt x="10113" y="2899"/>
                  </a:cubicBezTo>
                  <a:lnTo>
                    <a:pt x="9767" y="3245"/>
                  </a:lnTo>
                  <a:cubicBezTo>
                    <a:pt x="9137" y="2710"/>
                    <a:pt x="8349" y="2300"/>
                    <a:pt x="7530" y="2111"/>
                  </a:cubicBezTo>
                  <a:lnTo>
                    <a:pt x="7530" y="851"/>
                  </a:lnTo>
                  <a:lnTo>
                    <a:pt x="7971" y="851"/>
                  </a:lnTo>
                  <a:cubicBezTo>
                    <a:pt x="8192" y="851"/>
                    <a:pt x="8349" y="662"/>
                    <a:pt x="8349" y="410"/>
                  </a:cubicBezTo>
                  <a:cubicBezTo>
                    <a:pt x="8349" y="189"/>
                    <a:pt x="8160" y="0"/>
                    <a:pt x="7971"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5" name="Google Shape;75;p13"/>
            <p:cNvSpPr/>
            <p:nvPr/>
          </p:nvSpPr>
          <p:spPr>
            <a:xfrm>
              <a:off x="-65066950" y="2738175"/>
              <a:ext cx="187475" cy="185100"/>
            </a:xfrm>
            <a:custGeom>
              <a:rect b="b" l="l" r="r" t="t"/>
              <a:pathLst>
                <a:path extrusionOk="0" h="7404" w="7499">
                  <a:moveTo>
                    <a:pt x="3309" y="819"/>
                  </a:moveTo>
                  <a:lnTo>
                    <a:pt x="3309" y="3686"/>
                  </a:lnTo>
                  <a:cubicBezTo>
                    <a:pt x="3309" y="3938"/>
                    <a:pt x="3498" y="4127"/>
                    <a:pt x="3718" y="4127"/>
                  </a:cubicBezTo>
                  <a:lnTo>
                    <a:pt x="6612" y="4127"/>
                  </a:lnTo>
                  <a:cubicBezTo>
                    <a:pt x="6410" y="5529"/>
                    <a:pt x="5188" y="6585"/>
                    <a:pt x="3750" y="6585"/>
                  </a:cubicBezTo>
                  <a:cubicBezTo>
                    <a:pt x="2143" y="6585"/>
                    <a:pt x="820" y="5261"/>
                    <a:pt x="820" y="3686"/>
                  </a:cubicBezTo>
                  <a:cubicBezTo>
                    <a:pt x="820" y="2237"/>
                    <a:pt x="1891" y="1008"/>
                    <a:pt x="3309" y="819"/>
                  </a:cubicBezTo>
                  <a:close/>
                  <a:moveTo>
                    <a:pt x="3750" y="0"/>
                  </a:moveTo>
                  <a:cubicBezTo>
                    <a:pt x="1702" y="0"/>
                    <a:pt x="1" y="1638"/>
                    <a:pt x="1" y="3686"/>
                  </a:cubicBezTo>
                  <a:cubicBezTo>
                    <a:pt x="1" y="5734"/>
                    <a:pt x="1671" y="7404"/>
                    <a:pt x="3750" y="7404"/>
                  </a:cubicBezTo>
                  <a:cubicBezTo>
                    <a:pt x="5798" y="7404"/>
                    <a:pt x="7499" y="5734"/>
                    <a:pt x="7499" y="3686"/>
                  </a:cubicBezTo>
                  <a:cubicBezTo>
                    <a:pt x="7499" y="3466"/>
                    <a:pt x="7278" y="3277"/>
                    <a:pt x="7058" y="3277"/>
                  </a:cubicBezTo>
                  <a:lnTo>
                    <a:pt x="4128" y="3277"/>
                  </a:lnTo>
                  <a:lnTo>
                    <a:pt x="4128" y="378"/>
                  </a:lnTo>
                  <a:cubicBezTo>
                    <a:pt x="4128" y="158"/>
                    <a:pt x="3939" y="0"/>
                    <a:pt x="3750" y="0"/>
                  </a:cubicBez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6" name="Google Shape;76;p13"/>
          <p:cNvGrpSpPr/>
          <p:nvPr/>
        </p:nvGrpSpPr>
        <p:grpSpPr>
          <a:xfrm>
            <a:off x="5965703" y="3632603"/>
            <a:ext cx="365756" cy="365747"/>
            <a:chOff x="1412450" y="1954475"/>
            <a:chExt cx="297750" cy="296175"/>
          </a:xfrm>
        </p:grpSpPr>
        <p:sp>
          <p:nvSpPr>
            <p:cNvPr id="77" name="Google Shape;77;p13"/>
            <p:cNvSpPr/>
            <p:nvPr/>
          </p:nvSpPr>
          <p:spPr>
            <a:xfrm>
              <a:off x="1483350" y="2023800"/>
              <a:ext cx="155975" cy="155975"/>
            </a:xfrm>
            <a:custGeom>
              <a:rect b="b" l="l" r="r" t="t"/>
              <a:pathLst>
                <a:path extrusionOk="0" h="6239" w="6239">
                  <a:moveTo>
                    <a:pt x="3119" y="2079"/>
                  </a:moveTo>
                  <a:cubicBezTo>
                    <a:pt x="3529" y="2079"/>
                    <a:pt x="3844" y="2395"/>
                    <a:pt x="3844" y="2773"/>
                  </a:cubicBezTo>
                  <a:cubicBezTo>
                    <a:pt x="3844" y="3182"/>
                    <a:pt x="3529" y="3497"/>
                    <a:pt x="3119" y="3497"/>
                  </a:cubicBezTo>
                  <a:cubicBezTo>
                    <a:pt x="2741" y="3497"/>
                    <a:pt x="2426" y="3182"/>
                    <a:pt x="2426" y="2773"/>
                  </a:cubicBezTo>
                  <a:cubicBezTo>
                    <a:pt x="2426" y="2395"/>
                    <a:pt x="2741" y="2079"/>
                    <a:pt x="3119" y="2079"/>
                  </a:cubicBezTo>
                  <a:close/>
                  <a:moveTo>
                    <a:pt x="3119" y="725"/>
                  </a:moveTo>
                  <a:cubicBezTo>
                    <a:pt x="4474" y="725"/>
                    <a:pt x="5577" y="1827"/>
                    <a:pt x="5577" y="3182"/>
                  </a:cubicBezTo>
                  <a:cubicBezTo>
                    <a:pt x="5577" y="3686"/>
                    <a:pt x="5388" y="4159"/>
                    <a:pt x="5136" y="4537"/>
                  </a:cubicBezTo>
                  <a:cubicBezTo>
                    <a:pt x="4884" y="4190"/>
                    <a:pt x="4537" y="3907"/>
                    <a:pt x="4191" y="3718"/>
                  </a:cubicBezTo>
                  <a:cubicBezTo>
                    <a:pt x="4411" y="3497"/>
                    <a:pt x="4537" y="3182"/>
                    <a:pt x="4537" y="2804"/>
                  </a:cubicBezTo>
                  <a:cubicBezTo>
                    <a:pt x="4537" y="2079"/>
                    <a:pt x="3907" y="1449"/>
                    <a:pt x="3151" y="1449"/>
                  </a:cubicBezTo>
                  <a:cubicBezTo>
                    <a:pt x="2426" y="1449"/>
                    <a:pt x="1796" y="2079"/>
                    <a:pt x="1796" y="2804"/>
                  </a:cubicBezTo>
                  <a:cubicBezTo>
                    <a:pt x="1796" y="3182"/>
                    <a:pt x="1891" y="3497"/>
                    <a:pt x="2143" y="3718"/>
                  </a:cubicBezTo>
                  <a:cubicBezTo>
                    <a:pt x="1733" y="3907"/>
                    <a:pt x="1418" y="4190"/>
                    <a:pt x="1198" y="4537"/>
                  </a:cubicBezTo>
                  <a:cubicBezTo>
                    <a:pt x="914" y="4159"/>
                    <a:pt x="756" y="3686"/>
                    <a:pt x="756" y="3182"/>
                  </a:cubicBezTo>
                  <a:cubicBezTo>
                    <a:pt x="662" y="1796"/>
                    <a:pt x="1796" y="725"/>
                    <a:pt x="3119" y="725"/>
                  </a:cubicBezTo>
                  <a:close/>
                  <a:moveTo>
                    <a:pt x="3119" y="4190"/>
                  </a:moveTo>
                  <a:cubicBezTo>
                    <a:pt x="3749" y="4190"/>
                    <a:pt x="4317" y="4505"/>
                    <a:pt x="4632" y="5041"/>
                  </a:cubicBezTo>
                  <a:cubicBezTo>
                    <a:pt x="4222" y="5387"/>
                    <a:pt x="3686" y="5577"/>
                    <a:pt x="3119" y="5577"/>
                  </a:cubicBezTo>
                  <a:cubicBezTo>
                    <a:pt x="2584" y="5577"/>
                    <a:pt x="2017" y="5387"/>
                    <a:pt x="1639" y="5041"/>
                  </a:cubicBezTo>
                  <a:cubicBezTo>
                    <a:pt x="1954" y="4505"/>
                    <a:pt x="2489" y="4190"/>
                    <a:pt x="3119" y="4190"/>
                  </a:cubicBezTo>
                  <a:close/>
                  <a:moveTo>
                    <a:pt x="3119" y="0"/>
                  </a:moveTo>
                  <a:cubicBezTo>
                    <a:pt x="1387" y="0"/>
                    <a:pt x="0" y="1418"/>
                    <a:pt x="0" y="3119"/>
                  </a:cubicBezTo>
                  <a:cubicBezTo>
                    <a:pt x="0" y="4852"/>
                    <a:pt x="1387" y="6238"/>
                    <a:pt x="3119" y="6238"/>
                  </a:cubicBezTo>
                  <a:cubicBezTo>
                    <a:pt x="4852" y="6238"/>
                    <a:pt x="6238" y="4820"/>
                    <a:pt x="6238" y="3119"/>
                  </a:cubicBezTo>
                  <a:cubicBezTo>
                    <a:pt x="6238" y="1386"/>
                    <a:pt x="4821" y="0"/>
                    <a:pt x="3119" y="0"/>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78" name="Google Shape;78;p13"/>
            <p:cNvSpPr/>
            <p:nvPr/>
          </p:nvSpPr>
          <p:spPr>
            <a:xfrm>
              <a:off x="1412450" y="1954475"/>
              <a:ext cx="297750" cy="296175"/>
            </a:xfrm>
            <a:custGeom>
              <a:rect b="b" l="l" r="r" t="t"/>
              <a:pathLst>
                <a:path extrusionOk="0" h="11847" w="11910">
                  <a:moveTo>
                    <a:pt x="6365" y="662"/>
                  </a:moveTo>
                  <a:lnTo>
                    <a:pt x="6522" y="1513"/>
                  </a:lnTo>
                  <a:cubicBezTo>
                    <a:pt x="6554" y="1702"/>
                    <a:pt x="6617" y="1765"/>
                    <a:pt x="6774" y="1797"/>
                  </a:cubicBezTo>
                  <a:cubicBezTo>
                    <a:pt x="7342" y="1923"/>
                    <a:pt x="7814" y="2112"/>
                    <a:pt x="8287" y="2427"/>
                  </a:cubicBezTo>
                  <a:cubicBezTo>
                    <a:pt x="8350" y="2474"/>
                    <a:pt x="8421" y="2498"/>
                    <a:pt x="8488" y="2498"/>
                  </a:cubicBezTo>
                  <a:cubicBezTo>
                    <a:pt x="8554" y="2498"/>
                    <a:pt x="8618" y="2474"/>
                    <a:pt x="8665" y="2427"/>
                  </a:cubicBezTo>
                  <a:lnTo>
                    <a:pt x="9389" y="1923"/>
                  </a:lnTo>
                  <a:lnTo>
                    <a:pt x="9925" y="2490"/>
                  </a:lnTo>
                  <a:lnTo>
                    <a:pt x="9421" y="3183"/>
                  </a:lnTo>
                  <a:cubicBezTo>
                    <a:pt x="9358" y="3309"/>
                    <a:pt x="9358" y="3466"/>
                    <a:pt x="9421" y="3592"/>
                  </a:cubicBezTo>
                  <a:cubicBezTo>
                    <a:pt x="9736" y="4065"/>
                    <a:pt x="9925" y="4537"/>
                    <a:pt x="10051" y="5073"/>
                  </a:cubicBezTo>
                  <a:cubicBezTo>
                    <a:pt x="10082" y="5231"/>
                    <a:pt x="10209" y="5294"/>
                    <a:pt x="10335" y="5357"/>
                  </a:cubicBezTo>
                  <a:lnTo>
                    <a:pt x="11185" y="5514"/>
                  </a:lnTo>
                  <a:lnTo>
                    <a:pt x="11185" y="6302"/>
                  </a:lnTo>
                  <a:lnTo>
                    <a:pt x="10335" y="6459"/>
                  </a:lnTo>
                  <a:cubicBezTo>
                    <a:pt x="10177" y="6491"/>
                    <a:pt x="10082" y="6585"/>
                    <a:pt x="10051" y="6743"/>
                  </a:cubicBezTo>
                  <a:cubicBezTo>
                    <a:pt x="9925" y="7278"/>
                    <a:pt x="9736" y="7751"/>
                    <a:pt x="9421" y="8224"/>
                  </a:cubicBezTo>
                  <a:cubicBezTo>
                    <a:pt x="9358" y="8350"/>
                    <a:pt x="9358" y="8507"/>
                    <a:pt x="9421" y="8633"/>
                  </a:cubicBezTo>
                  <a:lnTo>
                    <a:pt x="9925" y="9326"/>
                  </a:lnTo>
                  <a:lnTo>
                    <a:pt x="9389" y="9893"/>
                  </a:lnTo>
                  <a:lnTo>
                    <a:pt x="8665" y="9358"/>
                  </a:lnTo>
                  <a:cubicBezTo>
                    <a:pt x="8618" y="9326"/>
                    <a:pt x="8554" y="9310"/>
                    <a:pt x="8488" y="9310"/>
                  </a:cubicBezTo>
                  <a:cubicBezTo>
                    <a:pt x="8421" y="9310"/>
                    <a:pt x="8350" y="9326"/>
                    <a:pt x="8287" y="9358"/>
                  </a:cubicBezTo>
                  <a:cubicBezTo>
                    <a:pt x="7814" y="9673"/>
                    <a:pt x="7342" y="9893"/>
                    <a:pt x="6774" y="9988"/>
                  </a:cubicBezTo>
                  <a:cubicBezTo>
                    <a:pt x="6617" y="10051"/>
                    <a:pt x="6554" y="10145"/>
                    <a:pt x="6522" y="10271"/>
                  </a:cubicBezTo>
                  <a:lnTo>
                    <a:pt x="6365" y="11153"/>
                  </a:lnTo>
                  <a:lnTo>
                    <a:pt x="5577" y="11153"/>
                  </a:lnTo>
                  <a:lnTo>
                    <a:pt x="5420" y="10271"/>
                  </a:lnTo>
                  <a:cubicBezTo>
                    <a:pt x="5357" y="10114"/>
                    <a:pt x="5294" y="10051"/>
                    <a:pt x="5136" y="9988"/>
                  </a:cubicBezTo>
                  <a:cubicBezTo>
                    <a:pt x="4569" y="9893"/>
                    <a:pt x="4097" y="9673"/>
                    <a:pt x="3624" y="9358"/>
                  </a:cubicBezTo>
                  <a:cubicBezTo>
                    <a:pt x="3561" y="9326"/>
                    <a:pt x="3498" y="9310"/>
                    <a:pt x="3435" y="9310"/>
                  </a:cubicBezTo>
                  <a:cubicBezTo>
                    <a:pt x="3372" y="9310"/>
                    <a:pt x="3309" y="9326"/>
                    <a:pt x="3246" y="9358"/>
                  </a:cubicBezTo>
                  <a:lnTo>
                    <a:pt x="2521" y="9893"/>
                  </a:lnTo>
                  <a:lnTo>
                    <a:pt x="1986" y="9326"/>
                  </a:lnTo>
                  <a:lnTo>
                    <a:pt x="2490" y="8633"/>
                  </a:lnTo>
                  <a:cubicBezTo>
                    <a:pt x="2584" y="8507"/>
                    <a:pt x="2584" y="8350"/>
                    <a:pt x="2490" y="8224"/>
                  </a:cubicBezTo>
                  <a:cubicBezTo>
                    <a:pt x="2175" y="7751"/>
                    <a:pt x="1986" y="7278"/>
                    <a:pt x="1860" y="6743"/>
                  </a:cubicBezTo>
                  <a:cubicBezTo>
                    <a:pt x="1828" y="6585"/>
                    <a:pt x="1702" y="6491"/>
                    <a:pt x="1576" y="6459"/>
                  </a:cubicBezTo>
                  <a:lnTo>
                    <a:pt x="726" y="6302"/>
                  </a:lnTo>
                  <a:lnTo>
                    <a:pt x="726" y="5514"/>
                  </a:lnTo>
                  <a:lnTo>
                    <a:pt x="1576" y="5357"/>
                  </a:lnTo>
                  <a:cubicBezTo>
                    <a:pt x="1734" y="5325"/>
                    <a:pt x="1828" y="5231"/>
                    <a:pt x="1860" y="5073"/>
                  </a:cubicBezTo>
                  <a:cubicBezTo>
                    <a:pt x="1986" y="4506"/>
                    <a:pt x="2175" y="4065"/>
                    <a:pt x="2490" y="3592"/>
                  </a:cubicBezTo>
                  <a:cubicBezTo>
                    <a:pt x="2584" y="3466"/>
                    <a:pt x="2584" y="3309"/>
                    <a:pt x="2490" y="3183"/>
                  </a:cubicBezTo>
                  <a:lnTo>
                    <a:pt x="1986" y="2490"/>
                  </a:lnTo>
                  <a:lnTo>
                    <a:pt x="2521" y="1923"/>
                  </a:lnTo>
                  <a:lnTo>
                    <a:pt x="3246" y="2427"/>
                  </a:lnTo>
                  <a:cubicBezTo>
                    <a:pt x="3309" y="2474"/>
                    <a:pt x="3372" y="2498"/>
                    <a:pt x="3435" y="2498"/>
                  </a:cubicBezTo>
                  <a:cubicBezTo>
                    <a:pt x="3498" y="2498"/>
                    <a:pt x="3561" y="2474"/>
                    <a:pt x="3624" y="2427"/>
                  </a:cubicBezTo>
                  <a:cubicBezTo>
                    <a:pt x="4097" y="2112"/>
                    <a:pt x="4569" y="1923"/>
                    <a:pt x="5136" y="1797"/>
                  </a:cubicBezTo>
                  <a:cubicBezTo>
                    <a:pt x="5294" y="1765"/>
                    <a:pt x="5357" y="1639"/>
                    <a:pt x="5420" y="1513"/>
                  </a:cubicBezTo>
                  <a:lnTo>
                    <a:pt x="5577" y="662"/>
                  </a:lnTo>
                  <a:close/>
                  <a:moveTo>
                    <a:pt x="5262" y="1"/>
                  </a:moveTo>
                  <a:cubicBezTo>
                    <a:pt x="5073" y="1"/>
                    <a:pt x="4916" y="127"/>
                    <a:pt x="4884" y="284"/>
                  </a:cubicBezTo>
                  <a:lnTo>
                    <a:pt x="4727" y="1166"/>
                  </a:lnTo>
                  <a:cubicBezTo>
                    <a:pt x="4254" y="1292"/>
                    <a:pt x="3813" y="1481"/>
                    <a:pt x="3435" y="1734"/>
                  </a:cubicBezTo>
                  <a:lnTo>
                    <a:pt x="2679" y="1229"/>
                  </a:lnTo>
                  <a:cubicBezTo>
                    <a:pt x="2610" y="1174"/>
                    <a:pt x="2541" y="1149"/>
                    <a:pt x="2474" y="1149"/>
                  </a:cubicBezTo>
                  <a:cubicBezTo>
                    <a:pt x="2389" y="1149"/>
                    <a:pt x="2309" y="1190"/>
                    <a:pt x="2238" y="1261"/>
                  </a:cubicBezTo>
                  <a:lnTo>
                    <a:pt x="1261" y="2238"/>
                  </a:lnTo>
                  <a:cubicBezTo>
                    <a:pt x="1135" y="2364"/>
                    <a:pt x="1135" y="2553"/>
                    <a:pt x="1230" y="2679"/>
                  </a:cubicBezTo>
                  <a:lnTo>
                    <a:pt x="1734" y="3435"/>
                  </a:lnTo>
                  <a:cubicBezTo>
                    <a:pt x="1513" y="3813"/>
                    <a:pt x="1324" y="4254"/>
                    <a:pt x="1198" y="4726"/>
                  </a:cubicBezTo>
                  <a:lnTo>
                    <a:pt x="284" y="4884"/>
                  </a:lnTo>
                  <a:cubicBezTo>
                    <a:pt x="127" y="4915"/>
                    <a:pt x="1" y="5042"/>
                    <a:pt x="1" y="5231"/>
                  </a:cubicBezTo>
                  <a:lnTo>
                    <a:pt x="1" y="6617"/>
                  </a:lnTo>
                  <a:cubicBezTo>
                    <a:pt x="64" y="6774"/>
                    <a:pt x="158" y="6932"/>
                    <a:pt x="316" y="6963"/>
                  </a:cubicBezTo>
                  <a:lnTo>
                    <a:pt x="1230" y="7121"/>
                  </a:lnTo>
                  <a:cubicBezTo>
                    <a:pt x="1356" y="7593"/>
                    <a:pt x="1545" y="8034"/>
                    <a:pt x="1797" y="8413"/>
                  </a:cubicBezTo>
                  <a:lnTo>
                    <a:pt x="1261" y="9169"/>
                  </a:lnTo>
                  <a:cubicBezTo>
                    <a:pt x="1167" y="9295"/>
                    <a:pt x="1198" y="9484"/>
                    <a:pt x="1324" y="9610"/>
                  </a:cubicBezTo>
                  <a:lnTo>
                    <a:pt x="2301" y="10586"/>
                  </a:lnTo>
                  <a:cubicBezTo>
                    <a:pt x="2368" y="10654"/>
                    <a:pt x="2454" y="10685"/>
                    <a:pt x="2533" y="10685"/>
                  </a:cubicBezTo>
                  <a:cubicBezTo>
                    <a:pt x="2602" y="10685"/>
                    <a:pt x="2666" y="10662"/>
                    <a:pt x="2710" y="10618"/>
                  </a:cubicBezTo>
                  <a:lnTo>
                    <a:pt x="3466" y="10114"/>
                  </a:lnTo>
                  <a:cubicBezTo>
                    <a:pt x="3876" y="10366"/>
                    <a:pt x="4286" y="10555"/>
                    <a:pt x="4790" y="10681"/>
                  </a:cubicBezTo>
                  <a:lnTo>
                    <a:pt x="4947" y="11563"/>
                  </a:lnTo>
                  <a:cubicBezTo>
                    <a:pt x="4979" y="11721"/>
                    <a:pt x="5105" y="11847"/>
                    <a:pt x="5294" y="11847"/>
                  </a:cubicBezTo>
                  <a:lnTo>
                    <a:pt x="6680" y="11847"/>
                  </a:lnTo>
                  <a:cubicBezTo>
                    <a:pt x="6837" y="11847"/>
                    <a:pt x="6995" y="11721"/>
                    <a:pt x="7027" y="11563"/>
                  </a:cubicBezTo>
                  <a:lnTo>
                    <a:pt x="7184" y="10681"/>
                  </a:lnTo>
                  <a:cubicBezTo>
                    <a:pt x="7657" y="10555"/>
                    <a:pt x="8098" y="10366"/>
                    <a:pt x="8476" y="10114"/>
                  </a:cubicBezTo>
                  <a:lnTo>
                    <a:pt x="9232" y="10618"/>
                  </a:lnTo>
                  <a:cubicBezTo>
                    <a:pt x="9301" y="10673"/>
                    <a:pt x="9370" y="10698"/>
                    <a:pt x="9436" y="10698"/>
                  </a:cubicBezTo>
                  <a:cubicBezTo>
                    <a:pt x="9521" y="10698"/>
                    <a:pt x="9602" y="10657"/>
                    <a:pt x="9673" y="10586"/>
                  </a:cubicBezTo>
                  <a:lnTo>
                    <a:pt x="10650" y="9610"/>
                  </a:lnTo>
                  <a:cubicBezTo>
                    <a:pt x="10776" y="9484"/>
                    <a:pt x="10776" y="9295"/>
                    <a:pt x="10681" y="9169"/>
                  </a:cubicBezTo>
                  <a:lnTo>
                    <a:pt x="10177" y="8413"/>
                  </a:lnTo>
                  <a:cubicBezTo>
                    <a:pt x="10398" y="8034"/>
                    <a:pt x="10618" y="7593"/>
                    <a:pt x="10713" y="7121"/>
                  </a:cubicBezTo>
                  <a:lnTo>
                    <a:pt x="11626" y="6963"/>
                  </a:lnTo>
                  <a:cubicBezTo>
                    <a:pt x="11784" y="6932"/>
                    <a:pt x="11910" y="6806"/>
                    <a:pt x="11910" y="6617"/>
                  </a:cubicBezTo>
                  <a:lnTo>
                    <a:pt x="11910" y="5231"/>
                  </a:lnTo>
                  <a:cubicBezTo>
                    <a:pt x="11910" y="5073"/>
                    <a:pt x="11784" y="4915"/>
                    <a:pt x="11626" y="4884"/>
                  </a:cubicBezTo>
                  <a:lnTo>
                    <a:pt x="10713" y="4726"/>
                  </a:lnTo>
                  <a:cubicBezTo>
                    <a:pt x="10618" y="4254"/>
                    <a:pt x="10398" y="3813"/>
                    <a:pt x="10177" y="3403"/>
                  </a:cubicBezTo>
                  <a:lnTo>
                    <a:pt x="10681" y="2679"/>
                  </a:lnTo>
                  <a:cubicBezTo>
                    <a:pt x="10807" y="2553"/>
                    <a:pt x="10776" y="2364"/>
                    <a:pt x="10650" y="2238"/>
                  </a:cubicBezTo>
                  <a:lnTo>
                    <a:pt x="9673" y="1261"/>
                  </a:lnTo>
                  <a:cubicBezTo>
                    <a:pt x="9605" y="1193"/>
                    <a:pt x="9520" y="1162"/>
                    <a:pt x="9435" y="1162"/>
                  </a:cubicBezTo>
                  <a:cubicBezTo>
                    <a:pt x="9362" y="1162"/>
                    <a:pt x="9290" y="1186"/>
                    <a:pt x="9232" y="1229"/>
                  </a:cubicBezTo>
                  <a:lnTo>
                    <a:pt x="8476" y="1734"/>
                  </a:lnTo>
                  <a:cubicBezTo>
                    <a:pt x="8098" y="1481"/>
                    <a:pt x="7657" y="1292"/>
                    <a:pt x="7184" y="1166"/>
                  </a:cubicBezTo>
                  <a:lnTo>
                    <a:pt x="6995" y="284"/>
                  </a:lnTo>
                  <a:cubicBezTo>
                    <a:pt x="6932" y="127"/>
                    <a:pt x="6837" y="1"/>
                    <a:pt x="6617" y="1"/>
                  </a:cubicBez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79" name="Google Shape;79;p13"/>
          <p:cNvGrpSpPr/>
          <p:nvPr/>
        </p:nvGrpSpPr>
        <p:grpSpPr>
          <a:xfrm>
            <a:off x="6782916" y="3632592"/>
            <a:ext cx="393186" cy="365766"/>
            <a:chOff x="-62890750" y="2296300"/>
            <a:chExt cx="330825" cy="317450"/>
          </a:xfrm>
        </p:grpSpPr>
        <p:sp>
          <p:nvSpPr>
            <p:cNvPr id="80" name="Google Shape;80;p13"/>
            <p:cNvSpPr/>
            <p:nvPr/>
          </p:nvSpPr>
          <p:spPr>
            <a:xfrm>
              <a:off x="-62890750" y="2296300"/>
              <a:ext cx="313500" cy="195375"/>
            </a:xfrm>
            <a:custGeom>
              <a:rect b="b" l="l" r="r" t="t"/>
              <a:pathLst>
                <a:path extrusionOk="0" h="7815" w="12540">
                  <a:moveTo>
                    <a:pt x="11437" y="2080"/>
                  </a:moveTo>
                  <a:lnTo>
                    <a:pt x="11658" y="2931"/>
                  </a:lnTo>
                  <a:lnTo>
                    <a:pt x="10776" y="2742"/>
                  </a:lnTo>
                  <a:lnTo>
                    <a:pt x="11437" y="2080"/>
                  </a:lnTo>
                  <a:close/>
                  <a:moveTo>
                    <a:pt x="6617" y="1"/>
                  </a:moveTo>
                  <a:cubicBezTo>
                    <a:pt x="4916" y="1"/>
                    <a:pt x="3340" y="662"/>
                    <a:pt x="2112" y="1828"/>
                  </a:cubicBezTo>
                  <a:cubicBezTo>
                    <a:pt x="663" y="3277"/>
                    <a:pt x="1" y="5420"/>
                    <a:pt x="379" y="7467"/>
                  </a:cubicBezTo>
                  <a:cubicBezTo>
                    <a:pt x="442" y="7656"/>
                    <a:pt x="568" y="7814"/>
                    <a:pt x="789" y="7814"/>
                  </a:cubicBezTo>
                  <a:lnTo>
                    <a:pt x="852" y="7814"/>
                  </a:lnTo>
                  <a:cubicBezTo>
                    <a:pt x="1104" y="7783"/>
                    <a:pt x="1198" y="7562"/>
                    <a:pt x="1167" y="7341"/>
                  </a:cubicBezTo>
                  <a:cubicBezTo>
                    <a:pt x="852" y="5577"/>
                    <a:pt x="1419" y="3718"/>
                    <a:pt x="2710" y="2458"/>
                  </a:cubicBezTo>
                  <a:cubicBezTo>
                    <a:pt x="3719" y="1450"/>
                    <a:pt x="5136" y="851"/>
                    <a:pt x="6617" y="851"/>
                  </a:cubicBezTo>
                  <a:cubicBezTo>
                    <a:pt x="7940" y="851"/>
                    <a:pt x="9200" y="1324"/>
                    <a:pt x="10177" y="2206"/>
                  </a:cubicBezTo>
                  <a:lnTo>
                    <a:pt x="9610" y="2773"/>
                  </a:lnTo>
                  <a:cubicBezTo>
                    <a:pt x="9484" y="2899"/>
                    <a:pt x="9452" y="3057"/>
                    <a:pt x="9484" y="3183"/>
                  </a:cubicBezTo>
                  <a:cubicBezTo>
                    <a:pt x="9515" y="3340"/>
                    <a:pt x="9641" y="3403"/>
                    <a:pt x="9799" y="3466"/>
                  </a:cubicBezTo>
                  <a:lnTo>
                    <a:pt x="12036" y="3939"/>
                  </a:lnTo>
                  <a:lnTo>
                    <a:pt x="12130" y="3939"/>
                  </a:lnTo>
                  <a:cubicBezTo>
                    <a:pt x="12225" y="3939"/>
                    <a:pt x="12319" y="3876"/>
                    <a:pt x="12382" y="3813"/>
                  </a:cubicBezTo>
                  <a:cubicBezTo>
                    <a:pt x="12508" y="3687"/>
                    <a:pt x="12540" y="3561"/>
                    <a:pt x="12508" y="3403"/>
                  </a:cubicBezTo>
                  <a:lnTo>
                    <a:pt x="12036" y="1167"/>
                  </a:lnTo>
                  <a:cubicBezTo>
                    <a:pt x="12004" y="1009"/>
                    <a:pt x="11878" y="883"/>
                    <a:pt x="11752" y="851"/>
                  </a:cubicBezTo>
                  <a:cubicBezTo>
                    <a:pt x="11715" y="844"/>
                    <a:pt x="11678" y="840"/>
                    <a:pt x="11642" y="840"/>
                  </a:cubicBezTo>
                  <a:cubicBezTo>
                    <a:pt x="11526" y="840"/>
                    <a:pt x="11422" y="881"/>
                    <a:pt x="11374" y="977"/>
                  </a:cubicBezTo>
                  <a:lnTo>
                    <a:pt x="10776" y="1576"/>
                  </a:lnTo>
                  <a:cubicBezTo>
                    <a:pt x="9641" y="536"/>
                    <a:pt x="8129" y="1"/>
                    <a:pt x="6617"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1" name="Google Shape;81;p13"/>
            <p:cNvSpPr/>
            <p:nvPr/>
          </p:nvSpPr>
          <p:spPr>
            <a:xfrm>
              <a:off x="-62874975" y="2417475"/>
              <a:ext cx="315050" cy="196275"/>
            </a:xfrm>
            <a:custGeom>
              <a:rect b="b" l="l" r="r" t="t"/>
              <a:pathLst>
                <a:path extrusionOk="0" h="7851" w="12602">
                  <a:moveTo>
                    <a:pt x="977" y="4857"/>
                  </a:moveTo>
                  <a:lnTo>
                    <a:pt x="1827" y="5078"/>
                  </a:lnTo>
                  <a:lnTo>
                    <a:pt x="1166" y="5739"/>
                  </a:lnTo>
                  <a:lnTo>
                    <a:pt x="977" y="4857"/>
                  </a:lnTo>
                  <a:close/>
                  <a:moveTo>
                    <a:pt x="11779" y="1"/>
                  </a:moveTo>
                  <a:cubicBezTo>
                    <a:pt x="11759" y="1"/>
                    <a:pt x="11739" y="2"/>
                    <a:pt x="11720" y="6"/>
                  </a:cubicBezTo>
                  <a:cubicBezTo>
                    <a:pt x="11499" y="69"/>
                    <a:pt x="11373" y="289"/>
                    <a:pt x="11405" y="478"/>
                  </a:cubicBezTo>
                  <a:cubicBezTo>
                    <a:pt x="11720" y="2274"/>
                    <a:pt x="11184" y="4101"/>
                    <a:pt x="9861" y="5361"/>
                  </a:cubicBezTo>
                  <a:cubicBezTo>
                    <a:pt x="8853" y="6401"/>
                    <a:pt x="7435" y="7000"/>
                    <a:pt x="5986" y="7000"/>
                  </a:cubicBezTo>
                  <a:cubicBezTo>
                    <a:pt x="4631" y="7000"/>
                    <a:pt x="3371" y="6527"/>
                    <a:pt x="2394" y="5645"/>
                  </a:cubicBezTo>
                  <a:lnTo>
                    <a:pt x="2993" y="5046"/>
                  </a:lnTo>
                  <a:cubicBezTo>
                    <a:pt x="3088" y="4952"/>
                    <a:pt x="3151" y="4794"/>
                    <a:pt x="3088" y="4668"/>
                  </a:cubicBezTo>
                  <a:cubicBezTo>
                    <a:pt x="3056" y="4511"/>
                    <a:pt x="2962" y="4416"/>
                    <a:pt x="2772" y="4385"/>
                  </a:cubicBezTo>
                  <a:lnTo>
                    <a:pt x="536" y="3912"/>
                  </a:lnTo>
                  <a:cubicBezTo>
                    <a:pt x="506" y="3905"/>
                    <a:pt x="476" y="3901"/>
                    <a:pt x="446" y="3901"/>
                  </a:cubicBezTo>
                  <a:cubicBezTo>
                    <a:pt x="350" y="3901"/>
                    <a:pt x="254" y="3942"/>
                    <a:pt x="158" y="4038"/>
                  </a:cubicBezTo>
                  <a:cubicBezTo>
                    <a:pt x="32" y="4164"/>
                    <a:pt x="0" y="4290"/>
                    <a:pt x="32" y="4448"/>
                  </a:cubicBezTo>
                  <a:lnTo>
                    <a:pt x="504" y="6685"/>
                  </a:lnTo>
                  <a:cubicBezTo>
                    <a:pt x="536" y="6842"/>
                    <a:pt x="662" y="6937"/>
                    <a:pt x="788" y="7000"/>
                  </a:cubicBezTo>
                  <a:lnTo>
                    <a:pt x="882" y="7000"/>
                  </a:lnTo>
                  <a:cubicBezTo>
                    <a:pt x="1008" y="7000"/>
                    <a:pt x="1103" y="6968"/>
                    <a:pt x="1166" y="6874"/>
                  </a:cubicBezTo>
                  <a:lnTo>
                    <a:pt x="1764" y="6275"/>
                  </a:lnTo>
                  <a:cubicBezTo>
                    <a:pt x="2899" y="7315"/>
                    <a:pt x="4411" y="7850"/>
                    <a:pt x="5923" y="7850"/>
                  </a:cubicBezTo>
                  <a:cubicBezTo>
                    <a:pt x="7624" y="7850"/>
                    <a:pt x="9200" y="7189"/>
                    <a:pt x="10428" y="6023"/>
                  </a:cubicBezTo>
                  <a:cubicBezTo>
                    <a:pt x="11909" y="4511"/>
                    <a:pt x="12602" y="2400"/>
                    <a:pt x="12192" y="321"/>
                  </a:cubicBezTo>
                  <a:cubicBezTo>
                    <a:pt x="12164" y="123"/>
                    <a:pt x="11958" y="1"/>
                    <a:pt x="11779" y="1"/>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13"/>
            <p:cNvSpPr/>
            <p:nvPr/>
          </p:nvSpPr>
          <p:spPr>
            <a:xfrm>
              <a:off x="-62822225" y="2357750"/>
              <a:ext cx="193000" cy="192975"/>
            </a:xfrm>
            <a:custGeom>
              <a:rect b="b" l="l" r="r" t="t"/>
              <a:pathLst>
                <a:path extrusionOk="0" h="7719" w="7720">
                  <a:moveTo>
                    <a:pt x="2238" y="1323"/>
                  </a:moveTo>
                  <a:lnTo>
                    <a:pt x="2238" y="1323"/>
                  </a:lnTo>
                  <a:cubicBezTo>
                    <a:pt x="2143" y="1544"/>
                    <a:pt x="2049" y="1827"/>
                    <a:pt x="1986" y="2111"/>
                  </a:cubicBezTo>
                  <a:lnTo>
                    <a:pt x="1419" y="2111"/>
                  </a:lnTo>
                  <a:cubicBezTo>
                    <a:pt x="1671" y="1796"/>
                    <a:pt x="1923" y="1512"/>
                    <a:pt x="2238" y="1323"/>
                  </a:cubicBezTo>
                  <a:close/>
                  <a:moveTo>
                    <a:pt x="3466" y="1040"/>
                  </a:moveTo>
                  <a:lnTo>
                    <a:pt x="3466" y="2111"/>
                  </a:lnTo>
                  <a:lnTo>
                    <a:pt x="2836" y="2111"/>
                  </a:lnTo>
                  <a:cubicBezTo>
                    <a:pt x="2994" y="1575"/>
                    <a:pt x="3246" y="1229"/>
                    <a:pt x="3466" y="1040"/>
                  </a:cubicBezTo>
                  <a:close/>
                  <a:moveTo>
                    <a:pt x="4254" y="1040"/>
                  </a:moveTo>
                  <a:cubicBezTo>
                    <a:pt x="4538" y="1229"/>
                    <a:pt x="4727" y="1575"/>
                    <a:pt x="4884" y="2111"/>
                  </a:cubicBezTo>
                  <a:lnTo>
                    <a:pt x="4254" y="2111"/>
                  </a:lnTo>
                  <a:lnTo>
                    <a:pt x="4254" y="1040"/>
                  </a:lnTo>
                  <a:close/>
                  <a:moveTo>
                    <a:pt x="5483" y="1323"/>
                  </a:moveTo>
                  <a:lnTo>
                    <a:pt x="5483" y="1323"/>
                  </a:lnTo>
                  <a:cubicBezTo>
                    <a:pt x="5798" y="1512"/>
                    <a:pt x="6081" y="1796"/>
                    <a:pt x="6302" y="2111"/>
                  </a:cubicBezTo>
                  <a:lnTo>
                    <a:pt x="5766" y="2111"/>
                  </a:lnTo>
                  <a:cubicBezTo>
                    <a:pt x="5672" y="1827"/>
                    <a:pt x="5609" y="1544"/>
                    <a:pt x="5483" y="1323"/>
                  </a:cubicBezTo>
                  <a:close/>
                  <a:moveTo>
                    <a:pt x="1765" y="2930"/>
                  </a:moveTo>
                  <a:cubicBezTo>
                    <a:pt x="1734" y="3245"/>
                    <a:pt x="1702" y="3560"/>
                    <a:pt x="1702" y="3875"/>
                  </a:cubicBezTo>
                  <a:cubicBezTo>
                    <a:pt x="1702" y="4190"/>
                    <a:pt x="1734" y="4537"/>
                    <a:pt x="1765" y="4820"/>
                  </a:cubicBezTo>
                  <a:lnTo>
                    <a:pt x="978" y="4820"/>
                  </a:lnTo>
                  <a:cubicBezTo>
                    <a:pt x="883" y="4537"/>
                    <a:pt x="820" y="4222"/>
                    <a:pt x="820" y="3875"/>
                  </a:cubicBezTo>
                  <a:cubicBezTo>
                    <a:pt x="820" y="3497"/>
                    <a:pt x="883" y="3214"/>
                    <a:pt x="978" y="2930"/>
                  </a:cubicBezTo>
                  <a:close/>
                  <a:moveTo>
                    <a:pt x="5136" y="2930"/>
                  </a:moveTo>
                  <a:cubicBezTo>
                    <a:pt x="5168" y="3245"/>
                    <a:pt x="5199" y="3560"/>
                    <a:pt x="5199" y="3875"/>
                  </a:cubicBezTo>
                  <a:cubicBezTo>
                    <a:pt x="5199" y="4222"/>
                    <a:pt x="5168" y="4537"/>
                    <a:pt x="5136" y="4820"/>
                  </a:cubicBezTo>
                  <a:lnTo>
                    <a:pt x="4286" y="4820"/>
                  </a:lnTo>
                  <a:lnTo>
                    <a:pt x="4286" y="2930"/>
                  </a:lnTo>
                  <a:close/>
                  <a:moveTo>
                    <a:pt x="6743" y="2930"/>
                  </a:moveTo>
                  <a:cubicBezTo>
                    <a:pt x="6869" y="3245"/>
                    <a:pt x="6900" y="3560"/>
                    <a:pt x="6900" y="3875"/>
                  </a:cubicBezTo>
                  <a:cubicBezTo>
                    <a:pt x="6900" y="4222"/>
                    <a:pt x="6869" y="4537"/>
                    <a:pt x="6743" y="4820"/>
                  </a:cubicBezTo>
                  <a:lnTo>
                    <a:pt x="5955" y="4820"/>
                  </a:lnTo>
                  <a:cubicBezTo>
                    <a:pt x="5987" y="4505"/>
                    <a:pt x="6018" y="4190"/>
                    <a:pt x="6018" y="3875"/>
                  </a:cubicBezTo>
                  <a:cubicBezTo>
                    <a:pt x="6018" y="3560"/>
                    <a:pt x="5987" y="3214"/>
                    <a:pt x="5955" y="2930"/>
                  </a:cubicBezTo>
                  <a:close/>
                  <a:moveTo>
                    <a:pt x="3466" y="2930"/>
                  </a:moveTo>
                  <a:lnTo>
                    <a:pt x="3466" y="4852"/>
                  </a:lnTo>
                  <a:lnTo>
                    <a:pt x="2647" y="4852"/>
                  </a:lnTo>
                  <a:cubicBezTo>
                    <a:pt x="2553" y="4537"/>
                    <a:pt x="2553" y="4222"/>
                    <a:pt x="2553" y="3875"/>
                  </a:cubicBezTo>
                  <a:cubicBezTo>
                    <a:pt x="2553" y="3497"/>
                    <a:pt x="2616" y="3214"/>
                    <a:pt x="2647" y="2930"/>
                  </a:cubicBezTo>
                  <a:close/>
                  <a:moveTo>
                    <a:pt x="6302" y="5640"/>
                  </a:moveTo>
                  <a:cubicBezTo>
                    <a:pt x="6081" y="5955"/>
                    <a:pt x="5798" y="6238"/>
                    <a:pt x="5483" y="6427"/>
                  </a:cubicBezTo>
                  <a:cubicBezTo>
                    <a:pt x="5609" y="6207"/>
                    <a:pt x="5672" y="5923"/>
                    <a:pt x="5766" y="5640"/>
                  </a:cubicBezTo>
                  <a:close/>
                  <a:moveTo>
                    <a:pt x="1986" y="5671"/>
                  </a:moveTo>
                  <a:cubicBezTo>
                    <a:pt x="2049" y="5955"/>
                    <a:pt x="2143" y="6238"/>
                    <a:pt x="2238" y="6459"/>
                  </a:cubicBezTo>
                  <a:cubicBezTo>
                    <a:pt x="1923" y="6238"/>
                    <a:pt x="1671" y="5955"/>
                    <a:pt x="1419" y="5671"/>
                  </a:cubicBezTo>
                  <a:close/>
                  <a:moveTo>
                    <a:pt x="4916" y="5640"/>
                  </a:moveTo>
                  <a:cubicBezTo>
                    <a:pt x="4727" y="6144"/>
                    <a:pt x="4538" y="6522"/>
                    <a:pt x="4286" y="6711"/>
                  </a:cubicBezTo>
                  <a:lnTo>
                    <a:pt x="4286" y="5640"/>
                  </a:lnTo>
                  <a:close/>
                  <a:moveTo>
                    <a:pt x="3466" y="5671"/>
                  </a:moveTo>
                  <a:lnTo>
                    <a:pt x="3466" y="6742"/>
                  </a:lnTo>
                  <a:cubicBezTo>
                    <a:pt x="3246" y="6553"/>
                    <a:pt x="2994" y="6144"/>
                    <a:pt x="2836" y="5671"/>
                  </a:cubicBezTo>
                  <a:close/>
                  <a:moveTo>
                    <a:pt x="3876" y="0"/>
                  </a:moveTo>
                  <a:cubicBezTo>
                    <a:pt x="2301" y="0"/>
                    <a:pt x="915" y="945"/>
                    <a:pt x="316" y="2332"/>
                  </a:cubicBezTo>
                  <a:cubicBezTo>
                    <a:pt x="127" y="2804"/>
                    <a:pt x="1" y="3308"/>
                    <a:pt x="1" y="3875"/>
                  </a:cubicBezTo>
                  <a:cubicBezTo>
                    <a:pt x="1" y="4411"/>
                    <a:pt x="127" y="4946"/>
                    <a:pt x="316" y="5419"/>
                  </a:cubicBezTo>
                  <a:cubicBezTo>
                    <a:pt x="915" y="6774"/>
                    <a:pt x="2301" y="7719"/>
                    <a:pt x="3876" y="7719"/>
                  </a:cubicBezTo>
                  <a:cubicBezTo>
                    <a:pt x="5451" y="7719"/>
                    <a:pt x="6806" y="6774"/>
                    <a:pt x="7405" y="5419"/>
                  </a:cubicBezTo>
                  <a:cubicBezTo>
                    <a:pt x="7594" y="4946"/>
                    <a:pt x="7720" y="4411"/>
                    <a:pt x="7720" y="3875"/>
                  </a:cubicBezTo>
                  <a:cubicBezTo>
                    <a:pt x="7720" y="3308"/>
                    <a:pt x="7594" y="2804"/>
                    <a:pt x="7405" y="2332"/>
                  </a:cubicBezTo>
                  <a:cubicBezTo>
                    <a:pt x="6806" y="945"/>
                    <a:pt x="5451" y="0"/>
                    <a:pt x="3876" y="0"/>
                  </a:cubicBez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83" name="Google Shape;83;p13"/>
          <p:cNvGrpSpPr/>
          <p:nvPr/>
        </p:nvGrpSpPr>
        <p:grpSpPr>
          <a:xfrm>
            <a:off x="7627546" y="3632577"/>
            <a:ext cx="365770" cy="365770"/>
            <a:chOff x="-3137650" y="2408950"/>
            <a:chExt cx="291450" cy="292125"/>
          </a:xfrm>
        </p:grpSpPr>
        <p:sp>
          <p:nvSpPr>
            <p:cNvPr id="84" name="Google Shape;84;p13"/>
            <p:cNvSpPr/>
            <p:nvPr/>
          </p:nvSpPr>
          <p:spPr>
            <a:xfrm>
              <a:off x="-3137650" y="2408950"/>
              <a:ext cx="291450" cy="292125"/>
            </a:xfrm>
            <a:custGeom>
              <a:rect b="b" l="l" r="r" t="t"/>
              <a:pathLst>
                <a:path extrusionOk="0" h="11685" w="11658">
                  <a:moveTo>
                    <a:pt x="10618" y="662"/>
                  </a:moveTo>
                  <a:cubicBezTo>
                    <a:pt x="10807" y="662"/>
                    <a:pt x="10964" y="851"/>
                    <a:pt x="10964" y="1040"/>
                  </a:cubicBezTo>
                  <a:lnTo>
                    <a:pt x="10964" y="2741"/>
                  </a:lnTo>
                  <a:lnTo>
                    <a:pt x="662" y="2741"/>
                  </a:lnTo>
                  <a:lnTo>
                    <a:pt x="662" y="1040"/>
                  </a:lnTo>
                  <a:cubicBezTo>
                    <a:pt x="662" y="851"/>
                    <a:pt x="820" y="662"/>
                    <a:pt x="1009" y="662"/>
                  </a:cubicBezTo>
                  <a:close/>
                  <a:moveTo>
                    <a:pt x="10964" y="3403"/>
                  </a:moveTo>
                  <a:lnTo>
                    <a:pt x="10964" y="8601"/>
                  </a:lnTo>
                  <a:cubicBezTo>
                    <a:pt x="10964" y="8790"/>
                    <a:pt x="10838" y="8947"/>
                    <a:pt x="10618" y="8947"/>
                  </a:cubicBezTo>
                  <a:lnTo>
                    <a:pt x="10145" y="8947"/>
                  </a:lnTo>
                  <a:cubicBezTo>
                    <a:pt x="10208" y="8727"/>
                    <a:pt x="10240" y="8443"/>
                    <a:pt x="10240" y="8160"/>
                  </a:cubicBezTo>
                  <a:lnTo>
                    <a:pt x="10240" y="5860"/>
                  </a:lnTo>
                  <a:cubicBezTo>
                    <a:pt x="10240" y="5673"/>
                    <a:pt x="10058" y="5531"/>
                    <a:pt x="9868" y="5531"/>
                  </a:cubicBezTo>
                  <a:cubicBezTo>
                    <a:pt x="9835" y="5531"/>
                    <a:pt x="9801" y="5535"/>
                    <a:pt x="9767" y="5545"/>
                  </a:cubicBezTo>
                  <a:cubicBezTo>
                    <a:pt x="9545" y="5641"/>
                    <a:pt x="9341" y="5691"/>
                    <a:pt x="9142" y="5691"/>
                  </a:cubicBezTo>
                  <a:cubicBezTo>
                    <a:pt x="8693" y="5691"/>
                    <a:pt x="8275" y="5439"/>
                    <a:pt x="7751" y="4915"/>
                  </a:cubicBezTo>
                  <a:cubicBezTo>
                    <a:pt x="7688" y="4868"/>
                    <a:pt x="7601" y="4844"/>
                    <a:pt x="7515" y="4844"/>
                  </a:cubicBezTo>
                  <a:cubicBezTo>
                    <a:pt x="7428" y="4844"/>
                    <a:pt x="7341" y="4868"/>
                    <a:pt x="7278" y="4915"/>
                  </a:cubicBezTo>
                  <a:cubicBezTo>
                    <a:pt x="6753" y="5440"/>
                    <a:pt x="6334" y="5677"/>
                    <a:pt x="5884" y="5677"/>
                  </a:cubicBezTo>
                  <a:cubicBezTo>
                    <a:pt x="5686" y="5677"/>
                    <a:pt x="5483" y="5631"/>
                    <a:pt x="5262" y="5545"/>
                  </a:cubicBezTo>
                  <a:cubicBezTo>
                    <a:pt x="5229" y="5535"/>
                    <a:pt x="5195" y="5531"/>
                    <a:pt x="5161" y="5531"/>
                  </a:cubicBezTo>
                  <a:cubicBezTo>
                    <a:pt x="4971" y="5531"/>
                    <a:pt x="4789" y="5673"/>
                    <a:pt x="4789" y="5860"/>
                  </a:cubicBezTo>
                  <a:lnTo>
                    <a:pt x="4789" y="8160"/>
                  </a:lnTo>
                  <a:cubicBezTo>
                    <a:pt x="4789" y="8443"/>
                    <a:pt x="4821" y="8664"/>
                    <a:pt x="4884" y="8947"/>
                  </a:cubicBezTo>
                  <a:lnTo>
                    <a:pt x="1009" y="8947"/>
                  </a:lnTo>
                  <a:cubicBezTo>
                    <a:pt x="820" y="8947"/>
                    <a:pt x="662" y="8790"/>
                    <a:pt x="662" y="8601"/>
                  </a:cubicBezTo>
                  <a:lnTo>
                    <a:pt x="662" y="3403"/>
                  </a:lnTo>
                  <a:close/>
                  <a:moveTo>
                    <a:pt x="7152" y="5923"/>
                  </a:moveTo>
                  <a:lnTo>
                    <a:pt x="7152" y="10838"/>
                  </a:lnTo>
                  <a:cubicBezTo>
                    <a:pt x="6144" y="10365"/>
                    <a:pt x="5451" y="9357"/>
                    <a:pt x="5451" y="8160"/>
                  </a:cubicBezTo>
                  <a:lnTo>
                    <a:pt x="5451" y="6301"/>
                  </a:lnTo>
                  <a:cubicBezTo>
                    <a:pt x="5604" y="6330"/>
                    <a:pt x="5750" y="6344"/>
                    <a:pt x="5891" y="6344"/>
                  </a:cubicBezTo>
                  <a:cubicBezTo>
                    <a:pt x="6359" y="6344"/>
                    <a:pt x="6765" y="6189"/>
                    <a:pt x="7152" y="5923"/>
                  </a:cubicBezTo>
                  <a:close/>
                  <a:moveTo>
                    <a:pt x="7877" y="5923"/>
                  </a:moveTo>
                  <a:cubicBezTo>
                    <a:pt x="8242" y="6166"/>
                    <a:pt x="8644" y="6353"/>
                    <a:pt x="9128" y="6353"/>
                  </a:cubicBezTo>
                  <a:cubicBezTo>
                    <a:pt x="9271" y="6353"/>
                    <a:pt x="9420" y="6337"/>
                    <a:pt x="9578" y="6301"/>
                  </a:cubicBezTo>
                  <a:lnTo>
                    <a:pt x="9578" y="8160"/>
                  </a:lnTo>
                  <a:cubicBezTo>
                    <a:pt x="9547" y="9357"/>
                    <a:pt x="8885" y="10365"/>
                    <a:pt x="7877" y="10838"/>
                  </a:cubicBezTo>
                  <a:lnTo>
                    <a:pt x="7877" y="5923"/>
                  </a:lnTo>
                  <a:close/>
                  <a:moveTo>
                    <a:pt x="1009" y="0"/>
                  </a:moveTo>
                  <a:cubicBezTo>
                    <a:pt x="473" y="0"/>
                    <a:pt x="1" y="473"/>
                    <a:pt x="1" y="1040"/>
                  </a:cubicBezTo>
                  <a:lnTo>
                    <a:pt x="1" y="8601"/>
                  </a:lnTo>
                  <a:cubicBezTo>
                    <a:pt x="1" y="9136"/>
                    <a:pt x="473" y="9609"/>
                    <a:pt x="1009" y="9609"/>
                  </a:cubicBezTo>
                  <a:lnTo>
                    <a:pt x="5073" y="9609"/>
                  </a:lnTo>
                  <a:cubicBezTo>
                    <a:pt x="5199" y="9893"/>
                    <a:pt x="5357" y="10145"/>
                    <a:pt x="5514" y="10365"/>
                  </a:cubicBezTo>
                  <a:cubicBezTo>
                    <a:pt x="5987" y="10995"/>
                    <a:pt x="6617" y="11436"/>
                    <a:pt x="7404" y="11657"/>
                  </a:cubicBezTo>
                  <a:cubicBezTo>
                    <a:pt x="7446" y="11657"/>
                    <a:pt x="7488" y="11685"/>
                    <a:pt x="7530" y="11685"/>
                  </a:cubicBezTo>
                  <a:cubicBezTo>
                    <a:pt x="7551" y="11685"/>
                    <a:pt x="7572" y="11678"/>
                    <a:pt x="7593" y="11657"/>
                  </a:cubicBezTo>
                  <a:cubicBezTo>
                    <a:pt x="8350" y="11436"/>
                    <a:pt x="9011" y="10995"/>
                    <a:pt x="9484" y="10365"/>
                  </a:cubicBezTo>
                  <a:cubicBezTo>
                    <a:pt x="9641" y="10145"/>
                    <a:pt x="9799" y="9893"/>
                    <a:pt x="9925" y="9609"/>
                  </a:cubicBezTo>
                  <a:lnTo>
                    <a:pt x="10618" y="9609"/>
                  </a:lnTo>
                  <a:cubicBezTo>
                    <a:pt x="11185" y="9609"/>
                    <a:pt x="11658" y="9136"/>
                    <a:pt x="11658" y="8601"/>
                  </a:cubicBezTo>
                  <a:lnTo>
                    <a:pt x="11658" y="1040"/>
                  </a:lnTo>
                  <a:cubicBezTo>
                    <a:pt x="11658" y="473"/>
                    <a:pt x="11217" y="0"/>
                    <a:pt x="10618" y="0"/>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5" name="Google Shape;85;p13"/>
            <p:cNvSpPr/>
            <p:nvPr/>
          </p:nvSpPr>
          <p:spPr>
            <a:xfrm>
              <a:off x="-3104575" y="2442800"/>
              <a:ext cx="18150" cy="17350"/>
            </a:xfrm>
            <a:custGeom>
              <a:rect b="b" l="l" r="r" t="t"/>
              <a:pathLst>
                <a:path extrusionOk="0" h="694" w="726">
                  <a:moveTo>
                    <a:pt x="348" y="1"/>
                  </a:moveTo>
                  <a:cubicBezTo>
                    <a:pt x="158" y="1"/>
                    <a:pt x="1" y="158"/>
                    <a:pt x="1" y="347"/>
                  </a:cubicBezTo>
                  <a:cubicBezTo>
                    <a:pt x="1" y="536"/>
                    <a:pt x="158" y="694"/>
                    <a:pt x="348" y="694"/>
                  </a:cubicBezTo>
                  <a:cubicBezTo>
                    <a:pt x="568" y="694"/>
                    <a:pt x="726" y="536"/>
                    <a:pt x="726" y="347"/>
                  </a:cubicBezTo>
                  <a:cubicBezTo>
                    <a:pt x="726" y="158"/>
                    <a:pt x="568" y="1"/>
                    <a:pt x="348"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6" name="Google Shape;86;p13"/>
            <p:cNvSpPr/>
            <p:nvPr/>
          </p:nvSpPr>
          <p:spPr>
            <a:xfrm>
              <a:off x="-306990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7" name="Google Shape;87;p13"/>
            <p:cNvSpPr/>
            <p:nvPr/>
          </p:nvSpPr>
          <p:spPr>
            <a:xfrm>
              <a:off x="-3035250" y="2442800"/>
              <a:ext cx="17350" cy="17350"/>
            </a:xfrm>
            <a:custGeom>
              <a:rect b="b" l="l" r="r" t="t"/>
              <a:pathLst>
                <a:path extrusionOk="0" h="694" w="694">
                  <a:moveTo>
                    <a:pt x="347" y="1"/>
                  </a:moveTo>
                  <a:cubicBezTo>
                    <a:pt x="158" y="1"/>
                    <a:pt x="0" y="158"/>
                    <a:pt x="0" y="347"/>
                  </a:cubicBezTo>
                  <a:cubicBezTo>
                    <a:pt x="0" y="536"/>
                    <a:pt x="158" y="694"/>
                    <a:pt x="347" y="694"/>
                  </a:cubicBezTo>
                  <a:cubicBezTo>
                    <a:pt x="536" y="694"/>
                    <a:pt x="693" y="536"/>
                    <a:pt x="693" y="347"/>
                  </a:cubicBezTo>
                  <a:cubicBezTo>
                    <a:pt x="693" y="158"/>
                    <a:pt x="536" y="1"/>
                    <a:pt x="347"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8" name="Google Shape;88;p13"/>
            <p:cNvSpPr/>
            <p:nvPr/>
          </p:nvSpPr>
          <p:spPr>
            <a:xfrm>
              <a:off x="-3002175" y="2442800"/>
              <a:ext cx="120525" cy="17350"/>
            </a:xfrm>
            <a:custGeom>
              <a:rect b="b" l="l" r="r" t="t"/>
              <a:pathLst>
                <a:path extrusionOk="0" h="694" w="4821">
                  <a:moveTo>
                    <a:pt x="347" y="1"/>
                  </a:moveTo>
                  <a:cubicBezTo>
                    <a:pt x="158" y="1"/>
                    <a:pt x="1" y="158"/>
                    <a:pt x="1" y="347"/>
                  </a:cubicBezTo>
                  <a:cubicBezTo>
                    <a:pt x="32" y="536"/>
                    <a:pt x="190" y="694"/>
                    <a:pt x="347" y="694"/>
                  </a:cubicBezTo>
                  <a:lnTo>
                    <a:pt x="4443" y="694"/>
                  </a:lnTo>
                  <a:cubicBezTo>
                    <a:pt x="4663" y="694"/>
                    <a:pt x="4821" y="536"/>
                    <a:pt x="4821" y="347"/>
                  </a:cubicBezTo>
                  <a:cubicBezTo>
                    <a:pt x="4821" y="158"/>
                    <a:pt x="4663" y="1"/>
                    <a:pt x="4443" y="1"/>
                  </a:cubicBez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2" name="Shape 92"/>
        <p:cNvGrpSpPr/>
        <p:nvPr/>
      </p:nvGrpSpPr>
      <p:grpSpPr>
        <a:xfrm>
          <a:off x="0" y="0"/>
          <a:ext cx="0" cy="0"/>
          <a:chOff x="0" y="0"/>
          <a:chExt cx="0" cy="0"/>
        </a:xfrm>
      </p:grpSpPr>
      <p:sp>
        <p:nvSpPr>
          <p:cNvPr id="93" name="Google Shape;93;p14"/>
          <p:cNvSpPr/>
          <p:nvPr/>
        </p:nvSpPr>
        <p:spPr>
          <a:xfrm>
            <a:off x="4633525" y="1376148"/>
            <a:ext cx="1749600" cy="1576800"/>
          </a:xfrm>
          <a:prstGeom prst="roundRect">
            <a:avLst>
              <a:gd fmla="val 11451" name="adj"/>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4" name="Google Shape;94;p14"/>
          <p:cNvSpPr/>
          <p:nvPr/>
        </p:nvSpPr>
        <p:spPr>
          <a:xfrm>
            <a:off x="5923925" y="995465"/>
            <a:ext cx="754500" cy="754500"/>
          </a:xfrm>
          <a:prstGeom prst="ellipse">
            <a:avLst/>
          </a:prstGeom>
          <a:solidFill>
            <a:schemeClr val="accent3"/>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5" name="Google Shape;95;p14"/>
          <p:cNvSpPr/>
          <p:nvPr/>
        </p:nvSpPr>
        <p:spPr>
          <a:xfrm>
            <a:off x="339575" y="1376148"/>
            <a:ext cx="1674000" cy="1576800"/>
          </a:xfrm>
          <a:prstGeom prst="roundRect">
            <a:avLst>
              <a:gd fmla="val 11451" name="adj"/>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96" name="Google Shape;96;p14"/>
          <p:cNvSpPr txBox="1"/>
          <p:nvPr>
            <p:ph type="title"/>
          </p:nvPr>
        </p:nvSpPr>
        <p:spPr>
          <a:xfrm>
            <a:off x="457200" y="251677"/>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Contexto y objetivo del </a:t>
            </a:r>
            <a:r>
              <a:rPr lang="en">
                <a:solidFill>
                  <a:schemeClr val="dk1"/>
                </a:solidFill>
              </a:rPr>
              <a:t>análisis</a:t>
            </a:r>
            <a:endParaRPr>
              <a:solidFill>
                <a:schemeClr val="dk1"/>
              </a:solidFill>
            </a:endParaRPr>
          </a:p>
        </p:txBody>
      </p:sp>
      <p:sp>
        <p:nvSpPr>
          <p:cNvPr id="97" name="Google Shape;97;p14"/>
          <p:cNvSpPr txBox="1"/>
          <p:nvPr/>
        </p:nvSpPr>
        <p:spPr>
          <a:xfrm>
            <a:off x="497813" y="1496440"/>
            <a:ext cx="11202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Airbnb</a:t>
            </a:r>
            <a:endParaRPr b="1">
              <a:solidFill>
                <a:schemeClr val="dk1"/>
              </a:solidFill>
              <a:latin typeface="Fira Sans Extra Condensed"/>
              <a:ea typeface="Fira Sans Extra Condensed"/>
              <a:cs typeface="Fira Sans Extra Condensed"/>
              <a:sym typeface="Fira Sans Extra Condensed"/>
            </a:endParaRPr>
          </a:p>
          <a:p>
            <a:pPr indent="0" lvl="0" marL="0" marR="0" rtl="0" algn="l">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Buenos aires</a:t>
            </a:r>
            <a:endParaRPr b="1">
              <a:solidFill>
                <a:schemeClr val="dk1"/>
              </a:solidFill>
              <a:latin typeface="Fira Sans Extra Condensed"/>
              <a:ea typeface="Fira Sans Extra Condensed"/>
              <a:cs typeface="Fira Sans Extra Condensed"/>
              <a:sym typeface="Fira Sans Extra Condensed"/>
            </a:endParaRPr>
          </a:p>
        </p:txBody>
      </p:sp>
      <p:sp>
        <p:nvSpPr>
          <p:cNvPr id="98" name="Google Shape;98;p14"/>
          <p:cNvSpPr txBox="1"/>
          <p:nvPr/>
        </p:nvSpPr>
        <p:spPr>
          <a:xfrm>
            <a:off x="567724" y="1809690"/>
            <a:ext cx="1392900" cy="75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rPr lang="en" sz="1200">
                <a:solidFill>
                  <a:schemeClr val="dk1"/>
                </a:solidFill>
                <a:latin typeface="Roboto"/>
                <a:ea typeface="Roboto"/>
                <a:cs typeface="Roboto"/>
                <a:sym typeface="Roboto"/>
              </a:rPr>
              <a:t>35172 registros, 79 columnas</a:t>
            </a:r>
            <a:endParaRPr sz="1200">
              <a:solidFill>
                <a:schemeClr val="dk1"/>
              </a:solidFill>
              <a:latin typeface="Roboto"/>
              <a:ea typeface="Roboto"/>
              <a:cs typeface="Roboto"/>
              <a:sym typeface="Roboto"/>
            </a:endParaRPr>
          </a:p>
        </p:txBody>
      </p:sp>
      <p:sp>
        <p:nvSpPr>
          <p:cNvPr id="99" name="Google Shape;99;p14"/>
          <p:cNvSpPr txBox="1"/>
          <p:nvPr/>
        </p:nvSpPr>
        <p:spPr>
          <a:xfrm>
            <a:off x="4814674" y="1466265"/>
            <a:ext cx="1217700" cy="326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Pre Procesado</a:t>
            </a:r>
            <a:endParaRPr b="1">
              <a:solidFill>
                <a:schemeClr val="dk1"/>
              </a:solidFill>
              <a:latin typeface="Fira Sans Extra Condensed"/>
              <a:ea typeface="Fira Sans Extra Condensed"/>
              <a:cs typeface="Fira Sans Extra Condensed"/>
              <a:sym typeface="Fira Sans Extra Condensed"/>
            </a:endParaRPr>
          </a:p>
        </p:txBody>
      </p:sp>
      <p:sp>
        <p:nvSpPr>
          <p:cNvPr id="100" name="Google Shape;100;p14"/>
          <p:cNvSpPr txBox="1"/>
          <p:nvPr/>
        </p:nvSpPr>
        <p:spPr>
          <a:xfrm>
            <a:off x="4709200" y="1648875"/>
            <a:ext cx="1546200" cy="12498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limpieza columnas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estandarización</a:t>
            </a:r>
            <a:r>
              <a:rPr lang="en" sz="1200">
                <a:solidFill>
                  <a:schemeClr val="dk1"/>
                </a:solidFill>
                <a:latin typeface="Roboto"/>
                <a:ea typeface="Roboto"/>
                <a:cs typeface="Roboto"/>
                <a:sym typeface="Roboto"/>
              </a:rPr>
              <a:t> de booleanos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 MICE precios</a:t>
            </a:r>
            <a:endParaRPr sz="1200">
              <a:solidFill>
                <a:schemeClr val="dk1"/>
              </a:solidFill>
              <a:latin typeface="Roboto"/>
              <a:ea typeface="Roboto"/>
              <a:cs typeface="Roboto"/>
              <a:sym typeface="Roboto"/>
            </a:endParaRPr>
          </a:p>
        </p:txBody>
      </p:sp>
      <p:sp>
        <p:nvSpPr>
          <p:cNvPr id="101" name="Google Shape;101;p14"/>
          <p:cNvSpPr txBox="1"/>
          <p:nvPr/>
        </p:nvSpPr>
        <p:spPr>
          <a:xfrm>
            <a:off x="6805751" y="3763322"/>
            <a:ext cx="2100900" cy="6570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1200"/>
              </a:spcBef>
              <a:spcAft>
                <a:spcPts val="0"/>
              </a:spcAft>
              <a:buNone/>
            </a:pPr>
            <a:r>
              <a:rPr lang="en" sz="1200">
                <a:solidFill>
                  <a:schemeClr val="dk1"/>
                </a:solidFill>
                <a:latin typeface="Roboto"/>
                <a:ea typeface="Roboto"/>
                <a:cs typeface="Roboto"/>
                <a:sym typeface="Roboto"/>
              </a:rPr>
              <a:t>Nivel de ocupación → </a:t>
            </a:r>
            <a:r>
              <a:rPr b="1" lang="en" sz="1200">
                <a:solidFill>
                  <a:schemeClr val="dk1"/>
                </a:solidFill>
                <a:latin typeface="Roboto"/>
                <a:ea typeface="Roboto"/>
                <a:cs typeface="Roboto"/>
                <a:sym typeface="Roboto"/>
              </a:rPr>
              <a:t>cero</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baja, media o alta</a:t>
            </a:r>
            <a:br>
              <a:rPr lang="en" sz="1200">
                <a:solidFill>
                  <a:schemeClr val="dk1"/>
                </a:solidFill>
                <a:latin typeface="Roboto"/>
                <a:ea typeface="Roboto"/>
                <a:cs typeface="Roboto"/>
                <a:sym typeface="Roboto"/>
              </a:rPr>
            </a:br>
            <a:endParaRPr sz="1200">
              <a:solidFill>
                <a:schemeClr val="dk1"/>
              </a:solidFill>
              <a:latin typeface="Roboto"/>
              <a:ea typeface="Roboto"/>
              <a:cs typeface="Roboto"/>
              <a:sym typeface="Roboto"/>
            </a:endParaRPr>
          </a:p>
          <a:p>
            <a:pPr indent="0" lvl="0" marL="0" rtl="0" algn="l">
              <a:spcBef>
                <a:spcPts val="1200"/>
              </a:spcBef>
              <a:spcAft>
                <a:spcPts val="0"/>
              </a:spcAft>
              <a:buClr>
                <a:srgbClr val="000000"/>
              </a:buClr>
              <a:buSzPts val="1100"/>
              <a:buFont typeface="Arial"/>
              <a:buNone/>
            </a:pPr>
            <a:r>
              <a:t/>
            </a:r>
            <a:endParaRPr sz="1200">
              <a:solidFill>
                <a:schemeClr val="dk1"/>
              </a:solidFill>
              <a:latin typeface="Roboto"/>
              <a:ea typeface="Roboto"/>
              <a:cs typeface="Roboto"/>
              <a:sym typeface="Roboto"/>
            </a:endParaRPr>
          </a:p>
        </p:txBody>
      </p:sp>
      <p:sp>
        <p:nvSpPr>
          <p:cNvPr id="102" name="Google Shape;102;p14"/>
          <p:cNvSpPr txBox="1"/>
          <p:nvPr/>
        </p:nvSpPr>
        <p:spPr>
          <a:xfrm>
            <a:off x="6805750" y="3280920"/>
            <a:ext cx="1392900" cy="2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4"/>
                </a:solidFill>
                <a:latin typeface="Fira Sans Extra Condensed"/>
                <a:ea typeface="Fira Sans Extra Condensed"/>
                <a:cs typeface="Fira Sans Extra Condensed"/>
                <a:sym typeface="Fira Sans Extra Condensed"/>
              </a:rPr>
              <a:t>Variable Target</a:t>
            </a:r>
            <a:endParaRPr b="1" sz="1600">
              <a:solidFill>
                <a:schemeClr val="accent4"/>
              </a:solidFill>
              <a:latin typeface="Fira Sans Extra Condensed"/>
              <a:ea typeface="Fira Sans Extra Condensed"/>
              <a:cs typeface="Fira Sans Extra Condensed"/>
              <a:sym typeface="Fira Sans Extra Condensed"/>
            </a:endParaRPr>
          </a:p>
        </p:txBody>
      </p:sp>
      <p:sp>
        <p:nvSpPr>
          <p:cNvPr id="103" name="Google Shape;103;p14"/>
          <p:cNvSpPr/>
          <p:nvPr/>
        </p:nvSpPr>
        <p:spPr>
          <a:xfrm>
            <a:off x="1621975" y="996215"/>
            <a:ext cx="753000" cy="753000"/>
          </a:xfrm>
          <a:prstGeom prst="ellipse">
            <a:avLst/>
          </a:prstGeom>
          <a:solidFill>
            <a:schemeClr val="accent1"/>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4" name="Google Shape;104;p14"/>
          <p:cNvSpPr/>
          <p:nvPr/>
        </p:nvSpPr>
        <p:spPr>
          <a:xfrm>
            <a:off x="6784875" y="1376148"/>
            <a:ext cx="1749600" cy="1576800"/>
          </a:xfrm>
          <a:prstGeom prst="roundRect">
            <a:avLst>
              <a:gd fmla="val 11451" name="adj"/>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5" name="Google Shape;105;p14"/>
          <p:cNvSpPr/>
          <p:nvPr/>
        </p:nvSpPr>
        <p:spPr>
          <a:xfrm>
            <a:off x="8075275" y="995465"/>
            <a:ext cx="754500" cy="754500"/>
          </a:xfrm>
          <a:prstGeom prst="ellipse">
            <a:avLst/>
          </a:prstGeom>
          <a:solidFill>
            <a:schemeClr val="accent4"/>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06" name="Google Shape;106;p14"/>
          <p:cNvSpPr txBox="1"/>
          <p:nvPr/>
        </p:nvSpPr>
        <p:spPr>
          <a:xfrm>
            <a:off x="6913528" y="1486114"/>
            <a:ext cx="1286100" cy="3264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a:solidFill>
                  <a:schemeClr val="dk1"/>
                </a:solidFill>
                <a:latin typeface="Fira Sans Extra Condensed"/>
                <a:ea typeface="Fira Sans Extra Condensed"/>
                <a:cs typeface="Fira Sans Extra Condensed"/>
                <a:sym typeface="Fira Sans Extra Condensed"/>
              </a:rPr>
              <a:t>C</a:t>
            </a:r>
            <a:r>
              <a:rPr b="1" lang="en">
                <a:solidFill>
                  <a:schemeClr val="dk1"/>
                </a:solidFill>
                <a:latin typeface="Fira Sans Extra Condensed"/>
                <a:ea typeface="Fira Sans Extra Condensed"/>
                <a:cs typeface="Fira Sans Extra Condensed"/>
                <a:sym typeface="Fira Sans Extra Condensed"/>
              </a:rPr>
              <a:t>lasificación</a:t>
            </a:r>
            <a:r>
              <a:rPr b="1" lang="en">
                <a:solidFill>
                  <a:schemeClr val="dk1"/>
                </a:solidFill>
                <a:latin typeface="Fira Sans Extra Condensed"/>
                <a:ea typeface="Fira Sans Extra Condensed"/>
                <a:cs typeface="Fira Sans Extra Condensed"/>
                <a:sym typeface="Fira Sans Extra Condensed"/>
              </a:rPr>
              <a:t> Supervisada</a:t>
            </a:r>
            <a:endParaRPr b="1">
              <a:solidFill>
                <a:schemeClr val="dk1"/>
              </a:solidFill>
              <a:latin typeface="Fira Sans Extra Condensed"/>
              <a:ea typeface="Fira Sans Extra Condensed"/>
              <a:cs typeface="Fira Sans Extra Condensed"/>
              <a:sym typeface="Fira Sans Extra Condensed"/>
            </a:endParaRPr>
          </a:p>
        </p:txBody>
      </p:sp>
      <p:sp>
        <p:nvSpPr>
          <p:cNvPr id="107" name="Google Shape;107;p14"/>
          <p:cNvSpPr txBox="1"/>
          <p:nvPr/>
        </p:nvSpPr>
        <p:spPr>
          <a:xfrm>
            <a:off x="6923512" y="1829665"/>
            <a:ext cx="1865400" cy="7530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SzPts val="1100"/>
              <a:buNone/>
            </a:pPr>
            <a:r>
              <a:t/>
            </a:r>
            <a:endParaRPr sz="1200">
              <a:solidFill>
                <a:schemeClr val="dk1"/>
              </a:solidFill>
              <a:latin typeface="Roboto"/>
              <a:ea typeface="Roboto"/>
              <a:cs typeface="Roboto"/>
              <a:sym typeface="Roboto"/>
            </a:endParaRPr>
          </a:p>
          <a:p>
            <a:pPr indent="0" lvl="0" marL="0" rtl="0" algn="l">
              <a:spcBef>
                <a:spcPts val="0"/>
              </a:spcBef>
              <a:spcAft>
                <a:spcPts val="0"/>
              </a:spcAft>
              <a:buSzPts val="1100"/>
              <a:buNone/>
            </a:pPr>
            <a:r>
              <a:rPr lang="en" sz="1200">
                <a:solidFill>
                  <a:schemeClr val="dk1"/>
                </a:solidFill>
                <a:latin typeface="Roboto"/>
                <a:ea typeface="Roboto"/>
                <a:cs typeface="Roboto"/>
                <a:sym typeface="Roboto"/>
              </a:rPr>
              <a:t>Predecir nivel de ocupación en base a atributos iniciales</a:t>
            </a:r>
            <a:endParaRPr sz="1200">
              <a:solidFill>
                <a:schemeClr val="dk1"/>
              </a:solidFill>
              <a:latin typeface="Roboto"/>
              <a:ea typeface="Roboto"/>
              <a:cs typeface="Roboto"/>
              <a:sym typeface="Roboto"/>
            </a:endParaRPr>
          </a:p>
          <a:p>
            <a:pPr indent="0" lvl="0" marL="0" rtl="0" algn="l">
              <a:spcBef>
                <a:spcPts val="0"/>
              </a:spcBef>
              <a:spcAft>
                <a:spcPts val="0"/>
              </a:spcAft>
              <a:buSzPts val="1100"/>
              <a:buNone/>
            </a:pPr>
            <a:r>
              <a:rPr lang="en" sz="1200">
                <a:solidFill>
                  <a:schemeClr val="dk1"/>
                </a:solidFill>
                <a:latin typeface="Roboto"/>
                <a:ea typeface="Roboto"/>
                <a:cs typeface="Roboto"/>
                <a:sym typeface="Roboto"/>
              </a:rPr>
              <a:t>de un anuncio</a:t>
            </a:r>
            <a:endParaRPr sz="1200">
              <a:solidFill>
                <a:schemeClr val="dk1"/>
              </a:solidFill>
              <a:latin typeface="Roboto"/>
              <a:ea typeface="Roboto"/>
              <a:cs typeface="Roboto"/>
              <a:sym typeface="Roboto"/>
            </a:endParaRPr>
          </a:p>
        </p:txBody>
      </p:sp>
      <p:grpSp>
        <p:nvGrpSpPr>
          <p:cNvPr id="108" name="Google Shape;108;p14"/>
          <p:cNvGrpSpPr/>
          <p:nvPr/>
        </p:nvGrpSpPr>
        <p:grpSpPr>
          <a:xfrm>
            <a:off x="8276628" y="1209578"/>
            <a:ext cx="351786" cy="326274"/>
            <a:chOff x="-62511900" y="4129100"/>
            <a:chExt cx="304050" cy="282000"/>
          </a:xfrm>
        </p:grpSpPr>
        <p:sp>
          <p:nvSpPr>
            <p:cNvPr id="109" name="Google Shape;109;p14"/>
            <p:cNvSpPr/>
            <p:nvPr/>
          </p:nvSpPr>
          <p:spPr>
            <a:xfrm>
              <a:off x="-62414225" y="4203925"/>
              <a:ext cx="206375" cy="207175"/>
            </a:xfrm>
            <a:custGeom>
              <a:rect b="b" l="l" r="r" t="t"/>
              <a:pathLst>
                <a:path extrusionOk="0" h="8287" w="8255">
                  <a:moveTo>
                    <a:pt x="4128" y="1229"/>
                  </a:moveTo>
                  <a:cubicBezTo>
                    <a:pt x="4348" y="1229"/>
                    <a:pt x="4506" y="1418"/>
                    <a:pt x="4506" y="1670"/>
                  </a:cubicBezTo>
                  <a:lnTo>
                    <a:pt x="4506" y="1922"/>
                  </a:lnTo>
                  <a:cubicBezTo>
                    <a:pt x="4978" y="2080"/>
                    <a:pt x="5356" y="2552"/>
                    <a:pt x="5356" y="3119"/>
                  </a:cubicBezTo>
                  <a:cubicBezTo>
                    <a:pt x="5356" y="3340"/>
                    <a:pt x="5136" y="3498"/>
                    <a:pt x="4947" y="3498"/>
                  </a:cubicBezTo>
                  <a:cubicBezTo>
                    <a:pt x="4726" y="3498"/>
                    <a:pt x="4506" y="3308"/>
                    <a:pt x="4506" y="3119"/>
                  </a:cubicBezTo>
                  <a:cubicBezTo>
                    <a:pt x="4506" y="2867"/>
                    <a:pt x="4317" y="2710"/>
                    <a:pt x="4128" y="2710"/>
                  </a:cubicBezTo>
                  <a:cubicBezTo>
                    <a:pt x="3939" y="2710"/>
                    <a:pt x="3687" y="2930"/>
                    <a:pt x="3687" y="3119"/>
                  </a:cubicBezTo>
                  <a:cubicBezTo>
                    <a:pt x="3718" y="3340"/>
                    <a:pt x="4033" y="3592"/>
                    <a:pt x="4411" y="3813"/>
                  </a:cubicBezTo>
                  <a:cubicBezTo>
                    <a:pt x="4821" y="4128"/>
                    <a:pt x="5388" y="4537"/>
                    <a:pt x="5388" y="5199"/>
                  </a:cubicBezTo>
                  <a:cubicBezTo>
                    <a:pt x="5388" y="5766"/>
                    <a:pt x="5041" y="6175"/>
                    <a:pt x="4569" y="6396"/>
                  </a:cubicBezTo>
                  <a:lnTo>
                    <a:pt x="4569" y="6648"/>
                  </a:lnTo>
                  <a:cubicBezTo>
                    <a:pt x="4569" y="6900"/>
                    <a:pt x="4348" y="7089"/>
                    <a:pt x="4159" y="7089"/>
                  </a:cubicBezTo>
                  <a:cubicBezTo>
                    <a:pt x="3970" y="7089"/>
                    <a:pt x="3718" y="6900"/>
                    <a:pt x="3718" y="6648"/>
                  </a:cubicBezTo>
                  <a:lnTo>
                    <a:pt x="3718" y="6396"/>
                  </a:lnTo>
                  <a:cubicBezTo>
                    <a:pt x="3245" y="6238"/>
                    <a:pt x="2899" y="5766"/>
                    <a:pt x="2899" y="5199"/>
                  </a:cubicBezTo>
                  <a:cubicBezTo>
                    <a:pt x="2899" y="4978"/>
                    <a:pt x="3088" y="4821"/>
                    <a:pt x="3308" y="4821"/>
                  </a:cubicBezTo>
                  <a:cubicBezTo>
                    <a:pt x="3498" y="4821"/>
                    <a:pt x="3687" y="5010"/>
                    <a:pt x="3687" y="5199"/>
                  </a:cubicBezTo>
                  <a:cubicBezTo>
                    <a:pt x="3687" y="5451"/>
                    <a:pt x="3876" y="5608"/>
                    <a:pt x="4128" y="5608"/>
                  </a:cubicBezTo>
                  <a:cubicBezTo>
                    <a:pt x="4348" y="5608"/>
                    <a:pt x="4506" y="5388"/>
                    <a:pt x="4506" y="5199"/>
                  </a:cubicBezTo>
                  <a:cubicBezTo>
                    <a:pt x="4506" y="4978"/>
                    <a:pt x="4191" y="4726"/>
                    <a:pt x="3844" y="4506"/>
                  </a:cubicBezTo>
                  <a:cubicBezTo>
                    <a:pt x="3403" y="4191"/>
                    <a:pt x="2867" y="3781"/>
                    <a:pt x="2867" y="3119"/>
                  </a:cubicBezTo>
                  <a:cubicBezTo>
                    <a:pt x="2867" y="2552"/>
                    <a:pt x="3214" y="2143"/>
                    <a:pt x="3687" y="1922"/>
                  </a:cubicBezTo>
                  <a:lnTo>
                    <a:pt x="3687" y="1670"/>
                  </a:lnTo>
                  <a:cubicBezTo>
                    <a:pt x="3687" y="1418"/>
                    <a:pt x="3876" y="1229"/>
                    <a:pt x="4128" y="1229"/>
                  </a:cubicBezTo>
                  <a:close/>
                  <a:moveTo>
                    <a:pt x="4128" y="0"/>
                  </a:moveTo>
                  <a:cubicBezTo>
                    <a:pt x="1828" y="0"/>
                    <a:pt x="0" y="1859"/>
                    <a:pt x="0" y="4128"/>
                  </a:cubicBezTo>
                  <a:cubicBezTo>
                    <a:pt x="0" y="6427"/>
                    <a:pt x="1828" y="8286"/>
                    <a:pt x="4128" y="8286"/>
                  </a:cubicBezTo>
                  <a:cubicBezTo>
                    <a:pt x="6396" y="8286"/>
                    <a:pt x="8255" y="6427"/>
                    <a:pt x="8255" y="4128"/>
                  </a:cubicBezTo>
                  <a:cubicBezTo>
                    <a:pt x="8255" y="1859"/>
                    <a:pt x="6396" y="0"/>
                    <a:pt x="412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0" name="Google Shape;110;p14"/>
            <p:cNvSpPr/>
            <p:nvPr/>
          </p:nvSpPr>
          <p:spPr>
            <a:xfrm>
              <a:off x="-62511100" y="4129100"/>
              <a:ext cx="159900" cy="74850"/>
            </a:xfrm>
            <a:custGeom>
              <a:rect b="b" l="l" r="r" t="t"/>
              <a:pathLst>
                <a:path extrusionOk="0" h="2994" w="6396">
                  <a:moveTo>
                    <a:pt x="3214" y="1"/>
                  </a:moveTo>
                  <a:cubicBezTo>
                    <a:pt x="1450" y="1"/>
                    <a:pt x="0" y="662"/>
                    <a:pt x="0" y="1513"/>
                  </a:cubicBezTo>
                  <a:cubicBezTo>
                    <a:pt x="0" y="2332"/>
                    <a:pt x="1450" y="2993"/>
                    <a:pt x="3214" y="2993"/>
                  </a:cubicBezTo>
                  <a:cubicBezTo>
                    <a:pt x="4947" y="2993"/>
                    <a:pt x="6396" y="2332"/>
                    <a:pt x="6396" y="1513"/>
                  </a:cubicBezTo>
                  <a:cubicBezTo>
                    <a:pt x="6396" y="662"/>
                    <a:pt x="4947" y="1"/>
                    <a:pt x="3214"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1" name="Google Shape;111;p14"/>
            <p:cNvSpPr/>
            <p:nvPr/>
          </p:nvSpPr>
          <p:spPr>
            <a:xfrm>
              <a:off x="-62511100" y="4207075"/>
              <a:ext cx="110275" cy="59875"/>
            </a:xfrm>
            <a:custGeom>
              <a:rect b="b" l="l" r="r" t="t"/>
              <a:pathLst>
                <a:path extrusionOk="0" h="2395" w="4411">
                  <a:moveTo>
                    <a:pt x="0" y="0"/>
                  </a:moveTo>
                  <a:lnTo>
                    <a:pt x="0" y="1135"/>
                  </a:lnTo>
                  <a:cubicBezTo>
                    <a:pt x="0" y="1450"/>
                    <a:pt x="347" y="1765"/>
                    <a:pt x="882" y="2017"/>
                  </a:cubicBezTo>
                  <a:cubicBezTo>
                    <a:pt x="1355" y="2237"/>
                    <a:pt x="2332" y="2395"/>
                    <a:pt x="3151" y="2395"/>
                  </a:cubicBezTo>
                  <a:lnTo>
                    <a:pt x="3308" y="2395"/>
                  </a:lnTo>
                  <a:cubicBezTo>
                    <a:pt x="3560" y="1733"/>
                    <a:pt x="3907" y="1135"/>
                    <a:pt x="4411" y="631"/>
                  </a:cubicBezTo>
                  <a:lnTo>
                    <a:pt x="4411" y="631"/>
                  </a:lnTo>
                  <a:cubicBezTo>
                    <a:pt x="4033" y="694"/>
                    <a:pt x="3623" y="757"/>
                    <a:pt x="3182" y="757"/>
                  </a:cubicBezTo>
                  <a:cubicBezTo>
                    <a:pt x="2363" y="757"/>
                    <a:pt x="1261" y="599"/>
                    <a:pt x="567" y="316"/>
                  </a:cubicBezTo>
                  <a:cubicBezTo>
                    <a:pt x="347" y="221"/>
                    <a:pt x="158" y="127"/>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2" name="Google Shape;112;p14"/>
            <p:cNvSpPr/>
            <p:nvPr/>
          </p:nvSpPr>
          <p:spPr>
            <a:xfrm>
              <a:off x="-62511100" y="4329950"/>
              <a:ext cx="106350" cy="59875"/>
            </a:xfrm>
            <a:custGeom>
              <a:rect b="b" l="l" r="r" t="t"/>
              <a:pathLst>
                <a:path extrusionOk="0" h="2395" w="4254">
                  <a:moveTo>
                    <a:pt x="0" y="0"/>
                  </a:moveTo>
                  <a:lnTo>
                    <a:pt x="0" y="1197"/>
                  </a:lnTo>
                  <a:cubicBezTo>
                    <a:pt x="0" y="1701"/>
                    <a:pt x="1355" y="2395"/>
                    <a:pt x="3182" y="2395"/>
                  </a:cubicBezTo>
                  <a:cubicBezTo>
                    <a:pt x="3560" y="2395"/>
                    <a:pt x="3907" y="2363"/>
                    <a:pt x="4254" y="2332"/>
                  </a:cubicBezTo>
                  <a:cubicBezTo>
                    <a:pt x="3875" y="1859"/>
                    <a:pt x="3560" y="1355"/>
                    <a:pt x="3340" y="756"/>
                  </a:cubicBezTo>
                  <a:lnTo>
                    <a:pt x="3182" y="756"/>
                  </a:lnTo>
                  <a:cubicBezTo>
                    <a:pt x="2363" y="756"/>
                    <a:pt x="1261" y="599"/>
                    <a:pt x="567" y="315"/>
                  </a:cubicBezTo>
                  <a:cubicBezTo>
                    <a:pt x="347" y="252"/>
                    <a:pt x="158" y="126"/>
                    <a:pt x="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3" name="Google Shape;113;p14"/>
            <p:cNvSpPr/>
            <p:nvPr/>
          </p:nvSpPr>
          <p:spPr>
            <a:xfrm>
              <a:off x="-62511900" y="4268500"/>
              <a:ext cx="78000" cy="60675"/>
            </a:xfrm>
            <a:custGeom>
              <a:rect b="b" l="l" r="r" t="t"/>
              <a:pathLst>
                <a:path extrusionOk="0" h="2427" w="3120">
                  <a:moveTo>
                    <a:pt x="1" y="1"/>
                  </a:moveTo>
                  <a:lnTo>
                    <a:pt x="1" y="1167"/>
                  </a:lnTo>
                  <a:lnTo>
                    <a:pt x="32" y="1167"/>
                  </a:lnTo>
                  <a:cubicBezTo>
                    <a:pt x="32" y="1482"/>
                    <a:pt x="379" y="1797"/>
                    <a:pt x="914" y="2017"/>
                  </a:cubicBezTo>
                  <a:cubicBezTo>
                    <a:pt x="1387" y="2238"/>
                    <a:pt x="2332" y="2395"/>
                    <a:pt x="3120" y="2427"/>
                  </a:cubicBezTo>
                  <a:cubicBezTo>
                    <a:pt x="3057" y="2143"/>
                    <a:pt x="3025" y="1860"/>
                    <a:pt x="3025" y="1608"/>
                  </a:cubicBezTo>
                  <a:cubicBezTo>
                    <a:pt x="3025" y="1324"/>
                    <a:pt x="3088" y="1041"/>
                    <a:pt x="3120" y="757"/>
                  </a:cubicBezTo>
                  <a:cubicBezTo>
                    <a:pt x="2332" y="757"/>
                    <a:pt x="1230" y="599"/>
                    <a:pt x="536" y="316"/>
                  </a:cubicBezTo>
                  <a:cubicBezTo>
                    <a:pt x="347" y="253"/>
                    <a:pt x="158" y="127"/>
                    <a:pt x="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14" name="Google Shape;114;p14"/>
          <p:cNvGrpSpPr/>
          <p:nvPr/>
        </p:nvGrpSpPr>
        <p:grpSpPr>
          <a:xfrm>
            <a:off x="1814381" y="1189539"/>
            <a:ext cx="368186" cy="366364"/>
            <a:chOff x="-62151950" y="4111775"/>
            <a:chExt cx="318225" cy="316650"/>
          </a:xfrm>
        </p:grpSpPr>
        <p:sp>
          <p:nvSpPr>
            <p:cNvPr id="115" name="Google Shape;115;p14"/>
            <p:cNvSpPr/>
            <p:nvPr/>
          </p:nvSpPr>
          <p:spPr>
            <a:xfrm>
              <a:off x="-62151950" y="4407925"/>
              <a:ext cx="318225" cy="20500"/>
            </a:xfrm>
            <a:custGeom>
              <a:rect b="b" l="l" r="r" t="t"/>
              <a:pathLst>
                <a:path extrusionOk="0" h="820" w="12729">
                  <a:moveTo>
                    <a:pt x="442" y="0"/>
                  </a:moveTo>
                  <a:cubicBezTo>
                    <a:pt x="221" y="0"/>
                    <a:pt x="1" y="189"/>
                    <a:pt x="1" y="441"/>
                  </a:cubicBezTo>
                  <a:cubicBezTo>
                    <a:pt x="1" y="662"/>
                    <a:pt x="221" y="819"/>
                    <a:pt x="442" y="819"/>
                  </a:cubicBezTo>
                  <a:lnTo>
                    <a:pt x="12288" y="819"/>
                  </a:lnTo>
                  <a:cubicBezTo>
                    <a:pt x="12540" y="819"/>
                    <a:pt x="12697" y="630"/>
                    <a:pt x="12697" y="441"/>
                  </a:cubicBezTo>
                  <a:cubicBezTo>
                    <a:pt x="12729" y="158"/>
                    <a:pt x="12540" y="0"/>
                    <a:pt x="12288"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6" name="Google Shape;116;p14"/>
            <p:cNvSpPr/>
            <p:nvPr/>
          </p:nvSpPr>
          <p:spPr>
            <a:xfrm>
              <a:off x="-62151950" y="4283475"/>
              <a:ext cx="84300" cy="104000"/>
            </a:xfrm>
            <a:custGeom>
              <a:rect b="b" l="l" r="r" t="t"/>
              <a:pathLst>
                <a:path extrusionOk="0" h="4160" w="3372">
                  <a:moveTo>
                    <a:pt x="1009" y="0"/>
                  </a:moveTo>
                  <a:cubicBezTo>
                    <a:pt x="442" y="0"/>
                    <a:pt x="1" y="442"/>
                    <a:pt x="1" y="1009"/>
                  </a:cubicBezTo>
                  <a:lnTo>
                    <a:pt x="1" y="3214"/>
                  </a:lnTo>
                  <a:cubicBezTo>
                    <a:pt x="64" y="3718"/>
                    <a:pt x="473" y="4159"/>
                    <a:pt x="1009" y="4159"/>
                  </a:cubicBezTo>
                  <a:lnTo>
                    <a:pt x="2363" y="4159"/>
                  </a:lnTo>
                  <a:cubicBezTo>
                    <a:pt x="2931" y="4159"/>
                    <a:pt x="3372" y="3718"/>
                    <a:pt x="3372" y="3214"/>
                  </a:cubicBezTo>
                  <a:lnTo>
                    <a:pt x="3372" y="1009"/>
                  </a:lnTo>
                  <a:cubicBezTo>
                    <a:pt x="3372" y="442"/>
                    <a:pt x="2931" y="0"/>
                    <a:pt x="236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7" name="Google Shape;117;p14"/>
            <p:cNvSpPr/>
            <p:nvPr/>
          </p:nvSpPr>
          <p:spPr>
            <a:xfrm>
              <a:off x="-62033800" y="4111775"/>
              <a:ext cx="82725" cy="275700"/>
            </a:xfrm>
            <a:custGeom>
              <a:rect b="b" l="l" r="r" t="t"/>
              <a:pathLst>
                <a:path extrusionOk="0" h="11028" w="3309">
                  <a:moveTo>
                    <a:pt x="946" y="0"/>
                  </a:moveTo>
                  <a:cubicBezTo>
                    <a:pt x="410" y="0"/>
                    <a:pt x="0" y="410"/>
                    <a:pt x="0" y="977"/>
                  </a:cubicBezTo>
                  <a:lnTo>
                    <a:pt x="0" y="10082"/>
                  </a:lnTo>
                  <a:cubicBezTo>
                    <a:pt x="0" y="10618"/>
                    <a:pt x="441" y="11027"/>
                    <a:pt x="946" y="11027"/>
                  </a:cubicBezTo>
                  <a:lnTo>
                    <a:pt x="2332" y="11027"/>
                  </a:lnTo>
                  <a:cubicBezTo>
                    <a:pt x="2899" y="11027"/>
                    <a:pt x="3308" y="10586"/>
                    <a:pt x="3308" y="10082"/>
                  </a:cubicBezTo>
                  <a:lnTo>
                    <a:pt x="3308" y="977"/>
                  </a:lnTo>
                  <a:cubicBezTo>
                    <a:pt x="3308" y="410"/>
                    <a:pt x="2899"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8" name="Google Shape;118;p14"/>
            <p:cNvSpPr/>
            <p:nvPr/>
          </p:nvSpPr>
          <p:spPr>
            <a:xfrm>
              <a:off x="-61916450" y="4200775"/>
              <a:ext cx="82725" cy="186700"/>
            </a:xfrm>
            <a:custGeom>
              <a:rect b="b" l="l" r="r" t="t"/>
              <a:pathLst>
                <a:path extrusionOk="0" h="7468" w="3309">
                  <a:moveTo>
                    <a:pt x="946" y="0"/>
                  </a:moveTo>
                  <a:cubicBezTo>
                    <a:pt x="410" y="0"/>
                    <a:pt x="1" y="442"/>
                    <a:pt x="1" y="1009"/>
                  </a:cubicBezTo>
                  <a:lnTo>
                    <a:pt x="1" y="6522"/>
                  </a:lnTo>
                  <a:cubicBezTo>
                    <a:pt x="1" y="7058"/>
                    <a:pt x="442" y="7467"/>
                    <a:pt x="946" y="7467"/>
                  </a:cubicBezTo>
                  <a:lnTo>
                    <a:pt x="2332" y="7467"/>
                  </a:lnTo>
                  <a:cubicBezTo>
                    <a:pt x="2868" y="7467"/>
                    <a:pt x="3309" y="7026"/>
                    <a:pt x="3309" y="6522"/>
                  </a:cubicBezTo>
                  <a:lnTo>
                    <a:pt x="3309" y="1009"/>
                  </a:lnTo>
                  <a:cubicBezTo>
                    <a:pt x="3309" y="442"/>
                    <a:pt x="2868" y="0"/>
                    <a:pt x="233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19" name="Google Shape;119;p14"/>
          <p:cNvSpPr/>
          <p:nvPr/>
        </p:nvSpPr>
        <p:spPr>
          <a:xfrm>
            <a:off x="2482175" y="1376148"/>
            <a:ext cx="1749600" cy="1576800"/>
          </a:xfrm>
          <a:prstGeom prst="roundRect">
            <a:avLst>
              <a:gd fmla="val 11451" name="adj"/>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0" name="Google Shape;120;p14"/>
          <p:cNvSpPr/>
          <p:nvPr/>
        </p:nvSpPr>
        <p:spPr>
          <a:xfrm>
            <a:off x="3772575" y="995465"/>
            <a:ext cx="754500" cy="754500"/>
          </a:xfrm>
          <a:prstGeom prst="ellipse">
            <a:avLst/>
          </a:prstGeom>
          <a:solidFill>
            <a:schemeClr val="accent2"/>
          </a:solidFill>
          <a:ln cap="flat" cmpd="sng" w="28575">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1" name="Google Shape;121;p14"/>
          <p:cNvSpPr txBox="1"/>
          <p:nvPr/>
        </p:nvSpPr>
        <p:spPr>
          <a:xfrm>
            <a:off x="2505750" y="1442011"/>
            <a:ext cx="1674000" cy="280500"/>
          </a:xfrm>
          <a:prstGeom prst="rect">
            <a:avLst/>
          </a:prstGeom>
          <a:noFill/>
          <a:ln>
            <a:noFill/>
          </a:ln>
        </p:spPr>
        <p:txBody>
          <a:bodyPr anchorCtr="0" anchor="ctr" bIns="45700" lIns="91425" spcFirstLastPara="1" rIns="91425" wrap="square" tIns="45700">
            <a:noAutofit/>
          </a:bodyPr>
          <a:lstStyle/>
          <a:p>
            <a:pPr indent="0" lvl="0" marL="0" marR="0" rtl="0" algn="l">
              <a:spcBef>
                <a:spcPts val="0"/>
              </a:spcBef>
              <a:spcAft>
                <a:spcPts val="0"/>
              </a:spcAft>
              <a:buNone/>
            </a:pPr>
            <a:r>
              <a:rPr b="1" lang="en" sz="1500">
                <a:solidFill>
                  <a:schemeClr val="dk1"/>
                </a:solidFill>
                <a:latin typeface="Fira Sans Extra Condensed"/>
                <a:ea typeface="Fira Sans Extra Condensed"/>
                <a:cs typeface="Fira Sans Extra Condensed"/>
                <a:sym typeface="Fira Sans Extra Condensed"/>
              </a:rPr>
              <a:t>EDA hallazgos</a:t>
            </a:r>
            <a:endParaRPr b="1" sz="700">
              <a:solidFill>
                <a:schemeClr val="dk1"/>
              </a:solidFill>
              <a:latin typeface="Fira Sans Extra Condensed"/>
              <a:ea typeface="Fira Sans Extra Condensed"/>
              <a:cs typeface="Fira Sans Extra Condensed"/>
              <a:sym typeface="Fira Sans Extra Condensed"/>
            </a:endParaRPr>
          </a:p>
        </p:txBody>
      </p:sp>
      <p:sp>
        <p:nvSpPr>
          <p:cNvPr id="122" name="Google Shape;122;p14"/>
          <p:cNvSpPr txBox="1"/>
          <p:nvPr/>
        </p:nvSpPr>
        <p:spPr>
          <a:xfrm>
            <a:off x="2509250" y="1812523"/>
            <a:ext cx="1749600" cy="922500"/>
          </a:xfrm>
          <a:prstGeom prst="rect">
            <a:avLst/>
          </a:prstGeom>
          <a:noFill/>
          <a:ln>
            <a:noFill/>
          </a:ln>
        </p:spPr>
        <p:txBody>
          <a:bodyPr anchorCtr="0" anchor="ctr" bIns="45700" lIns="91425" spcFirstLastPara="1" rIns="91425" wrap="square" tIns="45700">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 </a:t>
            </a:r>
            <a:r>
              <a:rPr lang="en" sz="1200">
                <a:solidFill>
                  <a:schemeClr val="dk1"/>
                </a:solidFill>
                <a:latin typeface="Roboto"/>
                <a:ea typeface="Roboto"/>
                <a:cs typeface="Roboto"/>
                <a:sym typeface="Roboto"/>
              </a:rPr>
              <a:t>9% nulos totales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- 46-52 % sin host info</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- 16% sin reviews</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- 10% sin precios </a:t>
            </a:r>
            <a:endParaRPr sz="1200">
              <a:solidFill>
                <a:schemeClr val="dk1"/>
              </a:solidFill>
              <a:latin typeface="Roboto"/>
              <a:ea typeface="Roboto"/>
              <a:cs typeface="Roboto"/>
              <a:sym typeface="Roboto"/>
            </a:endParaRPr>
          </a:p>
          <a:p>
            <a:pPr indent="0" lvl="0" marL="0" rtl="0" algn="l">
              <a:spcBef>
                <a:spcPts val="0"/>
              </a:spcBef>
              <a:spcAft>
                <a:spcPts val="0"/>
              </a:spcAft>
              <a:buNone/>
            </a:pPr>
            <a:r>
              <a:rPr lang="en" sz="1200">
                <a:solidFill>
                  <a:schemeClr val="dk1"/>
                </a:solidFill>
                <a:latin typeface="Roboto"/>
                <a:ea typeface="Roboto"/>
                <a:cs typeface="Roboto"/>
                <a:sym typeface="Roboto"/>
              </a:rPr>
              <a:t>- d</a:t>
            </a:r>
            <a:r>
              <a:rPr lang="en" sz="1200">
                <a:solidFill>
                  <a:schemeClr val="dk1"/>
                </a:solidFill>
                <a:latin typeface="Roboto"/>
                <a:ea typeface="Roboto"/>
                <a:cs typeface="Roboto"/>
                <a:sym typeface="Roboto"/>
              </a:rPr>
              <a:t>istribución</a:t>
            </a:r>
            <a:r>
              <a:rPr lang="en" sz="1200">
                <a:solidFill>
                  <a:schemeClr val="dk1"/>
                </a:solidFill>
                <a:latin typeface="Roboto"/>
                <a:ea typeface="Roboto"/>
                <a:cs typeface="Roboto"/>
                <a:sym typeface="Roboto"/>
              </a:rPr>
              <a:t> sesgada  a derecha en precios</a:t>
            </a:r>
            <a:endParaRPr sz="1200">
              <a:solidFill>
                <a:schemeClr val="dk1"/>
              </a:solidFill>
              <a:latin typeface="Roboto"/>
              <a:ea typeface="Roboto"/>
              <a:cs typeface="Roboto"/>
              <a:sym typeface="Roboto"/>
            </a:endParaRPr>
          </a:p>
        </p:txBody>
      </p:sp>
      <p:grpSp>
        <p:nvGrpSpPr>
          <p:cNvPr id="123" name="Google Shape;123;p14"/>
          <p:cNvGrpSpPr/>
          <p:nvPr/>
        </p:nvGrpSpPr>
        <p:grpSpPr>
          <a:xfrm>
            <a:off x="3966643" y="1189070"/>
            <a:ext cx="366364" cy="367290"/>
            <a:chOff x="-61784125" y="3377700"/>
            <a:chExt cx="316650" cy="317450"/>
          </a:xfrm>
        </p:grpSpPr>
        <p:sp>
          <p:nvSpPr>
            <p:cNvPr id="124" name="Google Shape;124;p14"/>
            <p:cNvSpPr/>
            <p:nvPr/>
          </p:nvSpPr>
          <p:spPr>
            <a:xfrm>
              <a:off x="-61688025" y="3460400"/>
              <a:ext cx="124450" cy="51225"/>
            </a:xfrm>
            <a:custGeom>
              <a:rect b="b" l="l" r="r" t="t"/>
              <a:pathLst>
                <a:path extrusionOk="0" h="2049" w="4978">
                  <a:moveTo>
                    <a:pt x="630" y="1"/>
                  </a:moveTo>
                  <a:cubicBezTo>
                    <a:pt x="252" y="442"/>
                    <a:pt x="0" y="1041"/>
                    <a:pt x="0" y="1671"/>
                  </a:cubicBezTo>
                  <a:cubicBezTo>
                    <a:pt x="0" y="1891"/>
                    <a:pt x="189" y="2049"/>
                    <a:pt x="441" y="2049"/>
                  </a:cubicBezTo>
                  <a:lnTo>
                    <a:pt x="4568" y="2049"/>
                  </a:lnTo>
                  <a:cubicBezTo>
                    <a:pt x="4820" y="2049"/>
                    <a:pt x="4978" y="1860"/>
                    <a:pt x="4978" y="1671"/>
                  </a:cubicBezTo>
                  <a:cubicBezTo>
                    <a:pt x="4978" y="1041"/>
                    <a:pt x="4726" y="442"/>
                    <a:pt x="4348" y="1"/>
                  </a:cubicBezTo>
                  <a:cubicBezTo>
                    <a:pt x="3875" y="568"/>
                    <a:pt x="3182" y="852"/>
                    <a:pt x="2489" y="852"/>
                  </a:cubicBezTo>
                  <a:cubicBezTo>
                    <a:pt x="1827" y="852"/>
                    <a:pt x="1134" y="568"/>
                    <a:pt x="63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5" name="Google Shape;125;p14"/>
            <p:cNvSpPr/>
            <p:nvPr/>
          </p:nvSpPr>
          <p:spPr>
            <a:xfrm>
              <a:off x="-61677800" y="3518900"/>
              <a:ext cx="104775" cy="61850"/>
            </a:xfrm>
            <a:custGeom>
              <a:rect b="b" l="l" r="r" t="t"/>
              <a:pathLst>
                <a:path extrusionOk="0" h="2474" w="4191">
                  <a:moveTo>
                    <a:pt x="2096" y="0"/>
                  </a:moveTo>
                  <a:cubicBezTo>
                    <a:pt x="1985" y="0"/>
                    <a:pt x="1875" y="40"/>
                    <a:pt x="1796" y="118"/>
                  </a:cubicBezTo>
                  <a:lnTo>
                    <a:pt x="158" y="1757"/>
                  </a:lnTo>
                  <a:cubicBezTo>
                    <a:pt x="1" y="1914"/>
                    <a:pt x="1" y="2198"/>
                    <a:pt x="158" y="2355"/>
                  </a:cubicBezTo>
                  <a:cubicBezTo>
                    <a:pt x="237" y="2434"/>
                    <a:pt x="339" y="2473"/>
                    <a:pt x="442" y="2473"/>
                  </a:cubicBezTo>
                  <a:cubicBezTo>
                    <a:pt x="544" y="2473"/>
                    <a:pt x="646" y="2434"/>
                    <a:pt x="725" y="2355"/>
                  </a:cubicBezTo>
                  <a:lnTo>
                    <a:pt x="2111" y="969"/>
                  </a:lnTo>
                  <a:lnTo>
                    <a:pt x="3498" y="2355"/>
                  </a:lnTo>
                  <a:cubicBezTo>
                    <a:pt x="3576" y="2434"/>
                    <a:pt x="3687" y="2473"/>
                    <a:pt x="3797" y="2473"/>
                  </a:cubicBezTo>
                  <a:cubicBezTo>
                    <a:pt x="3907" y="2473"/>
                    <a:pt x="4017" y="2434"/>
                    <a:pt x="4096" y="2355"/>
                  </a:cubicBezTo>
                  <a:cubicBezTo>
                    <a:pt x="4191" y="2198"/>
                    <a:pt x="4191" y="1914"/>
                    <a:pt x="4033" y="1757"/>
                  </a:cubicBezTo>
                  <a:lnTo>
                    <a:pt x="2395" y="118"/>
                  </a:lnTo>
                  <a:cubicBezTo>
                    <a:pt x="2316" y="40"/>
                    <a:pt x="2206" y="0"/>
                    <a:pt x="2096"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6" name="Google Shape;126;p14"/>
            <p:cNvSpPr/>
            <p:nvPr/>
          </p:nvSpPr>
          <p:spPr>
            <a:xfrm>
              <a:off x="-61667550" y="3377700"/>
              <a:ext cx="82700" cy="82725"/>
            </a:xfrm>
            <a:custGeom>
              <a:rect b="b" l="l" r="r" t="t"/>
              <a:pathLst>
                <a:path extrusionOk="0" h="3309" w="3308">
                  <a:moveTo>
                    <a:pt x="1670" y="1"/>
                  </a:moveTo>
                  <a:cubicBezTo>
                    <a:pt x="756" y="1"/>
                    <a:pt x="0" y="757"/>
                    <a:pt x="0" y="1671"/>
                  </a:cubicBezTo>
                  <a:cubicBezTo>
                    <a:pt x="0" y="2584"/>
                    <a:pt x="756" y="3309"/>
                    <a:pt x="1670" y="3309"/>
                  </a:cubicBezTo>
                  <a:cubicBezTo>
                    <a:pt x="2584" y="3309"/>
                    <a:pt x="3308" y="2584"/>
                    <a:pt x="3308" y="1671"/>
                  </a:cubicBezTo>
                  <a:cubicBezTo>
                    <a:pt x="3308" y="757"/>
                    <a:pt x="2584" y="1"/>
                    <a:pt x="167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7" name="Google Shape;127;p14"/>
            <p:cNvSpPr/>
            <p:nvPr/>
          </p:nvSpPr>
          <p:spPr>
            <a:xfrm>
              <a:off x="-61591150" y="3643150"/>
              <a:ext cx="123675" cy="51200"/>
            </a:xfrm>
            <a:custGeom>
              <a:rect b="b" l="l" r="r" t="t"/>
              <a:pathLst>
                <a:path extrusionOk="0" h="2048" w="4947">
                  <a:moveTo>
                    <a:pt x="630" y="0"/>
                  </a:moveTo>
                  <a:cubicBezTo>
                    <a:pt x="221" y="410"/>
                    <a:pt x="0" y="1008"/>
                    <a:pt x="0" y="1638"/>
                  </a:cubicBezTo>
                  <a:cubicBezTo>
                    <a:pt x="0" y="1890"/>
                    <a:pt x="189" y="2048"/>
                    <a:pt x="378" y="2048"/>
                  </a:cubicBezTo>
                  <a:lnTo>
                    <a:pt x="4505" y="2048"/>
                  </a:lnTo>
                  <a:cubicBezTo>
                    <a:pt x="4757" y="2048"/>
                    <a:pt x="4946" y="1827"/>
                    <a:pt x="4946" y="1638"/>
                  </a:cubicBezTo>
                  <a:cubicBezTo>
                    <a:pt x="4946" y="1008"/>
                    <a:pt x="4726" y="410"/>
                    <a:pt x="4316" y="0"/>
                  </a:cubicBezTo>
                  <a:cubicBezTo>
                    <a:pt x="3844" y="536"/>
                    <a:pt x="3182" y="819"/>
                    <a:pt x="2458" y="819"/>
                  </a:cubicBezTo>
                  <a:cubicBezTo>
                    <a:pt x="1796" y="819"/>
                    <a:pt x="1134" y="536"/>
                    <a:pt x="63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14"/>
            <p:cNvSpPr/>
            <p:nvPr/>
          </p:nvSpPr>
          <p:spPr>
            <a:xfrm>
              <a:off x="-61570675" y="3560450"/>
              <a:ext cx="82725" cy="82725"/>
            </a:xfrm>
            <a:custGeom>
              <a:rect b="b" l="l" r="r" t="t"/>
              <a:pathLst>
                <a:path extrusionOk="0" h="3309" w="3309">
                  <a:moveTo>
                    <a:pt x="1670" y="0"/>
                  </a:moveTo>
                  <a:cubicBezTo>
                    <a:pt x="756" y="0"/>
                    <a:pt x="0" y="725"/>
                    <a:pt x="0" y="1638"/>
                  </a:cubicBezTo>
                  <a:cubicBezTo>
                    <a:pt x="0" y="2552"/>
                    <a:pt x="756" y="3308"/>
                    <a:pt x="1670" y="3308"/>
                  </a:cubicBezTo>
                  <a:cubicBezTo>
                    <a:pt x="2552" y="3308"/>
                    <a:pt x="3308" y="2552"/>
                    <a:pt x="3308" y="1638"/>
                  </a:cubicBezTo>
                  <a:cubicBezTo>
                    <a:pt x="3308" y="725"/>
                    <a:pt x="2552" y="0"/>
                    <a:pt x="1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9" name="Google Shape;129;p14"/>
            <p:cNvSpPr/>
            <p:nvPr/>
          </p:nvSpPr>
          <p:spPr>
            <a:xfrm>
              <a:off x="-61784125" y="3643925"/>
              <a:ext cx="124450" cy="51225"/>
            </a:xfrm>
            <a:custGeom>
              <a:rect b="b" l="l" r="r" t="t"/>
              <a:pathLst>
                <a:path extrusionOk="0" h="2049" w="4978">
                  <a:moveTo>
                    <a:pt x="662" y="1"/>
                  </a:moveTo>
                  <a:cubicBezTo>
                    <a:pt x="252" y="442"/>
                    <a:pt x="32" y="1009"/>
                    <a:pt x="32" y="1639"/>
                  </a:cubicBezTo>
                  <a:cubicBezTo>
                    <a:pt x="0" y="1859"/>
                    <a:pt x="189" y="2048"/>
                    <a:pt x="410" y="2048"/>
                  </a:cubicBezTo>
                  <a:lnTo>
                    <a:pt x="4569" y="2048"/>
                  </a:lnTo>
                  <a:cubicBezTo>
                    <a:pt x="4789" y="2048"/>
                    <a:pt x="4978" y="1859"/>
                    <a:pt x="4978" y="1639"/>
                  </a:cubicBezTo>
                  <a:cubicBezTo>
                    <a:pt x="4978" y="1009"/>
                    <a:pt x="4758" y="442"/>
                    <a:pt x="4348" y="1"/>
                  </a:cubicBezTo>
                  <a:cubicBezTo>
                    <a:pt x="3876" y="536"/>
                    <a:pt x="3214" y="820"/>
                    <a:pt x="2521" y="820"/>
                  </a:cubicBezTo>
                  <a:cubicBezTo>
                    <a:pt x="1828" y="820"/>
                    <a:pt x="1166" y="536"/>
                    <a:pt x="662"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14"/>
            <p:cNvSpPr/>
            <p:nvPr/>
          </p:nvSpPr>
          <p:spPr>
            <a:xfrm>
              <a:off x="-61763650" y="3560450"/>
              <a:ext cx="82725" cy="82725"/>
            </a:xfrm>
            <a:custGeom>
              <a:rect b="b" l="l" r="r" t="t"/>
              <a:pathLst>
                <a:path extrusionOk="0" h="3309" w="3309">
                  <a:moveTo>
                    <a:pt x="1670" y="0"/>
                  </a:moveTo>
                  <a:cubicBezTo>
                    <a:pt x="757" y="0"/>
                    <a:pt x="1" y="725"/>
                    <a:pt x="1" y="1638"/>
                  </a:cubicBezTo>
                  <a:cubicBezTo>
                    <a:pt x="1" y="2552"/>
                    <a:pt x="757" y="3308"/>
                    <a:pt x="1670" y="3308"/>
                  </a:cubicBezTo>
                  <a:cubicBezTo>
                    <a:pt x="2552" y="3308"/>
                    <a:pt x="3309" y="2552"/>
                    <a:pt x="3309" y="1638"/>
                  </a:cubicBezTo>
                  <a:cubicBezTo>
                    <a:pt x="3309" y="725"/>
                    <a:pt x="2552" y="0"/>
                    <a:pt x="16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131" name="Google Shape;131;p14"/>
          <p:cNvGrpSpPr/>
          <p:nvPr/>
        </p:nvGrpSpPr>
        <p:grpSpPr>
          <a:xfrm>
            <a:off x="6117993" y="1189084"/>
            <a:ext cx="366364" cy="367290"/>
            <a:chOff x="-61783350" y="3743950"/>
            <a:chExt cx="316650" cy="317450"/>
          </a:xfrm>
        </p:grpSpPr>
        <p:sp>
          <p:nvSpPr>
            <p:cNvPr id="132" name="Google Shape;132;p14"/>
            <p:cNvSpPr/>
            <p:nvPr/>
          </p:nvSpPr>
          <p:spPr>
            <a:xfrm>
              <a:off x="-61783350" y="3743950"/>
              <a:ext cx="316650" cy="317450"/>
            </a:xfrm>
            <a:custGeom>
              <a:rect b="b" l="l" r="r" t="t"/>
              <a:pathLst>
                <a:path extrusionOk="0" h="12698" w="12666">
                  <a:moveTo>
                    <a:pt x="379" y="1"/>
                  </a:moveTo>
                  <a:cubicBezTo>
                    <a:pt x="158" y="1"/>
                    <a:pt x="1" y="190"/>
                    <a:pt x="1" y="410"/>
                  </a:cubicBezTo>
                  <a:lnTo>
                    <a:pt x="1" y="12256"/>
                  </a:lnTo>
                  <a:cubicBezTo>
                    <a:pt x="1" y="12508"/>
                    <a:pt x="190" y="12697"/>
                    <a:pt x="379" y="12697"/>
                  </a:cubicBezTo>
                  <a:lnTo>
                    <a:pt x="12256" y="12697"/>
                  </a:lnTo>
                  <a:cubicBezTo>
                    <a:pt x="12477" y="12697"/>
                    <a:pt x="12666" y="12508"/>
                    <a:pt x="12666" y="12256"/>
                  </a:cubicBezTo>
                  <a:cubicBezTo>
                    <a:pt x="12634" y="12067"/>
                    <a:pt x="12477" y="11878"/>
                    <a:pt x="12256" y="11878"/>
                  </a:cubicBezTo>
                  <a:lnTo>
                    <a:pt x="820" y="11878"/>
                  </a:lnTo>
                  <a:lnTo>
                    <a:pt x="820" y="410"/>
                  </a:lnTo>
                  <a:cubicBezTo>
                    <a:pt x="820" y="158"/>
                    <a:pt x="631" y="1"/>
                    <a:pt x="379"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3" name="Google Shape;133;p14"/>
            <p:cNvSpPr/>
            <p:nvPr/>
          </p:nvSpPr>
          <p:spPr>
            <a:xfrm>
              <a:off x="-61739225" y="3833750"/>
              <a:ext cx="272525" cy="149675"/>
            </a:xfrm>
            <a:custGeom>
              <a:rect b="b" l="l" r="r" t="t"/>
              <a:pathLst>
                <a:path extrusionOk="0" h="5987" w="10901">
                  <a:moveTo>
                    <a:pt x="9641" y="0"/>
                  </a:moveTo>
                  <a:cubicBezTo>
                    <a:pt x="8979" y="0"/>
                    <a:pt x="8444" y="536"/>
                    <a:pt x="8444" y="1229"/>
                  </a:cubicBezTo>
                  <a:cubicBezTo>
                    <a:pt x="8444" y="1418"/>
                    <a:pt x="8475" y="1575"/>
                    <a:pt x="8538" y="1733"/>
                  </a:cubicBezTo>
                  <a:lnTo>
                    <a:pt x="6900" y="3403"/>
                  </a:lnTo>
                  <a:cubicBezTo>
                    <a:pt x="6742" y="3308"/>
                    <a:pt x="6553" y="3277"/>
                    <a:pt x="6396" y="3277"/>
                  </a:cubicBezTo>
                  <a:cubicBezTo>
                    <a:pt x="6238" y="3277"/>
                    <a:pt x="6018" y="3308"/>
                    <a:pt x="5860" y="3403"/>
                  </a:cubicBezTo>
                  <a:lnTo>
                    <a:pt x="5041" y="2552"/>
                  </a:lnTo>
                  <a:cubicBezTo>
                    <a:pt x="5136" y="2395"/>
                    <a:pt x="5167" y="2206"/>
                    <a:pt x="5167" y="2048"/>
                  </a:cubicBezTo>
                  <a:cubicBezTo>
                    <a:pt x="5167" y="1386"/>
                    <a:pt x="4600" y="819"/>
                    <a:pt x="3938" y="819"/>
                  </a:cubicBezTo>
                  <a:cubicBezTo>
                    <a:pt x="3277" y="819"/>
                    <a:pt x="2710" y="1386"/>
                    <a:pt x="2710" y="2048"/>
                  </a:cubicBezTo>
                  <a:cubicBezTo>
                    <a:pt x="2710" y="2237"/>
                    <a:pt x="2773" y="2395"/>
                    <a:pt x="2836" y="2552"/>
                  </a:cubicBezTo>
                  <a:lnTo>
                    <a:pt x="1733" y="3655"/>
                  </a:lnTo>
                  <a:cubicBezTo>
                    <a:pt x="1575" y="3592"/>
                    <a:pt x="1386" y="3560"/>
                    <a:pt x="1229" y="3560"/>
                  </a:cubicBezTo>
                  <a:cubicBezTo>
                    <a:pt x="567" y="3560"/>
                    <a:pt x="0" y="4096"/>
                    <a:pt x="0" y="4757"/>
                  </a:cubicBezTo>
                  <a:cubicBezTo>
                    <a:pt x="0" y="5451"/>
                    <a:pt x="567" y="5986"/>
                    <a:pt x="1229" y="5986"/>
                  </a:cubicBezTo>
                  <a:cubicBezTo>
                    <a:pt x="1891" y="5986"/>
                    <a:pt x="2458" y="5451"/>
                    <a:pt x="2458" y="4757"/>
                  </a:cubicBezTo>
                  <a:cubicBezTo>
                    <a:pt x="2458" y="4568"/>
                    <a:pt x="2395" y="4411"/>
                    <a:pt x="2332" y="4253"/>
                  </a:cubicBezTo>
                  <a:lnTo>
                    <a:pt x="3434" y="3151"/>
                  </a:lnTo>
                  <a:cubicBezTo>
                    <a:pt x="3592" y="3214"/>
                    <a:pt x="3781" y="3277"/>
                    <a:pt x="3938" y="3277"/>
                  </a:cubicBezTo>
                  <a:cubicBezTo>
                    <a:pt x="4096" y="3277"/>
                    <a:pt x="4285" y="3214"/>
                    <a:pt x="4442" y="3151"/>
                  </a:cubicBezTo>
                  <a:lnTo>
                    <a:pt x="5293" y="3970"/>
                  </a:lnTo>
                  <a:cubicBezTo>
                    <a:pt x="5199" y="4127"/>
                    <a:pt x="5167" y="4348"/>
                    <a:pt x="5167" y="4505"/>
                  </a:cubicBezTo>
                  <a:cubicBezTo>
                    <a:pt x="5167" y="5167"/>
                    <a:pt x="5703" y="5703"/>
                    <a:pt x="6396" y="5703"/>
                  </a:cubicBezTo>
                  <a:cubicBezTo>
                    <a:pt x="7057" y="5703"/>
                    <a:pt x="7593" y="5167"/>
                    <a:pt x="7593" y="4505"/>
                  </a:cubicBezTo>
                  <a:cubicBezTo>
                    <a:pt x="7593" y="4285"/>
                    <a:pt x="7561" y="4127"/>
                    <a:pt x="7498" y="3970"/>
                  </a:cubicBezTo>
                  <a:lnTo>
                    <a:pt x="9137" y="2332"/>
                  </a:lnTo>
                  <a:cubicBezTo>
                    <a:pt x="9294" y="2395"/>
                    <a:pt x="9483" y="2458"/>
                    <a:pt x="9641" y="2458"/>
                  </a:cubicBezTo>
                  <a:cubicBezTo>
                    <a:pt x="10334" y="2458"/>
                    <a:pt x="10901" y="1890"/>
                    <a:pt x="10901" y="1229"/>
                  </a:cubicBezTo>
                  <a:cubicBezTo>
                    <a:pt x="10901" y="536"/>
                    <a:pt x="10334" y="0"/>
                    <a:pt x="964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134" name="Google Shape;134;p14"/>
          <p:cNvSpPr txBox="1"/>
          <p:nvPr/>
        </p:nvSpPr>
        <p:spPr>
          <a:xfrm>
            <a:off x="339575" y="3640475"/>
            <a:ext cx="2317200" cy="1108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latin typeface="Roboto"/>
                <a:ea typeface="Roboto"/>
                <a:cs typeface="Roboto"/>
                <a:sym typeface="Roboto"/>
              </a:rPr>
              <a:t>Información de ubicación, anfitrión, características del inmueble, precio, </a:t>
            </a:r>
            <a:r>
              <a:rPr lang="en" sz="1200">
                <a:solidFill>
                  <a:schemeClr val="dk1"/>
                </a:solidFill>
                <a:latin typeface="Roboto"/>
                <a:ea typeface="Roboto"/>
                <a:cs typeface="Roboto"/>
                <a:sym typeface="Roboto"/>
              </a:rPr>
              <a:t>reseñas y</a:t>
            </a:r>
            <a:endParaRPr sz="1200">
              <a:latin typeface="Roboto"/>
              <a:ea typeface="Roboto"/>
              <a:cs typeface="Roboto"/>
              <a:sym typeface="Roboto"/>
            </a:endParaRPr>
          </a:p>
          <a:p>
            <a:pPr indent="0" lvl="0" marL="0" rtl="0" algn="l">
              <a:spcBef>
                <a:spcPts val="0"/>
              </a:spcBef>
              <a:spcAft>
                <a:spcPts val="0"/>
              </a:spcAft>
              <a:buNone/>
            </a:pPr>
            <a:r>
              <a:rPr lang="en" sz="1200">
                <a:latin typeface="Roboto"/>
                <a:ea typeface="Roboto"/>
                <a:cs typeface="Roboto"/>
                <a:sym typeface="Roboto"/>
              </a:rPr>
              <a:t>disponibilidad.</a:t>
            </a:r>
            <a:br>
              <a:rPr lang="en" sz="1200">
                <a:latin typeface="Roboto"/>
                <a:ea typeface="Roboto"/>
                <a:cs typeface="Roboto"/>
                <a:sym typeface="Roboto"/>
              </a:rPr>
            </a:br>
            <a:endParaRPr sz="1200">
              <a:latin typeface="Roboto"/>
              <a:ea typeface="Roboto"/>
              <a:cs typeface="Roboto"/>
              <a:sym typeface="Roboto"/>
            </a:endParaRPr>
          </a:p>
        </p:txBody>
      </p:sp>
      <p:sp>
        <p:nvSpPr>
          <p:cNvPr id="135" name="Google Shape;135;p14"/>
          <p:cNvSpPr txBox="1"/>
          <p:nvPr/>
        </p:nvSpPr>
        <p:spPr>
          <a:xfrm>
            <a:off x="361475" y="3205625"/>
            <a:ext cx="13929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accent1"/>
                </a:solidFill>
                <a:latin typeface="Fira Sans Extra Condensed"/>
                <a:ea typeface="Fira Sans Extra Condensed"/>
                <a:cs typeface="Fira Sans Extra Condensed"/>
                <a:sym typeface="Fira Sans Extra Condensed"/>
              </a:rPr>
              <a:t>Input</a:t>
            </a:r>
            <a:r>
              <a:rPr b="1" lang="en" sz="1600">
                <a:solidFill>
                  <a:schemeClr val="accent2"/>
                </a:solidFill>
                <a:latin typeface="Fira Sans Extra Condensed"/>
                <a:ea typeface="Fira Sans Extra Condensed"/>
                <a:cs typeface="Fira Sans Extra Condensed"/>
                <a:sym typeface="Fira Sans Extra Condensed"/>
              </a:rPr>
              <a:t> </a:t>
            </a:r>
            <a:endParaRPr b="1" sz="1600">
              <a:solidFill>
                <a:schemeClr val="accent2"/>
              </a:solidFill>
              <a:latin typeface="Fira Sans Extra Condensed"/>
              <a:ea typeface="Fira Sans Extra Condensed"/>
              <a:cs typeface="Fira Sans Extra Condensed"/>
              <a:sym typeface="Fira Sans Extra Condensed"/>
            </a:endParaRPr>
          </a:p>
        </p:txBody>
      </p:sp>
      <p:sp>
        <p:nvSpPr>
          <p:cNvPr id="136" name="Google Shape;136;p14"/>
          <p:cNvSpPr txBox="1"/>
          <p:nvPr/>
        </p:nvSpPr>
        <p:spPr>
          <a:xfrm>
            <a:off x="2502150" y="3595925"/>
            <a:ext cx="3873900" cy="3693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sz="1200"/>
              <a:t>Id</a:t>
            </a:r>
            <a:r>
              <a:rPr lang="en" sz="1200"/>
              <a:t>entificar perfiles de propiedades con alta demanda.</a:t>
            </a:r>
            <a:endParaRPr sz="1200"/>
          </a:p>
        </p:txBody>
      </p:sp>
      <p:sp>
        <p:nvSpPr>
          <p:cNvPr id="137" name="Google Shape;137;p14"/>
          <p:cNvSpPr txBox="1"/>
          <p:nvPr/>
        </p:nvSpPr>
        <p:spPr>
          <a:xfrm>
            <a:off x="2529225" y="3280920"/>
            <a:ext cx="1392900" cy="280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Objetivo</a:t>
            </a:r>
            <a:endParaRPr b="1" sz="1600">
              <a:solidFill>
                <a:schemeClr val="accent2"/>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1" name="Shape 141"/>
        <p:cNvGrpSpPr/>
        <p:nvPr/>
      </p:nvGrpSpPr>
      <p:grpSpPr>
        <a:xfrm>
          <a:off x="0" y="0"/>
          <a:ext cx="0" cy="0"/>
          <a:chOff x="0" y="0"/>
          <a:chExt cx="0" cy="0"/>
        </a:xfrm>
      </p:grpSpPr>
      <p:sp>
        <p:nvSpPr>
          <p:cNvPr id="142" name="Google Shape;142;p15"/>
          <p:cNvSpPr txBox="1"/>
          <p:nvPr>
            <p:ph type="title"/>
          </p:nvPr>
        </p:nvSpPr>
        <p:spPr>
          <a:xfrm>
            <a:off x="457200" y="327352"/>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Exploración (EDA): </a:t>
            </a:r>
            <a:r>
              <a:rPr lang="en">
                <a:solidFill>
                  <a:schemeClr val="dk1"/>
                </a:solidFill>
              </a:rPr>
              <a:t>Hallazgos clave</a:t>
            </a:r>
            <a:endParaRPr>
              <a:solidFill>
                <a:schemeClr val="dk1"/>
              </a:solidFill>
            </a:endParaRPr>
          </a:p>
          <a:p>
            <a:pPr indent="0" lvl="0" marL="0" rtl="0" algn="ctr">
              <a:spcBef>
                <a:spcPts val="0"/>
              </a:spcBef>
              <a:spcAft>
                <a:spcPts val="0"/>
              </a:spcAft>
              <a:buNone/>
            </a:pPr>
            <a:r>
              <a:t/>
            </a:r>
            <a:endParaRPr/>
          </a:p>
        </p:txBody>
      </p:sp>
      <p:sp>
        <p:nvSpPr>
          <p:cNvPr id="143" name="Google Shape;143;p15"/>
          <p:cNvSpPr/>
          <p:nvPr/>
        </p:nvSpPr>
        <p:spPr>
          <a:xfrm rot="10800000">
            <a:off x="-12025" y="688248"/>
            <a:ext cx="4613400" cy="3813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15"/>
          <p:cNvSpPr/>
          <p:nvPr/>
        </p:nvSpPr>
        <p:spPr>
          <a:xfrm>
            <a:off x="4073650" y="718675"/>
            <a:ext cx="4613400" cy="3459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5" name="Google Shape;145;p15"/>
          <p:cNvSpPr/>
          <p:nvPr/>
        </p:nvSpPr>
        <p:spPr>
          <a:xfrm rot="10800000">
            <a:off x="12550" y="3031012"/>
            <a:ext cx="4613400" cy="3459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15"/>
          <p:cNvSpPr/>
          <p:nvPr/>
        </p:nvSpPr>
        <p:spPr>
          <a:xfrm>
            <a:off x="4073650" y="3025961"/>
            <a:ext cx="4613400" cy="381300"/>
          </a:xfrm>
          <a:prstGeom prst="rect">
            <a:avLst/>
          </a:prstGeom>
          <a:gradFill>
            <a:gsLst>
              <a:gs pos="0">
                <a:srgbClr val="EFEFEF"/>
              </a:gs>
              <a:gs pos="64000">
                <a:srgbClr val="F3F3F3"/>
              </a:gs>
              <a:gs pos="100000">
                <a:srgbClr val="FFFFFF">
                  <a:alpha val="0"/>
                </a:srgbClr>
              </a:gs>
            </a:gsLst>
            <a:lin ang="10800025" scaled="0"/>
          </a:gra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7" name="Google Shape;147;p15"/>
          <p:cNvSpPr txBox="1"/>
          <p:nvPr/>
        </p:nvSpPr>
        <p:spPr>
          <a:xfrm>
            <a:off x="4833800" y="787300"/>
            <a:ext cx="20289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accent2"/>
                </a:solidFill>
                <a:latin typeface="Fira Sans Extra Condensed"/>
                <a:ea typeface="Fira Sans Extra Condensed"/>
                <a:cs typeface="Fira Sans Extra Condensed"/>
                <a:sym typeface="Fira Sans Extra Condensed"/>
              </a:rPr>
              <a:t>Distribución</a:t>
            </a:r>
            <a:r>
              <a:rPr b="1" lang="en" sz="1600">
                <a:solidFill>
                  <a:schemeClr val="accent2"/>
                </a:solidFill>
                <a:latin typeface="Fira Sans Extra Condensed"/>
                <a:ea typeface="Fira Sans Extra Condensed"/>
                <a:cs typeface="Fira Sans Extra Condensed"/>
                <a:sym typeface="Fira Sans Extra Condensed"/>
              </a:rPr>
              <a:t> de Precios</a:t>
            </a:r>
            <a:endParaRPr b="1" sz="1600">
              <a:solidFill>
                <a:schemeClr val="accent2"/>
              </a:solidFill>
              <a:latin typeface="Fira Sans Extra Condensed"/>
              <a:ea typeface="Fira Sans Extra Condensed"/>
              <a:cs typeface="Fira Sans Extra Condensed"/>
              <a:sym typeface="Fira Sans Extra Condensed"/>
            </a:endParaRPr>
          </a:p>
        </p:txBody>
      </p:sp>
      <p:sp>
        <p:nvSpPr>
          <p:cNvPr id="148" name="Google Shape;148;p15"/>
          <p:cNvSpPr txBox="1"/>
          <p:nvPr/>
        </p:nvSpPr>
        <p:spPr>
          <a:xfrm>
            <a:off x="216563" y="766357"/>
            <a:ext cx="2972400" cy="2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6"/>
                </a:solidFill>
                <a:latin typeface="Fira Sans Extra Condensed"/>
                <a:ea typeface="Fira Sans Extra Condensed"/>
                <a:cs typeface="Fira Sans Extra Condensed"/>
                <a:sym typeface="Fira Sans Extra Condensed"/>
              </a:rPr>
              <a:t>Valores Faltantes</a:t>
            </a:r>
            <a:endParaRPr b="1" sz="1600">
              <a:solidFill>
                <a:schemeClr val="accent6"/>
              </a:solidFill>
              <a:latin typeface="Fira Sans Extra Condensed"/>
              <a:ea typeface="Fira Sans Extra Condensed"/>
              <a:cs typeface="Fira Sans Extra Condensed"/>
              <a:sym typeface="Fira Sans Extra Condensed"/>
            </a:endParaRPr>
          </a:p>
        </p:txBody>
      </p:sp>
      <p:sp>
        <p:nvSpPr>
          <p:cNvPr id="149" name="Google Shape;149;p15"/>
          <p:cNvSpPr txBox="1"/>
          <p:nvPr/>
        </p:nvSpPr>
        <p:spPr>
          <a:xfrm>
            <a:off x="300685" y="1257998"/>
            <a:ext cx="25176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1200">
              <a:solidFill>
                <a:srgbClr val="000000"/>
              </a:solidFill>
              <a:latin typeface="Roboto"/>
              <a:ea typeface="Roboto"/>
              <a:cs typeface="Roboto"/>
              <a:sym typeface="Roboto"/>
            </a:endParaRPr>
          </a:p>
        </p:txBody>
      </p:sp>
      <p:sp>
        <p:nvSpPr>
          <p:cNvPr id="150" name="Google Shape;150;p15"/>
          <p:cNvSpPr txBox="1"/>
          <p:nvPr/>
        </p:nvSpPr>
        <p:spPr>
          <a:xfrm>
            <a:off x="4929940" y="3080660"/>
            <a:ext cx="23052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chemeClr val="accent4"/>
                </a:solidFill>
                <a:latin typeface="Fira Sans Extra Condensed"/>
                <a:ea typeface="Fira Sans Extra Condensed"/>
                <a:cs typeface="Fira Sans Extra Condensed"/>
                <a:sym typeface="Fira Sans Extra Condensed"/>
              </a:rPr>
              <a:t>Ocupación</a:t>
            </a:r>
            <a:r>
              <a:rPr b="1" lang="en" sz="1600">
                <a:solidFill>
                  <a:schemeClr val="accent4"/>
                </a:solidFill>
                <a:latin typeface="Fira Sans Extra Condensed"/>
                <a:ea typeface="Fira Sans Extra Condensed"/>
                <a:cs typeface="Fira Sans Extra Condensed"/>
                <a:sym typeface="Fira Sans Extra Condensed"/>
              </a:rPr>
              <a:t> y Disponibilidad</a:t>
            </a:r>
            <a:endParaRPr b="1" sz="1600">
              <a:solidFill>
                <a:schemeClr val="accent4"/>
              </a:solidFill>
              <a:latin typeface="Fira Sans Extra Condensed"/>
              <a:ea typeface="Fira Sans Extra Condensed"/>
              <a:cs typeface="Fira Sans Extra Condensed"/>
              <a:sym typeface="Fira Sans Extra Condensed"/>
            </a:endParaRPr>
          </a:p>
        </p:txBody>
      </p:sp>
      <p:sp>
        <p:nvSpPr>
          <p:cNvPr id="151" name="Google Shape;151;p15"/>
          <p:cNvSpPr txBox="1"/>
          <p:nvPr/>
        </p:nvSpPr>
        <p:spPr>
          <a:xfrm>
            <a:off x="72906" y="3075311"/>
            <a:ext cx="2972400" cy="252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solidFill>
                  <a:schemeClr val="accent5"/>
                </a:solidFill>
                <a:latin typeface="Fira Sans Extra Condensed"/>
                <a:ea typeface="Fira Sans Extra Condensed"/>
                <a:cs typeface="Fira Sans Extra Condensed"/>
                <a:sym typeface="Fira Sans Extra Condensed"/>
              </a:rPr>
              <a:t>Outliers en Atributos</a:t>
            </a:r>
            <a:endParaRPr b="1" sz="1600">
              <a:solidFill>
                <a:schemeClr val="accent5"/>
              </a:solidFill>
              <a:latin typeface="Fira Sans Extra Condensed"/>
              <a:ea typeface="Fira Sans Extra Condensed"/>
              <a:cs typeface="Fira Sans Extra Condensed"/>
              <a:sym typeface="Fira Sans Extra Condensed"/>
            </a:endParaRPr>
          </a:p>
        </p:txBody>
      </p:sp>
      <p:pic>
        <p:nvPicPr>
          <p:cNvPr id="152" name="Google Shape;152;p15"/>
          <p:cNvPicPr preferRelativeResize="0"/>
          <p:nvPr/>
        </p:nvPicPr>
        <p:blipFill>
          <a:blip r:embed="rId3">
            <a:alphaModFix/>
          </a:blip>
          <a:stretch>
            <a:fillRect/>
          </a:stretch>
        </p:blipFill>
        <p:spPr>
          <a:xfrm>
            <a:off x="0" y="1180775"/>
            <a:ext cx="4182098" cy="1831374"/>
          </a:xfrm>
          <a:prstGeom prst="rect">
            <a:avLst/>
          </a:prstGeom>
          <a:noFill/>
          <a:ln>
            <a:noFill/>
          </a:ln>
        </p:spPr>
      </p:pic>
      <p:pic>
        <p:nvPicPr>
          <p:cNvPr id="153" name="Google Shape;153;p15"/>
          <p:cNvPicPr preferRelativeResize="0"/>
          <p:nvPr/>
        </p:nvPicPr>
        <p:blipFill>
          <a:blip r:embed="rId4">
            <a:alphaModFix/>
          </a:blip>
          <a:stretch>
            <a:fillRect/>
          </a:stretch>
        </p:blipFill>
        <p:spPr>
          <a:xfrm>
            <a:off x="4601375" y="1185895"/>
            <a:ext cx="4242197" cy="1754150"/>
          </a:xfrm>
          <a:prstGeom prst="rect">
            <a:avLst/>
          </a:prstGeom>
          <a:noFill/>
          <a:ln>
            <a:noFill/>
          </a:ln>
        </p:spPr>
      </p:pic>
      <p:pic>
        <p:nvPicPr>
          <p:cNvPr id="154" name="Google Shape;154;p15"/>
          <p:cNvPicPr preferRelativeResize="0"/>
          <p:nvPr/>
        </p:nvPicPr>
        <p:blipFill>
          <a:blip r:embed="rId5">
            <a:alphaModFix/>
          </a:blip>
          <a:stretch>
            <a:fillRect/>
          </a:stretch>
        </p:blipFill>
        <p:spPr>
          <a:xfrm>
            <a:off x="72900" y="3393360"/>
            <a:ext cx="4182098" cy="1754150"/>
          </a:xfrm>
          <a:prstGeom prst="rect">
            <a:avLst/>
          </a:prstGeom>
          <a:noFill/>
          <a:ln>
            <a:noFill/>
          </a:ln>
        </p:spPr>
      </p:pic>
      <p:pic>
        <p:nvPicPr>
          <p:cNvPr id="155" name="Google Shape;155;p15"/>
          <p:cNvPicPr preferRelativeResize="0"/>
          <p:nvPr/>
        </p:nvPicPr>
        <p:blipFill>
          <a:blip r:embed="rId6">
            <a:alphaModFix/>
          </a:blip>
          <a:stretch>
            <a:fillRect/>
          </a:stretch>
        </p:blipFill>
        <p:spPr>
          <a:xfrm>
            <a:off x="4673050" y="3376900"/>
            <a:ext cx="4014001" cy="17541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9" name="Shape 159"/>
        <p:cNvGrpSpPr/>
        <p:nvPr/>
      </p:nvGrpSpPr>
      <p:grpSpPr>
        <a:xfrm>
          <a:off x="0" y="0"/>
          <a:ext cx="0" cy="0"/>
          <a:chOff x="0" y="0"/>
          <a:chExt cx="0" cy="0"/>
        </a:xfrm>
      </p:grpSpPr>
      <p:cxnSp>
        <p:nvCxnSpPr>
          <p:cNvPr id="160" name="Google Shape;160;p16"/>
          <p:cNvCxnSpPr>
            <a:endCxn id="161" idx="6"/>
          </p:cNvCxnSpPr>
          <p:nvPr/>
        </p:nvCxnSpPr>
        <p:spPr>
          <a:xfrm flipH="1">
            <a:off x="2852380" y="4152593"/>
            <a:ext cx="1262400" cy="377400"/>
          </a:xfrm>
          <a:prstGeom prst="bentConnector3">
            <a:avLst>
              <a:gd fmla="val 50000" name="adj1"/>
            </a:avLst>
          </a:prstGeom>
          <a:noFill/>
          <a:ln cap="flat" cmpd="sng" w="9525">
            <a:solidFill>
              <a:schemeClr val="accent4"/>
            </a:solidFill>
            <a:prstDash val="solid"/>
            <a:round/>
            <a:headEnd len="med" w="med" type="none"/>
            <a:tailEnd len="med" w="med" type="none"/>
          </a:ln>
        </p:spPr>
      </p:cxnSp>
      <p:cxnSp>
        <p:nvCxnSpPr>
          <p:cNvPr id="162" name="Google Shape;162;p16"/>
          <p:cNvCxnSpPr>
            <a:endCxn id="163" idx="2"/>
          </p:cNvCxnSpPr>
          <p:nvPr/>
        </p:nvCxnSpPr>
        <p:spPr>
          <a:xfrm>
            <a:off x="5143430" y="4152705"/>
            <a:ext cx="1183800" cy="375300"/>
          </a:xfrm>
          <a:prstGeom prst="bentConnector3">
            <a:avLst>
              <a:gd fmla="val 50000" name="adj1"/>
            </a:avLst>
          </a:prstGeom>
          <a:noFill/>
          <a:ln cap="flat" cmpd="sng" w="9525">
            <a:solidFill>
              <a:schemeClr val="accent5"/>
            </a:solidFill>
            <a:prstDash val="solid"/>
            <a:round/>
            <a:headEnd len="med" w="med" type="none"/>
            <a:tailEnd len="med" w="med" type="none"/>
          </a:ln>
        </p:spPr>
      </p:cxnSp>
      <p:cxnSp>
        <p:nvCxnSpPr>
          <p:cNvPr id="164" name="Google Shape;164;p16"/>
          <p:cNvCxnSpPr>
            <a:endCxn id="165" idx="6"/>
          </p:cNvCxnSpPr>
          <p:nvPr/>
        </p:nvCxnSpPr>
        <p:spPr>
          <a:xfrm rot="10800000">
            <a:off x="2852380" y="3085380"/>
            <a:ext cx="521700" cy="0"/>
          </a:xfrm>
          <a:prstGeom prst="straightConnector1">
            <a:avLst/>
          </a:prstGeom>
          <a:noFill/>
          <a:ln cap="flat" cmpd="sng" w="9525">
            <a:solidFill>
              <a:schemeClr val="accent3"/>
            </a:solidFill>
            <a:prstDash val="solid"/>
            <a:round/>
            <a:headEnd len="med" w="med" type="none"/>
            <a:tailEnd len="med" w="med" type="none"/>
          </a:ln>
        </p:spPr>
      </p:cxnSp>
      <p:cxnSp>
        <p:nvCxnSpPr>
          <p:cNvPr id="166" name="Google Shape;166;p16"/>
          <p:cNvCxnSpPr>
            <a:stCxn id="167" idx="2"/>
          </p:cNvCxnSpPr>
          <p:nvPr/>
        </p:nvCxnSpPr>
        <p:spPr>
          <a:xfrm rot="10800000">
            <a:off x="5788205" y="3079618"/>
            <a:ext cx="524100" cy="0"/>
          </a:xfrm>
          <a:prstGeom prst="straightConnector1">
            <a:avLst/>
          </a:prstGeom>
          <a:noFill/>
          <a:ln cap="flat" cmpd="sng" w="9525">
            <a:solidFill>
              <a:schemeClr val="accent6"/>
            </a:solidFill>
            <a:prstDash val="solid"/>
            <a:round/>
            <a:headEnd len="med" w="med" type="none"/>
            <a:tailEnd len="med" w="med" type="none"/>
          </a:ln>
        </p:spPr>
      </p:cxnSp>
      <p:cxnSp>
        <p:nvCxnSpPr>
          <p:cNvPr id="168" name="Google Shape;168;p16"/>
          <p:cNvCxnSpPr>
            <a:endCxn id="169" idx="6"/>
          </p:cNvCxnSpPr>
          <p:nvPr/>
        </p:nvCxnSpPr>
        <p:spPr>
          <a:xfrm rot="10800000">
            <a:off x="2852380" y="1519655"/>
            <a:ext cx="1207500" cy="493200"/>
          </a:xfrm>
          <a:prstGeom prst="bentConnector3">
            <a:avLst>
              <a:gd fmla="val 50000" name="adj1"/>
            </a:avLst>
          </a:prstGeom>
          <a:noFill/>
          <a:ln cap="flat" cmpd="sng" w="9525">
            <a:solidFill>
              <a:schemeClr val="accent1"/>
            </a:solidFill>
            <a:prstDash val="solid"/>
            <a:round/>
            <a:headEnd len="med" w="med" type="none"/>
            <a:tailEnd len="med" w="med" type="none"/>
          </a:ln>
        </p:spPr>
      </p:cxnSp>
      <p:cxnSp>
        <p:nvCxnSpPr>
          <p:cNvPr id="170" name="Google Shape;170;p16"/>
          <p:cNvCxnSpPr>
            <a:endCxn id="171" idx="2"/>
          </p:cNvCxnSpPr>
          <p:nvPr/>
        </p:nvCxnSpPr>
        <p:spPr>
          <a:xfrm flipH="1" rot="10800000">
            <a:off x="5157230" y="1514980"/>
            <a:ext cx="1170000" cy="498000"/>
          </a:xfrm>
          <a:prstGeom prst="bentConnector3">
            <a:avLst>
              <a:gd fmla="val 50000" name="adj1"/>
            </a:avLst>
          </a:prstGeom>
          <a:noFill/>
          <a:ln cap="flat" cmpd="sng" w="9525">
            <a:solidFill>
              <a:schemeClr val="accent2"/>
            </a:solidFill>
            <a:prstDash val="solid"/>
            <a:round/>
            <a:headEnd len="med" w="med" type="none"/>
            <a:tailEnd len="med" w="med" type="none"/>
          </a:ln>
        </p:spPr>
      </p:cxnSp>
      <p:sp>
        <p:nvSpPr>
          <p:cNvPr id="172" name="Google Shape;172;p16"/>
          <p:cNvSpPr txBox="1"/>
          <p:nvPr>
            <p:ph type="title"/>
          </p:nvPr>
        </p:nvSpPr>
        <p:spPr>
          <a:xfrm>
            <a:off x="457200" y="315350"/>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Clr>
                <a:schemeClr val="dk1"/>
              </a:buClr>
              <a:buSzPts val="1100"/>
              <a:buFont typeface="Arial"/>
              <a:buNone/>
            </a:pPr>
            <a:r>
              <a:rPr lang="en">
                <a:solidFill>
                  <a:schemeClr val="dk1"/>
                </a:solidFill>
              </a:rPr>
              <a:t>Limpieza y </a:t>
            </a:r>
            <a:r>
              <a:rPr lang="en">
                <a:solidFill>
                  <a:schemeClr val="dk1"/>
                </a:solidFill>
              </a:rPr>
              <a:t>preprocesamiento</a:t>
            </a:r>
            <a:r>
              <a:rPr lang="en">
                <a:solidFill>
                  <a:schemeClr val="dk1"/>
                </a:solidFill>
              </a:rPr>
              <a:t> de datos</a:t>
            </a:r>
            <a:endParaRPr>
              <a:solidFill>
                <a:schemeClr val="dk1"/>
              </a:solidFill>
            </a:endParaRPr>
          </a:p>
          <a:p>
            <a:pPr indent="0" lvl="0" marL="0" rtl="0" algn="ctr">
              <a:spcBef>
                <a:spcPts val="0"/>
              </a:spcBef>
              <a:spcAft>
                <a:spcPts val="0"/>
              </a:spcAft>
              <a:buNone/>
            </a:pPr>
            <a:r>
              <a:rPr lang="en"/>
              <a:t>Tratamiento de nulos, outliers y tipos de datos</a:t>
            </a:r>
            <a:endParaRPr/>
          </a:p>
        </p:txBody>
      </p:sp>
      <p:sp>
        <p:nvSpPr>
          <p:cNvPr id="167" name="Google Shape;167;p16"/>
          <p:cNvSpPr/>
          <p:nvPr/>
        </p:nvSpPr>
        <p:spPr>
          <a:xfrm>
            <a:off x="6312305" y="2782468"/>
            <a:ext cx="594300" cy="594300"/>
          </a:xfrm>
          <a:prstGeom prst="ellipse">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3" name="Google Shape;163;p16"/>
          <p:cNvSpPr/>
          <p:nvPr/>
        </p:nvSpPr>
        <p:spPr>
          <a:xfrm>
            <a:off x="6327230" y="4230855"/>
            <a:ext cx="594300" cy="594300"/>
          </a:xfrm>
          <a:prstGeom prst="ellipse">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1" name="Google Shape;171;p16"/>
          <p:cNvSpPr/>
          <p:nvPr/>
        </p:nvSpPr>
        <p:spPr>
          <a:xfrm>
            <a:off x="6327230" y="1217830"/>
            <a:ext cx="594300" cy="594300"/>
          </a:xfrm>
          <a:prstGeom prst="ellipse">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1" name="Google Shape;161;p16"/>
          <p:cNvSpPr/>
          <p:nvPr/>
        </p:nvSpPr>
        <p:spPr>
          <a:xfrm>
            <a:off x="2258080" y="4232843"/>
            <a:ext cx="594300" cy="594300"/>
          </a:xfrm>
          <a:prstGeom prst="ellipse">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9" name="Google Shape;169;p16"/>
          <p:cNvSpPr/>
          <p:nvPr/>
        </p:nvSpPr>
        <p:spPr>
          <a:xfrm>
            <a:off x="2258080" y="1222505"/>
            <a:ext cx="594300" cy="594300"/>
          </a:xfrm>
          <a:prstGeom prst="ellipse">
            <a:avLst/>
          </a:pr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5" name="Google Shape;165;p16"/>
          <p:cNvSpPr/>
          <p:nvPr/>
        </p:nvSpPr>
        <p:spPr>
          <a:xfrm>
            <a:off x="2258080" y="2788230"/>
            <a:ext cx="594300" cy="594300"/>
          </a:xfrm>
          <a:prstGeom prst="ellipse">
            <a:avLst/>
          </a:pr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3" name="Google Shape;173;p16"/>
          <p:cNvSpPr txBox="1"/>
          <p:nvPr/>
        </p:nvSpPr>
        <p:spPr>
          <a:xfrm>
            <a:off x="200" y="1394603"/>
            <a:ext cx="2379900" cy="6327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latin typeface="Roboto"/>
                <a:ea typeface="Roboto"/>
                <a:cs typeface="Roboto"/>
                <a:sym typeface="Roboto"/>
              </a:rPr>
              <a:t>  </a:t>
            </a:r>
            <a:r>
              <a:rPr lang="en" sz="1100">
                <a:solidFill>
                  <a:schemeClr val="dk1"/>
                </a:solidFill>
                <a:latin typeface="Roboto"/>
                <a:ea typeface="Roboto"/>
                <a:cs typeface="Roboto"/>
                <a:sym typeface="Roboto"/>
              </a:rPr>
              <a:t> neighbourhood_group_cleansed</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   calendar_updated</a:t>
            </a:r>
            <a:endParaRPr sz="1100">
              <a:solidFill>
                <a:schemeClr val="dk1"/>
              </a:solidFill>
              <a:latin typeface="Roboto"/>
              <a:ea typeface="Roboto"/>
              <a:cs typeface="Roboto"/>
              <a:sym typeface="Roboto"/>
            </a:endParaRPr>
          </a:p>
          <a:p>
            <a:pPr indent="0" lvl="0" marL="0" rtl="0" algn="l">
              <a:spcBef>
                <a:spcPts val="0"/>
              </a:spcBef>
              <a:spcAft>
                <a:spcPts val="0"/>
              </a:spcAft>
              <a:buNone/>
            </a:pPr>
            <a:r>
              <a:rPr lang="en" sz="1100">
                <a:solidFill>
                  <a:schemeClr val="dk1"/>
                </a:solidFill>
                <a:latin typeface="Roboto"/>
                <a:ea typeface="Roboto"/>
                <a:cs typeface="Roboto"/>
                <a:sym typeface="Roboto"/>
              </a:rPr>
              <a:t>   License entre otras</a:t>
            </a:r>
            <a:endParaRPr sz="1200">
              <a:latin typeface="Roboto"/>
              <a:ea typeface="Roboto"/>
              <a:cs typeface="Roboto"/>
              <a:sym typeface="Roboto"/>
            </a:endParaRPr>
          </a:p>
        </p:txBody>
      </p:sp>
      <p:sp>
        <p:nvSpPr>
          <p:cNvPr id="174" name="Google Shape;174;p16"/>
          <p:cNvSpPr txBox="1"/>
          <p:nvPr/>
        </p:nvSpPr>
        <p:spPr>
          <a:xfrm>
            <a:off x="0" y="1204735"/>
            <a:ext cx="2182500" cy="22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latin typeface="Fira Sans Extra Condensed"/>
                <a:ea typeface="Fira Sans Extra Condensed"/>
                <a:cs typeface="Fira Sans Extra Condensed"/>
                <a:sym typeface="Fira Sans Extra Condensed"/>
              </a:rPr>
              <a:t>Eliminación</a:t>
            </a:r>
            <a:r>
              <a:rPr b="1" lang="en" sz="1600">
                <a:latin typeface="Fira Sans Extra Condensed"/>
                <a:ea typeface="Fira Sans Extra Condensed"/>
                <a:cs typeface="Fira Sans Extra Condensed"/>
                <a:sym typeface="Fira Sans Extra Condensed"/>
              </a:rPr>
              <a:t> de columnas</a:t>
            </a:r>
            <a:endParaRPr b="1" sz="1600">
              <a:latin typeface="Fira Sans Extra Condensed"/>
              <a:ea typeface="Fira Sans Extra Condensed"/>
              <a:cs typeface="Fira Sans Extra Condensed"/>
              <a:sym typeface="Fira Sans Extra Condensed"/>
            </a:endParaRPr>
          </a:p>
        </p:txBody>
      </p:sp>
      <p:sp>
        <p:nvSpPr>
          <p:cNvPr id="175" name="Google Shape;175;p16"/>
          <p:cNvSpPr txBox="1"/>
          <p:nvPr/>
        </p:nvSpPr>
        <p:spPr>
          <a:xfrm>
            <a:off x="6050" y="3015700"/>
            <a:ext cx="2259900" cy="456600"/>
          </a:xfrm>
          <a:prstGeom prst="rect">
            <a:avLst/>
          </a:prstGeom>
          <a:noFill/>
          <a:ln>
            <a:noFill/>
          </a:ln>
        </p:spPr>
        <p:txBody>
          <a:bodyPr anchorCtr="0" anchor="ctr" bIns="91425" lIns="91425" spcFirstLastPara="1" rIns="91425" wrap="square" tIns="91425">
            <a:noAutofit/>
          </a:bodyPr>
          <a:lstStyle/>
          <a:p>
            <a:pPr indent="0" lvl="0" marL="0" rtl="0" algn="r">
              <a:lnSpc>
                <a:spcPct val="115000"/>
              </a:lnSpc>
              <a:spcBef>
                <a:spcPts val="0"/>
              </a:spcBef>
              <a:spcAft>
                <a:spcPts val="0"/>
              </a:spcAft>
              <a:buNone/>
            </a:pPr>
            <a:r>
              <a:rPr lang="en" sz="1200">
                <a:latin typeface="Roboto"/>
                <a:ea typeface="Roboto"/>
                <a:cs typeface="Roboto"/>
                <a:sym typeface="Roboto"/>
              </a:rPr>
              <a:t> f/t por yes, no</a:t>
            </a:r>
            <a:endParaRPr sz="1200">
              <a:latin typeface="Roboto"/>
              <a:ea typeface="Roboto"/>
              <a:cs typeface="Roboto"/>
              <a:sym typeface="Roboto"/>
            </a:endParaRPr>
          </a:p>
          <a:p>
            <a:pPr indent="0" lvl="0" marL="0" rtl="0" algn="r">
              <a:lnSpc>
                <a:spcPct val="115000"/>
              </a:lnSpc>
              <a:spcBef>
                <a:spcPts val="0"/>
              </a:spcBef>
              <a:spcAft>
                <a:spcPts val="0"/>
              </a:spcAft>
              <a:buNone/>
            </a:pPr>
            <a:r>
              <a:rPr lang="en" sz="1200">
                <a:latin typeface="Roboto"/>
                <a:ea typeface="Roboto"/>
                <a:cs typeface="Roboto"/>
                <a:sym typeface="Roboto"/>
              </a:rPr>
              <a:t>has_availability</a:t>
            </a:r>
            <a:endParaRPr sz="1200">
              <a:latin typeface="Roboto"/>
              <a:ea typeface="Roboto"/>
              <a:cs typeface="Roboto"/>
              <a:sym typeface="Roboto"/>
            </a:endParaRPr>
          </a:p>
          <a:p>
            <a:pPr indent="0" lvl="0" marL="0" rtl="0" algn="r">
              <a:lnSpc>
                <a:spcPct val="115000"/>
              </a:lnSpc>
              <a:spcBef>
                <a:spcPts val="0"/>
              </a:spcBef>
              <a:spcAft>
                <a:spcPts val="0"/>
              </a:spcAft>
              <a:buNone/>
            </a:pPr>
            <a:r>
              <a:rPr lang="en" sz="1200">
                <a:latin typeface="Roboto"/>
                <a:ea typeface="Roboto"/>
                <a:cs typeface="Roboto"/>
                <a:sym typeface="Roboto"/>
              </a:rPr>
              <a:t>Was_evaluated_for_superhost, etc</a:t>
            </a:r>
            <a:endParaRPr sz="1200">
              <a:latin typeface="Roboto"/>
              <a:ea typeface="Roboto"/>
              <a:cs typeface="Roboto"/>
              <a:sym typeface="Roboto"/>
            </a:endParaRPr>
          </a:p>
        </p:txBody>
      </p:sp>
      <p:sp>
        <p:nvSpPr>
          <p:cNvPr id="176" name="Google Shape;176;p16"/>
          <p:cNvSpPr txBox="1"/>
          <p:nvPr/>
        </p:nvSpPr>
        <p:spPr>
          <a:xfrm>
            <a:off x="480832" y="2511500"/>
            <a:ext cx="1689900" cy="22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latin typeface="Fira Sans Extra Condensed"/>
                <a:ea typeface="Fira Sans Extra Condensed"/>
                <a:cs typeface="Fira Sans Extra Condensed"/>
                <a:sym typeface="Fira Sans Extra Condensed"/>
              </a:rPr>
              <a:t>Estandarización</a:t>
            </a:r>
            <a:r>
              <a:rPr b="1" lang="en" sz="1600">
                <a:latin typeface="Fira Sans Extra Condensed"/>
                <a:ea typeface="Fira Sans Extra Condensed"/>
                <a:cs typeface="Fira Sans Extra Condensed"/>
                <a:sym typeface="Fira Sans Extra Condensed"/>
              </a:rPr>
              <a:t> </a:t>
            </a:r>
            <a:endParaRPr b="1" sz="1600">
              <a:latin typeface="Fira Sans Extra Condensed"/>
              <a:ea typeface="Fira Sans Extra Condensed"/>
              <a:cs typeface="Fira Sans Extra Condensed"/>
              <a:sym typeface="Fira Sans Extra Condensed"/>
            </a:endParaRPr>
          </a:p>
          <a:p>
            <a:pPr indent="0" lvl="0" marL="0" rtl="0" algn="r">
              <a:spcBef>
                <a:spcPts val="0"/>
              </a:spcBef>
              <a:spcAft>
                <a:spcPts val="0"/>
              </a:spcAft>
              <a:buNone/>
            </a:pPr>
            <a:r>
              <a:rPr b="1" lang="en" sz="1600">
                <a:latin typeface="Fira Sans Extra Condensed"/>
                <a:ea typeface="Fira Sans Extra Condensed"/>
                <a:cs typeface="Fira Sans Extra Condensed"/>
                <a:sym typeface="Fira Sans Extra Condensed"/>
              </a:rPr>
              <a:t>de booleanos</a:t>
            </a:r>
            <a:endParaRPr b="1" sz="1600">
              <a:latin typeface="Fira Sans Extra Condensed"/>
              <a:ea typeface="Fira Sans Extra Condensed"/>
              <a:cs typeface="Fira Sans Extra Condensed"/>
              <a:sym typeface="Fira Sans Extra Condensed"/>
            </a:endParaRPr>
          </a:p>
        </p:txBody>
      </p:sp>
      <p:sp>
        <p:nvSpPr>
          <p:cNvPr id="177" name="Google Shape;177;p16"/>
          <p:cNvSpPr txBox="1"/>
          <p:nvPr/>
        </p:nvSpPr>
        <p:spPr>
          <a:xfrm>
            <a:off x="180165" y="4376547"/>
            <a:ext cx="1978500" cy="4566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100">
                <a:solidFill>
                  <a:schemeClr val="dk1"/>
                </a:solidFill>
              </a:rPr>
              <a:t>N</a:t>
            </a:r>
            <a:r>
              <a:rPr lang="en" sz="1100">
                <a:solidFill>
                  <a:schemeClr val="dk1"/>
                </a:solidFill>
              </a:rPr>
              <a:t>eighbourhood </a:t>
            </a:r>
            <a:endParaRPr sz="1100">
              <a:solidFill>
                <a:schemeClr val="dk1"/>
              </a:solidFill>
            </a:endParaRPr>
          </a:p>
          <a:p>
            <a:pPr indent="0" lvl="0" marL="0" rtl="0" algn="l">
              <a:spcBef>
                <a:spcPts val="0"/>
              </a:spcBef>
              <a:spcAft>
                <a:spcPts val="0"/>
              </a:spcAft>
              <a:buNone/>
            </a:pPr>
            <a:r>
              <a:rPr lang="en" sz="1100">
                <a:solidFill>
                  <a:schemeClr val="dk1"/>
                </a:solidFill>
              </a:rPr>
              <a:t>Not-defined para los valores nulos asociados a textos faltantes</a:t>
            </a:r>
            <a:endParaRPr sz="1100">
              <a:solidFill>
                <a:schemeClr val="dk1"/>
              </a:solidFill>
            </a:endParaRPr>
          </a:p>
        </p:txBody>
      </p:sp>
      <p:sp>
        <p:nvSpPr>
          <p:cNvPr id="178" name="Google Shape;178;p16"/>
          <p:cNvSpPr txBox="1"/>
          <p:nvPr/>
        </p:nvSpPr>
        <p:spPr>
          <a:xfrm>
            <a:off x="6049" y="3978475"/>
            <a:ext cx="2182500" cy="2244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latin typeface="Fira Sans Extra Condensed"/>
                <a:ea typeface="Fira Sans Extra Condensed"/>
                <a:cs typeface="Fira Sans Extra Condensed"/>
                <a:sym typeface="Fira Sans Extra Condensed"/>
              </a:rPr>
              <a:t>Imputación</a:t>
            </a:r>
            <a:r>
              <a:rPr b="1" lang="en" sz="1600">
                <a:latin typeface="Fira Sans Extra Condensed"/>
                <a:ea typeface="Fira Sans Extra Condensed"/>
                <a:cs typeface="Fira Sans Extra Condensed"/>
                <a:sym typeface="Fira Sans Extra Condensed"/>
              </a:rPr>
              <a:t> de textos</a:t>
            </a:r>
            <a:endParaRPr b="1" sz="1600">
              <a:latin typeface="Fira Sans Extra Condensed"/>
              <a:ea typeface="Fira Sans Extra Condensed"/>
              <a:cs typeface="Fira Sans Extra Condensed"/>
              <a:sym typeface="Fira Sans Extra Condensed"/>
            </a:endParaRPr>
          </a:p>
          <a:p>
            <a:pPr indent="0" lvl="0" marL="0" rtl="0" algn="r">
              <a:spcBef>
                <a:spcPts val="0"/>
              </a:spcBef>
              <a:spcAft>
                <a:spcPts val="0"/>
              </a:spcAft>
              <a:buNone/>
            </a:pPr>
            <a:r>
              <a:rPr b="1" lang="en" sz="1600">
                <a:latin typeface="Fira Sans Extra Condensed"/>
                <a:ea typeface="Fira Sans Extra Condensed"/>
                <a:cs typeface="Fira Sans Extra Condensed"/>
                <a:sym typeface="Fira Sans Extra Condensed"/>
              </a:rPr>
              <a:t> faltantes</a:t>
            </a:r>
            <a:endParaRPr b="1" sz="1600">
              <a:latin typeface="Fira Sans Extra Condensed"/>
              <a:ea typeface="Fira Sans Extra Condensed"/>
              <a:cs typeface="Fira Sans Extra Condensed"/>
              <a:sym typeface="Fira Sans Extra Condensed"/>
            </a:endParaRPr>
          </a:p>
        </p:txBody>
      </p:sp>
      <p:sp>
        <p:nvSpPr>
          <p:cNvPr id="179" name="Google Shape;179;p16"/>
          <p:cNvSpPr txBox="1"/>
          <p:nvPr/>
        </p:nvSpPr>
        <p:spPr>
          <a:xfrm>
            <a:off x="7032825" y="1180475"/>
            <a:ext cx="2182500" cy="22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Transformación</a:t>
            </a:r>
            <a:r>
              <a:rPr b="1" lang="en" sz="1600">
                <a:latin typeface="Fira Sans Extra Condensed"/>
                <a:ea typeface="Fira Sans Extra Condensed"/>
                <a:cs typeface="Fira Sans Extra Condensed"/>
                <a:sym typeface="Fira Sans Extra Condensed"/>
              </a:rPr>
              <a:t> de tipos</a:t>
            </a:r>
            <a:endParaRPr b="1" sz="1600">
              <a:latin typeface="Fira Sans Extra Condensed"/>
              <a:ea typeface="Fira Sans Extra Condensed"/>
              <a:cs typeface="Fira Sans Extra Condensed"/>
              <a:sym typeface="Fira Sans Extra Condensed"/>
            </a:endParaRPr>
          </a:p>
        </p:txBody>
      </p:sp>
      <p:sp>
        <p:nvSpPr>
          <p:cNvPr id="180" name="Google Shape;180;p16"/>
          <p:cNvSpPr txBox="1"/>
          <p:nvPr/>
        </p:nvSpPr>
        <p:spPr>
          <a:xfrm>
            <a:off x="7017900" y="2981875"/>
            <a:ext cx="1689900" cy="456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division en dt_train (80%)  y dt_test (20%)</a:t>
            </a:r>
            <a:endParaRPr sz="1200">
              <a:latin typeface="Roboto"/>
              <a:ea typeface="Roboto"/>
              <a:cs typeface="Roboto"/>
              <a:sym typeface="Roboto"/>
            </a:endParaRPr>
          </a:p>
        </p:txBody>
      </p:sp>
      <p:sp>
        <p:nvSpPr>
          <p:cNvPr id="181" name="Google Shape;181;p16"/>
          <p:cNvSpPr txBox="1"/>
          <p:nvPr/>
        </p:nvSpPr>
        <p:spPr>
          <a:xfrm>
            <a:off x="7017900" y="2760100"/>
            <a:ext cx="1586700" cy="22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Split de datos</a:t>
            </a:r>
            <a:endParaRPr b="1" sz="1600">
              <a:latin typeface="Fira Sans Extra Condensed"/>
              <a:ea typeface="Fira Sans Extra Condensed"/>
              <a:cs typeface="Fira Sans Extra Condensed"/>
              <a:sym typeface="Fira Sans Extra Condensed"/>
            </a:endParaRPr>
          </a:p>
        </p:txBody>
      </p:sp>
      <p:sp>
        <p:nvSpPr>
          <p:cNvPr id="182" name="Google Shape;182;p16"/>
          <p:cNvSpPr txBox="1"/>
          <p:nvPr/>
        </p:nvSpPr>
        <p:spPr>
          <a:xfrm>
            <a:off x="7017900" y="4345188"/>
            <a:ext cx="1689900" cy="456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t/>
            </a:r>
            <a:endParaRPr sz="1200">
              <a:latin typeface="Roboto"/>
              <a:ea typeface="Roboto"/>
              <a:cs typeface="Roboto"/>
              <a:sym typeface="Roboto"/>
            </a:endParaRPr>
          </a:p>
        </p:txBody>
      </p:sp>
      <p:sp>
        <p:nvSpPr>
          <p:cNvPr id="183" name="Google Shape;183;p16"/>
          <p:cNvSpPr txBox="1"/>
          <p:nvPr/>
        </p:nvSpPr>
        <p:spPr>
          <a:xfrm>
            <a:off x="7082775" y="4404538"/>
            <a:ext cx="1177800" cy="224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600">
                <a:latin typeface="Fira Sans Extra Condensed"/>
                <a:ea typeface="Fira Sans Extra Condensed"/>
                <a:cs typeface="Fira Sans Extra Condensed"/>
                <a:sym typeface="Fira Sans Extra Condensed"/>
              </a:rPr>
              <a:t>MICE</a:t>
            </a:r>
            <a:endParaRPr b="1" sz="1600">
              <a:latin typeface="Fira Sans Extra Condensed"/>
              <a:ea typeface="Fira Sans Extra Condensed"/>
              <a:cs typeface="Fira Sans Extra Condensed"/>
              <a:sym typeface="Fira Sans Extra Condensed"/>
            </a:endParaRPr>
          </a:p>
        </p:txBody>
      </p:sp>
      <p:sp>
        <p:nvSpPr>
          <p:cNvPr id="184" name="Google Shape;184;p16"/>
          <p:cNvSpPr txBox="1"/>
          <p:nvPr/>
        </p:nvSpPr>
        <p:spPr>
          <a:xfrm>
            <a:off x="7032825" y="1618550"/>
            <a:ext cx="2259900" cy="456600"/>
          </a:xfrm>
          <a:prstGeom prst="rect">
            <a:avLst/>
          </a:prstGeom>
          <a:noFill/>
          <a:ln>
            <a:noFill/>
          </a:ln>
        </p:spPr>
        <p:txBody>
          <a:bodyPr anchorCtr="0" anchor="ctr" bIns="91425" lIns="91425" spcFirstLastPara="1" rIns="91425" wrap="square" tIns="91425">
            <a:noAutofit/>
          </a:bodyPr>
          <a:lstStyle/>
          <a:p>
            <a:pPr indent="0" lvl="0" marL="0" rtl="0" algn="l">
              <a:lnSpc>
                <a:spcPct val="115000"/>
              </a:lnSpc>
              <a:spcBef>
                <a:spcPts val="0"/>
              </a:spcBef>
              <a:spcAft>
                <a:spcPts val="0"/>
              </a:spcAft>
              <a:buNone/>
            </a:pPr>
            <a:r>
              <a:rPr lang="en" sz="1200">
                <a:latin typeface="Roboto"/>
                <a:ea typeface="Roboto"/>
                <a:cs typeface="Roboto"/>
                <a:sym typeface="Roboto"/>
              </a:rPr>
              <a:t>limpieza de formato de price</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datetimes</a:t>
            </a:r>
            <a:endParaRPr sz="1200">
              <a:latin typeface="Roboto"/>
              <a:ea typeface="Roboto"/>
              <a:cs typeface="Roboto"/>
              <a:sym typeface="Roboto"/>
            </a:endParaRPr>
          </a:p>
          <a:p>
            <a:pPr indent="0" lvl="0" marL="0" rtl="0" algn="l">
              <a:lnSpc>
                <a:spcPct val="115000"/>
              </a:lnSpc>
              <a:spcBef>
                <a:spcPts val="0"/>
              </a:spcBef>
              <a:spcAft>
                <a:spcPts val="0"/>
              </a:spcAft>
              <a:buNone/>
            </a:pPr>
            <a:r>
              <a:rPr lang="en" sz="1200">
                <a:latin typeface="Roboto"/>
                <a:ea typeface="Roboto"/>
                <a:cs typeface="Roboto"/>
                <a:sym typeface="Roboto"/>
              </a:rPr>
              <a:t>Imputación</a:t>
            </a:r>
            <a:r>
              <a:rPr lang="en" sz="1200">
                <a:latin typeface="Roboto"/>
                <a:ea typeface="Roboto"/>
                <a:cs typeface="Roboto"/>
                <a:sym typeface="Roboto"/>
              </a:rPr>
              <a:t> de precios con media</a:t>
            </a:r>
            <a:endParaRPr sz="1200">
              <a:latin typeface="Roboto"/>
              <a:ea typeface="Roboto"/>
              <a:cs typeface="Roboto"/>
              <a:sym typeface="Roboto"/>
            </a:endParaRPr>
          </a:p>
        </p:txBody>
      </p:sp>
      <p:grpSp>
        <p:nvGrpSpPr>
          <p:cNvPr id="185" name="Google Shape;185;p16"/>
          <p:cNvGrpSpPr/>
          <p:nvPr/>
        </p:nvGrpSpPr>
        <p:grpSpPr>
          <a:xfrm>
            <a:off x="2406153" y="2915753"/>
            <a:ext cx="298169" cy="339253"/>
            <a:chOff x="1529350" y="258825"/>
            <a:chExt cx="423475" cy="481825"/>
          </a:xfrm>
        </p:grpSpPr>
        <p:sp>
          <p:nvSpPr>
            <p:cNvPr id="186" name="Google Shape;186;p16"/>
            <p:cNvSpPr/>
            <p:nvPr/>
          </p:nvSpPr>
          <p:spPr>
            <a:xfrm>
              <a:off x="1585800" y="258825"/>
              <a:ext cx="310650" cy="430550"/>
            </a:xfrm>
            <a:custGeom>
              <a:rect b="b" l="l" r="r" t="t"/>
              <a:pathLst>
                <a:path extrusionOk="0" h="17222" w="12426">
                  <a:moveTo>
                    <a:pt x="6213" y="3388"/>
                  </a:moveTo>
                  <a:cubicBezTo>
                    <a:pt x="7354" y="3388"/>
                    <a:pt x="8384" y="4074"/>
                    <a:pt x="8821" y="5131"/>
                  </a:cubicBezTo>
                  <a:cubicBezTo>
                    <a:pt x="9257" y="6185"/>
                    <a:pt x="9016" y="7399"/>
                    <a:pt x="8206" y="8206"/>
                  </a:cubicBezTo>
                  <a:cubicBezTo>
                    <a:pt x="7666" y="8748"/>
                    <a:pt x="6945" y="9035"/>
                    <a:pt x="6210" y="9035"/>
                  </a:cubicBezTo>
                  <a:cubicBezTo>
                    <a:pt x="5847" y="9035"/>
                    <a:pt x="5481" y="8965"/>
                    <a:pt x="5132" y="8820"/>
                  </a:cubicBezTo>
                  <a:cubicBezTo>
                    <a:pt x="4075" y="8383"/>
                    <a:pt x="3388" y="7354"/>
                    <a:pt x="3388" y="6212"/>
                  </a:cubicBezTo>
                  <a:cubicBezTo>
                    <a:pt x="3391" y="4652"/>
                    <a:pt x="4653" y="3391"/>
                    <a:pt x="6213" y="3388"/>
                  </a:cubicBezTo>
                  <a:close/>
                  <a:moveTo>
                    <a:pt x="6213" y="0"/>
                  </a:moveTo>
                  <a:cubicBezTo>
                    <a:pt x="2825" y="0"/>
                    <a:pt x="1" y="2728"/>
                    <a:pt x="1" y="6212"/>
                  </a:cubicBezTo>
                  <a:cubicBezTo>
                    <a:pt x="1" y="7537"/>
                    <a:pt x="398" y="8718"/>
                    <a:pt x="1163" y="9826"/>
                  </a:cubicBezTo>
                  <a:lnTo>
                    <a:pt x="5737" y="16959"/>
                  </a:lnTo>
                  <a:cubicBezTo>
                    <a:pt x="5847" y="17134"/>
                    <a:pt x="6029" y="17221"/>
                    <a:pt x="6211" y="17221"/>
                  </a:cubicBezTo>
                  <a:cubicBezTo>
                    <a:pt x="6394" y="17221"/>
                    <a:pt x="6576" y="17134"/>
                    <a:pt x="6686" y="16959"/>
                  </a:cubicBezTo>
                  <a:lnTo>
                    <a:pt x="11278" y="9802"/>
                  </a:lnTo>
                  <a:cubicBezTo>
                    <a:pt x="12025" y="8751"/>
                    <a:pt x="12425" y="7498"/>
                    <a:pt x="12422" y="6212"/>
                  </a:cubicBezTo>
                  <a:cubicBezTo>
                    <a:pt x="12422" y="2786"/>
                    <a:pt x="9637" y="0"/>
                    <a:pt x="6213"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87" name="Google Shape;187;p16"/>
            <p:cNvSpPr/>
            <p:nvPr/>
          </p:nvSpPr>
          <p:spPr>
            <a:xfrm>
              <a:off x="1529350" y="583200"/>
              <a:ext cx="423475" cy="157450"/>
            </a:xfrm>
            <a:custGeom>
              <a:rect b="b" l="l" r="r" t="t"/>
              <a:pathLst>
                <a:path extrusionOk="0" h="6298" w="16939">
                  <a:moveTo>
                    <a:pt x="4050" y="1"/>
                  </a:moveTo>
                  <a:cubicBezTo>
                    <a:pt x="1545" y="582"/>
                    <a:pt x="0" y="1642"/>
                    <a:pt x="0" y="2909"/>
                  </a:cubicBezTo>
                  <a:cubicBezTo>
                    <a:pt x="0" y="5111"/>
                    <a:pt x="4364" y="6297"/>
                    <a:pt x="8471" y="6297"/>
                  </a:cubicBezTo>
                  <a:cubicBezTo>
                    <a:pt x="12575" y="6297"/>
                    <a:pt x="16938" y="5111"/>
                    <a:pt x="16938" y="2909"/>
                  </a:cubicBezTo>
                  <a:cubicBezTo>
                    <a:pt x="16938" y="1642"/>
                    <a:pt x="15391" y="579"/>
                    <a:pt x="12882" y="1"/>
                  </a:cubicBezTo>
                  <a:lnTo>
                    <a:pt x="10040" y="4445"/>
                  </a:lnTo>
                  <a:cubicBezTo>
                    <a:pt x="9673" y="5018"/>
                    <a:pt x="9071" y="5305"/>
                    <a:pt x="8469" y="5305"/>
                  </a:cubicBezTo>
                  <a:cubicBezTo>
                    <a:pt x="7867" y="5305"/>
                    <a:pt x="7265" y="5018"/>
                    <a:pt x="6899" y="4445"/>
                  </a:cubicBezTo>
                  <a:lnTo>
                    <a:pt x="4050"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88" name="Google Shape;188;p16"/>
          <p:cNvGrpSpPr/>
          <p:nvPr/>
        </p:nvGrpSpPr>
        <p:grpSpPr>
          <a:xfrm>
            <a:off x="2380016" y="1349712"/>
            <a:ext cx="350431" cy="339887"/>
            <a:chOff x="3270675" y="841800"/>
            <a:chExt cx="497700" cy="482725"/>
          </a:xfrm>
        </p:grpSpPr>
        <p:sp>
          <p:nvSpPr>
            <p:cNvPr id="189" name="Google Shape;189;p16"/>
            <p:cNvSpPr/>
            <p:nvPr/>
          </p:nvSpPr>
          <p:spPr>
            <a:xfrm>
              <a:off x="3270675" y="902000"/>
              <a:ext cx="447125" cy="422525"/>
            </a:xfrm>
            <a:custGeom>
              <a:rect b="b" l="l" r="r" t="t"/>
              <a:pathLst>
                <a:path extrusionOk="0" h="16901" w="17885">
                  <a:moveTo>
                    <a:pt x="3454" y="0"/>
                  </a:moveTo>
                  <a:cubicBezTo>
                    <a:pt x="3343" y="0"/>
                    <a:pt x="3231" y="40"/>
                    <a:pt x="3141" y="122"/>
                  </a:cubicBezTo>
                  <a:cubicBezTo>
                    <a:pt x="1160" y="1940"/>
                    <a:pt x="0" y="4548"/>
                    <a:pt x="0" y="7246"/>
                  </a:cubicBezTo>
                  <a:cubicBezTo>
                    <a:pt x="0" y="12579"/>
                    <a:pt x="4325" y="16900"/>
                    <a:pt x="9657" y="16900"/>
                  </a:cubicBezTo>
                  <a:cubicBezTo>
                    <a:pt x="10907" y="16900"/>
                    <a:pt x="12175" y="16662"/>
                    <a:pt x="13331" y="16178"/>
                  </a:cubicBezTo>
                  <a:cubicBezTo>
                    <a:pt x="15126" y="15434"/>
                    <a:pt x="16659" y="14169"/>
                    <a:pt x="17728" y="12546"/>
                  </a:cubicBezTo>
                  <a:cubicBezTo>
                    <a:pt x="17884" y="12305"/>
                    <a:pt x="17788" y="11983"/>
                    <a:pt x="17526" y="11866"/>
                  </a:cubicBezTo>
                  <a:lnTo>
                    <a:pt x="9158" y="8171"/>
                  </a:lnTo>
                  <a:cubicBezTo>
                    <a:pt x="9016" y="8108"/>
                    <a:pt x="8896" y="8005"/>
                    <a:pt x="8811" y="7876"/>
                  </a:cubicBezTo>
                  <a:lnTo>
                    <a:pt x="8405" y="7246"/>
                  </a:lnTo>
                  <a:lnTo>
                    <a:pt x="3846" y="212"/>
                  </a:lnTo>
                  <a:cubicBezTo>
                    <a:pt x="3756" y="73"/>
                    <a:pt x="3606" y="0"/>
                    <a:pt x="3454"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0" name="Google Shape;190;p16"/>
            <p:cNvSpPr/>
            <p:nvPr/>
          </p:nvSpPr>
          <p:spPr>
            <a:xfrm>
              <a:off x="3385250" y="841800"/>
              <a:ext cx="279700" cy="220925"/>
            </a:xfrm>
            <a:custGeom>
              <a:rect b="b" l="l" r="r" t="t"/>
              <a:pathLst>
                <a:path extrusionOk="0" h="8837" w="11188">
                  <a:moveTo>
                    <a:pt x="5070" y="0"/>
                  </a:moveTo>
                  <a:cubicBezTo>
                    <a:pt x="3434" y="0"/>
                    <a:pt x="1792" y="415"/>
                    <a:pt x="308" y="1256"/>
                  </a:cubicBezTo>
                  <a:cubicBezTo>
                    <a:pt x="76" y="1388"/>
                    <a:pt x="1" y="1690"/>
                    <a:pt x="148" y="1912"/>
                  </a:cubicBezTo>
                  <a:lnTo>
                    <a:pt x="4532" y="8676"/>
                  </a:lnTo>
                  <a:cubicBezTo>
                    <a:pt x="4601" y="8781"/>
                    <a:pt x="4714" y="8837"/>
                    <a:pt x="4828" y="8837"/>
                  </a:cubicBezTo>
                  <a:cubicBezTo>
                    <a:pt x="4919" y="8837"/>
                    <a:pt x="5010" y="8802"/>
                    <a:pt x="5081" y="8730"/>
                  </a:cubicBezTo>
                  <a:lnTo>
                    <a:pt x="10992" y="2683"/>
                  </a:lnTo>
                  <a:cubicBezTo>
                    <a:pt x="11187" y="2482"/>
                    <a:pt x="11163" y="2156"/>
                    <a:pt x="10940" y="1988"/>
                  </a:cubicBezTo>
                  <a:cubicBezTo>
                    <a:pt x="9218" y="670"/>
                    <a:pt x="7149" y="0"/>
                    <a:pt x="5070"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1" name="Google Shape;191;p16"/>
            <p:cNvSpPr/>
            <p:nvPr/>
          </p:nvSpPr>
          <p:spPr>
            <a:xfrm>
              <a:off x="3530100" y="924750"/>
              <a:ext cx="238275" cy="250200"/>
            </a:xfrm>
            <a:custGeom>
              <a:rect b="b" l="l" r="r" t="t"/>
              <a:pathLst>
                <a:path extrusionOk="0" h="10008" w="9531">
                  <a:moveTo>
                    <a:pt x="6350" y="1"/>
                  </a:moveTo>
                  <a:cubicBezTo>
                    <a:pt x="6230" y="1"/>
                    <a:pt x="6108" y="47"/>
                    <a:pt x="6017" y="142"/>
                  </a:cubicBezTo>
                  <a:lnTo>
                    <a:pt x="172" y="6123"/>
                  </a:lnTo>
                  <a:cubicBezTo>
                    <a:pt x="0" y="6297"/>
                    <a:pt x="57" y="6589"/>
                    <a:pt x="283" y="6689"/>
                  </a:cubicBezTo>
                  <a:lnTo>
                    <a:pt x="7706" y="9968"/>
                  </a:lnTo>
                  <a:cubicBezTo>
                    <a:pt x="7767" y="9995"/>
                    <a:pt x="7830" y="10007"/>
                    <a:pt x="7893" y="10007"/>
                  </a:cubicBezTo>
                  <a:cubicBezTo>
                    <a:pt x="8082" y="10007"/>
                    <a:pt x="8261" y="9890"/>
                    <a:pt x="8329" y="9700"/>
                  </a:cubicBezTo>
                  <a:cubicBezTo>
                    <a:pt x="9531" y="6463"/>
                    <a:pt x="8913" y="2828"/>
                    <a:pt x="6706" y="169"/>
                  </a:cubicBezTo>
                  <a:cubicBezTo>
                    <a:pt x="6615" y="57"/>
                    <a:pt x="6483" y="1"/>
                    <a:pt x="6350"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92" name="Google Shape;192;p16"/>
          <p:cNvGrpSpPr/>
          <p:nvPr/>
        </p:nvGrpSpPr>
        <p:grpSpPr>
          <a:xfrm>
            <a:off x="6446977" y="1345345"/>
            <a:ext cx="354778" cy="339271"/>
            <a:chOff x="5045500" y="842250"/>
            <a:chExt cx="503875" cy="481850"/>
          </a:xfrm>
        </p:grpSpPr>
        <p:sp>
          <p:nvSpPr>
            <p:cNvPr id="193" name="Google Shape;193;p16"/>
            <p:cNvSpPr/>
            <p:nvPr/>
          </p:nvSpPr>
          <p:spPr>
            <a:xfrm>
              <a:off x="5045500" y="842250"/>
              <a:ext cx="503875" cy="481850"/>
            </a:xfrm>
            <a:custGeom>
              <a:rect b="b" l="l" r="r" t="t"/>
              <a:pathLst>
                <a:path extrusionOk="0" h="19274" w="20155">
                  <a:moveTo>
                    <a:pt x="12103" y="1130"/>
                  </a:moveTo>
                  <a:cubicBezTo>
                    <a:pt x="13694" y="1130"/>
                    <a:pt x="15284" y="1735"/>
                    <a:pt x="16496" y="2945"/>
                  </a:cubicBezTo>
                  <a:cubicBezTo>
                    <a:pt x="18917" y="5366"/>
                    <a:pt x="18917" y="9305"/>
                    <a:pt x="16496" y="11729"/>
                  </a:cubicBezTo>
                  <a:cubicBezTo>
                    <a:pt x="15286" y="12940"/>
                    <a:pt x="13695" y="13545"/>
                    <a:pt x="12104" y="13545"/>
                  </a:cubicBezTo>
                  <a:cubicBezTo>
                    <a:pt x="10514" y="13545"/>
                    <a:pt x="8923" y="12940"/>
                    <a:pt x="7712" y="11729"/>
                  </a:cubicBezTo>
                  <a:cubicBezTo>
                    <a:pt x="5288" y="9305"/>
                    <a:pt x="5288" y="5369"/>
                    <a:pt x="7712" y="2945"/>
                  </a:cubicBezTo>
                  <a:cubicBezTo>
                    <a:pt x="8923" y="1735"/>
                    <a:pt x="10513" y="1130"/>
                    <a:pt x="12103" y="1130"/>
                  </a:cubicBezTo>
                  <a:close/>
                  <a:moveTo>
                    <a:pt x="4918" y="13726"/>
                  </a:moveTo>
                  <a:lnTo>
                    <a:pt x="5716" y="14524"/>
                  </a:lnTo>
                  <a:lnTo>
                    <a:pt x="4918" y="15322"/>
                  </a:lnTo>
                  <a:lnTo>
                    <a:pt x="4120" y="14524"/>
                  </a:lnTo>
                  <a:lnTo>
                    <a:pt x="4918" y="13726"/>
                  </a:lnTo>
                  <a:close/>
                  <a:moveTo>
                    <a:pt x="12106" y="1"/>
                  </a:moveTo>
                  <a:cubicBezTo>
                    <a:pt x="10226" y="1"/>
                    <a:pt x="8345" y="717"/>
                    <a:pt x="6914" y="2147"/>
                  </a:cubicBezTo>
                  <a:cubicBezTo>
                    <a:pt x="4725" y="4333"/>
                    <a:pt x="4240" y="7516"/>
                    <a:pt x="5315" y="10133"/>
                  </a:cubicBezTo>
                  <a:lnTo>
                    <a:pt x="4518" y="10931"/>
                  </a:lnTo>
                  <a:cubicBezTo>
                    <a:pt x="4009" y="11434"/>
                    <a:pt x="3876" y="12208"/>
                    <a:pt x="4192" y="12852"/>
                  </a:cubicBezTo>
                  <a:lnTo>
                    <a:pt x="663" y="16382"/>
                  </a:lnTo>
                  <a:cubicBezTo>
                    <a:pt x="1" y="17044"/>
                    <a:pt x="1" y="18116"/>
                    <a:pt x="663" y="18778"/>
                  </a:cubicBezTo>
                  <a:cubicBezTo>
                    <a:pt x="994" y="19108"/>
                    <a:pt x="1428" y="19273"/>
                    <a:pt x="1862" y="19273"/>
                  </a:cubicBezTo>
                  <a:cubicBezTo>
                    <a:pt x="2295" y="19273"/>
                    <a:pt x="2729" y="19108"/>
                    <a:pt x="3060" y="18778"/>
                  </a:cubicBezTo>
                  <a:lnTo>
                    <a:pt x="6586" y="15249"/>
                  </a:lnTo>
                  <a:cubicBezTo>
                    <a:pt x="6820" y="15363"/>
                    <a:pt x="7071" y="15418"/>
                    <a:pt x="7320" y="15418"/>
                  </a:cubicBezTo>
                  <a:cubicBezTo>
                    <a:pt x="7757" y="15418"/>
                    <a:pt x="8188" y="15247"/>
                    <a:pt x="8510" y="14921"/>
                  </a:cubicBezTo>
                  <a:lnTo>
                    <a:pt x="9308" y="14126"/>
                  </a:lnTo>
                  <a:cubicBezTo>
                    <a:pt x="10192" y="14489"/>
                    <a:pt x="11145" y="14675"/>
                    <a:pt x="12104" y="14675"/>
                  </a:cubicBezTo>
                  <a:cubicBezTo>
                    <a:pt x="13962" y="14675"/>
                    <a:pt x="15843" y="13979"/>
                    <a:pt x="17294" y="12527"/>
                  </a:cubicBezTo>
                  <a:cubicBezTo>
                    <a:pt x="20155" y="9666"/>
                    <a:pt x="20155" y="5008"/>
                    <a:pt x="17294" y="2147"/>
                  </a:cubicBezTo>
                  <a:cubicBezTo>
                    <a:pt x="15864" y="716"/>
                    <a:pt x="13985" y="1"/>
                    <a:pt x="1210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4" name="Google Shape;194;p16"/>
            <p:cNvSpPr/>
            <p:nvPr/>
          </p:nvSpPr>
          <p:spPr>
            <a:xfrm>
              <a:off x="5221050" y="898625"/>
              <a:ext cx="254100" cy="254100"/>
            </a:xfrm>
            <a:custGeom>
              <a:rect b="b" l="l" r="r" t="t"/>
              <a:pathLst>
                <a:path extrusionOk="0" h="10164" w="10164">
                  <a:moveTo>
                    <a:pt x="5081" y="1"/>
                  </a:moveTo>
                  <a:cubicBezTo>
                    <a:pt x="2274" y="1"/>
                    <a:pt x="1" y="2274"/>
                    <a:pt x="1" y="5081"/>
                  </a:cubicBezTo>
                  <a:cubicBezTo>
                    <a:pt x="1" y="7887"/>
                    <a:pt x="2274" y="10164"/>
                    <a:pt x="5081" y="10164"/>
                  </a:cubicBezTo>
                  <a:cubicBezTo>
                    <a:pt x="7887" y="10164"/>
                    <a:pt x="10164" y="7887"/>
                    <a:pt x="10164" y="5081"/>
                  </a:cubicBezTo>
                  <a:cubicBezTo>
                    <a:pt x="10164" y="2274"/>
                    <a:pt x="7887" y="1"/>
                    <a:pt x="508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95" name="Google Shape;195;p16"/>
          <p:cNvGrpSpPr/>
          <p:nvPr/>
        </p:nvGrpSpPr>
        <p:grpSpPr>
          <a:xfrm>
            <a:off x="2445559" y="4414340"/>
            <a:ext cx="219345" cy="227301"/>
            <a:chOff x="3357325" y="2093500"/>
            <a:chExt cx="311525" cy="322825"/>
          </a:xfrm>
        </p:grpSpPr>
        <p:sp>
          <p:nvSpPr>
            <p:cNvPr id="196" name="Google Shape;196;p16"/>
            <p:cNvSpPr/>
            <p:nvPr/>
          </p:nvSpPr>
          <p:spPr>
            <a:xfrm>
              <a:off x="3357325" y="2210550"/>
              <a:ext cx="85700" cy="205775"/>
            </a:xfrm>
            <a:custGeom>
              <a:rect b="b" l="l" r="r" t="t"/>
              <a:pathLst>
                <a:path extrusionOk="0" h="8231" w="3428">
                  <a:moveTo>
                    <a:pt x="566" y="1"/>
                  </a:moveTo>
                  <a:cubicBezTo>
                    <a:pt x="253" y="1"/>
                    <a:pt x="0" y="251"/>
                    <a:pt x="0" y="564"/>
                  </a:cubicBezTo>
                  <a:lnTo>
                    <a:pt x="0" y="7664"/>
                  </a:lnTo>
                  <a:cubicBezTo>
                    <a:pt x="0" y="7978"/>
                    <a:pt x="253" y="8231"/>
                    <a:pt x="566" y="8231"/>
                  </a:cubicBezTo>
                  <a:lnTo>
                    <a:pt x="2861" y="8231"/>
                  </a:lnTo>
                  <a:cubicBezTo>
                    <a:pt x="3174" y="8231"/>
                    <a:pt x="3427" y="7978"/>
                    <a:pt x="3427" y="7664"/>
                  </a:cubicBezTo>
                  <a:lnTo>
                    <a:pt x="3427" y="564"/>
                  </a:lnTo>
                  <a:cubicBezTo>
                    <a:pt x="3427" y="251"/>
                    <a:pt x="3174" y="1"/>
                    <a:pt x="2861"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7" name="Google Shape;197;p16"/>
            <p:cNvSpPr/>
            <p:nvPr/>
          </p:nvSpPr>
          <p:spPr>
            <a:xfrm>
              <a:off x="3471225" y="2152075"/>
              <a:ext cx="84725" cy="264250"/>
            </a:xfrm>
            <a:custGeom>
              <a:rect b="b" l="l" r="r" t="t"/>
              <a:pathLst>
                <a:path extrusionOk="0" h="10570" w="3389">
                  <a:moveTo>
                    <a:pt x="563" y="0"/>
                  </a:moveTo>
                  <a:cubicBezTo>
                    <a:pt x="253" y="0"/>
                    <a:pt x="0" y="250"/>
                    <a:pt x="0" y="563"/>
                  </a:cubicBezTo>
                  <a:lnTo>
                    <a:pt x="0" y="10003"/>
                  </a:lnTo>
                  <a:cubicBezTo>
                    <a:pt x="0" y="10317"/>
                    <a:pt x="253" y="10570"/>
                    <a:pt x="563" y="10570"/>
                  </a:cubicBezTo>
                  <a:lnTo>
                    <a:pt x="2822" y="10570"/>
                  </a:lnTo>
                  <a:cubicBezTo>
                    <a:pt x="3135" y="10570"/>
                    <a:pt x="3388" y="10317"/>
                    <a:pt x="3388" y="10003"/>
                  </a:cubicBezTo>
                  <a:lnTo>
                    <a:pt x="3388" y="563"/>
                  </a:lnTo>
                  <a:cubicBezTo>
                    <a:pt x="3388" y="250"/>
                    <a:pt x="3135" y="0"/>
                    <a:pt x="2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198" name="Google Shape;198;p16"/>
            <p:cNvSpPr/>
            <p:nvPr/>
          </p:nvSpPr>
          <p:spPr>
            <a:xfrm>
              <a:off x="3584150" y="2093500"/>
              <a:ext cx="84700" cy="322825"/>
            </a:xfrm>
            <a:custGeom>
              <a:rect b="b" l="l" r="r" t="t"/>
              <a:pathLst>
                <a:path extrusionOk="0" h="12913" w="3388">
                  <a:moveTo>
                    <a:pt x="563" y="0"/>
                  </a:moveTo>
                  <a:cubicBezTo>
                    <a:pt x="253" y="0"/>
                    <a:pt x="0" y="253"/>
                    <a:pt x="0" y="566"/>
                  </a:cubicBezTo>
                  <a:lnTo>
                    <a:pt x="0" y="12346"/>
                  </a:lnTo>
                  <a:cubicBezTo>
                    <a:pt x="0" y="12660"/>
                    <a:pt x="253" y="12913"/>
                    <a:pt x="563" y="12913"/>
                  </a:cubicBezTo>
                  <a:lnTo>
                    <a:pt x="2822" y="12913"/>
                  </a:lnTo>
                  <a:cubicBezTo>
                    <a:pt x="3135" y="12913"/>
                    <a:pt x="3388" y="12660"/>
                    <a:pt x="3388" y="12346"/>
                  </a:cubicBezTo>
                  <a:lnTo>
                    <a:pt x="3388" y="566"/>
                  </a:lnTo>
                  <a:cubicBezTo>
                    <a:pt x="3388" y="253"/>
                    <a:pt x="3135" y="0"/>
                    <a:pt x="2822"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199" name="Google Shape;199;p16"/>
          <p:cNvGrpSpPr/>
          <p:nvPr/>
        </p:nvGrpSpPr>
        <p:grpSpPr>
          <a:xfrm>
            <a:off x="6485206" y="4347128"/>
            <a:ext cx="278296" cy="339253"/>
            <a:chOff x="3907325" y="2620775"/>
            <a:chExt cx="395250" cy="481825"/>
          </a:xfrm>
        </p:grpSpPr>
        <p:sp>
          <p:nvSpPr>
            <p:cNvPr id="200" name="Google Shape;200;p16"/>
            <p:cNvSpPr/>
            <p:nvPr/>
          </p:nvSpPr>
          <p:spPr>
            <a:xfrm>
              <a:off x="3907325" y="3016975"/>
              <a:ext cx="74550" cy="56475"/>
            </a:xfrm>
            <a:custGeom>
              <a:rect b="b" l="l" r="r" t="t"/>
              <a:pathLst>
                <a:path extrusionOk="0" h="2259" w="2982">
                  <a:moveTo>
                    <a:pt x="1" y="0"/>
                  </a:moveTo>
                  <a:lnTo>
                    <a:pt x="1" y="563"/>
                  </a:lnTo>
                  <a:cubicBezTo>
                    <a:pt x="1" y="1500"/>
                    <a:pt x="756" y="2256"/>
                    <a:pt x="1693" y="2259"/>
                  </a:cubicBezTo>
                  <a:lnTo>
                    <a:pt x="2982" y="2259"/>
                  </a:lnTo>
                  <a:cubicBezTo>
                    <a:pt x="2711" y="1527"/>
                    <a:pt x="2515" y="768"/>
                    <a:pt x="2401"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1" name="Google Shape;201;p16"/>
            <p:cNvSpPr/>
            <p:nvPr/>
          </p:nvSpPr>
          <p:spPr>
            <a:xfrm>
              <a:off x="3907325" y="2705450"/>
              <a:ext cx="282325" cy="283325"/>
            </a:xfrm>
            <a:custGeom>
              <a:rect b="b" l="l" r="r" t="t"/>
              <a:pathLst>
                <a:path extrusionOk="0" h="11333" w="11293">
                  <a:moveTo>
                    <a:pt x="1" y="1"/>
                  </a:moveTo>
                  <a:lnTo>
                    <a:pt x="1" y="11332"/>
                  </a:lnTo>
                  <a:lnTo>
                    <a:pt x="2283" y="11332"/>
                  </a:lnTo>
                  <a:cubicBezTo>
                    <a:pt x="2274" y="11142"/>
                    <a:pt x="2259" y="10956"/>
                    <a:pt x="2259" y="10766"/>
                  </a:cubicBezTo>
                  <a:lnTo>
                    <a:pt x="2259" y="9637"/>
                  </a:lnTo>
                  <a:cubicBezTo>
                    <a:pt x="2259" y="8396"/>
                    <a:pt x="2834" y="7249"/>
                    <a:pt x="3834" y="6490"/>
                  </a:cubicBezTo>
                  <a:lnTo>
                    <a:pt x="4517" y="5975"/>
                  </a:lnTo>
                  <a:lnTo>
                    <a:pt x="4517" y="3145"/>
                  </a:lnTo>
                  <a:cubicBezTo>
                    <a:pt x="4517" y="2051"/>
                    <a:pt x="5400" y="1169"/>
                    <a:pt x="6493" y="1169"/>
                  </a:cubicBezTo>
                  <a:cubicBezTo>
                    <a:pt x="7583" y="1169"/>
                    <a:pt x="8468" y="2051"/>
                    <a:pt x="8468" y="3145"/>
                  </a:cubicBezTo>
                  <a:lnTo>
                    <a:pt x="8468" y="3617"/>
                  </a:lnTo>
                  <a:cubicBezTo>
                    <a:pt x="8743" y="3487"/>
                    <a:pt x="9031" y="3426"/>
                    <a:pt x="9314" y="3426"/>
                  </a:cubicBezTo>
                  <a:cubicBezTo>
                    <a:pt x="10141" y="3426"/>
                    <a:pt x="10923" y="3949"/>
                    <a:pt x="11196" y="4795"/>
                  </a:cubicBezTo>
                  <a:cubicBezTo>
                    <a:pt x="11226" y="4780"/>
                    <a:pt x="11260" y="4771"/>
                    <a:pt x="11293" y="4759"/>
                  </a:cubicBezTo>
                  <a:lnTo>
                    <a:pt x="11293" y="1"/>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2" name="Google Shape;202;p16"/>
            <p:cNvSpPr/>
            <p:nvPr/>
          </p:nvSpPr>
          <p:spPr>
            <a:xfrm>
              <a:off x="3907325" y="2620775"/>
              <a:ext cx="282325" cy="56475"/>
            </a:xfrm>
            <a:custGeom>
              <a:rect b="b" l="l" r="r" t="t"/>
              <a:pathLst>
                <a:path extrusionOk="0" h="2259" w="11293">
                  <a:moveTo>
                    <a:pt x="1693" y="0"/>
                  </a:moveTo>
                  <a:cubicBezTo>
                    <a:pt x="756" y="0"/>
                    <a:pt x="1" y="759"/>
                    <a:pt x="1" y="1695"/>
                  </a:cubicBezTo>
                  <a:lnTo>
                    <a:pt x="1" y="2259"/>
                  </a:lnTo>
                  <a:lnTo>
                    <a:pt x="11293" y="2259"/>
                  </a:lnTo>
                  <a:lnTo>
                    <a:pt x="11293" y="1695"/>
                  </a:lnTo>
                  <a:cubicBezTo>
                    <a:pt x="11290" y="759"/>
                    <a:pt x="10534" y="0"/>
                    <a:pt x="9597"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03" name="Google Shape;203;p16"/>
            <p:cNvSpPr/>
            <p:nvPr/>
          </p:nvSpPr>
          <p:spPr>
            <a:xfrm>
              <a:off x="3992025" y="2762900"/>
              <a:ext cx="310550" cy="339700"/>
            </a:xfrm>
            <a:custGeom>
              <a:rect b="b" l="l" r="r" t="t"/>
              <a:pathLst>
                <a:path extrusionOk="0" h="13588" w="12422">
                  <a:moveTo>
                    <a:pt x="3105" y="0"/>
                  </a:moveTo>
                  <a:cubicBezTo>
                    <a:pt x="2635" y="0"/>
                    <a:pt x="2259" y="377"/>
                    <a:pt x="2259" y="847"/>
                  </a:cubicBezTo>
                  <a:lnTo>
                    <a:pt x="2259" y="8468"/>
                  </a:lnTo>
                  <a:cubicBezTo>
                    <a:pt x="2259" y="8781"/>
                    <a:pt x="2006" y="9031"/>
                    <a:pt x="1693" y="9031"/>
                  </a:cubicBezTo>
                  <a:cubicBezTo>
                    <a:pt x="1379" y="9031"/>
                    <a:pt x="1129" y="8781"/>
                    <a:pt x="1129" y="8468"/>
                  </a:cubicBezTo>
                  <a:lnTo>
                    <a:pt x="1129" y="5095"/>
                  </a:lnTo>
                  <a:cubicBezTo>
                    <a:pt x="419" y="5622"/>
                    <a:pt x="0" y="6453"/>
                    <a:pt x="0" y="7339"/>
                  </a:cubicBezTo>
                  <a:lnTo>
                    <a:pt x="0" y="8468"/>
                  </a:lnTo>
                  <a:cubicBezTo>
                    <a:pt x="0" y="10052"/>
                    <a:pt x="368" y="11615"/>
                    <a:pt x="1069" y="13036"/>
                  </a:cubicBezTo>
                  <a:cubicBezTo>
                    <a:pt x="1223" y="13346"/>
                    <a:pt x="1322" y="13587"/>
                    <a:pt x="1693" y="13587"/>
                  </a:cubicBezTo>
                  <a:lnTo>
                    <a:pt x="10726" y="13587"/>
                  </a:lnTo>
                  <a:cubicBezTo>
                    <a:pt x="11097" y="13587"/>
                    <a:pt x="11196" y="13346"/>
                    <a:pt x="11350" y="13036"/>
                  </a:cubicBezTo>
                  <a:cubicBezTo>
                    <a:pt x="12051" y="11615"/>
                    <a:pt x="12419" y="10052"/>
                    <a:pt x="12422" y="8468"/>
                  </a:cubicBezTo>
                  <a:lnTo>
                    <a:pt x="12422" y="5363"/>
                  </a:lnTo>
                  <a:cubicBezTo>
                    <a:pt x="12422" y="4894"/>
                    <a:pt x="12042" y="4517"/>
                    <a:pt x="11572" y="4517"/>
                  </a:cubicBezTo>
                  <a:cubicBezTo>
                    <a:pt x="11106" y="4517"/>
                    <a:pt x="10726" y="4894"/>
                    <a:pt x="10726" y="5363"/>
                  </a:cubicBezTo>
                  <a:lnTo>
                    <a:pt x="10726" y="7339"/>
                  </a:lnTo>
                  <a:cubicBezTo>
                    <a:pt x="10726" y="7652"/>
                    <a:pt x="10473" y="7902"/>
                    <a:pt x="10163" y="7902"/>
                  </a:cubicBezTo>
                  <a:cubicBezTo>
                    <a:pt x="9850" y="7902"/>
                    <a:pt x="9597" y="7652"/>
                    <a:pt x="9597" y="7339"/>
                  </a:cubicBezTo>
                  <a:lnTo>
                    <a:pt x="9597" y="6297"/>
                  </a:lnTo>
                  <a:lnTo>
                    <a:pt x="9597" y="4234"/>
                  </a:lnTo>
                  <a:cubicBezTo>
                    <a:pt x="9597" y="3764"/>
                    <a:pt x="9218" y="3388"/>
                    <a:pt x="8751" y="3388"/>
                  </a:cubicBezTo>
                  <a:cubicBezTo>
                    <a:pt x="8281" y="3388"/>
                    <a:pt x="7905" y="3764"/>
                    <a:pt x="7905" y="4234"/>
                  </a:cubicBezTo>
                  <a:lnTo>
                    <a:pt x="7905" y="6210"/>
                  </a:lnTo>
                  <a:cubicBezTo>
                    <a:pt x="7905" y="6523"/>
                    <a:pt x="7652" y="6773"/>
                    <a:pt x="7339" y="6773"/>
                  </a:cubicBezTo>
                  <a:cubicBezTo>
                    <a:pt x="7025" y="6773"/>
                    <a:pt x="6776" y="6523"/>
                    <a:pt x="6776" y="6210"/>
                  </a:cubicBezTo>
                  <a:lnTo>
                    <a:pt x="6776" y="3105"/>
                  </a:lnTo>
                  <a:cubicBezTo>
                    <a:pt x="6776" y="2635"/>
                    <a:pt x="6396" y="2259"/>
                    <a:pt x="5926" y="2259"/>
                  </a:cubicBezTo>
                  <a:cubicBezTo>
                    <a:pt x="5460" y="2259"/>
                    <a:pt x="5080" y="2635"/>
                    <a:pt x="5080" y="3105"/>
                  </a:cubicBezTo>
                  <a:lnTo>
                    <a:pt x="5080" y="6210"/>
                  </a:lnTo>
                  <a:cubicBezTo>
                    <a:pt x="5080" y="6523"/>
                    <a:pt x="4827" y="6773"/>
                    <a:pt x="4517" y="6773"/>
                  </a:cubicBezTo>
                  <a:cubicBezTo>
                    <a:pt x="4204" y="6773"/>
                    <a:pt x="3951" y="6523"/>
                    <a:pt x="3951" y="6210"/>
                  </a:cubicBezTo>
                  <a:lnTo>
                    <a:pt x="3951" y="847"/>
                  </a:lnTo>
                  <a:cubicBezTo>
                    <a:pt x="3951" y="377"/>
                    <a:pt x="3572" y="0"/>
                    <a:pt x="3105" y="0"/>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04" name="Google Shape;204;p16"/>
          <p:cNvGrpSpPr/>
          <p:nvPr/>
        </p:nvGrpSpPr>
        <p:grpSpPr>
          <a:xfrm>
            <a:off x="3315658" y="1820942"/>
            <a:ext cx="2512460" cy="2509885"/>
            <a:chOff x="1187925" y="238125"/>
            <a:chExt cx="5244125" cy="5238750"/>
          </a:xfrm>
        </p:grpSpPr>
        <p:sp>
          <p:nvSpPr>
            <p:cNvPr id="205" name="Google Shape;205;p16"/>
            <p:cNvSpPr/>
            <p:nvPr/>
          </p:nvSpPr>
          <p:spPr>
            <a:xfrm>
              <a:off x="3915075" y="1660975"/>
              <a:ext cx="167100" cy="221000"/>
            </a:xfrm>
            <a:custGeom>
              <a:rect b="b" l="l" r="r" t="t"/>
              <a:pathLst>
                <a:path extrusionOk="0" h="8840" w="6684">
                  <a:moveTo>
                    <a:pt x="2587" y="1"/>
                  </a:moveTo>
                  <a:lnTo>
                    <a:pt x="2587" y="1"/>
                  </a:lnTo>
                  <a:lnTo>
                    <a:pt x="2803" y="432"/>
                  </a:lnTo>
                  <a:lnTo>
                    <a:pt x="3019" y="863"/>
                  </a:lnTo>
                  <a:lnTo>
                    <a:pt x="3234" y="1294"/>
                  </a:lnTo>
                  <a:lnTo>
                    <a:pt x="3450" y="1510"/>
                  </a:lnTo>
                  <a:lnTo>
                    <a:pt x="3881" y="1510"/>
                  </a:lnTo>
                  <a:lnTo>
                    <a:pt x="3881" y="1510"/>
                  </a:lnTo>
                  <a:lnTo>
                    <a:pt x="3665" y="2157"/>
                  </a:lnTo>
                  <a:lnTo>
                    <a:pt x="3234" y="2588"/>
                  </a:lnTo>
                  <a:lnTo>
                    <a:pt x="3234" y="2588"/>
                  </a:lnTo>
                  <a:lnTo>
                    <a:pt x="4743" y="4744"/>
                  </a:lnTo>
                  <a:lnTo>
                    <a:pt x="5606" y="5606"/>
                  </a:lnTo>
                  <a:lnTo>
                    <a:pt x="6684" y="6253"/>
                  </a:lnTo>
                  <a:lnTo>
                    <a:pt x="6684" y="6253"/>
                  </a:lnTo>
                  <a:lnTo>
                    <a:pt x="6684" y="7331"/>
                  </a:lnTo>
                  <a:lnTo>
                    <a:pt x="6252" y="7978"/>
                  </a:lnTo>
                  <a:lnTo>
                    <a:pt x="5390" y="8193"/>
                  </a:lnTo>
                  <a:lnTo>
                    <a:pt x="4528" y="8409"/>
                  </a:lnTo>
                  <a:lnTo>
                    <a:pt x="2587" y="8624"/>
                  </a:lnTo>
                  <a:lnTo>
                    <a:pt x="1725" y="8624"/>
                  </a:lnTo>
                  <a:lnTo>
                    <a:pt x="863" y="8840"/>
                  </a:lnTo>
                  <a:lnTo>
                    <a:pt x="863" y="8840"/>
                  </a:lnTo>
                  <a:lnTo>
                    <a:pt x="1078" y="8409"/>
                  </a:lnTo>
                  <a:lnTo>
                    <a:pt x="1078" y="7978"/>
                  </a:lnTo>
                  <a:lnTo>
                    <a:pt x="1078" y="7115"/>
                  </a:lnTo>
                  <a:lnTo>
                    <a:pt x="1078" y="6684"/>
                  </a:lnTo>
                  <a:lnTo>
                    <a:pt x="1294" y="6253"/>
                  </a:lnTo>
                  <a:lnTo>
                    <a:pt x="1725" y="6037"/>
                  </a:lnTo>
                  <a:lnTo>
                    <a:pt x="2372" y="5606"/>
                  </a:lnTo>
                  <a:lnTo>
                    <a:pt x="2372" y="5606"/>
                  </a:lnTo>
                  <a:lnTo>
                    <a:pt x="2372" y="5175"/>
                  </a:lnTo>
                  <a:lnTo>
                    <a:pt x="2156" y="4744"/>
                  </a:lnTo>
                  <a:lnTo>
                    <a:pt x="1510" y="4097"/>
                  </a:lnTo>
                  <a:lnTo>
                    <a:pt x="647" y="3666"/>
                  </a:lnTo>
                  <a:lnTo>
                    <a:pt x="216" y="3450"/>
                  </a:lnTo>
                  <a:lnTo>
                    <a:pt x="0" y="3019"/>
                  </a:lnTo>
                  <a:lnTo>
                    <a:pt x="0" y="3019"/>
                  </a:lnTo>
                  <a:lnTo>
                    <a:pt x="0" y="2372"/>
                  </a:lnTo>
                  <a:lnTo>
                    <a:pt x="0" y="1726"/>
                  </a:lnTo>
                  <a:lnTo>
                    <a:pt x="216" y="1294"/>
                  </a:lnTo>
                  <a:lnTo>
                    <a:pt x="647" y="863"/>
                  </a:lnTo>
                  <a:lnTo>
                    <a:pt x="1510" y="432"/>
                  </a:lnTo>
                  <a:lnTo>
                    <a:pt x="2587" y="1"/>
                  </a:lnTo>
                  <a:lnTo>
                    <a:pt x="2587" y="1"/>
                  </a:lnTo>
                  <a:close/>
                </a:path>
              </a:pathLst>
            </a:custGeom>
            <a:solidFill>
              <a:srgbClr val="025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6" name="Google Shape;206;p16"/>
            <p:cNvSpPr/>
            <p:nvPr/>
          </p:nvSpPr>
          <p:spPr>
            <a:xfrm>
              <a:off x="5138525" y="3574325"/>
              <a:ext cx="194050" cy="361125"/>
            </a:xfrm>
            <a:custGeom>
              <a:rect b="b" l="l" r="r" t="t"/>
              <a:pathLst>
                <a:path extrusionOk="0" h="14445" w="7762">
                  <a:moveTo>
                    <a:pt x="6899" y="0"/>
                  </a:moveTo>
                  <a:lnTo>
                    <a:pt x="6899" y="0"/>
                  </a:lnTo>
                  <a:lnTo>
                    <a:pt x="7330" y="862"/>
                  </a:lnTo>
                  <a:lnTo>
                    <a:pt x="7546" y="1725"/>
                  </a:lnTo>
                  <a:lnTo>
                    <a:pt x="7762" y="2587"/>
                  </a:lnTo>
                  <a:lnTo>
                    <a:pt x="7762" y="3449"/>
                  </a:lnTo>
                  <a:lnTo>
                    <a:pt x="7330" y="5174"/>
                  </a:lnTo>
                  <a:lnTo>
                    <a:pt x="6684" y="6899"/>
                  </a:lnTo>
                  <a:lnTo>
                    <a:pt x="5174" y="10564"/>
                  </a:lnTo>
                  <a:lnTo>
                    <a:pt x="4312" y="12288"/>
                  </a:lnTo>
                  <a:lnTo>
                    <a:pt x="3881" y="13798"/>
                  </a:lnTo>
                  <a:lnTo>
                    <a:pt x="3881" y="13798"/>
                  </a:lnTo>
                  <a:lnTo>
                    <a:pt x="2372" y="14229"/>
                  </a:lnTo>
                  <a:lnTo>
                    <a:pt x="1725" y="14444"/>
                  </a:lnTo>
                  <a:lnTo>
                    <a:pt x="863" y="14013"/>
                  </a:lnTo>
                  <a:lnTo>
                    <a:pt x="863" y="14013"/>
                  </a:lnTo>
                  <a:lnTo>
                    <a:pt x="216" y="13366"/>
                  </a:lnTo>
                  <a:lnTo>
                    <a:pt x="0" y="12504"/>
                  </a:lnTo>
                  <a:lnTo>
                    <a:pt x="0" y="11642"/>
                  </a:lnTo>
                  <a:lnTo>
                    <a:pt x="216" y="10995"/>
                  </a:lnTo>
                  <a:lnTo>
                    <a:pt x="863" y="9486"/>
                  </a:lnTo>
                  <a:lnTo>
                    <a:pt x="1294" y="8192"/>
                  </a:lnTo>
                  <a:lnTo>
                    <a:pt x="1294" y="8192"/>
                  </a:lnTo>
                  <a:lnTo>
                    <a:pt x="1294" y="7114"/>
                  </a:lnTo>
                  <a:lnTo>
                    <a:pt x="1078" y="6252"/>
                  </a:lnTo>
                  <a:lnTo>
                    <a:pt x="1078" y="5390"/>
                  </a:lnTo>
                  <a:lnTo>
                    <a:pt x="1078" y="4958"/>
                  </a:lnTo>
                  <a:lnTo>
                    <a:pt x="1294" y="4527"/>
                  </a:lnTo>
                  <a:lnTo>
                    <a:pt x="1294" y="4527"/>
                  </a:lnTo>
                  <a:lnTo>
                    <a:pt x="1941" y="4096"/>
                  </a:lnTo>
                  <a:lnTo>
                    <a:pt x="2587" y="3881"/>
                  </a:lnTo>
                  <a:lnTo>
                    <a:pt x="3450" y="3665"/>
                  </a:lnTo>
                  <a:lnTo>
                    <a:pt x="4097" y="3234"/>
                  </a:lnTo>
                  <a:lnTo>
                    <a:pt x="4097" y="3234"/>
                  </a:lnTo>
                  <a:lnTo>
                    <a:pt x="4959" y="2587"/>
                  </a:lnTo>
                  <a:lnTo>
                    <a:pt x="5606" y="1725"/>
                  </a:lnTo>
                  <a:lnTo>
                    <a:pt x="6252" y="862"/>
                  </a:lnTo>
                  <a:lnTo>
                    <a:pt x="6899" y="0"/>
                  </a:lnTo>
                  <a:close/>
                </a:path>
              </a:pathLst>
            </a:custGeom>
            <a:solidFill>
              <a:srgbClr val="0252A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7" name="Google Shape;207;p16"/>
            <p:cNvSpPr/>
            <p:nvPr/>
          </p:nvSpPr>
          <p:spPr>
            <a:xfrm>
              <a:off x="5138525" y="3574325"/>
              <a:ext cx="194050" cy="361125"/>
            </a:xfrm>
            <a:custGeom>
              <a:rect b="b" l="l" r="r" t="t"/>
              <a:pathLst>
                <a:path extrusionOk="0" fill="none" h="14445" w="7762">
                  <a:moveTo>
                    <a:pt x="6899" y="0"/>
                  </a:moveTo>
                  <a:lnTo>
                    <a:pt x="6899" y="0"/>
                  </a:lnTo>
                  <a:lnTo>
                    <a:pt x="7330" y="862"/>
                  </a:lnTo>
                  <a:lnTo>
                    <a:pt x="7546" y="1725"/>
                  </a:lnTo>
                  <a:lnTo>
                    <a:pt x="7762" y="2587"/>
                  </a:lnTo>
                  <a:lnTo>
                    <a:pt x="7762" y="3449"/>
                  </a:lnTo>
                  <a:lnTo>
                    <a:pt x="7330" y="5174"/>
                  </a:lnTo>
                  <a:lnTo>
                    <a:pt x="6684" y="6899"/>
                  </a:lnTo>
                  <a:lnTo>
                    <a:pt x="5174" y="10564"/>
                  </a:lnTo>
                  <a:lnTo>
                    <a:pt x="4312" y="12288"/>
                  </a:lnTo>
                  <a:lnTo>
                    <a:pt x="3881" y="13798"/>
                  </a:lnTo>
                  <a:lnTo>
                    <a:pt x="3881" y="13798"/>
                  </a:lnTo>
                  <a:lnTo>
                    <a:pt x="2372" y="14229"/>
                  </a:lnTo>
                  <a:lnTo>
                    <a:pt x="1725" y="14444"/>
                  </a:lnTo>
                  <a:lnTo>
                    <a:pt x="863" y="14013"/>
                  </a:lnTo>
                  <a:lnTo>
                    <a:pt x="863" y="14013"/>
                  </a:lnTo>
                  <a:lnTo>
                    <a:pt x="216" y="13366"/>
                  </a:lnTo>
                  <a:lnTo>
                    <a:pt x="0" y="12504"/>
                  </a:lnTo>
                  <a:lnTo>
                    <a:pt x="0" y="11642"/>
                  </a:lnTo>
                  <a:lnTo>
                    <a:pt x="216" y="10995"/>
                  </a:lnTo>
                  <a:lnTo>
                    <a:pt x="863" y="9486"/>
                  </a:lnTo>
                  <a:lnTo>
                    <a:pt x="1294" y="8192"/>
                  </a:lnTo>
                  <a:lnTo>
                    <a:pt x="1294" y="8192"/>
                  </a:lnTo>
                  <a:lnTo>
                    <a:pt x="1294" y="7114"/>
                  </a:lnTo>
                  <a:lnTo>
                    <a:pt x="1078" y="6252"/>
                  </a:lnTo>
                  <a:lnTo>
                    <a:pt x="1078" y="5390"/>
                  </a:lnTo>
                  <a:lnTo>
                    <a:pt x="1078" y="4958"/>
                  </a:lnTo>
                  <a:lnTo>
                    <a:pt x="1294" y="4527"/>
                  </a:lnTo>
                  <a:lnTo>
                    <a:pt x="1294" y="4527"/>
                  </a:lnTo>
                  <a:lnTo>
                    <a:pt x="1941" y="4096"/>
                  </a:lnTo>
                  <a:lnTo>
                    <a:pt x="2587" y="3881"/>
                  </a:lnTo>
                  <a:lnTo>
                    <a:pt x="3450" y="3665"/>
                  </a:lnTo>
                  <a:lnTo>
                    <a:pt x="4097" y="3234"/>
                  </a:lnTo>
                  <a:lnTo>
                    <a:pt x="4097" y="3234"/>
                  </a:lnTo>
                  <a:lnTo>
                    <a:pt x="4959" y="2587"/>
                  </a:lnTo>
                  <a:lnTo>
                    <a:pt x="5606" y="1725"/>
                  </a:lnTo>
                  <a:lnTo>
                    <a:pt x="6252" y="862"/>
                  </a:lnTo>
                  <a:lnTo>
                    <a:pt x="6899"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16"/>
            <p:cNvSpPr/>
            <p:nvPr/>
          </p:nvSpPr>
          <p:spPr>
            <a:xfrm>
              <a:off x="1651425" y="696225"/>
              <a:ext cx="4317125" cy="4322550"/>
            </a:xfrm>
            <a:custGeom>
              <a:rect b="b" l="l" r="r" t="t"/>
              <a:pathLst>
                <a:path extrusionOk="0" fill="none" h="172902" w="172685">
                  <a:moveTo>
                    <a:pt x="172685" y="86451"/>
                  </a:moveTo>
                  <a:lnTo>
                    <a:pt x="172685" y="86451"/>
                  </a:lnTo>
                  <a:lnTo>
                    <a:pt x="172685" y="90978"/>
                  </a:lnTo>
                  <a:lnTo>
                    <a:pt x="172253" y="95290"/>
                  </a:lnTo>
                  <a:lnTo>
                    <a:pt x="171822" y="99602"/>
                  </a:lnTo>
                  <a:lnTo>
                    <a:pt x="170960" y="103914"/>
                  </a:lnTo>
                  <a:lnTo>
                    <a:pt x="170098" y="108010"/>
                  </a:lnTo>
                  <a:lnTo>
                    <a:pt x="168804" y="112106"/>
                  </a:lnTo>
                  <a:lnTo>
                    <a:pt x="167511" y="116202"/>
                  </a:lnTo>
                  <a:lnTo>
                    <a:pt x="166001" y="120082"/>
                  </a:lnTo>
                  <a:lnTo>
                    <a:pt x="164277" y="123963"/>
                  </a:lnTo>
                  <a:lnTo>
                    <a:pt x="162337" y="127628"/>
                  </a:lnTo>
                  <a:lnTo>
                    <a:pt x="160181" y="131293"/>
                  </a:lnTo>
                  <a:lnTo>
                    <a:pt x="158025" y="134742"/>
                  </a:lnTo>
                  <a:lnTo>
                    <a:pt x="155653" y="138192"/>
                  </a:lnTo>
                  <a:lnTo>
                    <a:pt x="153066" y="141426"/>
                  </a:lnTo>
                  <a:lnTo>
                    <a:pt x="150264" y="144444"/>
                  </a:lnTo>
                  <a:lnTo>
                    <a:pt x="147461" y="147462"/>
                  </a:lnTo>
                  <a:lnTo>
                    <a:pt x="144443" y="150480"/>
                  </a:lnTo>
                  <a:lnTo>
                    <a:pt x="141209" y="153067"/>
                  </a:lnTo>
                  <a:lnTo>
                    <a:pt x="137975" y="155654"/>
                  </a:lnTo>
                  <a:lnTo>
                    <a:pt x="134742" y="158026"/>
                  </a:lnTo>
                  <a:lnTo>
                    <a:pt x="131077" y="160397"/>
                  </a:lnTo>
                  <a:lnTo>
                    <a:pt x="127627" y="162337"/>
                  </a:lnTo>
                  <a:lnTo>
                    <a:pt x="123747" y="164278"/>
                  </a:lnTo>
                  <a:lnTo>
                    <a:pt x="120082" y="166002"/>
                  </a:lnTo>
                  <a:lnTo>
                    <a:pt x="115986" y="167512"/>
                  </a:lnTo>
                  <a:lnTo>
                    <a:pt x="112105" y="169021"/>
                  </a:lnTo>
                  <a:lnTo>
                    <a:pt x="108009" y="170099"/>
                  </a:lnTo>
                  <a:lnTo>
                    <a:pt x="103697" y="170961"/>
                  </a:lnTo>
                  <a:lnTo>
                    <a:pt x="99601" y="171823"/>
                  </a:lnTo>
                  <a:lnTo>
                    <a:pt x="95289" y="172470"/>
                  </a:lnTo>
                  <a:lnTo>
                    <a:pt x="90762" y="172686"/>
                  </a:lnTo>
                  <a:lnTo>
                    <a:pt x="86450" y="172901"/>
                  </a:lnTo>
                  <a:lnTo>
                    <a:pt x="86450" y="172901"/>
                  </a:lnTo>
                  <a:lnTo>
                    <a:pt x="81923" y="172686"/>
                  </a:lnTo>
                  <a:lnTo>
                    <a:pt x="77611" y="172470"/>
                  </a:lnTo>
                  <a:lnTo>
                    <a:pt x="73300" y="171823"/>
                  </a:lnTo>
                  <a:lnTo>
                    <a:pt x="68988" y="170961"/>
                  </a:lnTo>
                  <a:lnTo>
                    <a:pt x="64892" y="170099"/>
                  </a:lnTo>
                  <a:lnTo>
                    <a:pt x="60796" y="169021"/>
                  </a:lnTo>
                  <a:lnTo>
                    <a:pt x="56699" y="167512"/>
                  </a:lnTo>
                  <a:lnTo>
                    <a:pt x="52819" y="166002"/>
                  </a:lnTo>
                  <a:lnTo>
                    <a:pt x="48938" y="164278"/>
                  </a:lnTo>
                  <a:lnTo>
                    <a:pt x="45273" y="162337"/>
                  </a:lnTo>
                  <a:lnTo>
                    <a:pt x="41608" y="160397"/>
                  </a:lnTo>
                  <a:lnTo>
                    <a:pt x="38159" y="158026"/>
                  </a:lnTo>
                  <a:lnTo>
                    <a:pt x="34710" y="155654"/>
                  </a:lnTo>
                  <a:lnTo>
                    <a:pt x="31476" y="153067"/>
                  </a:lnTo>
                  <a:lnTo>
                    <a:pt x="28242" y="150480"/>
                  </a:lnTo>
                  <a:lnTo>
                    <a:pt x="25224" y="147462"/>
                  </a:lnTo>
                  <a:lnTo>
                    <a:pt x="22421" y="144444"/>
                  </a:lnTo>
                  <a:lnTo>
                    <a:pt x="19834" y="141426"/>
                  </a:lnTo>
                  <a:lnTo>
                    <a:pt x="17247" y="138192"/>
                  </a:lnTo>
                  <a:lnTo>
                    <a:pt x="14660" y="134742"/>
                  </a:lnTo>
                  <a:lnTo>
                    <a:pt x="12504" y="131293"/>
                  </a:lnTo>
                  <a:lnTo>
                    <a:pt x="10349" y="127628"/>
                  </a:lnTo>
                  <a:lnTo>
                    <a:pt x="8624" y="123963"/>
                  </a:lnTo>
                  <a:lnTo>
                    <a:pt x="6899" y="120082"/>
                  </a:lnTo>
                  <a:lnTo>
                    <a:pt x="5174" y="116202"/>
                  </a:lnTo>
                  <a:lnTo>
                    <a:pt x="3881" y="112106"/>
                  </a:lnTo>
                  <a:lnTo>
                    <a:pt x="2803" y="108010"/>
                  </a:lnTo>
                  <a:lnTo>
                    <a:pt x="1725" y="103914"/>
                  </a:lnTo>
                  <a:lnTo>
                    <a:pt x="1078" y="99602"/>
                  </a:lnTo>
                  <a:lnTo>
                    <a:pt x="432" y="95290"/>
                  </a:lnTo>
                  <a:lnTo>
                    <a:pt x="216" y="90978"/>
                  </a:lnTo>
                  <a:lnTo>
                    <a:pt x="0" y="86451"/>
                  </a:lnTo>
                  <a:lnTo>
                    <a:pt x="0" y="86451"/>
                  </a:lnTo>
                  <a:lnTo>
                    <a:pt x="216" y="81924"/>
                  </a:lnTo>
                  <a:lnTo>
                    <a:pt x="432" y="77612"/>
                  </a:lnTo>
                  <a:lnTo>
                    <a:pt x="1078" y="73300"/>
                  </a:lnTo>
                  <a:lnTo>
                    <a:pt x="1725" y="68989"/>
                  </a:lnTo>
                  <a:lnTo>
                    <a:pt x="2803" y="64892"/>
                  </a:lnTo>
                  <a:lnTo>
                    <a:pt x="3881" y="60796"/>
                  </a:lnTo>
                  <a:lnTo>
                    <a:pt x="5174" y="56700"/>
                  </a:lnTo>
                  <a:lnTo>
                    <a:pt x="6899" y="52820"/>
                  </a:lnTo>
                  <a:lnTo>
                    <a:pt x="8624" y="48939"/>
                  </a:lnTo>
                  <a:lnTo>
                    <a:pt x="10349" y="45274"/>
                  </a:lnTo>
                  <a:lnTo>
                    <a:pt x="12504" y="41609"/>
                  </a:lnTo>
                  <a:lnTo>
                    <a:pt x="14660" y="38160"/>
                  </a:lnTo>
                  <a:lnTo>
                    <a:pt x="17247" y="34710"/>
                  </a:lnTo>
                  <a:lnTo>
                    <a:pt x="19834" y="31476"/>
                  </a:lnTo>
                  <a:lnTo>
                    <a:pt x="22421" y="28458"/>
                  </a:lnTo>
                  <a:lnTo>
                    <a:pt x="25224" y="25440"/>
                  </a:lnTo>
                  <a:lnTo>
                    <a:pt x="28242" y="22637"/>
                  </a:lnTo>
                  <a:lnTo>
                    <a:pt x="31476" y="19835"/>
                  </a:lnTo>
                  <a:lnTo>
                    <a:pt x="34710" y="17248"/>
                  </a:lnTo>
                  <a:lnTo>
                    <a:pt x="38159" y="14876"/>
                  </a:lnTo>
                  <a:lnTo>
                    <a:pt x="41608" y="12505"/>
                  </a:lnTo>
                  <a:lnTo>
                    <a:pt x="45273" y="10565"/>
                  </a:lnTo>
                  <a:lnTo>
                    <a:pt x="48938" y="8624"/>
                  </a:lnTo>
                  <a:lnTo>
                    <a:pt x="52819" y="6900"/>
                  </a:lnTo>
                  <a:lnTo>
                    <a:pt x="56699" y="5391"/>
                  </a:lnTo>
                  <a:lnTo>
                    <a:pt x="60796" y="3881"/>
                  </a:lnTo>
                  <a:lnTo>
                    <a:pt x="64892" y="2803"/>
                  </a:lnTo>
                  <a:lnTo>
                    <a:pt x="68988" y="1941"/>
                  </a:lnTo>
                  <a:lnTo>
                    <a:pt x="73300" y="1079"/>
                  </a:lnTo>
                  <a:lnTo>
                    <a:pt x="77611" y="648"/>
                  </a:lnTo>
                  <a:lnTo>
                    <a:pt x="81923" y="216"/>
                  </a:lnTo>
                  <a:lnTo>
                    <a:pt x="86450" y="1"/>
                  </a:lnTo>
                  <a:lnTo>
                    <a:pt x="86450" y="1"/>
                  </a:lnTo>
                  <a:lnTo>
                    <a:pt x="90762" y="216"/>
                  </a:lnTo>
                  <a:lnTo>
                    <a:pt x="95289" y="648"/>
                  </a:lnTo>
                  <a:lnTo>
                    <a:pt x="99601" y="1079"/>
                  </a:lnTo>
                  <a:lnTo>
                    <a:pt x="103697" y="1941"/>
                  </a:lnTo>
                  <a:lnTo>
                    <a:pt x="108009" y="2803"/>
                  </a:lnTo>
                  <a:lnTo>
                    <a:pt x="112105" y="3881"/>
                  </a:lnTo>
                  <a:lnTo>
                    <a:pt x="115986" y="5391"/>
                  </a:lnTo>
                  <a:lnTo>
                    <a:pt x="120082" y="6900"/>
                  </a:lnTo>
                  <a:lnTo>
                    <a:pt x="123747" y="8624"/>
                  </a:lnTo>
                  <a:lnTo>
                    <a:pt x="127627" y="10565"/>
                  </a:lnTo>
                  <a:lnTo>
                    <a:pt x="131077" y="12505"/>
                  </a:lnTo>
                  <a:lnTo>
                    <a:pt x="134742" y="14876"/>
                  </a:lnTo>
                  <a:lnTo>
                    <a:pt x="137975" y="17248"/>
                  </a:lnTo>
                  <a:lnTo>
                    <a:pt x="141209" y="19835"/>
                  </a:lnTo>
                  <a:lnTo>
                    <a:pt x="144443" y="22637"/>
                  </a:lnTo>
                  <a:lnTo>
                    <a:pt x="147461" y="25440"/>
                  </a:lnTo>
                  <a:lnTo>
                    <a:pt x="150264" y="28458"/>
                  </a:lnTo>
                  <a:lnTo>
                    <a:pt x="153066" y="31476"/>
                  </a:lnTo>
                  <a:lnTo>
                    <a:pt x="155653" y="34710"/>
                  </a:lnTo>
                  <a:lnTo>
                    <a:pt x="158025" y="38160"/>
                  </a:lnTo>
                  <a:lnTo>
                    <a:pt x="160181" y="41609"/>
                  </a:lnTo>
                  <a:lnTo>
                    <a:pt x="162337" y="45274"/>
                  </a:lnTo>
                  <a:lnTo>
                    <a:pt x="164277" y="48939"/>
                  </a:lnTo>
                  <a:lnTo>
                    <a:pt x="166001" y="52820"/>
                  </a:lnTo>
                  <a:lnTo>
                    <a:pt x="167511" y="56700"/>
                  </a:lnTo>
                  <a:lnTo>
                    <a:pt x="168804" y="60796"/>
                  </a:lnTo>
                  <a:lnTo>
                    <a:pt x="170098" y="64892"/>
                  </a:lnTo>
                  <a:lnTo>
                    <a:pt x="170960" y="68989"/>
                  </a:lnTo>
                  <a:lnTo>
                    <a:pt x="171822" y="73300"/>
                  </a:lnTo>
                  <a:lnTo>
                    <a:pt x="172253" y="77612"/>
                  </a:lnTo>
                  <a:lnTo>
                    <a:pt x="172685" y="81924"/>
                  </a:lnTo>
                  <a:lnTo>
                    <a:pt x="172685" y="86451"/>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9" name="Google Shape;209;p16"/>
            <p:cNvSpPr/>
            <p:nvPr/>
          </p:nvSpPr>
          <p:spPr>
            <a:xfrm>
              <a:off x="4707350" y="1973575"/>
              <a:ext cx="328800" cy="172500"/>
            </a:xfrm>
            <a:custGeom>
              <a:rect b="b" l="l" r="r" t="t"/>
              <a:pathLst>
                <a:path extrusionOk="0" fill="none" h="6900" w="13152">
                  <a:moveTo>
                    <a:pt x="2156" y="648"/>
                  </a:moveTo>
                  <a:lnTo>
                    <a:pt x="2156" y="648"/>
                  </a:lnTo>
                  <a:lnTo>
                    <a:pt x="2803" y="432"/>
                  </a:lnTo>
                  <a:lnTo>
                    <a:pt x="3234" y="648"/>
                  </a:lnTo>
                  <a:lnTo>
                    <a:pt x="4097" y="1079"/>
                  </a:lnTo>
                  <a:lnTo>
                    <a:pt x="4743" y="1726"/>
                  </a:lnTo>
                  <a:lnTo>
                    <a:pt x="5390" y="2372"/>
                  </a:lnTo>
                  <a:lnTo>
                    <a:pt x="5390" y="2372"/>
                  </a:lnTo>
                  <a:lnTo>
                    <a:pt x="6037" y="2372"/>
                  </a:lnTo>
                  <a:lnTo>
                    <a:pt x="6468" y="2372"/>
                  </a:lnTo>
                  <a:lnTo>
                    <a:pt x="7115" y="1941"/>
                  </a:lnTo>
                  <a:lnTo>
                    <a:pt x="7115" y="1941"/>
                  </a:lnTo>
                  <a:lnTo>
                    <a:pt x="7115" y="1510"/>
                  </a:lnTo>
                  <a:lnTo>
                    <a:pt x="6899" y="1294"/>
                  </a:lnTo>
                  <a:lnTo>
                    <a:pt x="6684" y="1294"/>
                  </a:lnTo>
                  <a:lnTo>
                    <a:pt x="6468" y="863"/>
                  </a:lnTo>
                  <a:lnTo>
                    <a:pt x="6468" y="863"/>
                  </a:lnTo>
                  <a:lnTo>
                    <a:pt x="6899" y="432"/>
                  </a:lnTo>
                  <a:lnTo>
                    <a:pt x="7546" y="216"/>
                  </a:lnTo>
                  <a:lnTo>
                    <a:pt x="8193" y="1"/>
                  </a:lnTo>
                  <a:lnTo>
                    <a:pt x="9055" y="1"/>
                  </a:lnTo>
                  <a:lnTo>
                    <a:pt x="9055" y="1"/>
                  </a:lnTo>
                  <a:lnTo>
                    <a:pt x="9055" y="648"/>
                  </a:lnTo>
                  <a:lnTo>
                    <a:pt x="8840" y="1079"/>
                  </a:lnTo>
                  <a:lnTo>
                    <a:pt x="8624" y="1294"/>
                  </a:lnTo>
                  <a:lnTo>
                    <a:pt x="8408" y="1726"/>
                  </a:lnTo>
                  <a:lnTo>
                    <a:pt x="8408" y="1726"/>
                  </a:lnTo>
                  <a:lnTo>
                    <a:pt x="8840" y="2372"/>
                  </a:lnTo>
                  <a:lnTo>
                    <a:pt x="9702" y="2803"/>
                  </a:lnTo>
                  <a:lnTo>
                    <a:pt x="11211" y="3450"/>
                  </a:lnTo>
                  <a:lnTo>
                    <a:pt x="11858" y="3881"/>
                  </a:lnTo>
                  <a:lnTo>
                    <a:pt x="12505" y="4313"/>
                  </a:lnTo>
                  <a:lnTo>
                    <a:pt x="13151" y="4959"/>
                  </a:lnTo>
                  <a:lnTo>
                    <a:pt x="13151" y="5822"/>
                  </a:lnTo>
                  <a:lnTo>
                    <a:pt x="13151" y="5822"/>
                  </a:lnTo>
                  <a:lnTo>
                    <a:pt x="11858" y="6253"/>
                  </a:lnTo>
                  <a:lnTo>
                    <a:pt x="10780" y="6253"/>
                  </a:lnTo>
                  <a:lnTo>
                    <a:pt x="9486" y="6037"/>
                  </a:lnTo>
                  <a:lnTo>
                    <a:pt x="8408" y="5822"/>
                  </a:lnTo>
                  <a:lnTo>
                    <a:pt x="8408" y="5822"/>
                  </a:lnTo>
                  <a:lnTo>
                    <a:pt x="6899" y="5390"/>
                  </a:lnTo>
                  <a:lnTo>
                    <a:pt x="5606" y="5175"/>
                  </a:lnTo>
                  <a:lnTo>
                    <a:pt x="4312" y="5390"/>
                  </a:lnTo>
                  <a:lnTo>
                    <a:pt x="3666" y="5606"/>
                  </a:lnTo>
                  <a:lnTo>
                    <a:pt x="3019" y="6037"/>
                  </a:lnTo>
                  <a:lnTo>
                    <a:pt x="3019" y="6037"/>
                  </a:lnTo>
                  <a:lnTo>
                    <a:pt x="2588" y="6253"/>
                  </a:lnTo>
                  <a:lnTo>
                    <a:pt x="2372" y="6037"/>
                  </a:lnTo>
                  <a:lnTo>
                    <a:pt x="2372" y="6037"/>
                  </a:lnTo>
                  <a:lnTo>
                    <a:pt x="2156" y="5822"/>
                  </a:lnTo>
                  <a:lnTo>
                    <a:pt x="1941" y="5822"/>
                  </a:lnTo>
                  <a:lnTo>
                    <a:pt x="1941" y="5822"/>
                  </a:lnTo>
                  <a:lnTo>
                    <a:pt x="1294" y="6037"/>
                  </a:lnTo>
                  <a:lnTo>
                    <a:pt x="1078" y="6468"/>
                  </a:lnTo>
                  <a:lnTo>
                    <a:pt x="1078" y="6468"/>
                  </a:lnTo>
                  <a:lnTo>
                    <a:pt x="647" y="6684"/>
                  </a:lnTo>
                  <a:lnTo>
                    <a:pt x="432" y="6900"/>
                  </a:lnTo>
                  <a:lnTo>
                    <a:pt x="1" y="6900"/>
                  </a:lnTo>
                  <a:lnTo>
                    <a:pt x="1" y="6900"/>
                  </a:lnTo>
                  <a:lnTo>
                    <a:pt x="216" y="5390"/>
                  </a:lnTo>
                  <a:lnTo>
                    <a:pt x="432" y="3666"/>
                  </a:lnTo>
                  <a:lnTo>
                    <a:pt x="1078" y="1941"/>
                  </a:lnTo>
                  <a:lnTo>
                    <a:pt x="1510" y="1294"/>
                  </a:lnTo>
                  <a:lnTo>
                    <a:pt x="2156" y="648"/>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0" name="Google Shape;210;p16"/>
            <p:cNvSpPr/>
            <p:nvPr/>
          </p:nvSpPr>
          <p:spPr>
            <a:xfrm>
              <a:off x="4286950" y="1493900"/>
              <a:ext cx="382700" cy="291075"/>
            </a:xfrm>
            <a:custGeom>
              <a:rect b="b" l="l" r="r" t="t"/>
              <a:pathLst>
                <a:path extrusionOk="0" fill="none" h="11643" w="15308">
                  <a:moveTo>
                    <a:pt x="5606" y="8840"/>
                  </a:moveTo>
                  <a:lnTo>
                    <a:pt x="5606" y="8840"/>
                  </a:lnTo>
                  <a:lnTo>
                    <a:pt x="5606" y="8409"/>
                  </a:lnTo>
                  <a:lnTo>
                    <a:pt x="5390" y="8193"/>
                  </a:lnTo>
                  <a:lnTo>
                    <a:pt x="5175" y="7977"/>
                  </a:lnTo>
                  <a:lnTo>
                    <a:pt x="5175" y="7546"/>
                  </a:lnTo>
                  <a:lnTo>
                    <a:pt x="5175" y="7546"/>
                  </a:lnTo>
                  <a:lnTo>
                    <a:pt x="5822" y="7115"/>
                  </a:lnTo>
                  <a:lnTo>
                    <a:pt x="6253" y="6684"/>
                  </a:lnTo>
                  <a:lnTo>
                    <a:pt x="6684" y="6468"/>
                  </a:lnTo>
                  <a:lnTo>
                    <a:pt x="7115" y="5821"/>
                  </a:lnTo>
                  <a:lnTo>
                    <a:pt x="7115" y="5821"/>
                  </a:lnTo>
                  <a:lnTo>
                    <a:pt x="6900" y="5390"/>
                  </a:lnTo>
                  <a:lnTo>
                    <a:pt x="6468" y="5175"/>
                  </a:lnTo>
                  <a:lnTo>
                    <a:pt x="6037" y="4959"/>
                  </a:lnTo>
                  <a:lnTo>
                    <a:pt x="5822" y="4528"/>
                  </a:lnTo>
                  <a:lnTo>
                    <a:pt x="5822" y="4528"/>
                  </a:lnTo>
                  <a:lnTo>
                    <a:pt x="5822" y="3666"/>
                  </a:lnTo>
                  <a:lnTo>
                    <a:pt x="6253" y="3019"/>
                  </a:lnTo>
                  <a:lnTo>
                    <a:pt x="6684" y="2588"/>
                  </a:lnTo>
                  <a:lnTo>
                    <a:pt x="7331" y="2157"/>
                  </a:lnTo>
                  <a:lnTo>
                    <a:pt x="8624" y="1510"/>
                  </a:lnTo>
                  <a:lnTo>
                    <a:pt x="9055" y="1079"/>
                  </a:lnTo>
                  <a:lnTo>
                    <a:pt x="9271" y="216"/>
                  </a:lnTo>
                  <a:lnTo>
                    <a:pt x="9271" y="216"/>
                  </a:lnTo>
                  <a:lnTo>
                    <a:pt x="10349" y="1"/>
                  </a:lnTo>
                  <a:lnTo>
                    <a:pt x="10996" y="216"/>
                  </a:lnTo>
                  <a:lnTo>
                    <a:pt x="11211" y="432"/>
                  </a:lnTo>
                  <a:lnTo>
                    <a:pt x="11211" y="432"/>
                  </a:lnTo>
                  <a:lnTo>
                    <a:pt x="11211" y="1079"/>
                  </a:lnTo>
                  <a:lnTo>
                    <a:pt x="10780" y="1294"/>
                  </a:lnTo>
                  <a:lnTo>
                    <a:pt x="10133" y="1725"/>
                  </a:lnTo>
                  <a:lnTo>
                    <a:pt x="9271" y="2157"/>
                  </a:lnTo>
                  <a:lnTo>
                    <a:pt x="9055" y="2372"/>
                  </a:lnTo>
                  <a:lnTo>
                    <a:pt x="8840" y="2803"/>
                  </a:lnTo>
                  <a:lnTo>
                    <a:pt x="8840" y="2803"/>
                  </a:lnTo>
                  <a:lnTo>
                    <a:pt x="8624" y="3881"/>
                  </a:lnTo>
                  <a:lnTo>
                    <a:pt x="8840" y="4528"/>
                  </a:lnTo>
                  <a:lnTo>
                    <a:pt x="9271" y="5175"/>
                  </a:lnTo>
                  <a:lnTo>
                    <a:pt x="9702" y="5390"/>
                  </a:lnTo>
                  <a:lnTo>
                    <a:pt x="10133" y="5606"/>
                  </a:lnTo>
                  <a:lnTo>
                    <a:pt x="10780" y="5606"/>
                  </a:lnTo>
                  <a:lnTo>
                    <a:pt x="12289" y="5606"/>
                  </a:lnTo>
                  <a:lnTo>
                    <a:pt x="12289" y="5606"/>
                  </a:lnTo>
                  <a:lnTo>
                    <a:pt x="13798" y="5390"/>
                  </a:lnTo>
                  <a:lnTo>
                    <a:pt x="14661" y="5606"/>
                  </a:lnTo>
                  <a:lnTo>
                    <a:pt x="15307" y="5821"/>
                  </a:lnTo>
                  <a:lnTo>
                    <a:pt x="15307" y="5821"/>
                  </a:lnTo>
                  <a:lnTo>
                    <a:pt x="13798" y="6037"/>
                  </a:lnTo>
                  <a:lnTo>
                    <a:pt x="12074" y="6037"/>
                  </a:lnTo>
                  <a:lnTo>
                    <a:pt x="10780" y="6468"/>
                  </a:lnTo>
                  <a:lnTo>
                    <a:pt x="10349" y="6684"/>
                  </a:lnTo>
                  <a:lnTo>
                    <a:pt x="9918" y="7331"/>
                  </a:lnTo>
                  <a:lnTo>
                    <a:pt x="9918" y="7331"/>
                  </a:lnTo>
                  <a:lnTo>
                    <a:pt x="10133" y="7331"/>
                  </a:lnTo>
                  <a:lnTo>
                    <a:pt x="10780" y="7331"/>
                  </a:lnTo>
                  <a:lnTo>
                    <a:pt x="10780" y="7331"/>
                  </a:lnTo>
                  <a:lnTo>
                    <a:pt x="11211" y="7331"/>
                  </a:lnTo>
                  <a:lnTo>
                    <a:pt x="11642" y="7331"/>
                  </a:lnTo>
                  <a:lnTo>
                    <a:pt x="11858" y="7546"/>
                  </a:lnTo>
                  <a:lnTo>
                    <a:pt x="11858" y="8193"/>
                  </a:lnTo>
                  <a:lnTo>
                    <a:pt x="11858" y="8193"/>
                  </a:lnTo>
                  <a:lnTo>
                    <a:pt x="11427" y="8409"/>
                  </a:lnTo>
                  <a:lnTo>
                    <a:pt x="11211" y="8409"/>
                  </a:lnTo>
                  <a:lnTo>
                    <a:pt x="10780" y="8193"/>
                  </a:lnTo>
                  <a:lnTo>
                    <a:pt x="10780" y="8193"/>
                  </a:lnTo>
                  <a:lnTo>
                    <a:pt x="10349" y="7977"/>
                  </a:lnTo>
                  <a:lnTo>
                    <a:pt x="9918" y="7977"/>
                  </a:lnTo>
                  <a:lnTo>
                    <a:pt x="9918" y="7977"/>
                  </a:lnTo>
                  <a:lnTo>
                    <a:pt x="9487" y="8409"/>
                  </a:lnTo>
                  <a:lnTo>
                    <a:pt x="9055" y="8840"/>
                  </a:lnTo>
                  <a:lnTo>
                    <a:pt x="9055" y="9702"/>
                  </a:lnTo>
                  <a:lnTo>
                    <a:pt x="9055" y="10564"/>
                  </a:lnTo>
                  <a:lnTo>
                    <a:pt x="9055" y="10564"/>
                  </a:lnTo>
                  <a:lnTo>
                    <a:pt x="8409" y="10780"/>
                  </a:lnTo>
                  <a:lnTo>
                    <a:pt x="7762" y="10996"/>
                  </a:lnTo>
                  <a:lnTo>
                    <a:pt x="6684" y="10996"/>
                  </a:lnTo>
                  <a:lnTo>
                    <a:pt x="6684" y="10996"/>
                  </a:lnTo>
                  <a:lnTo>
                    <a:pt x="5175" y="10996"/>
                  </a:lnTo>
                  <a:lnTo>
                    <a:pt x="4528" y="11211"/>
                  </a:lnTo>
                  <a:lnTo>
                    <a:pt x="3881" y="11642"/>
                  </a:lnTo>
                  <a:lnTo>
                    <a:pt x="3881" y="11642"/>
                  </a:lnTo>
                  <a:lnTo>
                    <a:pt x="3450" y="11427"/>
                  </a:lnTo>
                  <a:lnTo>
                    <a:pt x="3019" y="11211"/>
                  </a:lnTo>
                  <a:lnTo>
                    <a:pt x="1941" y="11427"/>
                  </a:lnTo>
                  <a:lnTo>
                    <a:pt x="1941" y="11427"/>
                  </a:lnTo>
                  <a:lnTo>
                    <a:pt x="648" y="11427"/>
                  </a:lnTo>
                  <a:lnTo>
                    <a:pt x="216" y="11211"/>
                  </a:lnTo>
                  <a:lnTo>
                    <a:pt x="1" y="10780"/>
                  </a:lnTo>
                  <a:lnTo>
                    <a:pt x="1" y="10780"/>
                  </a:lnTo>
                  <a:lnTo>
                    <a:pt x="1510" y="10564"/>
                  </a:lnTo>
                  <a:lnTo>
                    <a:pt x="3019" y="10133"/>
                  </a:lnTo>
                  <a:lnTo>
                    <a:pt x="5606" y="884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1" name="Google Shape;211;p16"/>
            <p:cNvSpPr/>
            <p:nvPr/>
          </p:nvSpPr>
          <p:spPr>
            <a:xfrm>
              <a:off x="3893525" y="2016700"/>
              <a:ext cx="1029425" cy="398850"/>
            </a:xfrm>
            <a:custGeom>
              <a:rect b="b" l="l" r="r" t="t"/>
              <a:pathLst>
                <a:path extrusionOk="0" fill="none" h="15954" w="41177">
                  <a:moveTo>
                    <a:pt x="36865" y="14660"/>
                  </a:moveTo>
                  <a:lnTo>
                    <a:pt x="36865" y="14660"/>
                  </a:lnTo>
                  <a:lnTo>
                    <a:pt x="36219" y="14660"/>
                  </a:lnTo>
                  <a:lnTo>
                    <a:pt x="35787" y="14876"/>
                  </a:lnTo>
                  <a:lnTo>
                    <a:pt x="35356" y="15092"/>
                  </a:lnTo>
                  <a:lnTo>
                    <a:pt x="34925" y="15307"/>
                  </a:lnTo>
                  <a:lnTo>
                    <a:pt x="34925" y="15307"/>
                  </a:lnTo>
                  <a:lnTo>
                    <a:pt x="33847" y="15307"/>
                  </a:lnTo>
                  <a:lnTo>
                    <a:pt x="32985" y="15092"/>
                  </a:lnTo>
                  <a:lnTo>
                    <a:pt x="31044" y="14229"/>
                  </a:lnTo>
                  <a:lnTo>
                    <a:pt x="31044" y="14229"/>
                  </a:lnTo>
                  <a:lnTo>
                    <a:pt x="29535" y="13798"/>
                  </a:lnTo>
                  <a:lnTo>
                    <a:pt x="28242" y="13367"/>
                  </a:lnTo>
                  <a:lnTo>
                    <a:pt x="26948" y="13367"/>
                  </a:lnTo>
                  <a:lnTo>
                    <a:pt x="25439" y="13582"/>
                  </a:lnTo>
                  <a:lnTo>
                    <a:pt x="25439" y="13582"/>
                  </a:lnTo>
                  <a:lnTo>
                    <a:pt x="25224" y="14229"/>
                  </a:lnTo>
                  <a:lnTo>
                    <a:pt x="25224" y="14876"/>
                  </a:lnTo>
                  <a:lnTo>
                    <a:pt x="25224" y="15523"/>
                  </a:lnTo>
                  <a:lnTo>
                    <a:pt x="25008" y="15954"/>
                  </a:lnTo>
                  <a:lnTo>
                    <a:pt x="25008" y="15954"/>
                  </a:lnTo>
                  <a:lnTo>
                    <a:pt x="22421" y="15092"/>
                  </a:lnTo>
                  <a:lnTo>
                    <a:pt x="20265" y="14014"/>
                  </a:lnTo>
                  <a:lnTo>
                    <a:pt x="17894" y="13151"/>
                  </a:lnTo>
                  <a:lnTo>
                    <a:pt x="15522" y="12289"/>
                  </a:lnTo>
                  <a:lnTo>
                    <a:pt x="15522" y="12289"/>
                  </a:lnTo>
                  <a:lnTo>
                    <a:pt x="15738" y="11427"/>
                  </a:lnTo>
                  <a:lnTo>
                    <a:pt x="15953" y="10349"/>
                  </a:lnTo>
                  <a:lnTo>
                    <a:pt x="15953" y="9486"/>
                  </a:lnTo>
                  <a:lnTo>
                    <a:pt x="15522" y="8624"/>
                  </a:lnTo>
                  <a:lnTo>
                    <a:pt x="15522" y="8624"/>
                  </a:lnTo>
                  <a:lnTo>
                    <a:pt x="11857" y="8840"/>
                  </a:lnTo>
                  <a:lnTo>
                    <a:pt x="8408" y="8840"/>
                  </a:lnTo>
                  <a:lnTo>
                    <a:pt x="8408" y="8840"/>
                  </a:lnTo>
                  <a:lnTo>
                    <a:pt x="7761" y="8840"/>
                  </a:lnTo>
                  <a:lnTo>
                    <a:pt x="7114" y="9055"/>
                  </a:lnTo>
                  <a:lnTo>
                    <a:pt x="5821" y="9486"/>
                  </a:lnTo>
                  <a:lnTo>
                    <a:pt x="4743" y="10133"/>
                  </a:lnTo>
                  <a:lnTo>
                    <a:pt x="3449" y="10564"/>
                  </a:lnTo>
                  <a:lnTo>
                    <a:pt x="3449" y="10564"/>
                  </a:lnTo>
                  <a:lnTo>
                    <a:pt x="2587" y="10780"/>
                  </a:lnTo>
                  <a:lnTo>
                    <a:pt x="1725" y="10780"/>
                  </a:lnTo>
                  <a:lnTo>
                    <a:pt x="647" y="10564"/>
                  </a:lnTo>
                  <a:lnTo>
                    <a:pt x="216" y="10349"/>
                  </a:lnTo>
                  <a:lnTo>
                    <a:pt x="0" y="9917"/>
                  </a:lnTo>
                  <a:lnTo>
                    <a:pt x="0" y="9917"/>
                  </a:lnTo>
                  <a:lnTo>
                    <a:pt x="431" y="9702"/>
                  </a:lnTo>
                  <a:lnTo>
                    <a:pt x="1294" y="9271"/>
                  </a:lnTo>
                  <a:lnTo>
                    <a:pt x="2803" y="8840"/>
                  </a:lnTo>
                  <a:lnTo>
                    <a:pt x="4096" y="8408"/>
                  </a:lnTo>
                  <a:lnTo>
                    <a:pt x="4743" y="8193"/>
                  </a:lnTo>
                  <a:lnTo>
                    <a:pt x="5174" y="7546"/>
                  </a:lnTo>
                  <a:lnTo>
                    <a:pt x="5174" y="7546"/>
                  </a:lnTo>
                  <a:lnTo>
                    <a:pt x="5174" y="6684"/>
                  </a:lnTo>
                  <a:lnTo>
                    <a:pt x="5605" y="5821"/>
                  </a:lnTo>
                  <a:lnTo>
                    <a:pt x="6036" y="5175"/>
                  </a:lnTo>
                  <a:lnTo>
                    <a:pt x="6683" y="4743"/>
                  </a:lnTo>
                  <a:lnTo>
                    <a:pt x="8192" y="3665"/>
                  </a:lnTo>
                  <a:lnTo>
                    <a:pt x="8624" y="3019"/>
                  </a:lnTo>
                  <a:lnTo>
                    <a:pt x="9055" y="2156"/>
                  </a:lnTo>
                  <a:lnTo>
                    <a:pt x="9055" y="2156"/>
                  </a:lnTo>
                  <a:lnTo>
                    <a:pt x="10564" y="2372"/>
                  </a:lnTo>
                  <a:lnTo>
                    <a:pt x="11857" y="2156"/>
                  </a:lnTo>
                  <a:lnTo>
                    <a:pt x="12935" y="1725"/>
                  </a:lnTo>
                  <a:lnTo>
                    <a:pt x="14013" y="863"/>
                  </a:lnTo>
                  <a:lnTo>
                    <a:pt x="14013" y="863"/>
                  </a:lnTo>
                  <a:lnTo>
                    <a:pt x="14876" y="1725"/>
                  </a:lnTo>
                  <a:lnTo>
                    <a:pt x="15522" y="2372"/>
                  </a:lnTo>
                  <a:lnTo>
                    <a:pt x="17463" y="3665"/>
                  </a:lnTo>
                  <a:lnTo>
                    <a:pt x="19403" y="4959"/>
                  </a:lnTo>
                  <a:lnTo>
                    <a:pt x="20912" y="6253"/>
                  </a:lnTo>
                  <a:lnTo>
                    <a:pt x="20912" y="6253"/>
                  </a:lnTo>
                  <a:lnTo>
                    <a:pt x="21127" y="6684"/>
                  </a:lnTo>
                  <a:lnTo>
                    <a:pt x="20912" y="7115"/>
                  </a:lnTo>
                  <a:lnTo>
                    <a:pt x="20696" y="7546"/>
                  </a:lnTo>
                  <a:lnTo>
                    <a:pt x="20696" y="7546"/>
                  </a:lnTo>
                  <a:lnTo>
                    <a:pt x="21127" y="7546"/>
                  </a:lnTo>
                  <a:lnTo>
                    <a:pt x="21559" y="7546"/>
                  </a:lnTo>
                  <a:lnTo>
                    <a:pt x="21990" y="6899"/>
                  </a:lnTo>
                  <a:lnTo>
                    <a:pt x="21990" y="6253"/>
                  </a:lnTo>
                  <a:lnTo>
                    <a:pt x="21990" y="6037"/>
                  </a:lnTo>
                  <a:lnTo>
                    <a:pt x="21774" y="5821"/>
                  </a:lnTo>
                  <a:lnTo>
                    <a:pt x="21774" y="5821"/>
                  </a:lnTo>
                  <a:lnTo>
                    <a:pt x="21774" y="5606"/>
                  </a:lnTo>
                  <a:lnTo>
                    <a:pt x="21990" y="5390"/>
                  </a:lnTo>
                  <a:lnTo>
                    <a:pt x="22852" y="5390"/>
                  </a:lnTo>
                  <a:lnTo>
                    <a:pt x="22852" y="5390"/>
                  </a:lnTo>
                  <a:lnTo>
                    <a:pt x="23068" y="5390"/>
                  </a:lnTo>
                  <a:lnTo>
                    <a:pt x="23068" y="5390"/>
                  </a:lnTo>
                  <a:lnTo>
                    <a:pt x="22421" y="4743"/>
                  </a:lnTo>
                  <a:lnTo>
                    <a:pt x="21559" y="4097"/>
                  </a:lnTo>
                  <a:lnTo>
                    <a:pt x="19834" y="3019"/>
                  </a:lnTo>
                  <a:lnTo>
                    <a:pt x="19187" y="2588"/>
                  </a:lnTo>
                  <a:lnTo>
                    <a:pt x="18325" y="1941"/>
                  </a:lnTo>
                  <a:lnTo>
                    <a:pt x="17894" y="1078"/>
                  </a:lnTo>
                  <a:lnTo>
                    <a:pt x="17463" y="1"/>
                  </a:lnTo>
                  <a:lnTo>
                    <a:pt x="17463" y="1"/>
                  </a:lnTo>
                  <a:lnTo>
                    <a:pt x="18325" y="216"/>
                  </a:lnTo>
                  <a:lnTo>
                    <a:pt x="19187" y="432"/>
                  </a:lnTo>
                  <a:lnTo>
                    <a:pt x="20912" y="1725"/>
                  </a:lnTo>
                  <a:lnTo>
                    <a:pt x="22421" y="2803"/>
                  </a:lnTo>
                  <a:lnTo>
                    <a:pt x="23283" y="3234"/>
                  </a:lnTo>
                  <a:lnTo>
                    <a:pt x="24146" y="3665"/>
                  </a:lnTo>
                  <a:lnTo>
                    <a:pt x="24146" y="3665"/>
                  </a:lnTo>
                  <a:lnTo>
                    <a:pt x="24361" y="4743"/>
                  </a:lnTo>
                  <a:lnTo>
                    <a:pt x="24577" y="5390"/>
                  </a:lnTo>
                  <a:lnTo>
                    <a:pt x="25439" y="6684"/>
                  </a:lnTo>
                  <a:lnTo>
                    <a:pt x="26302" y="7977"/>
                  </a:lnTo>
                  <a:lnTo>
                    <a:pt x="26733" y="8624"/>
                  </a:lnTo>
                  <a:lnTo>
                    <a:pt x="26948" y="9271"/>
                  </a:lnTo>
                  <a:lnTo>
                    <a:pt x="26948" y="9271"/>
                  </a:lnTo>
                  <a:lnTo>
                    <a:pt x="27811" y="9271"/>
                  </a:lnTo>
                  <a:lnTo>
                    <a:pt x="27811" y="9271"/>
                  </a:lnTo>
                  <a:lnTo>
                    <a:pt x="28242" y="8840"/>
                  </a:lnTo>
                  <a:lnTo>
                    <a:pt x="28457" y="8408"/>
                  </a:lnTo>
                  <a:lnTo>
                    <a:pt x="28889" y="8193"/>
                  </a:lnTo>
                  <a:lnTo>
                    <a:pt x="29320" y="7977"/>
                  </a:lnTo>
                  <a:lnTo>
                    <a:pt x="29320" y="7977"/>
                  </a:lnTo>
                  <a:lnTo>
                    <a:pt x="29320" y="7330"/>
                  </a:lnTo>
                  <a:lnTo>
                    <a:pt x="29104" y="7115"/>
                  </a:lnTo>
                  <a:lnTo>
                    <a:pt x="28673" y="6684"/>
                  </a:lnTo>
                  <a:lnTo>
                    <a:pt x="28026" y="6253"/>
                  </a:lnTo>
                  <a:lnTo>
                    <a:pt x="28026" y="6037"/>
                  </a:lnTo>
                  <a:lnTo>
                    <a:pt x="28026" y="5606"/>
                  </a:lnTo>
                  <a:lnTo>
                    <a:pt x="28026" y="5606"/>
                  </a:lnTo>
                  <a:lnTo>
                    <a:pt x="28673" y="5390"/>
                  </a:lnTo>
                  <a:lnTo>
                    <a:pt x="29104" y="5175"/>
                  </a:lnTo>
                  <a:lnTo>
                    <a:pt x="29104" y="5175"/>
                  </a:lnTo>
                  <a:lnTo>
                    <a:pt x="29751" y="4743"/>
                  </a:lnTo>
                  <a:lnTo>
                    <a:pt x="29967" y="4743"/>
                  </a:lnTo>
                  <a:lnTo>
                    <a:pt x="30182" y="4959"/>
                  </a:lnTo>
                  <a:lnTo>
                    <a:pt x="30182" y="4959"/>
                  </a:lnTo>
                  <a:lnTo>
                    <a:pt x="30829" y="5606"/>
                  </a:lnTo>
                  <a:lnTo>
                    <a:pt x="31044" y="6468"/>
                  </a:lnTo>
                  <a:lnTo>
                    <a:pt x="31907" y="7977"/>
                  </a:lnTo>
                  <a:lnTo>
                    <a:pt x="32338" y="8624"/>
                  </a:lnTo>
                  <a:lnTo>
                    <a:pt x="32769" y="9271"/>
                  </a:lnTo>
                  <a:lnTo>
                    <a:pt x="33631" y="9702"/>
                  </a:lnTo>
                  <a:lnTo>
                    <a:pt x="34709" y="9702"/>
                  </a:lnTo>
                  <a:lnTo>
                    <a:pt x="34709" y="9702"/>
                  </a:lnTo>
                  <a:lnTo>
                    <a:pt x="35356" y="9702"/>
                  </a:lnTo>
                  <a:lnTo>
                    <a:pt x="35572" y="9486"/>
                  </a:lnTo>
                  <a:lnTo>
                    <a:pt x="35572" y="9486"/>
                  </a:lnTo>
                  <a:lnTo>
                    <a:pt x="36003" y="9055"/>
                  </a:lnTo>
                  <a:lnTo>
                    <a:pt x="36434" y="9055"/>
                  </a:lnTo>
                  <a:lnTo>
                    <a:pt x="36434" y="9055"/>
                  </a:lnTo>
                  <a:lnTo>
                    <a:pt x="37081" y="9486"/>
                  </a:lnTo>
                  <a:lnTo>
                    <a:pt x="37943" y="9917"/>
                  </a:lnTo>
                  <a:lnTo>
                    <a:pt x="37943" y="9917"/>
                  </a:lnTo>
                  <a:lnTo>
                    <a:pt x="38590" y="9702"/>
                  </a:lnTo>
                  <a:lnTo>
                    <a:pt x="39237" y="9486"/>
                  </a:lnTo>
                  <a:lnTo>
                    <a:pt x="39883" y="9271"/>
                  </a:lnTo>
                  <a:lnTo>
                    <a:pt x="40746" y="9271"/>
                  </a:lnTo>
                  <a:lnTo>
                    <a:pt x="40746" y="9271"/>
                  </a:lnTo>
                  <a:lnTo>
                    <a:pt x="40961" y="9917"/>
                  </a:lnTo>
                  <a:lnTo>
                    <a:pt x="41177" y="10780"/>
                  </a:lnTo>
                  <a:lnTo>
                    <a:pt x="40961" y="12289"/>
                  </a:lnTo>
                  <a:lnTo>
                    <a:pt x="40315" y="13798"/>
                  </a:lnTo>
                  <a:lnTo>
                    <a:pt x="39668" y="15092"/>
                  </a:lnTo>
                  <a:lnTo>
                    <a:pt x="39668" y="15092"/>
                  </a:lnTo>
                  <a:lnTo>
                    <a:pt x="39237" y="15092"/>
                  </a:lnTo>
                  <a:lnTo>
                    <a:pt x="38806" y="15092"/>
                  </a:lnTo>
                  <a:lnTo>
                    <a:pt x="38159" y="14876"/>
                  </a:lnTo>
                  <a:lnTo>
                    <a:pt x="38159" y="14876"/>
                  </a:lnTo>
                  <a:lnTo>
                    <a:pt x="37512" y="14660"/>
                  </a:lnTo>
                  <a:lnTo>
                    <a:pt x="36865" y="1466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2" name="Google Shape;212;p16"/>
            <p:cNvSpPr/>
            <p:nvPr/>
          </p:nvSpPr>
          <p:spPr>
            <a:xfrm>
              <a:off x="4885200" y="2485600"/>
              <a:ext cx="269525" cy="404250"/>
            </a:xfrm>
            <a:custGeom>
              <a:rect b="b" l="l" r="r" t="t"/>
              <a:pathLst>
                <a:path extrusionOk="0" fill="none" h="16170" w="10781">
                  <a:moveTo>
                    <a:pt x="4097" y="9055"/>
                  </a:moveTo>
                  <a:lnTo>
                    <a:pt x="4097" y="9055"/>
                  </a:lnTo>
                  <a:lnTo>
                    <a:pt x="3881" y="7546"/>
                  </a:lnTo>
                  <a:lnTo>
                    <a:pt x="3450" y="6468"/>
                  </a:lnTo>
                  <a:lnTo>
                    <a:pt x="2803" y="5175"/>
                  </a:lnTo>
                  <a:lnTo>
                    <a:pt x="2157" y="4312"/>
                  </a:lnTo>
                  <a:lnTo>
                    <a:pt x="863" y="2156"/>
                  </a:lnTo>
                  <a:lnTo>
                    <a:pt x="432" y="1078"/>
                  </a:lnTo>
                  <a:lnTo>
                    <a:pt x="1" y="1"/>
                  </a:lnTo>
                  <a:lnTo>
                    <a:pt x="1" y="1"/>
                  </a:lnTo>
                  <a:lnTo>
                    <a:pt x="1294" y="1"/>
                  </a:lnTo>
                  <a:lnTo>
                    <a:pt x="1294" y="1"/>
                  </a:lnTo>
                  <a:lnTo>
                    <a:pt x="3666" y="3019"/>
                  </a:lnTo>
                  <a:lnTo>
                    <a:pt x="4744" y="4528"/>
                  </a:lnTo>
                  <a:lnTo>
                    <a:pt x="5391" y="6468"/>
                  </a:lnTo>
                  <a:lnTo>
                    <a:pt x="5391" y="6468"/>
                  </a:lnTo>
                  <a:lnTo>
                    <a:pt x="5822" y="7115"/>
                  </a:lnTo>
                  <a:lnTo>
                    <a:pt x="6468" y="7977"/>
                  </a:lnTo>
                  <a:lnTo>
                    <a:pt x="7762" y="9271"/>
                  </a:lnTo>
                  <a:lnTo>
                    <a:pt x="8409" y="10133"/>
                  </a:lnTo>
                  <a:lnTo>
                    <a:pt x="8840" y="10780"/>
                  </a:lnTo>
                  <a:lnTo>
                    <a:pt x="9055" y="11427"/>
                  </a:lnTo>
                  <a:lnTo>
                    <a:pt x="8840" y="12289"/>
                  </a:lnTo>
                  <a:lnTo>
                    <a:pt x="8840" y="12289"/>
                  </a:lnTo>
                  <a:lnTo>
                    <a:pt x="9487" y="12936"/>
                  </a:lnTo>
                  <a:lnTo>
                    <a:pt x="10133" y="14014"/>
                  </a:lnTo>
                  <a:lnTo>
                    <a:pt x="10780" y="16170"/>
                  </a:lnTo>
                  <a:lnTo>
                    <a:pt x="10780" y="16170"/>
                  </a:lnTo>
                  <a:lnTo>
                    <a:pt x="9702" y="15523"/>
                  </a:lnTo>
                  <a:lnTo>
                    <a:pt x="8624" y="14876"/>
                  </a:lnTo>
                  <a:lnTo>
                    <a:pt x="6900" y="12936"/>
                  </a:lnTo>
                  <a:lnTo>
                    <a:pt x="4097" y="905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3" name="Google Shape;213;p16"/>
            <p:cNvSpPr/>
            <p:nvPr/>
          </p:nvSpPr>
          <p:spPr>
            <a:xfrm>
              <a:off x="5160075" y="1973575"/>
              <a:ext cx="199450" cy="274900"/>
            </a:xfrm>
            <a:custGeom>
              <a:rect b="b" l="l" r="r" t="t"/>
              <a:pathLst>
                <a:path extrusionOk="0" fill="none" h="10996" w="7978">
                  <a:moveTo>
                    <a:pt x="7762" y="10565"/>
                  </a:moveTo>
                  <a:lnTo>
                    <a:pt x="7762" y="10565"/>
                  </a:lnTo>
                  <a:lnTo>
                    <a:pt x="7115" y="10780"/>
                  </a:lnTo>
                  <a:lnTo>
                    <a:pt x="6468" y="10996"/>
                  </a:lnTo>
                  <a:lnTo>
                    <a:pt x="5822" y="10780"/>
                  </a:lnTo>
                  <a:lnTo>
                    <a:pt x="5175" y="10565"/>
                  </a:lnTo>
                  <a:lnTo>
                    <a:pt x="3881" y="9918"/>
                  </a:lnTo>
                  <a:lnTo>
                    <a:pt x="3019" y="9055"/>
                  </a:lnTo>
                  <a:lnTo>
                    <a:pt x="3019" y="9055"/>
                  </a:lnTo>
                  <a:lnTo>
                    <a:pt x="3235" y="7978"/>
                  </a:lnTo>
                  <a:lnTo>
                    <a:pt x="3450" y="7546"/>
                  </a:lnTo>
                  <a:lnTo>
                    <a:pt x="3666" y="7331"/>
                  </a:lnTo>
                  <a:lnTo>
                    <a:pt x="3666" y="7331"/>
                  </a:lnTo>
                  <a:lnTo>
                    <a:pt x="2803" y="6037"/>
                  </a:lnTo>
                  <a:lnTo>
                    <a:pt x="1725" y="4959"/>
                  </a:lnTo>
                  <a:lnTo>
                    <a:pt x="863" y="3881"/>
                  </a:lnTo>
                  <a:lnTo>
                    <a:pt x="1" y="2372"/>
                  </a:lnTo>
                  <a:lnTo>
                    <a:pt x="1" y="2372"/>
                  </a:lnTo>
                  <a:lnTo>
                    <a:pt x="863" y="1294"/>
                  </a:lnTo>
                  <a:lnTo>
                    <a:pt x="1941" y="648"/>
                  </a:lnTo>
                  <a:lnTo>
                    <a:pt x="3235" y="216"/>
                  </a:lnTo>
                  <a:lnTo>
                    <a:pt x="5175" y="1"/>
                  </a:lnTo>
                  <a:lnTo>
                    <a:pt x="5175" y="1"/>
                  </a:lnTo>
                  <a:lnTo>
                    <a:pt x="5175" y="648"/>
                  </a:lnTo>
                  <a:lnTo>
                    <a:pt x="5390" y="1079"/>
                  </a:lnTo>
                  <a:lnTo>
                    <a:pt x="5390" y="1510"/>
                  </a:lnTo>
                  <a:lnTo>
                    <a:pt x="5390" y="1510"/>
                  </a:lnTo>
                  <a:lnTo>
                    <a:pt x="4528" y="1510"/>
                  </a:lnTo>
                  <a:lnTo>
                    <a:pt x="4097" y="1726"/>
                  </a:lnTo>
                  <a:lnTo>
                    <a:pt x="3666" y="1941"/>
                  </a:lnTo>
                  <a:lnTo>
                    <a:pt x="3235" y="2372"/>
                  </a:lnTo>
                  <a:lnTo>
                    <a:pt x="3235" y="2372"/>
                  </a:lnTo>
                  <a:lnTo>
                    <a:pt x="4097" y="3666"/>
                  </a:lnTo>
                  <a:lnTo>
                    <a:pt x="5175" y="4744"/>
                  </a:lnTo>
                  <a:lnTo>
                    <a:pt x="6468" y="5390"/>
                  </a:lnTo>
                  <a:lnTo>
                    <a:pt x="7546" y="6037"/>
                  </a:lnTo>
                  <a:lnTo>
                    <a:pt x="7546" y="6037"/>
                  </a:lnTo>
                  <a:lnTo>
                    <a:pt x="7762" y="6468"/>
                  </a:lnTo>
                  <a:lnTo>
                    <a:pt x="7546" y="6468"/>
                  </a:lnTo>
                  <a:lnTo>
                    <a:pt x="6900" y="6684"/>
                  </a:lnTo>
                  <a:lnTo>
                    <a:pt x="6900" y="6684"/>
                  </a:lnTo>
                  <a:lnTo>
                    <a:pt x="6468" y="6684"/>
                  </a:lnTo>
                  <a:lnTo>
                    <a:pt x="6468" y="6684"/>
                  </a:lnTo>
                  <a:lnTo>
                    <a:pt x="6684" y="7115"/>
                  </a:lnTo>
                  <a:lnTo>
                    <a:pt x="6900" y="7546"/>
                  </a:lnTo>
                  <a:lnTo>
                    <a:pt x="7546" y="8624"/>
                  </a:lnTo>
                  <a:lnTo>
                    <a:pt x="7977" y="9487"/>
                  </a:lnTo>
                  <a:lnTo>
                    <a:pt x="7977" y="9918"/>
                  </a:lnTo>
                  <a:lnTo>
                    <a:pt x="7762" y="10565"/>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4" name="Google Shape;214;p16"/>
            <p:cNvSpPr/>
            <p:nvPr/>
          </p:nvSpPr>
          <p:spPr>
            <a:xfrm>
              <a:off x="1678375" y="2415525"/>
              <a:ext cx="91650" cy="194075"/>
            </a:xfrm>
            <a:custGeom>
              <a:rect b="b" l="l" r="r" t="t"/>
              <a:pathLst>
                <a:path extrusionOk="0" h="7763" w="3666">
                  <a:moveTo>
                    <a:pt x="3665" y="7762"/>
                  </a:moveTo>
                  <a:lnTo>
                    <a:pt x="3665" y="7762"/>
                  </a:lnTo>
                  <a:lnTo>
                    <a:pt x="647" y="1"/>
                  </a:lnTo>
                  <a:lnTo>
                    <a:pt x="647" y="1"/>
                  </a:lnTo>
                  <a:lnTo>
                    <a:pt x="0" y="3881"/>
                  </a:lnTo>
                  <a:lnTo>
                    <a:pt x="0" y="3881"/>
                  </a:lnTo>
                  <a:lnTo>
                    <a:pt x="647" y="4313"/>
                  </a:lnTo>
                  <a:lnTo>
                    <a:pt x="1294" y="4744"/>
                  </a:lnTo>
                  <a:lnTo>
                    <a:pt x="1294" y="4744"/>
                  </a:lnTo>
                  <a:lnTo>
                    <a:pt x="1294" y="5391"/>
                  </a:lnTo>
                  <a:lnTo>
                    <a:pt x="1294" y="6037"/>
                  </a:lnTo>
                  <a:lnTo>
                    <a:pt x="1941" y="6900"/>
                  </a:lnTo>
                  <a:lnTo>
                    <a:pt x="2803" y="7546"/>
                  </a:lnTo>
                  <a:lnTo>
                    <a:pt x="3234" y="7762"/>
                  </a:lnTo>
                  <a:lnTo>
                    <a:pt x="3665" y="7762"/>
                  </a:lnTo>
                  <a:lnTo>
                    <a:pt x="3665" y="7762"/>
                  </a:lnTo>
                  <a:close/>
                </a:path>
              </a:pathLst>
            </a:custGeom>
            <a:solidFill>
              <a:srgbClr val="FEFEF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16"/>
            <p:cNvSpPr/>
            <p:nvPr/>
          </p:nvSpPr>
          <p:spPr>
            <a:xfrm>
              <a:off x="1699925" y="1294475"/>
              <a:ext cx="1988800" cy="3444025"/>
            </a:xfrm>
            <a:custGeom>
              <a:rect b="b" l="l" r="r" t="t"/>
              <a:pathLst>
                <a:path extrusionOk="0" fill="none" h="137761" w="79552">
                  <a:moveTo>
                    <a:pt x="78689" y="83217"/>
                  </a:moveTo>
                  <a:lnTo>
                    <a:pt x="78689" y="83217"/>
                  </a:lnTo>
                  <a:lnTo>
                    <a:pt x="77396" y="83002"/>
                  </a:lnTo>
                  <a:lnTo>
                    <a:pt x="76318" y="82571"/>
                  </a:lnTo>
                  <a:lnTo>
                    <a:pt x="74378" y="81493"/>
                  </a:lnTo>
                  <a:lnTo>
                    <a:pt x="73300" y="80846"/>
                  </a:lnTo>
                  <a:lnTo>
                    <a:pt x="72222" y="80630"/>
                  </a:lnTo>
                  <a:lnTo>
                    <a:pt x="70928" y="80415"/>
                  </a:lnTo>
                  <a:lnTo>
                    <a:pt x="69204" y="80630"/>
                  </a:lnTo>
                  <a:lnTo>
                    <a:pt x="69204" y="80630"/>
                  </a:lnTo>
                  <a:lnTo>
                    <a:pt x="68773" y="79768"/>
                  </a:lnTo>
                  <a:lnTo>
                    <a:pt x="68126" y="79121"/>
                  </a:lnTo>
                  <a:lnTo>
                    <a:pt x="67263" y="78906"/>
                  </a:lnTo>
                  <a:lnTo>
                    <a:pt x="66186" y="78690"/>
                  </a:lnTo>
                  <a:lnTo>
                    <a:pt x="64461" y="78259"/>
                  </a:lnTo>
                  <a:lnTo>
                    <a:pt x="63814" y="77828"/>
                  </a:lnTo>
                  <a:lnTo>
                    <a:pt x="63167" y="76965"/>
                  </a:lnTo>
                  <a:lnTo>
                    <a:pt x="63167" y="76965"/>
                  </a:lnTo>
                  <a:lnTo>
                    <a:pt x="63167" y="76534"/>
                  </a:lnTo>
                  <a:lnTo>
                    <a:pt x="63167" y="76103"/>
                  </a:lnTo>
                  <a:lnTo>
                    <a:pt x="62736" y="75456"/>
                  </a:lnTo>
                  <a:lnTo>
                    <a:pt x="62305" y="74378"/>
                  </a:lnTo>
                  <a:lnTo>
                    <a:pt x="62089" y="73947"/>
                  </a:lnTo>
                  <a:lnTo>
                    <a:pt x="62089" y="73300"/>
                  </a:lnTo>
                  <a:lnTo>
                    <a:pt x="62089" y="73300"/>
                  </a:lnTo>
                  <a:lnTo>
                    <a:pt x="61443" y="72654"/>
                  </a:lnTo>
                  <a:lnTo>
                    <a:pt x="60796" y="72222"/>
                  </a:lnTo>
                  <a:lnTo>
                    <a:pt x="59934" y="71791"/>
                  </a:lnTo>
                  <a:lnTo>
                    <a:pt x="59071" y="71791"/>
                  </a:lnTo>
                  <a:lnTo>
                    <a:pt x="57346" y="71576"/>
                  </a:lnTo>
                  <a:lnTo>
                    <a:pt x="56484" y="71576"/>
                  </a:lnTo>
                  <a:lnTo>
                    <a:pt x="55837" y="71360"/>
                  </a:lnTo>
                  <a:lnTo>
                    <a:pt x="55837" y="71360"/>
                  </a:lnTo>
                  <a:lnTo>
                    <a:pt x="55191" y="70929"/>
                  </a:lnTo>
                  <a:lnTo>
                    <a:pt x="54759" y="70498"/>
                  </a:lnTo>
                  <a:lnTo>
                    <a:pt x="53897" y="69635"/>
                  </a:lnTo>
                  <a:lnTo>
                    <a:pt x="53250" y="68773"/>
                  </a:lnTo>
                  <a:lnTo>
                    <a:pt x="52604" y="68342"/>
                  </a:lnTo>
                  <a:lnTo>
                    <a:pt x="51957" y="68342"/>
                  </a:lnTo>
                  <a:lnTo>
                    <a:pt x="51957" y="68342"/>
                  </a:lnTo>
                  <a:lnTo>
                    <a:pt x="51741" y="67264"/>
                  </a:lnTo>
                  <a:lnTo>
                    <a:pt x="51310" y="66402"/>
                  </a:lnTo>
                  <a:lnTo>
                    <a:pt x="51310" y="66402"/>
                  </a:lnTo>
                  <a:lnTo>
                    <a:pt x="51094" y="66833"/>
                  </a:lnTo>
                  <a:lnTo>
                    <a:pt x="50663" y="66833"/>
                  </a:lnTo>
                  <a:lnTo>
                    <a:pt x="50232" y="66402"/>
                  </a:lnTo>
                  <a:lnTo>
                    <a:pt x="50232" y="66402"/>
                  </a:lnTo>
                  <a:lnTo>
                    <a:pt x="49801" y="66186"/>
                  </a:lnTo>
                  <a:lnTo>
                    <a:pt x="49154" y="66186"/>
                  </a:lnTo>
                  <a:lnTo>
                    <a:pt x="49154" y="66186"/>
                  </a:lnTo>
                  <a:lnTo>
                    <a:pt x="48292" y="66402"/>
                  </a:lnTo>
                  <a:lnTo>
                    <a:pt x="47430" y="66617"/>
                  </a:lnTo>
                  <a:lnTo>
                    <a:pt x="46567" y="66617"/>
                  </a:lnTo>
                  <a:lnTo>
                    <a:pt x="45705" y="66402"/>
                  </a:lnTo>
                  <a:lnTo>
                    <a:pt x="44196" y="65755"/>
                  </a:lnTo>
                  <a:lnTo>
                    <a:pt x="42471" y="65108"/>
                  </a:lnTo>
                  <a:lnTo>
                    <a:pt x="42471" y="65108"/>
                  </a:lnTo>
                  <a:lnTo>
                    <a:pt x="42040" y="65108"/>
                  </a:lnTo>
                  <a:lnTo>
                    <a:pt x="41609" y="65324"/>
                  </a:lnTo>
                  <a:lnTo>
                    <a:pt x="41609" y="65324"/>
                  </a:lnTo>
                  <a:lnTo>
                    <a:pt x="41393" y="65755"/>
                  </a:lnTo>
                  <a:lnTo>
                    <a:pt x="40746" y="65755"/>
                  </a:lnTo>
                  <a:lnTo>
                    <a:pt x="40746" y="65755"/>
                  </a:lnTo>
                  <a:lnTo>
                    <a:pt x="40746" y="65324"/>
                  </a:lnTo>
                  <a:lnTo>
                    <a:pt x="40962" y="64892"/>
                  </a:lnTo>
                  <a:lnTo>
                    <a:pt x="40962" y="64461"/>
                  </a:lnTo>
                  <a:lnTo>
                    <a:pt x="40531" y="64246"/>
                  </a:lnTo>
                  <a:lnTo>
                    <a:pt x="40531" y="64246"/>
                  </a:lnTo>
                  <a:lnTo>
                    <a:pt x="39884" y="64892"/>
                  </a:lnTo>
                  <a:lnTo>
                    <a:pt x="38806" y="65324"/>
                  </a:lnTo>
                  <a:lnTo>
                    <a:pt x="37944" y="65755"/>
                  </a:lnTo>
                  <a:lnTo>
                    <a:pt x="36866" y="65970"/>
                  </a:lnTo>
                  <a:lnTo>
                    <a:pt x="36866" y="65970"/>
                  </a:lnTo>
                  <a:lnTo>
                    <a:pt x="36219" y="66617"/>
                  </a:lnTo>
                  <a:lnTo>
                    <a:pt x="36003" y="67479"/>
                  </a:lnTo>
                  <a:lnTo>
                    <a:pt x="35572" y="68126"/>
                  </a:lnTo>
                  <a:lnTo>
                    <a:pt x="35141" y="68342"/>
                  </a:lnTo>
                  <a:lnTo>
                    <a:pt x="34710" y="68557"/>
                  </a:lnTo>
                  <a:lnTo>
                    <a:pt x="34710" y="68557"/>
                  </a:lnTo>
                  <a:lnTo>
                    <a:pt x="34279" y="68126"/>
                  </a:lnTo>
                  <a:lnTo>
                    <a:pt x="33632" y="67911"/>
                  </a:lnTo>
                  <a:lnTo>
                    <a:pt x="32554" y="67695"/>
                  </a:lnTo>
                  <a:lnTo>
                    <a:pt x="31261" y="67695"/>
                  </a:lnTo>
                  <a:lnTo>
                    <a:pt x="29967" y="68342"/>
                  </a:lnTo>
                  <a:lnTo>
                    <a:pt x="29967" y="68342"/>
                  </a:lnTo>
                  <a:lnTo>
                    <a:pt x="29320" y="67911"/>
                  </a:lnTo>
                  <a:lnTo>
                    <a:pt x="28674" y="67264"/>
                  </a:lnTo>
                  <a:lnTo>
                    <a:pt x="28242" y="66617"/>
                  </a:lnTo>
                  <a:lnTo>
                    <a:pt x="27811" y="65755"/>
                  </a:lnTo>
                  <a:lnTo>
                    <a:pt x="27811" y="65755"/>
                  </a:lnTo>
                  <a:lnTo>
                    <a:pt x="28242" y="63599"/>
                  </a:lnTo>
                  <a:lnTo>
                    <a:pt x="28674" y="61227"/>
                  </a:lnTo>
                  <a:lnTo>
                    <a:pt x="28674" y="61227"/>
                  </a:lnTo>
                  <a:lnTo>
                    <a:pt x="28027" y="60796"/>
                  </a:lnTo>
                  <a:lnTo>
                    <a:pt x="27380" y="60581"/>
                  </a:lnTo>
                  <a:lnTo>
                    <a:pt x="25871" y="60581"/>
                  </a:lnTo>
                  <a:lnTo>
                    <a:pt x="25871" y="60581"/>
                  </a:lnTo>
                  <a:lnTo>
                    <a:pt x="24577" y="60581"/>
                  </a:lnTo>
                  <a:lnTo>
                    <a:pt x="23284" y="60365"/>
                  </a:lnTo>
                  <a:lnTo>
                    <a:pt x="23284" y="60365"/>
                  </a:lnTo>
                  <a:lnTo>
                    <a:pt x="23931" y="59072"/>
                  </a:lnTo>
                  <a:lnTo>
                    <a:pt x="24577" y="57778"/>
                  </a:lnTo>
                  <a:lnTo>
                    <a:pt x="25009" y="56485"/>
                  </a:lnTo>
                  <a:lnTo>
                    <a:pt x="25440" y="54760"/>
                  </a:lnTo>
                  <a:lnTo>
                    <a:pt x="25440" y="54760"/>
                  </a:lnTo>
                  <a:lnTo>
                    <a:pt x="25224" y="54544"/>
                  </a:lnTo>
                  <a:lnTo>
                    <a:pt x="24793" y="54329"/>
                  </a:lnTo>
                  <a:lnTo>
                    <a:pt x="23931" y="54329"/>
                  </a:lnTo>
                  <a:lnTo>
                    <a:pt x="22422" y="54760"/>
                  </a:lnTo>
                  <a:lnTo>
                    <a:pt x="22422" y="54760"/>
                  </a:lnTo>
                  <a:lnTo>
                    <a:pt x="22206" y="55622"/>
                  </a:lnTo>
                  <a:lnTo>
                    <a:pt x="21775" y="56269"/>
                  </a:lnTo>
                  <a:lnTo>
                    <a:pt x="21128" y="56700"/>
                  </a:lnTo>
                  <a:lnTo>
                    <a:pt x="20481" y="57347"/>
                  </a:lnTo>
                  <a:lnTo>
                    <a:pt x="19835" y="57563"/>
                  </a:lnTo>
                  <a:lnTo>
                    <a:pt x="18972" y="57778"/>
                  </a:lnTo>
                  <a:lnTo>
                    <a:pt x="17894" y="57778"/>
                  </a:lnTo>
                  <a:lnTo>
                    <a:pt x="16816" y="57778"/>
                  </a:lnTo>
                  <a:lnTo>
                    <a:pt x="16816" y="57778"/>
                  </a:lnTo>
                  <a:lnTo>
                    <a:pt x="15738" y="56916"/>
                  </a:lnTo>
                  <a:lnTo>
                    <a:pt x="15307" y="55838"/>
                  </a:lnTo>
                  <a:lnTo>
                    <a:pt x="15092" y="54760"/>
                  </a:lnTo>
                  <a:lnTo>
                    <a:pt x="15092" y="53466"/>
                  </a:lnTo>
                  <a:lnTo>
                    <a:pt x="15307" y="52173"/>
                  </a:lnTo>
                  <a:lnTo>
                    <a:pt x="15738" y="50664"/>
                  </a:lnTo>
                  <a:lnTo>
                    <a:pt x="16385" y="48077"/>
                  </a:lnTo>
                  <a:lnTo>
                    <a:pt x="16385" y="48077"/>
                  </a:lnTo>
                  <a:lnTo>
                    <a:pt x="18110" y="46999"/>
                  </a:lnTo>
                  <a:lnTo>
                    <a:pt x="19835" y="46136"/>
                  </a:lnTo>
                  <a:lnTo>
                    <a:pt x="20912" y="45705"/>
                  </a:lnTo>
                  <a:lnTo>
                    <a:pt x="21990" y="45705"/>
                  </a:lnTo>
                  <a:lnTo>
                    <a:pt x="23068" y="45921"/>
                  </a:lnTo>
                  <a:lnTo>
                    <a:pt x="24362" y="46352"/>
                  </a:lnTo>
                  <a:lnTo>
                    <a:pt x="24362" y="46352"/>
                  </a:lnTo>
                  <a:lnTo>
                    <a:pt x="25009" y="45705"/>
                  </a:lnTo>
                  <a:lnTo>
                    <a:pt x="25871" y="45274"/>
                  </a:lnTo>
                  <a:lnTo>
                    <a:pt x="26949" y="45059"/>
                  </a:lnTo>
                  <a:lnTo>
                    <a:pt x="28027" y="45059"/>
                  </a:lnTo>
                  <a:lnTo>
                    <a:pt x="29105" y="45059"/>
                  </a:lnTo>
                  <a:lnTo>
                    <a:pt x="30183" y="45490"/>
                  </a:lnTo>
                  <a:lnTo>
                    <a:pt x="31045" y="45705"/>
                  </a:lnTo>
                  <a:lnTo>
                    <a:pt x="31692" y="46352"/>
                  </a:lnTo>
                  <a:lnTo>
                    <a:pt x="31692" y="46352"/>
                  </a:lnTo>
                  <a:lnTo>
                    <a:pt x="31692" y="47214"/>
                  </a:lnTo>
                  <a:lnTo>
                    <a:pt x="31476" y="48077"/>
                  </a:lnTo>
                  <a:lnTo>
                    <a:pt x="31476" y="48077"/>
                  </a:lnTo>
                  <a:lnTo>
                    <a:pt x="32554" y="48723"/>
                  </a:lnTo>
                  <a:lnTo>
                    <a:pt x="33416" y="48939"/>
                  </a:lnTo>
                  <a:lnTo>
                    <a:pt x="34279" y="48939"/>
                  </a:lnTo>
                  <a:lnTo>
                    <a:pt x="34279" y="48939"/>
                  </a:lnTo>
                  <a:lnTo>
                    <a:pt x="34063" y="46783"/>
                  </a:lnTo>
                  <a:lnTo>
                    <a:pt x="33848" y="45705"/>
                  </a:lnTo>
                  <a:lnTo>
                    <a:pt x="33848" y="44412"/>
                  </a:lnTo>
                  <a:lnTo>
                    <a:pt x="33848" y="44412"/>
                  </a:lnTo>
                  <a:lnTo>
                    <a:pt x="34494" y="43549"/>
                  </a:lnTo>
                  <a:lnTo>
                    <a:pt x="35357" y="42903"/>
                  </a:lnTo>
                  <a:lnTo>
                    <a:pt x="37297" y="41609"/>
                  </a:lnTo>
                  <a:lnTo>
                    <a:pt x="41393" y="39238"/>
                  </a:lnTo>
                  <a:lnTo>
                    <a:pt x="41393" y="39238"/>
                  </a:lnTo>
                  <a:lnTo>
                    <a:pt x="41393" y="36866"/>
                  </a:lnTo>
                  <a:lnTo>
                    <a:pt x="41393" y="36866"/>
                  </a:lnTo>
                  <a:lnTo>
                    <a:pt x="42471" y="36866"/>
                  </a:lnTo>
                  <a:lnTo>
                    <a:pt x="42471" y="36866"/>
                  </a:lnTo>
                  <a:lnTo>
                    <a:pt x="43118" y="36004"/>
                  </a:lnTo>
                  <a:lnTo>
                    <a:pt x="43549" y="35357"/>
                  </a:lnTo>
                  <a:lnTo>
                    <a:pt x="45058" y="34279"/>
                  </a:lnTo>
                  <a:lnTo>
                    <a:pt x="46783" y="33417"/>
                  </a:lnTo>
                  <a:lnTo>
                    <a:pt x="48723" y="32770"/>
                  </a:lnTo>
                  <a:lnTo>
                    <a:pt x="48723" y="32770"/>
                  </a:lnTo>
                  <a:lnTo>
                    <a:pt x="48939" y="31908"/>
                  </a:lnTo>
                  <a:lnTo>
                    <a:pt x="49370" y="31045"/>
                  </a:lnTo>
                  <a:lnTo>
                    <a:pt x="50017" y="30614"/>
                  </a:lnTo>
                  <a:lnTo>
                    <a:pt x="50879" y="30183"/>
                  </a:lnTo>
                  <a:lnTo>
                    <a:pt x="52819" y="29752"/>
                  </a:lnTo>
                  <a:lnTo>
                    <a:pt x="54544" y="29105"/>
                  </a:lnTo>
                  <a:lnTo>
                    <a:pt x="54544" y="29105"/>
                  </a:lnTo>
                  <a:lnTo>
                    <a:pt x="54113" y="29752"/>
                  </a:lnTo>
                  <a:lnTo>
                    <a:pt x="53897" y="30183"/>
                  </a:lnTo>
                  <a:lnTo>
                    <a:pt x="54113" y="30830"/>
                  </a:lnTo>
                  <a:lnTo>
                    <a:pt x="54113" y="30830"/>
                  </a:lnTo>
                  <a:lnTo>
                    <a:pt x="54975" y="30183"/>
                  </a:lnTo>
                  <a:lnTo>
                    <a:pt x="55837" y="29967"/>
                  </a:lnTo>
                  <a:lnTo>
                    <a:pt x="57778" y="29321"/>
                  </a:lnTo>
                  <a:lnTo>
                    <a:pt x="58640" y="29105"/>
                  </a:lnTo>
                  <a:lnTo>
                    <a:pt x="59502" y="28674"/>
                  </a:lnTo>
                  <a:lnTo>
                    <a:pt x="60149" y="28243"/>
                  </a:lnTo>
                  <a:lnTo>
                    <a:pt x="60580" y="27596"/>
                  </a:lnTo>
                  <a:lnTo>
                    <a:pt x="60580" y="27596"/>
                  </a:lnTo>
                  <a:lnTo>
                    <a:pt x="59934" y="27596"/>
                  </a:lnTo>
                  <a:lnTo>
                    <a:pt x="59071" y="27812"/>
                  </a:lnTo>
                  <a:lnTo>
                    <a:pt x="59071" y="27812"/>
                  </a:lnTo>
                  <a:lnTo>
                    <a:pt x="58424" y="28027"/>
                  </a:lnTo>
                  <a:lnTo>
                    <a:pt x="57778" y="28243"/>
                  </a:lnTo>
                  <a:lnTo>
                    <a:pt x="57131" y="28027"/>
                  </a:lnTo>
                  <a:lnTo>
                    <a:pt x="56700" y="27596"/>
                  </a:lnTo>
                  <a:lnTo>
                    <a:pt x="56700" y="27596"/>
                  </a:lnTo>
                  <a:lnTo>
                    <a:pt x="56700" y="26518"/>
                  </a:lnTo>
                  <a:lnTo>
                    <a:pt x="57131" y="26087"/>
                  </a:lnTo>
                  <a:lnTo>
                    <a:pt x="57562" y="25656"/>
                  </a:lnTo>
                  <a:lnTo>
                    <a:pt x="57778" y="25009"/>
                  </a:lnTo>
                  <a:lnTo>
                    <a:pt x="57778" y="25009"/>
                  </a:lnTo>
                  <a:lnTo>
                    <a:pt x="57562" y="24793"/>
                  </a:lnTo>
                  <a:lnTo>
                    <a:pt x="57346" y="24578"/>
                  </a:lnTo>
                  <a:lnTo>
                    <a:pt x="56700" y="24578"/>
                  </a:lnTo>
                  <a:lnTo>
                    <a:pt x="56700" y="24578"/>
                  </a:lnTo>
                  <a:lnTo>
                    <a:pt x="56269" y="24578"/>
                  </a:lnTo>
                  <a:lnTo>
                    <a:pt x="55837" y="24578"/>
                  </a:lnTo>
                  <a:lnTo>
                    <a:pt x="55837" y="24578"/>
                  </a:lnTo>
                  <a:lnTo>
                    <a:pt x="56053" y="23931"/>
                  </a:lnTo>
                  <a:lnTo>
                    <a:pt x="56700" y="23500"/>
                  </a:lnTo>
                  <a:lnTo>
                    <a:pt x="57131" y="23500"/>
                  </a:lnTo>
                  <a:lnTo>
                    <a:pt x="57778" y="23715"/>
                  </a:lnTo>
                  <a:lnTo>
                    <a:pt x="59071" y="24362"/>
                  </a:lnTo>
                  <a:lnTo>
                    <a:pt x="59934" y="25009"/>
                  </a:lnTo>
                  <a:lnTo>
                    <a:pt x="59934" y="25009"/>
                  </a:lnTo>
                  <a:lnTo>
                    <a:pt x="60149" y="24793"/>
                  </a:lnTo>
                  <a:lnTo>
                    <a:pt x="60149" y="24578"/>
                  </a:lnTo>
                  <a:lnTo>
                    <a:pt x="59718" y="24147"/>
                  </a:lnTo>
                  <a:lnTo>
                    <a:pt x="59502" y="23931"/>
                  </a:lnTo>
                  <a:lnTo>
                    <a:pt x="59287" y="23931"/>
                  </a:lnTo>
                  <a:lnTo>
                    <a:pt x="59502" y="23715"/>
                  </a:lnTo>
                  <a:lnTo>
                    <a:pt x="59502" y="23715"/>
                  </a:lnTo>
                  <a:lnTo>
                    <a:pt x="60365" y="23715"/>
                  </a:lnTo>
                  <a:lnTo>
                    <a:pt x="61227" y="23715"/>
                  </a:lnTo>
                  <a:lnTo>
                    <a:pt x="62736" y="23284"/>
                  </a:lnTo>
                  <a:lnTo>
                    <a:pt x="64030" y="22853"/>
                  </a:lnTo>
                  <a:lnTo>
                    <a:pt x="65539" y="22638"/>
                  </a:lnTo>
                  <a:lnTo>
                    <a:pt x="65539" y="22638"/>
                  </a:lnTo>
                  <a:lnTo>
                    <a:pt x="64676" y="23500"/>
                  </a:lnTo>
                  <a:lnTo>
                    <a:pt x="63598" y="24362"/>
                  </a:lnTo>
                  <a:lnTo>
                    <a:pt x="62736" y="25440"/>
                  </a:lnTo>
                  <a:lnTo>
                    <a:pt x="62521" y="25871"/>
                  </a:lnTo>
                  <a:lnTo>
                    <a:pt x="62521" y="26302"/>
                  </a:lnTo>
                  <a:lnTo>
                    <a:pt x="62521" y="26302"/>
                  </a:lnTo>
                  <a:lnTo>
                    <a:pt x="64030" y="26302"/>
                  </a:lnTo>
                  <a:lnTo>
                    <a:pt x="65323" y="26518"/>
                  </a:lnTo>
                  <a:lnTo>
                    <a:pt x="67910" y="27165"/>
                  </a:lnTo>
                  <a:lnTo>
                    <a:pt x="67910" y="27165"/>
                  </a:lnTo>
                  <a:lnTo>
                    <a:pt x="67910" y="26734"/>
                  </a:lnTo>
                  <a:lnTo>
                    <a:pt x="67910" y="26087"/>
                  </a:lnTo>
                  <a:lnTo>
                    <a:pt x="67695" y="25440"/>
                  </a:lnTo>
                  <a:lnTo>
                    <a:pt x="67910" y="24578"/>
                  </a:lnTo>
                  <a:lnTo>
                    <a:pt x="67910" y="24578"/>
                  </a:lnTo>
                  <a:lnTo>
                    <a:pt x="67479" y="24362"/>
                  </a:lnTo>
                  <a:lnTo>
                    <a:pt x="66832" y="24362"/>
                  </a:lnTo>
                  <a:lnTo>
                    <a:pt x="66401" y="24147"/>
                  </a:lnTo>
                  <a:lnTo>
                    <a:pt x="66186" y="23931"/>
                  </a:lnTo>
                  <a:lnTo>
                    <a:pt x="66186" y="23715"/>
                  </a:lnTo>
                  <a:lnTo>
                    <a:pt x="66186" y="23715"/>
                  </a:lnTo>
                  <a:lnTo>
                    <a:pt x="66617" y="22853"/>
                  </a:lnTo>
                  <a:lnTo>
                    <a:pt x="67048" y="22206"/>
                  </a:lnTo>
                  <a:lnTo>
                    <a:pt x="67263" y="21344"/>
                  </a:lnTo>
                  <a:lnTo>
                    <a:pt x="67479" y="20266"/>
                  </a:lnTo>
                  <a:lnTo>
                    <a:pt x="67479" y="20266"/>
                  </a:lnTo>
                  <a:lnTo>
                    <a:pt x="66401" y="18973"/>
                  </a:lnTo>
                  <a:lnTo>
                    <a:pt x="65754" y="18326"/>
                  </a:lnTo>
                  <a:lnTo>
                    <a:pt x="64892" y="18110"/>
                  </a:lnTo>
                  <a:lnTo>
                    <a:pt x="64892" y="18110"/>
                  </a:lnTo>
                  <a:lnTo>
                    <a:pt x="64676" y="16817"/>
                  </a:lnTo>
                  <a:lnTo>
                    <a:pt x="64461" y="15523"/>
                  </a:lnTo>
                  <a:lnTo>
                    <a:pt x="64245" y="14230"/>
                  </a:lnTo>
                  <a:lnTo>
                    <a:pt x="64030" y="13798"/>
                  </a:lnTo>
                  <a:lnTo>
                    <a:pt x="63598" y="13367"/>
                  </a:lnTo>
                  <a:lnTo>
                    <a:pt x="63598" y="13367"/>
                  </a:lnTo>
                  <a:lnTo>
                    <a:pt x="62736" y="13798"/>
                  </a:lnTo>
                  <a:lnTo>
                    <a:pt x="62089" y="14445"/>
                  </a:lnTo>
                  <a:lnTo>
                    <a:pt x="61227" y="14876"/>
                  </a:lnTo>
                  <a:lnTo>
                    <a:pt x="60796" y="15092"/>
                  </a:lnTo>
                  <a:lnTo>
                    <a:pt x="60149" y="15308"/>
                  </a:lnTo>
                  <a:lnTo>
                    <a:pt x="60149" y="15308"/>
                  </a:lnTo>
                  <a:lnTo>
                    <a:pt x="59502" y="14876"/>
                  </a:lnTo>
                  <a:lnTo>
                    <a:pt x="59287" y="14445"/>
                  </a:lnTo>
                  <a:lnTo>
                    <a:pt x="59287" y="14014"/>
                  </a:lnTo>
                  <a:lnTo>
                    <a:pt x="59287" y="14014"/>
                  </a:lnTo>
                  <a:lnTo>
                    <a:pt x="59287" y="13583"/>
                  </a:lnTo>
                  <a:lnTo>
                    <a:pt x="59502" y="13367"/>
                  </a:lnTo>
                  <a:lnTo>
                    <a:pt x="59718" y="13152"/>
                  </a:lnTo>
                  <a:lnTo>
                    <a:pt x="59718" y="12721"/>
                  </a:lnTo>
                  <a:lnTo>
                    <a:pt x="59718" y="12721"/>
                  </a:lnTo>
                  <a:lnTo>
                    <a:pt x="59071" y="12505"/>
                  </a:lnTo>
                  <a:lnTo>
                    <a:pt x="58640" y="12074"/>
                  </a:lnTo>
                  <a:lnTo>
                    <a:pt x="57562" y="10996"/>
                  </a:lnTo>
                  <a:lnTo>
                    <a:pt x="57562" y="10996"/>
                  </a:lnTo>
                  <a:lnTo>
                    <a:pt x="57131" y="11211"/>
                  </a:lnTo>
                  <a:lnTo>
                    <a:pt x="56484" y="11211"/>
                  </a:lnTo>
                  <a:lnTo>
                    <a:pt x="55406" y="11211"/>
                  </a:lnTo>
                  <a:lnTo>
                    <a:pt x="55406" y="11211"/>
                  </a:lnTo>
                  <a:lnTo>
                    <a:pt x="53897" y="10996"/>
                  </a:lnTo>
                  <a:lnTo>
                    <a:pt x="53897" y="10996"/>
                  </a:lnTo>
                  <a:lnTo>
                    <a:pt x="53466" y="11427"/>
                  </a:lnTo>
                  <a:lnTo>
                    <a:pt x="53035" y="12074"/>
                  </a:lnTo>
                  <a:lnTo>
                    <a:pt x="52604" y="13367"/>
                  </a:lnTo>
                  <a:lnTo>
                    <a:pt x="51741" y="16170"/>
                  </a:lnTo>
                  <a:lnTo>
                    <a:pt x="51310" y="17248"/>
                  </a:lnTo>
                  <a:lnTo>
                    <a:pt x="50879" y="17895"/>
                  </a:lnTo>
                  <a:lnTo>
                    <a:pt x="50448" y="18326"/>
                  </a:lnTo>
                  <a:lnTo>
                    <a:pt x="49801" y="18757"/>
                  </a:lnTo>
                  <a:lnTo>
                    <a:pt x="49154" y="18973"/>
                  </a:lnTo>
                  <a:lnTo>
                    <a:pt x="48292" y="18973"/>
                  </a:lnTo>
                  <a:lnTo>
                    <a:pt x="47214" y="18973"/>
                  </a:lnTo>
                  <a:lnTo>
                    <a:pt x="47214" y="18973"/>
                  </a:lnTo>
                  <a:lnTo>
                    <a:pt x="46352" y="21128"/>
                  </a:lnTo>
                  <a:lnTo>
                    <a:pt x="46136" y="21560"/>
                  </a:lnTo>
                  <a:lnTo>
                    <a:pt x="45705" y="21991"/>
                  </a:lnTo>
                  <a:lnTo>
                    <a:pt x="45274" y="22206"/>
                  </a:lnTo>
                  <a:lnTo>
                    <a:pt x="44627" y="22422"/>
                  </a:lnTo>
                  <a:lnTo>
                    <a:pt x="44627" y="22422"/>
                  </a:lnTo>
                  <a:lnTo>
                    <a:pt x="44196" y="21991"/>
                  </a:lnTo>
                  <a:lnTo>
                    <a:pt x="43980" y="21344"/>
                  </a:lnTo>
                  <a:lnTo>
                    <a:pt x="43980" y="20913"/>
                  </a:lnTo>
                  <a:lnTo>
                    <a:pt x="44196" y="20482"/>
                  </a:lnTo>
                  <a:lnTo>
                    <a:pt x="44627" y="19404"/>
                  </a:lnTo>
                  <a:lnTo>
                    <a:pt x="45058" y="18541"/>
                  </a:lnTo>
                  <a:lnTo>
                    <a:pt x="45058" y="18541"/>
                  </a:lnTo>
                  <a:lnTo>
                    <a:pt x="43980" y="18541"/>
                  </a:lnTo>
                  <a:lnTo>
                    <a:pt x="42902" y="18326"/>
                  </a:lnTo>
                  <a:lnTo>
                    <a:pt x="41393" y="17463"/>
                  </a:lnTo>
                  <a:lnTo>
                    <a:pt x="41393" y="17463"/>
                  </a:lnTo>
                  <a:lnTo>
                    <a:pt x="39884" y="16601"/>
                  </a:lnTo>
                  <a:lnTo>
                    <a:pt x="39022" y="16386"/>
                  </a:lnTo>
                  <a:lnTo>
                    <a:pt x="37944" y="16386"/>
                  </a:lnTo>
                  <a:lnTo>
                    <a:pt x="37944" y="16386"/>
                  </a:lnTo>
                  <a:lnTo>
                    <a:pt x="38159" y="15523"/>
                  </a:lnTo>
                  <a:lnTo>
                    <a:pt x="37944" y="15092"/>
                  </a:lnTo>
                  <a:lnTo>
                    <a:pt x="37513" y="14230"/>
                  </a:lnTo>
                  <a:lnTo>
                    <a:pt x="37513" y="14230"/>
                  </a:lnTo>
                  <a:lnTo>
                    <a:pt x="38591" y="13152"/>
                  </a:lnTo>
                  <a:lnTo>
                    <a:pt x="39884" y="12289"/>
                  </a:lnTo>
                  <a:lnTo>
                    <a:pt x="41178" y="11643"/>
                  </a:lnTo>
                  <a:lnTo>
                    <a:pt x="42687" y="10996"/>
                  </a:lnTo>
                  <a:lnTo>
                    <a:pt x="45920" y="9918"/>
                  </a:lnTo>
                  <a:lnTo>
                    <a:pt x="49154" y="8840"/>
                  </a:lnTo>
                  <a:lnTo>
                    <a:pt x="49154" y="8840"/>
                  </a:lnTo>
                  <a:lnTo>
                    <a:pt x="48723" y="9271"/>
                  </a:lnTo>
                  <a:lnTo>
                    <a:pt x="48292" y="9487"/>
                  </a:lnTo>
                  <a:lnTo>
                    <a:pt x="48076" y="9918"/>
                  </a:lnTo>
                  <a:lnTo>
                    <a:pt x="48076" y="10134"/>
                  </a:lnTo>
                  <a:lnTo>
                    <a:pt x="48076" y="10349"/>
                  </a:lnTo>
                  <a:lnTo>
                    <a:pt x="48076" y="10349"/>
                  </a:lnTo>
                  <a:lnTo>
                    <a:pt x="49154" y="10349"/>
                  </a:lnTo>
                  <a:lnTo>
                    <a:pt x="50232" y="10134"/>
                  </a:lnTo>
                  <a:lnTo>
                    <a:pt x="50232" y="10134"/>
                  </a:lnTo>
                  <a:lnTo>
                    <a:pt x="51526" y="9918"/>
                  </a:lnTo>
                  <a:lnTo>
                    <a:pt x="52172" y="9918"/>
                  </a:lnTo>
                  <a:lnTo>
                    <a:pt x="52819" y="10134"/>
                  </a:lnTo>
                  <a:lnTo>
                    <a:pt x="52819" y="10134"/>
                  </a:lnTo>
                  <a:lnTo>
                    <a:pt x="52604" y="9702"/>
                  </a:lnTo>
                  <a:lnTo>
                    <a:pt x="52388" y="9271"/>
                  </a:lnTo>
                  <a:lnTo>
                    <a:pt x="51741" y="8624"/>
                  </a:lnTo>
                  <a:lnTo>
                    <a:pt x="50879" y="8193"/>
                  </a:lnTo>
                  <a:lnTo>
                    <a:pt x="50663" y="7978"/>
                  </a:lnTo>
                  <a:lnTo>
                    <a:pt x="50663" y="7546"/>
                  </a:lnTo>
                  <a:lnTo>
                    <a:pt x="50663" y="7546"/>
                  </a:lnTo>
                  <a:lnTo>
                    <a:pt x="51526" y="7762"/>
                  </a:lnTo>
                  <a:lnTo>
                    <a:pt x="52388" y="7762"/>
                  </a:lnTo>
                  <a:lnTo>
                    <a:pt x="53250" y="7546"/>
                  </a:lnTo>
                  <a:lnTo>
                    <a:pt x="54113" y="6900"/>
                  </a:lnTo>
                  <a:lnTo>
                    <a:pt x="55406" y="5822"/>
                  </a:lnTo>
                  <a:lnTo>
                    <a:pt x="56484" y="4313"/>
                  </a:lnTo>
                  <a:lnTo>
                    <a:pt x="56484" y="4313"/>
                  </a:lnTo>
                  <a:lnTo>
                    <a:pt x="58209" y="4313"/>
                  </a:lnTo>
                  <a:lnTo>
                    <a:pt x="59718" y="4097"/>
                  </a:lnTo>
                  <a:lnTo>
                    <a:pt x="59718" y="4097"/>
                  </a:lnTo>
                  <a:lnTo>
                    <a:pt x="60796" y="5175"/>
                  </a:lnTo>
                  <a:lnTo>
                    <a:pt x="62089" y="6253"/>
                  </a:lnTo>
                  <a:lnTo>
                    <a:pt x="62089" y="6253"/>
                  </a:lnTo>
                  <a:lnTo>
                    <a:pt x="61443" y="6900"/>
                  </a:lnTo>
                  <a:lnTo>
                    <a:pt x="60796" y="7331"/>
                  </a:lnTo>
                  <a:lnTo>
                    <a:pt x="59071" y="7978"/>
                  </a:lnTo>
                  <a:lnTo>
                    <a:pt x="57131" y="8409"/>
                  </a:lnTo>
                  <a:lnTo>
                    <a:pt x="56269" y="8840"/>
                  </a:lnTo>
                  <a:lnTo>
                    <a:pt x="55622" y="9271"/>
                  </a:lnTo>
                  <a:lnTo>
                    <a:pt x="55622" y="9271"/>
                  </a:lnTo>
                  <a:lnTo>
                    <a:pt x="55837" y="9487"/>
                  </a:lnTo>
                  <a:lnTo>
                    <a:pt x="56269" y="9487"/>
                  </a:lnTo>
                  <a:lnTo>
                    <a:pt x="57131" y="9271"/>
                  </a:lnTo>
                  <a:lnTo>
                    <a:pt x="57131" y="9271"/>
                  </a:lnTo>
                  <a:lnTo>
                    <a:pt x="57778" y="9271"/>
                  </a:lnTo>
                  <a:lnTo>
                    <a:pt x="58640" y="9271"/>
                  </a:lnTo>
                  <a:lnTo>
                    <a:pt x="58640" y="9271"/>
                  </a:lnTo>
                  <a:lnTo>
                    <a:pt x="59502" y="10134"/>
                  </a:lnTo>
                  <a:lnTo>
                    <a:pt x="60580" y="10996"/>
                  </a:lnTo>
                  <a:lnTo>
                    <a:pt x="61874" y="11427"/>
                  </a:lnTo>
                  <a:lnTo>
                    <a:pt x="63598" y="11858"/>
                  </a:lnTo>
                  <a:lnTo>
                    <a:pt x="63598" y="11858"/>
                  </a:lnTo>
                  <a:lnTo>
                    <a:pt x="63598" y="11211"/>
                  </a:lnTo>
                  <a:lnTo>
                    <a:pt x="63383" y="10996"/>
                  </a:lnTo>
                  <a:lnTo>
                    <a:pt x="63167" y="10780"/>
                  </a:lnTo>
                  <a:lnTo>
                    <a:pt x="63383" y="10565"/>
                  </a:lnTo>
                  <a:lnTo>
                    <a:pt x="63383" y="10565"/>
                  </a:lnTo>
                  <a:lnTo>
                    <a:pt x="64245" y="10780"/>
                  </a:lnTo>
                  <a:lnTo>
                    <a:pt x="65108" y="10780"/>
                  </a:lnTo>
                  <a:lnTo>
                    <a:pt x="65539" y="10565"/>
                  </a:lnTo>
                  <a:lnTo>
                    <a:pt x="65970" y="9702"/>
                  </a:lnTo>
                  <a:lnTo>
                    <a:pt x="65970" y="9702"/>
                  </a:lnTo>
                  <a:lnTo>
                    <a:pt x="65754" y="9056"/>
                  </a:lnTo>
                  <a:lnTo>
                    <a:pt x="65539" y="8840"/>
                  </a:lnTo>
                  <a:lnTo>
                    <a:pt x="65108" y="8409"/>
                  </a:lnTo>
                  <a:lnTo>
                    <a:pt x="65108" y="7762"/>
                  </a:lnTo>
                  <a:lnTo>
                    <a:pt x="65108" y="7762"/>
                  </a:lnTo>
                  <a:lnTo>
                    <a:pt x="65323" y="7546"/>
                  </a:lnTo>
                  <a:lnTo>
                    <a:pt x="65754" y="7546"/>
                  </a:lnTo>
                  <a:lnTo>
                    <a:pt x="66186" y="7978"/>
                  </a:lnTo>
                  <a:lnTo>
                    <a:pt x="66832" y="8409"/>
                  </a:lnTo>
                  <a:lnTo>
                    <a:pt x="67048" y="8624"/>
                  </a:lnTo>
                  <a:lnTo>
                    <a:pt x="67263" y="8840"/>
                  </a:lnTo>
                  <a:lnTo>
                    <a:pt x="67263" y="8840"/>
                  </a:lnTo>
                  <a:lnTo>
                    <a:pt x="68988" y="8193"/>
                  </a:lnTo>
                  <a:lnTo>
                    <a:pt x="69635" y="7546"/>
                  </a:lnTo>
                  <a:lnTo>
                    <a:pt x="69850" y="6900"/>
                  </a:lnTo>
                  <a:lnTo>
                    <a:pt x="69850" y="6900"/>
                  </a:lnTo>
                  <a:lnTo>
                    <a:pt x="69204" y="6253"/>
                  </a:lnTo>
                  <a:lnTo>
                    <a:pt x="68341" y="6037"/>
                  </a:lnTo>
                  <a:lnTo>
                    <a:pt x="67479" y="5606"/>
                  </a:lnTo>
                  <a:lnTo>
                    <a:pt x="67048" y="5391"/>
                  </a:lnTo>
                  <a:lnTo>
                    <a:pt x="66832" y="4959"/>
                  </a:lnTo>
                  <a:lnTo>
                    <a:pt x="66832" y="4959"/>
                  </a:lnTo>
                  <a:lnTo>
                    <a:pt x="66832" y="4528"/>
                  </a:lnTo>
                  <a:lnTo>
                    <a:pt x="67048" y="4097"/>
                  </a:lnTo>
                  <a:lnTo>
                    <a:pt x="67048" y="3881"/>
                  </a:lnTo>
                  <a:lnTo>
                    <a:pt x="67048" y="3450"/>
                  </a:lnTo>
                  <a:lnTo>
                    <a:pt x="67048" y="3450"/>
                  </a:lnTo>
                  <a:lnTo>
                    <a:pt x="65970" y="3019"/>
                  </a:lnTo>
                  <a:lnTo>
                    <a:pt x="64676" y="2588"/>
                  </a:lnTo>
                  <a:lnTo>
                    <a:pt x="63598" y="1941"/>
                  </a:lnTo>
                  <a:lnTo>
                    <a:pt x="63167" y="1510"/>
                  </a:lnTo>
                  <a:lnTo>
                    <a:pt x="62952" y="863"/>
                  </a:lnTo>
                  <a:lnTo>
                    <a:pt x="62952" y="863"/>
                  </a:lnTo>
                  <a:lnTo>
                    <a:pt x="59934" y="863"/>
                  </a:lnTo>
                  <a:lnTo>
                    <a:pt x="59934" y="863"/>
                  </a:lnTo>
                  <a:lnTo>
                    <a:pt x="57131" y="863"/>
                  </a:lnTo>
                  <a:lnTo>
                    <a:pt x="55837" y="863"/>
                  </a:lnTo>
                  <a:lnTo>
                    <a:pt x="54544" y="1079"/>
                  </a:lnTo>
                  <a:lnTo>
                    <a:pt x="53682" y="1294"/>
                  </a:lnTo>
                  <a:lnTo>
                    <a:pt x="52819" y="1941"/>
                  </a:lnTo>
                  <a:lnTo>
                    <a:pt x="52388" y="2588"/>
                  </a:lnTo>
                  <a:lnTo>
                    <a:pt x="51957" y="3666"/>
                  </a:lnTo>
                  <a:lnTo>
                    <a:pt x="51957" y="3666"/>
                  </a:lnTo>
                  <a:lnTo>
                    <a:pt x="52172" y="3881"/>
                  </a:lnTo>
                  <a:lnTo>
                    <a:pt x="52388" y="3881"/>
                  </a:lnTo>
                  <a:lnTo>
                    <a:pt x="53035" y="3881"/>
                  </a:lnTo>
                  <a:lnTo>
                    <a:pt x="53466" y="4097"/>
                  </a:lnTo>
                  <a:lnTo>
                    <a:pt x="53466" y="4313"/>
                  </a:lnTo>
                  <a:lnTo>
                    <a:pt x="53466" y="4528"/>
                  </a:lnTo>
                  <a:lnTo>
                    <a:pt x="53466" y="4528"/>
                  </a:lnTo>
                  <a:lnTo>
                    <a:pt x="52819" y="5175"/>
                  </a:lnTo>
                  <a:lnTo>
                    <a:pt x="52172" y="5606"/>
                  </a:lnTo>
                  <a:lnTo>
                    <a:pt x="50448" y="6469"/>
                  </a:lnTo>
                  <a:lnTo>
                    <a:pt x="50448" y="6469"/>
                  </a:lnTo>
                  <a:lnTo>
                    <a:pt x="50232" y="6037"/>
                  </a:lnTo>
                  <a:lnTo>
                    <a:pt x="50448" y="5822"/>
                  </a:lnTo>
                  <a:lnTo>
                    <a:pt x="50663" y="5606"/>
                  </a:lnTo>
                  <a:lnTo>
                    <a:pt x="50663" y="4959"/>
                  </a:lnTo>
                  <a:lnTo>
                    <a:pt x="50663" y="4959"/>
                  </a:lnTo>
                  <a:lnTo>
                    <a:pt x="49801" y="4744"/>
                  </a:lnTo>
                  <a:lnTo>
                    <a:pt x="49370" y="4313"/>
                  </a:lnTo>
                  <a:lnTo>
                    <a:pt x="49370" y="3881"/>
                  </a:lnTo>
                  <a:lnTo>
                    <a:pt x="49370" y="3881"/>
                  </a:lnTo>
                  <a:lnTo>
                    <a:pt x="49585" y="3019"/>
                  </a:lnTo>
                  <a:lnTo>
                    <a:pt x="49585" y="2372"/>
                  </a:lnTo>
                  <a:lnTo>
                    <a:pt x="49801" y="1941"/>
                  </a:lnTo>
                  <a:lnTo>
                    <a:pt x="49801" y="1941"/>
                  </a:lnTo>
                  <a:lnTo>
                    <a:pt x="50663" y="1726"/>
                  </a:lnTo>
                  <a:lnTo>
                    <a:pt x="51741" y="1726"/>
                  </a:lnTo>
                  <a:lnTo>
                    <a:pt x="52819" y="1294"/>
                  </a:lnTo>
                  <a:lnTo>
                    <a:pt x="53035" y="1079"/>
                  </a:lnTo>
                  <a:lnTo>
                    <a:pt x="53250" y="648"/>
                  </a:lnTo>
                  <a:lnTo>
                    <a:pt x="53250" y="648"/>
                  </a:lnTo>
                  <a:lnTo>
                    <a:pt x="52388" y="217"/>
                  </a:lnTo>
                  <a:lnTo>
                    <a:pt x="51741" y="217"/>
                  </a:lnTo>
                  <a:lnTo>
                    <a:pt x="50879" y="432"/>
                  </a:lnTo>
                  <a:lnTo>
                    <a:pt x="50232" y="648"/>
                  </a:lnTo>
                  <a:lnTo>
                    <a:pt x="49154" y="1510"/>
                  </a:lnTo>
                  <a:lnTo>
                    <a:pt x="47861" y="2157"/>
                  </a:lnTo>
                  <a:lnTo>
                    <a:pt x="47861" y="2157"/>
                  </a:lnTo>
                  <a:lnTo>
                    <a:pt x="48076" y="1941"/>
                  </a:lnTo>
                  <a:lnTo>
                    <a:pt x="48292" y="1510"/>
                  </a:lnTo>
                  <a:lnTo>
                    <a:pt x="48507" y="1079"/>
                  </a:lnTo>
                  <a:lnTo>
                    <a:pt x="48507" y="648"/>
                  </a:lnTo>
                  <a:lnTo>
                    <a:pt x="48507" y="648"/>
                  </a:lnTo>
                  <a:lnTo>
                    <a:pt x="47214" y="648"/>
                  </a:lnTo>
                  <a:lnTo>
                    <a:pt x="45920" y="863"/>
                  </a:lnTo>
                  <a:lnTo>
                    <a:pt x="43980" y="1726"/>
                  </a:lnTo>
                  <a:lnTo>
                    <a:pt x="43980" y="1726"/>
                  </a:lnTo>
                  <a:lnTo>
                    <a:pt x="44411" y="2372"/>
                  </a:lnTo>
                  <a:lnTo>
                    <a:pt x="45058" y="2804"/>
                  </a:lnTo>
                  <a:lnTo>
                    <a:pt x="46567" y="3019"/>
                  </a:lnTo>
                  <a:lnTo>
                    <a:pt x="46567" y="3019"/>
                  </a:lnTo>
                  <a:lnTo>
                    <a:pt x="46136" y="3450"/>
                  </a:lnTo>
                  <a:lnTo>
                    <a:pt x="45920" y="3881"/>
                  </a:lnTo>
                  <a:lnTo>
                    <a:pt x="45920" y="4528"/>
                  </a:lnTo>
                  <a:lnTo>
                    <a:pt x="46136" y="5175"/>
                  </a:lnTo>
                  <a:lnTo>
                    <a:pt x="46136" y="5175"/>
                  </a:lnTo>
                  <a:lnTo>
                    <a:pt x="45274" y="5606"/>
                  </a:lnTo>
                  <a:lnTo>
                    <a:pt x="44411" y="6037"/>
                  </a:lnTo>
                  <a:lnTo>
                    <a:pt x="44411" y="6037"/>
                  </a:lnTo>
                  <a:lnTo>
                    <a:pt x="44411" y="5606"/>
                  </a:lnTo>
                  <a:lnTo>
                    <a:pt x="44843" y="5391"/>
                  </a:lnTo>
                  <a:lnTo>
                    <a:pt x="45058" y="5175"/>
                  </a:lnTo>
                  <a:lnTo>
                    <a:pt x="45058" y="4528"/>
                  </a:lnTo>
                  <a:lnTo>
                    <a:pt x="45058" y="4528"/>
                  </a:lnTo>
                  <a:lnTo>
                    <a:pt x="44627" y="4313"/>
                  </a:lnTo>
                  <a:lnTo>
                    <a:pt x="44196" y="4313"/>
                  </a:lnTo>
                  <a:lnTo>
                    <a:pt x="43333" y="4528"/>
                  </a:lnTo>
                  <a:lnTo>
                    <a:pt x="42471" y="5175"/>
                  </a:lnTo>
                  <a:lnTo>
                    <a:pt x="42040" y="6037"/>
                  </a:lnTo>
                  <a:lnTo>
                    <a:pt x="42040" y="6037"/>
                  </a:lnTo>
                  <a:lnTo>
                    <a:pt x="40315" y="6037"/>
                  </a:lnTo>
                  <a:lnTo>
                    <a:pt x="40315" y="6037"/>
                  </a:lnTo>
                  <a:lnTo>
                    <a:pt x="39453" y="6037"/>
                  </a:lnTo>
                  <a:lnTo>
                    <a:pt x="38375" y="5822"/>
                  </a:lnTo>
                  <a:lnTo>
                    <a:pt x="37728" y="5606"/>
                  </a:lnTo>
                  <a:lnTo>
                    <a:pt x="37513" y="5391"/>
                  </a:lnTo>
                  <a:lnTo>
                    <a:pt x="37297" y="4959"/>
                  </a:lnTo>
                  <a:lnTo>
                    <a:pt x="37297" y="4959"/>
                  </a:lnTo>
                  <a:lnTo>
                    <a:pt x="38591" y="5175"/>
                  </a:lnTo>
                  <a:lnTo>
                    <a:pt x="39884" y="5175"/>
                  </a:lnTo>
                  <a:lnTo>
                    <a:pt x="40962" y="4744"/>
                  </a:lnTo>
                  <a:lnTo>
                    <a:pt x="41824" y="4313"/>
                  </a:lnTo>
                  <a:lnTo>
                    <a:pt x="41824" y="4313"/>
                  </a:lnTo>
                  <a:lnTo>
                    <a:pt x="41824" y="3881"/>
                  </a:lnTo>
                  <a:lnTo>
                    <a:pt x="41393" y="3666"/>
                  </a:lnTo>
                  <a:lnTo>
                    <a:pt x="41178" y="3450"/>
                  </a:lnTo>
                  <a:lnTo>
                    <a:pt x="40962" y="3019"/>
                  </a:lnTo>
                  <a:lnTo>
                    <a:pt x="40962" y="3019"/>
                  </a:lnTo>
                  <a:lnTo>
                    <a:pt x="41178" y="2372"/>
                  </a:lnTo>
                  <a:lnTo>
                    <a:pt x="41824" y="1941"/>
                  </a:lnTo>
                  <a:lnTo>
                    <a:pt x="42471" y="1510"/>
                  </a:lnTo>
                  <a:lnTo>
                    <a:pt x="42902" y="863"/>
                  </a:lnTo>
                  <a:lnTo>
                    <a:pt x="42902" y="863"/>
                  </a:lnTo>
                  <a:lnTo>
                    <a:pt x="42255" y="648"/>
                  </a:lnTo>
                  <a:lnTo>
                    <a:pt x="41824" y="648"/>
                  </a:lnTo>
                  <a:lnTo>
                    <a:pt x="40962" y="1079"/>
                  </a:lnTo>
                  <a:lnTo>
                    <a:pt x="40100" y="1726"/>
                  </a:lnTo>
                  <a:lnTo>
                    <a:pt x="39022" y="1941"/>
                  </a:lnTo>
                  <a:lnTo>
                    <a:pt x="39022" y="1941"/>
                  </a:lnTo>
                  <a:lnTo>
                    <a:pt x="37944" y="1726"/>
                  </a:lnTo>
                  <a:lnTo>
                    <a:pt x="36866" y="1294"/>
                  </a:lnTo>
                  <a:lnTo>
                    <a:pt x="34926" y="432"/>
                  </a:lnTo>
                  <a:lnTo>
                    <a:pt x="34926" y="432"/>
                  </a:lnTo>
                  <a:lnTo>
                    <a:pt x="33632" y="217"/>
                  </a:lnTo>
                  <a:lnTo>
                    <a:pt x="32339" y="1"/>
                  </a:lnTo>
                  <a:lnTo>
                    <a:pt x="31045" y="1"/>
                  </a:lnTo>
                  <a:lnTo>
                    <a:pt x="29751" y="217"/>
                  </a:lnTo>
                  <a:lnTo>
                    <a:pt x="28889" y="648"/>
                  </a:lnTo>
                  <a:lnTo>
                    <a:pt x="27811" y="1294"/>
                  </a:lnTo>
                  <a:lnTo>
                    <a:pt x="26949" y="1941"/>
                  </a:lnTo>
                  <a:lnTo>
                    <a:pt x="26302" y="2804"/>
                  </a:lnTo>
                  <a:lnTo>
                    <a:pt x="26302" y="2804"/>
                  </a:lnTo>
                  <a:lnTo>
                    <a:pt x="26733" y="3019"/>
                  </a:lnTo>
                  <a:lnTo>
                    <a:pt x="27164" y="3019"/>
                  </a:lnTo>
                  <a:lnTo>
                    <a:pt x="28242" y="2804"/>
                  </a:lnTo>
                  <a:lnTo>
                    <a:pt x="28242" y="2804"/>
                  </a:lnTo>
                  <a:lnTo>
                    <a:pt x="29320" y="2588"/>
                  </a:lnTo>
                  <a:lnTo>
                    <a:pt x="29751" y="2588"/>
                  </a:lnTo>
                  <a:lnTo>
                    <a:pt x="30398" y="2804"/>
                  </a:lnTo>
                  <a:lnTo>
                    <a:pt x="30398" y="2804"/>
                  </a:lnTo>
                  <a:lnTo>
                    <a:pt x="29751" y="4097"/>
                  </a:lnTo>
                  <a:lnTo>
                    <a:pt x="29536" y="4528"/>
                  </a:lnTo>
                  <a:lnTo>
                    <a:pt x="29105" y="4959"/>
                  </a:lnTo>
                  <a:lnTo>
                    <a:pt x="29105" y="4959"/>
                  </a:lnTo>
                  <a:lnTo>
                    <a:pt x="28242" y="4744"/>
                  </a:lnTo>
                  <a:lnTo>
                    <a:pt x="27380" y="4528"/>
                  </a:lnTo>
                  <a:lnTo>
                    <a:pt x="25224" y="4528"/>
                  </a:lnTo>
                  <a:lnTo>
                    <a:pt x="23284" y="4313"/>
                  </a:lnTo>
                  <a:lnTo>
                    <a:pt x="22422" y="4097"/>
                  </a:lnTo>
                  <a:lnTo>
                    <a:pt x="21775" y="3666"/>
                  </a:lnTo>
                  <a:lnTo>
                    <a:pt x="21775" y="3666"/>
                  </a:lnTo>
                  <a:lnTo>
                    <a:pt x="21128" y="3881"/>
                  </a:lnTo>
                  <a:lnTo>
                    <a:pt x="21128" y="3881"/>
                  </a:lnTo>
                  <a:lnTo>
                    <a:pt x="17463" y="8193"/>
                  </a:lnTo>
                  <a:lnTo>
                    <a:pt x="14014" y="12721"/>
                  </a:lnTo>
                  <a:lnTo>
                    <a:pt x="10780" y="17463"/>
                  </a:lnTo>
                  <a:lnTo>
                    <a:pt x="7977" y="22422"/>
                  </a:lnTo>
                  <a:lnTo>
                    <a:pt x="5390" y="27596"/>
                  </a:lnTo>
                  <a:lnTo>
                    <a:pt x="3234" y="32770"/>
                  </a:lnTo>
                  <a:lnTo>
                    <a:pt x="1510" y="38375"/>
                  </a:lnTo>
                  <a:lnTo>
                    <a:pt x="1" y="43981"/>
                  </a:lnTo>
                  <a:lnTo>
                    <a:pt x="1" y="43981"/>
                  </a:lnTo>
                  <a:lnTo>
                    <a:pt x="432" y="43765"/>
                  </a:lnTo>
                  <a:lnTo>
                    <a:pt x="863" y="43765"/>
                  </a:lnTo>
                  <a:lnTo>
                    <a:pt x="863" y="43765"/>
                  </a:lnTo>
                  <a:lnTo>
                    <a:pt x="1294" y="44196"/>
                  </a:lnTo>
                  <a:lnTo>
                    <a:pt x="1510" y="44627"/>
                  </a:lnTo>
                  <a:lnTo>
                    <a:pt x="1294" y="45921"/>
                  </a:lnTo>
                  <a:lnTo>
                    <a:pt x="1294" y="45921"/>
                  </a:lnTo>
                  <a:lnTo>
                    <a:pt x="2588" y="48077"/>
                  </a:lnTo>
                  <a:lnTo>
                    <a:pt x="4097" y="50233"/>
                  </a:lnTo>
                  <a:lnTo>
                    <a:pt x="5606" y="52173"/>
                  </a:lnTo>
                  <a:lnTo>
                    <a:pt x="6684" y="54544"/>
                  </a:lnTo>
                  <a:lnTo>
                    <a:pt x="6684" y="54544"/>
                  </a:lnTo>
                  <a:lnTo>
                    <a:pt x="6468" y="54975"/>
                  </a:lnTo>
                  <a:lnTo>
                    <a:pt x="6468" y="55407"/>
                  </a:lnTo>
                  <a:lnTo>
                    <a:pt x="6253" y="55838"/>
                  </a:lnTo>
                  <a:lnTo>
                    <a:pt x="6253" y="56485"/>
                  </a:lnTo>
                  <a:lnTo>
                    <a:pt x="6253" y="56485"/>
                  </a:lnTo>
                  <a:lnTo>
                    <a:pt x="8409" y="57994"/>
                  </a:lnTo>
                  <a:lnTo>
                    <a:pt x="9702" y="58856"/>
                  </a:lnTo>
                  <a:lnTo>
                    <a:pt x="10996" y="59503"/>
                  </a:lnTo>
                  <a:lnTo>
                    <a:pt x="12505" y="60150"/>
                  </a:lnTo>
                  <a:lnTo>
                    <a:pt x="13798" y="60581"/>
                  </a:lnTo>
                  <a:lnTo>
                    <a:pt x="15523" y="60581"/>
                  </a:lnTo>
                  <a:lnTo>
                    <a:pt x="17032" y="60365"/>
                  </a:lnTo>
                  <a:lnTo>
                    <a:pt x="17032" y="60365"/>
                  </a:lnTo>
                  <a:lnTo>
                    <a:pt x="17894" y="60796"/>
                  </a:lnTo>
                  <a:lnTo>
                    <a:pt x="18541" y="61443"/>
                  </a:lnTo>
                  <a:lnTo>
                    <a:pt x="19188" y="62305"/>
                  </a:lnTo>
                  <a:lnTo>
                    <a:pt x="20050" y="62952"/>
                  </a:lnTo>
                  <a:lnTo>
                    <a:pt x="20050" y="62952"/>
                  </a:lnTo>
                  <a:lnTo>
                    <a:pt x="21775" y="63383"/>
                  </a:lnTo>
                  <a:lnTo>
                    <a:pt x="23715" y="64030"/>
                  </a:lnTo>
                  <a:lnTo>
                    <a:pt x="24362" y="64246"/>
                  </a:lnTo>
                  <a:lnTo>
                    <a:pt x="25009" y="64892"/>
                  </a:lnTo>
                  <a:lnTo>
                    <a:pt x="25440" y="65755"/>
                  </a:lnTo>
                  <a:lnTo>
                    <a:pt x="25440" y="66833"/>
                  </a:lnTo>
                  <a:lnTo>
                    <a:pt x="25440" y="66833"/>
                  </a:lnTo>
                  <a:lnTo>
                    <a:pt x="28027" y="68557"/>
                  </a:lnTo>
                  <a:lnTo>
                    <a:pt x="29536" y="69420"/>
                  </a:lnTo>
                  <a:lnTo>
                    <a:pt x="31045" y="70067"/>
                  </a:lnTo>
                  <a:lnTo>
                    <a:pt x="31045" y="70067"/>
                  </a:lnTo>
                  <a:lnTo>
                    <a:pt x="31476" y="68773"/>
                  </a:lnTo>
                  <a:lnTo>
                    <a:pt x="31907" y="68342"/>
                  </a:lnTo>
                  <a:lnTo>
                    <a:pt x="32554" y="68342"/>
                  </a:lnTo>
                  <a:lnTo>
                    <a:pt x="32554" y="68342"/>
                  </a:lnTo>
                  <a:lnTo>
                    <a:pt x="33416" y="69420"/>
                  </a:lnTo>
                  <a:lnTo>
                    <a:pt x="33848" y="70713"/>
                  </a:lnTo>
                  <a:lnTo>
                    <a:pt x="34063" y="72222"/>
                  </a:lnTo>
                  <a:lnTo>
                    <a:pt x="34063" y="73947"/>
                  </a:lnTo>
                  <a:lnTo>
                    <a:pt x="34063" y="73947"/>
                  </a:lnTo>
                  <a:lnTo>
                    <a:pt x="32985" y="75241"/>
                  </a:lnTo>
                  <a:lnTo>
                    <a:pt x="31692" y="76534"/>
                  </a:lnTo>
                  <a:lnTo>
                    <a:pt x="31261" y="77181"/>
                  </a:lnTo>
                  <a:lnTo>
                    <a:pt x="30829" y="77828"/>
                  </a:lnTo>
                  <a:lnTo>
                    <a:pt x="30398" y="78906"/>
                  </a:lnTo>
                  <a:lnTo>
                    <a:pt x="30398" y="79768"/>
                  </a:lnTo>
                  <a:lnTo>
                    <a:pt x="30398" y="79768"/>
                  </a:lnTo>
                  <a:lnTo>
                    <a:pt x="30398" y="80199"/>
                  </a:lnTo>
                  <a:lnTo>
                    <a:pt x="30614" y="80630"/>
                  </a:lnTo>
                  <a:lnTo>
                    <a:pt x="30829" y="80846"/>
                  </a:lnTo>
                  <a:lnTo>
                    <a:pt x="31045" y="81277"/>
                  </a:lnTo>
                  <a:lnTo>
                    <a:pt x="31045" y="81277"/>
                  </a:lnTo>
                  <a:lnTo>
                    <a:pt x="30614" y="81708"/>
                  </a:lnTo>
                  <a:lnTo>
                    <a:pt x="30183" y="81924"/>
                  </a:lnTo>
                  <a:lnTo>
                    <a:pt x="29967" y="82355"/>
                  </a:lnTo>
                  <a:lnTo>
                    <a:pt x="29751" y="83002"/>
                  </a:lnTo>
                  <a:lnTo>
                    <a:pt x="29751" y="83002"/>
                  </a:lnTo>
                  <a:lnTo>
                    <a:pt x="33201" y="88391"/>
                  </a:lnTo>
                  <a:lnTo>
                    <a:pt x="34926" y="90978"/>
                  </a:lnTo>
                  <a:lnTo>
                    <a:pt x="36219" y="93997"/>
                  </a:lnTo>
                  <a:lnTo>
                    <a:pt x="36219" y="93997"/>
                  </a:lnTo>
                  <a:lnTo>
                    <a:pt x="37297" y="94643"/>
                  </a:lnTo>
                  <a:lnTo>
                    <a:pt x="38159" y="95290"/>
                  </a:lnTo>
                  <a:lnTo>
                    <a:pt x="39884" y="95937"/>
                  </a:lnTo>
                  <a:lnTo>
                    <a:pt x="40746" y="96152"/>
                  </a:lnTo>
                  <a:lnTo>
                    <a:pt x="41609" y="96584"/>
                  </a:lnTo>
                  <a:lnTo>
                    <a:pt x="42255" y="97230"/>
                  </a:lnTo>
                  <a:lnTo>
                    <a:pt x="42902" y="98093"/>
                  </a:lnTo>
                  <a:lnTo>
                    <a:pt x="42902" y="98093"/>
                  </a:lnTo>
                  <a:lnTo>
                    <a:pt x="43333" y="99386"/>
                  </a:lnTo>
                  <a:lnTo>
                    <a:pt x="43549" y="100895"/>
                  </a:lnTo>
                  <a:lnTo>
                    <a:pt x="43549" y="104345"/>
                  </a:lnTo>
                  <a:lnTo>
                    <a:pt x="43333" y="108010"/>
                  </a:lnTo>
                  <a:lnTo>
                    <a:pt x="43333" y="109734"/>
                  </a:lnTo>
                  <a:lnTo>
                    <a:pt x="43765" y="111459"/>
                  </a:lnTo>
                  <a:lnTo>
                    <a:pt x="43765" y="111459"/>
                  </a:lnTo>
                  <a:lnTo>
                    <a:pt x="43980" y="113184"/>
                  </a:lnTo>
                  <a:lnTo>
                    <a:pt x="44411" y="115124"/>
                  </a:lnTo>
                  <a:lnTo>
                    <a:pt x="44411" y="117064"/>
                  </a:lnTo>
                  <a:lnTo>
                    <a:pt x="44196" y="117927"/>
                  </a:lnTo>
                  <a:lnTo>
                    <a:pt x="43980" y="118789"/>
                  </a:lnTo>
                  <a:lnTo>
                    <a:pt x="43980" y="118789"/>
                  </a:lnTo>
                  <a:lnTo>
                    <a:pt x="44411" y="119220"/>
                  </a:lnTo>
                  <a:lnTo>
                    <a:pt x="44627" y="120083"/>
                  </a:lnTo>
                  <a:lnTo>
                    <a:pt x="45058" y="121807"/>
                  </a:lnTo>
                  <a:lnTo>
                    <a:pt x="45274" y="123532"/>
                  </a:lnTo>
                  <a:lnTo>
                    <a:pt x="45705" y="124179"/>
                  </a:lnTo>
                  <a:lnTo>
                    <a:pt x="46352" y="124825"/>
                  </a:lnTo>
                  <a:lnTo>
                    <a:pt x="46352" y="124825"/>
                  </a:lnTo>
                  <a:lnTo>
                    <a:pt x="46352" y="123963"/>
                  </a:lnTo>
                  <a:lnTo>
                    <a:pt x="46352" y="123532"/>
                  </a:lnTo>
                  <a:lnTo>
                    <a:pt x="46567" y="123316"/>
                  </a:lnTo>
                  <a:lnTo>
                    <a:pt x="46567" y="123316"/>
                  </a:lnTo>
                  <a:lnTo>
                    <a:pt x="46998" y="124179"/>
                  </a:lnTo>
                  <a:lnTo>
                    <a:pt x="46998" y="125472"/>
                  </a:lnTo>
                  <a:lnTo>
                    <a:pt x="46998" y="125472"/>
                  </a:lnTo>
                  <a:lnTo>
                    <a:pt x="46783" y="125688"/>
                  </a:lnTo>
                  <a:lnTo>
                    <a:pt x="46567" y="125688"/>
                  </a:lnTo>
                  <a:lnTo>
                    <a:pt x="46136" y="125688"/>
                  </a:lnTo>
                  <a:lnTo>
                    <a:pt x="46136" y="125903"/>
                  </a:lnTo>
                  <a:lnTo>
                    <a:pt x="46136" y="125903"/>
                  </a:lnTo>
                  <a:lnTo>
                    <a:pt x="46352" y="126981"/>
                  </a:lnTo>
                  <a:lnTo>
                    <a:pt x="46352" y="128275"/>
                  </a:lnTo>
                  <a:lnTo>
                    <a:pt x="46352" y="128275"/>
                  </a:lnTo>
                  <a:lnTo>
                    <a:pt x="46567" y="128490"/>
                  </a:lnTo>
                  <a:lnTo>
                    <a:pt x="46998" y="128706"/>
                  </a:lnTo>
                  <a:lnTo>
                    <a:pt x="47214" y="128922"/>
                  </a:lnTo>
                  <a:lnTo>
                    <a:pt x="47430" y="129137"/>
                  </a:lnTo>
                  <a:lnTo>
                    <a:pt x="47430" y="129137"/>
                  </a:lnTo>
                  <a:lnTo>
                    <a:pt x="47214" y="129784"/>
                  </a:lnTo>
                  <a:lnTo>
                    <a:pt x="46998" y="130215"/>
                  </a:lnTo>
                  <a:lnTo>
                    <a:pt x="46998" y="130215"/>
                  </a:lnTo>
                  <a:lnTo>
                    <a:pt x="47430" y="131293"/>
                  </a:lnTo>
                  <a:lnTo>
                    <a:pt x="48076" y="131940"/>
                  </a:lnTo>
                  <a:lnTo>
                    <a:pt x="48723" y="132802"/>
                  </a:lnTo>
                  <a:lnTo>
                    <a:pt x="49370" y="133880"/>
                  </a:lnTo>
                  <a:lnTo>
                    <a:pt x="49370" y="133880"/>
                  </a:lnTo>
                  <a:lnTo>
                    <a:pt x="50017" y="134096"/>
                  </a:lnTo>
                  <a:lnTo>
                    <a:pt x="50663" y="134742"/>
                  </a:lnTo>
                  <a:lnTo>
                    <a:pt x="51741" y="135820"/>
                  </a:lnTo>
                  <a:lnTo>
                    <a:pt x="51741" y="135820"/>
                  </a:lnTo>
                  <a:lnTo>
                    <a:pt x="52819" y="136036"/>
                  </a:lnTo>
                  <a:lnTo>
                    <a:pt x="53682" y="136467"/>
                  </a:lnTo>
                  <a:lnTo>
                    <a:pt x="55837" y="137329"/>
                  </a:lnTo>
                  <a:lnTo>
                    <a:pt x="56700" y="137545"/>
                  </a:lnTo>
                  <a:lnTo>
                    <a:pt x="57778" y="137761"/>
                  </a:lnTo>
                  <a:lnTo>
                    <a:pt x="58640" y="137545"/>
                  </a:lnTo>
                  <a:lnTo>
                    <a:pt x="59502" y="136898"/>
                  </a:lnTo>
                  <a:lnTo>
                    <a:pt x="59502" y="136898"/>
                  </a:lnTo>
                  <a:lnTo>
                    <a:pt x="56484" y="134958"/>
                  </a:lnTo>
                  <a:lnTo>
                    <a:pt x="55191" y="133880"/>
                  </a:lnTo>
                  <a:lnTo>
                    <a:pt x="54759" y="133233"/>
                  </a:lnTo>
                  <a:lnTo>
                    <a:pt x="54328" y="132371"/>
                  </a:lnTo>
                  <a:lnTo>
                    <a:pt x="54328" y="132371"/>
                  </a:lnTo>
                  <a:lnTo>
                    <a:pt x="54975" y="131724"/>
                  </a:lnTo>
                  <a:lnTo>
                    <a:pt x="55191" y="130862"/>
                  </a:lnTo>
                  <a:lnTo>
                    <a:pt x="56053" y="129137"/>
                  </a:lnTo>
                  <a:lnTo>
                    <a:pt x="56053" y="129137"/>
                  </a:lnTo>
                  <a:lnTo>
                    <a:pt x="55406" y="128706"/>
                  </a:lnTo>
                  <a:lnTo>
                    <a:pt x="54759" y="128490"/>
                  </a:lnTo>
                  <a:lnTo>
                    <a:pt x="54113" y="128275"/>
                  </a:lnTo>
                  <a:lnTo>
                    <a:pt x="53897" y="127844"/>
                  </a:lnTo>
                  <a:lnTo>
                    <a:pt x="53682" y="127628"/>
                  </a:lnTo>
                  <a:lnTo>
                    <a:pt x="53682" y="127628"/>
                  </a:lnTo>
                  <a:lnTo>
                    <a:pt x="54328" y="126766"/>
                  </a:lnTo>
                  <a:lnTo>
                    <a:pt x="54759" y="125688"/>
                  </a:lnTo>
                  <a:lnTo>
                    <a:pt x="55622" y="123532"/>
                  </a:lnTo>
                  <a:lnTo>
                    <a:pt x="55622" y="123532"/>
                  </a:lnTo>
                  <a:lnTo>
                    <a:pt x="54975" y="123532"/>
                  </a:lnTo>
                  <a:lnTo>
                    <a:pt x="54544" y="123316"/>
                  </a:lnTo>
                  <a:lnTo>
                    <a:pt x="54113" y="122885"/>
                  </a:lnTo>
                  <a:lnTo>
                    <a:pt x="53897" y="122454"/>
                  </a:lnTo>
                  <a:lnTo>
                    <a:pt x="53897" y="122454"/>
                  </a:lnTo>
                  <a:lnTo>
                    <a:pt x="54759" y="122454"/>
                  </a:lnTo>
                  <a:lnTo>
                    <a:pt x="54759" y="122454"/>
                  </a:lnTo>
                  <a:lnTo>
                    <a:pt x="55622" y="122454"/>
                  </a:lnTo>
                  <a:lnTo>
                    <a:pt x="56269" y="122238"/>
                  </a:lnTo>
                  <a:lnTo>
                    <a:pt x="56269" y="122238"/>
                  </a:lnTo>
                  <a:lnTo>
                    <a:pt x="56269" y="120945"/>
                  </a:lnTo>
                  <a:lnTo>
                    <a:pt x="56269" y="120514"/>
                  </a:lnTo>
                  <a:lnTo>
                    <a:pt x="56484" y="120083"/>
                  </a:lnTo>
                  <a:lnTo>
                    <a:pt x="56484" y="120083"/>
                  </a:lnTo>
                  <a:lnTo>
                    <a:pt x="57993" y="120083"/>
                  </a:lnTo>
                  <a:lnTo>
                    <a:pt x="59071" y="119867"/>
                  </a:lnTo>
                  <a:lnTo>
                    <a:pt x="59934" y="119220"/>
                  </a:lnTo>
                  <a:lnTo>
                    <a:pt x="60149" y="118573"/>
                  </a:lnTo>
                  <a:lnTo>
                    <a:pt x="60365" y="117496"/>
                  </a:lnTo>
                  <a:lnTo>
                    <a:pt x="60149" y="116633"/>
                  </a:lnTo>
                  <a:lnTo>
                    <a:pt x="59718" y="115986"/>
                  </a:lnTo>
                  <a:lnTo>
                    <a:pt x="59071" y="115340"/>
                  </a:lnTo>
                  <a:lnTo>
                    <a:pt x="59071" y="115340"/>
                  </a:lnTo>
                  <a:lnTo>
                    <a:pt x="59718" y="115340"/>
                  </a:lnTo>
                  <a:lnTo>
                    <a:pt x="60365" y="115555"/>
                  </a:lnTo>
                  <a:lnTo>
                    <a:pt x="61227" y="115771"/>
                  </a:lnTo>
                  <a:lnTo>
                    <a:pt x="62089" y="115771"/>
                  </a:lnTo>
                  <a:lnTo>
                    <a:pt x="62089" y="115771"/>
                  </a:lnTo>
                  <a:lnTo>
                    <a:pt x="62521" y="115555"/>
                  </a:lnTo>
                  <a:lnTo>
                    <a:pt x="62952" y="115124"/>
                  </a:lnTo>
                  <a:lnTo>
                    <a:pt x="63383" y="114046"/>
                  </a:lnTo>
                  <a:lnTo>
                    <a:pt x="63814" y="112968"/>
                  </a:lnTo>
                  <a:lnTo>
                    <a:pt x="64245" y="111459"/>
                  </a:lnTo>
                  <a:lnTo>
                    <a:pt x="64245" y="111459"/>
                  </a:lnTo>
                  <a:lnTo>
                    <a:pt x="65323" y="110381"/>
                  </a:lnTo>
                  <a:lnTo>
                    <a:pt x="66401" y="109088"/>
                  </a:lnTo>
                  <a:lnTo>
                    <a:pt x="66832" y="108441"/>
                  </a:lnTo>
                  <a:lnTo>
                    <a:pt x="67048" y="107579"/>
                  </a:lnTo>
                  <a:lnTo>
                    <a:pt x="67048" y="106716"/>
                  </a:lnTo>
                  <a:lnTo>
                    <a:pt x="66617" y="105638"/>
                  </a:lnTo>
                  <a:lnTo>
                    <a:pt x="66617" y="105638"/>
                  </a:lnTo>
                  <a:lnTo>
                    <a:pt x="67910" y="104560"/>
                  </a:lnTo>
                  <a:lnTo>
                    <a:pt x="69204" y="103698"/>
                  </a:lnTo>
                  <a:lnTo>
                    <a:pt x="70928" y="103051"/>
                  </a:lnTo>
                  <a:lnTo>
                    <a:pt x="72869" y="102836"/>
                  </a:lnTo>
                  <a:lnTo>
                    <a:pt x="72869" y="102836"/>
                  </a:lnTo>
                  <a:lnTo>
                    <a:pt x="74162" y="100680"/>
                  </a:lnTo>
                  <a:lnTo>
                    <a:pt x="75025" y="98308"/>
                  </a:lnTo>
                  <a:lnTo>
                    <a:pt x="75456" y="97015"/>
                  </a:lnTo>
                  <a:lnTo>
                    <a:pt x="75456" y="95721"/>
                  </a:lnTo>
                  <a:lnTo>
                    <a:pt x="75671" y="94212"/>
                  </a:lnTo>
                  <a:lnTo>
                    <a:pt x="75456" y="92488"/>
                  </a:lnTo>
                  <a:lnTo>
                    <a:pt x="75456" y="92488"/>
                  </a:lnTo>
                  <a:lnTo>
                    <a:pt x="76102" y="91625"/>
                  </a:lnTo>
                  <a:lnTo>
                    <a:pt x="76965" y="90547"/>
                  </a:lnTo>
                  <a:lnTo>
                    <a:pt x="78474" y="88391"/>
                  </a:lnTo>
                  <a:lnTo>
                    <a:pt x="79121" y="87313"/>
                  </a:lnTo>
                  <a:lnTo>
                    <a:pt x="79552" y="86020"/>
                  </a:lnTo>
                  <a:lnTo>
                    <a:pt x="79336" y="84726"/>
                  </a:lnTo>
                  <a:lnTo>
                    <a:pt x="78689" y="83217"/>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6" name="Google Shape;216;p16"/>
            <p:cNvSpPr/>
            <p:nvPr/>
          </p:nvSpPr>
          <p:spPr>
            <a:xfrm>
              <a:off x="3268325" y="1472350"/>
              <a:ext cx="10800" cy="5400"/>
            </a:xfrm>
            <a:custGeom>
              <a:rect b="b" l="l" r="r" t="t"/>
              <a:pathLst>
                <a:path extrusionOk="0" fill="none" h="216" w="432">
                  <a:moveTo>
                    <a:pt x="431" y="0"/>
                  </a:moveTo>
                  <a:lnTo>
                    <a:pt x="431" y="0"/>
                  </a:lnTo>
                  <a:lnTo>
                    <a:pt x="216" y="216"/>
                  </a:lnTo>
                  <a:lnTo>
                    <a:pt x="0" y="216"/>
                  </a:lnTo>
                  <a:lnTo>
                    <a:pt x="0" y="216"/>
                  </a:lnTo>
                  <a:lnTo>
                    <a:pt x="216" y="0"/>
                  </a:lnTo>
                  <a:lnTo>
                    <a:pt x="431" y="0"/>
                  </a:lnTo>
                </a:path>
              </a:pathLst>
            </a:cu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16"/>
            <p:cNvSpPr/>
            <p:nvPr/>
          </p:nvSpPr>
          <p:spPr>
            <a:xfrm>
              <a:off x="3866575" y="238125"/>
              <a:ext cx="2182825" cy="1395925"/>
            </a:xfrm>
            <a:custGeom>
              <a:rect b="b" l="l" r="r" t="t"/>
              <a:pathLst>
                <a:path extrusionOk="0" h="55837" w="87313">
                  <a:moveTo>
                    <a:pt x="0" y="0"/>
                  </a:moveTo>
                  <a:lnTo>
                    <a:pt x="0" y="10779"/>
                  </a:lnTo>
                  <a:lnTo>
                    <a:pt x="6252" y="10995"/>
                  </a:lnTo>
                  <a:lnTo>
                    <a:pt x="12289" y="11857"/>
                  </a:lnTo>
                  <a:lnTo>
                    <a:pt x="18109" y="12935"/>
                  </a:lnTo>
                  <a:lnTo>
                    <a:pt x="23930" y="14444"/>
                  </a:lnTo>
                  <a:lnTo>
                    <a:pt x="29535" y="16169"/>
                  </a:lnTo>
                  <a:lnTo>
                    <a:pt x="34925" y="18325"/>
                  </a:lnTo>
                  <a:lnTo>
                    <a:pt x="40315" y="20912"/>
                  </a:lnTo>
                  <a:lnTo>
                    <a:pt x="45273" y="23715"/>
                  </a:lnTo>
                  <a:lnTo>
                    <a:pt x="50232" y="26733"/>
                  </a:lnTo>
                  <a:lnTo>
                    <a:pt x="54975" y="30182"/>
                  </a:lnTo>
                  <a:lnTo>
                    <a:pt x="59502" y="33847"/>
                  </a:lnTo>
                  <a:lnTo>
                    <a:pt x="63598" y="37728"/>
                  </a:lnTo>
                  <a:lnTo>
                    <a:pt x="67694" y="41824"/>
                  </a:lnTo>
                  <a:lnTo>
                    <a:pt x="71359" y="46351"/>
                  </a:lnTo>
                  <a:lnTo>
                    <a:pt x="74808" y="50878"/>
                  </a:lnTo>
                  <a:lnTo>
                    <a:pt x="78042" y="55837"/>
                  </a:lnTo>
                  <a:lnTo>
                    <a:pt x="87312" y="50447"/>
                  </a:lnTo>
                  <a:lnTo>
                    <a:pt x="83863" y="44842"/>
                  </a:lnTo>
                  <a:lnTo>
                    <a:pt x="79982" y="39668"/>
                  </a:lnTo>
                  <a:lnTo>
                    <a:pt x="75886" y="34709"/>
                  </a:lnTo>
                  <a:lnTo>
                    <a:pt x="71359" y="30182"/>
                  </a:lnTo>
                  <a:lnTo>
                    <a:pt x="66616" y="25655"/>
                  </a:lnTo>
                  <a:lnTo>
                    <a:pt x="61658" y="21559"/>
                  </a:lnTo>
                  <a:lnTo>
                    <a:pt x="56268" y="17894"/>
                  </a:lnTo>
                  <a:lnTo>
                    <a:pt x="50878" y="14444"/>
                  </a:lnTo>
                  <a:lnTo>
                    <a:pt x="45058" y="11210"/>
                  </a:lnTo>
                  <a:lnTo>
                    <a:pt x="39237" y="8408"/>
                  </a:lnTo>
                  <a:lnTo>
                    <a:pt x="32985" y="6036"/>
                  </a:lnTo>
                  <a:lnTo>
                    <a:pt x="26733" y="4096"/>
                  </a:lnTo>
                  <a:lnTo>
                    <a:pt x="20265" y="2371"/>
                  </a:lnTo>
                  <a:lnTo>
                    <a:pt x="13798" y="1078"/>
                  </a:lnTo>
                  <a:lnTo>
                    <a:pt x="6899" y="431"/>
                  </a:lnTo>
                  <a:lnTo>
                    <a:pt x="0" y="0"/>
                  </a:lnTo>
                  <a:close/>
                </a:path>
              </a:pathLst>
            </a:cu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8" name="Google Shape;218;p16"/>
            <p:cNvSpPr/>
            <p:nvPr/>
          </p:nvSpPr>
          <p:spPr>
            <a:xfrm>
              <a:off x="5876900" y="1596300"/>
              <a:ext cx="555150" cy="2522400"/>
            </a:xfrm>
            <a:custGeom>
              <a:rect b="b" l="l" r="r" t="t"/>
              <a:pathLst>
                <a:path extrusionOk="0" h="100896" w="22206">
                  <a:moveTo>
                    <a:pt x="9271" y="1"/>
                  </a:moveTo>
                  <a:lnTo>
                    <a:pt x="1" y="5390"/>
                  </a:lnTo>
                  <a:lnTo>
                    <a:pt x="2588" y="10565"/>
                  </a:lnTo>
                  <a:lnTo>
                    <a:pt x="4744" y="15739"/>
                  </a:lnTo>
                  <a:lnTo>
                    <a:pt x="6684" y="21344"/>
                  </a:lnTo>
                  <a:lnTo>
                    <a:pt x="8409" y="26949"/>
                  </a:lnTo>
                  <a:lnTo>
                    <a:pt x="9702" y="32554"/>
                  </a:lnTo>
                  <a:lnTo>
                    <a:pt x="10564" y="38375"/>
                  </a:lnTo>
                  <a:lnTo>
                    <a:pt x="11211" y="44412"/>
                  </a:lnTo>
                  <a:lnTo>
                    <a:pt x="11427" y="50448"/>
                  </a:lnTo>
                  <a:lnTo>
                    <a:pt x="11211" y="56484"/>
                  </a:lnTo>
                  <a:lnTo>
                    <a:pt x="10564" y="62521"/>
                  </a:lnTo>
                  <a:lnTo>
                    <a:pt x="9702" y="68342"/>
                  </a:lnTo>
                  <a:lnTo>
                    <a:pt x="8409" y="74163"/>
                  </a:lnTo>
                  <a:lnTo>
                    <a:pt x="6684" y="79552"/>
                  </a:lnTo>
                  <a:lnTo>
                    <a:pt x="4744" y="85157"/>
                  </a:lnTo>
                  <a:lnTo>
                    <a:pt x="2588" y="90331"/>
                  </a:lnTo>
                  <a:lnTo>
                    <a:pt x="1" y="95506"/>
                  </a:lnTo>
                  <a:lnTo>
                    <a:pt x="9271" y="100895"/>
                  </a:lnTo>
                  <a:lnTo>
                    <a:pt x="12289" y="95074"/>
                  </a:lnTo>
                  <a:lnTo>
                    <a:pt x="14876" y="89254"/>
                  </a:lnTo>
                  <a:lnTo>
                    <a:pt x="17032" y="83217"/>
                  </a:lnTo>
                  <a:lnTo>
                    <a:pt x="18757" y="76965"/>
                  </a:lnTo>
                  <a:lnTo>
                    <a:pt x="20266" y="70498"/>
                  </a:lnTo>
                  <a:lnTo>
                    <a:pt x="21344" y="64030"/>
                  </a:lnTo>
                  <a:lnTo>
                    <a:pt x="21990" y="57347"/>
                  </a:lnTo>
                  <a:lnTo>
                    <a:pt x="22206" y="50448"/>
                  </a:lnTo>
                  <a:lnTo>
                    <a:pt x="21990" y="43765"/>
                  </a:lnTo>
                  <a:lnTo>
                    <a:pt x="21344" y="37082"/>
                  </a:lnTo>
                  <a:lnTo>
                    <a:pt x="20266" y="30398"/>
                  </a:lnTo>
                  <a:lnTo>
                    <a:pt x="18757" y="23931"/>
                  </a:lnTo>
                  <a:lnTo>
                    <a:pt x="17032" y="17679"/>
                  </a:lnTo>
                  <a:lnTo>
                    <a:pt x="14876" y="11642"/>
                  </a:lnTo>
                  <a:lnTo>
                    <a:pt x="12289" y="5822"/>
                  </a:lnTo>
                  <a:lnTo>
                    <a:pt x="9271" y="1"/>
                  </a:lnTo>
                  <a:close/>
                </a:path>
              </a:pathLst>
            </a:cu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16"/>
            <p:cNvSpPr/>
            <p:nvPr/>
          </p:nvSpPr>
          <p:spPr>
            <a:xfrm>
              <a:off x="1187925" y="1596300"/>
              <a:ext cx="560525" cy="2522400"/>
            </a:xfrm>
            <a:custGeom>
              <a:rect b="b" l="l" r="r" t="t"/>
              <a:pathLst>
                <a:path extrusionOk="0" h="100896" w="22421">
                  <a:moveTo>
                    <a:pt x="12935" y="1"/>
                  </a:moveTo>
                  <a:lnTo>
                    <a:pt x="10133" y="5822"/>
                  </a:lnTo>
                  <a:lnTo>
                    <a:pt x="7546" y="11642"/>
                  </a:lnTo>
                  <a:lnTo>
                    <a:pt x="5174" y="17679"/>
                  </a:lnTo>
                  <a:lnTo>
                    <a:pt x="3449" y="23931"/>
                  </a:lnTo>
                  <a:lnTo>
                    <a:pt x="1940" y="30398"/>
                  </a:lnTo>
                  <a:lnTo>
                    <a:pt x="862" y="37082"/>
                  </a:lnTo>
                  <a:lnTo>
                    <a:pt x="216" y="43765"/>
                  </a:lnTo>
                  <a:lnTo>
                    <a:pt x="0" y="50448"/>
                  </a:lnTo>
                  <a:lnTo>
                    <a:pt x="216" y="57347"/>
                  </a:lnTo>
                  <a:lnTo>
                    <a:pt x="862" y="64030"/>
                  </a:lnTo>
                  <a:lnTo>
                    <a:pt x="1940" y="70498"/>
                  </a:lnTo>
                  <a:lnTo>
                    <a:pt x="3449" y="76965"/>
                  </a:lnTo>
                  <a:lnTo>
                    <a:pt x="5174" y="83217"/>
                  </a:lnTo>
                  <a:lnTo>
                    <a:pt x="7546" y="89254"/>
                  </a:lnTo>
                  <a:lnTo>
                    <a:pt x="10133" y="95074"/>
                  </a:lnTo>
                  <a:lnTo>
                    <a:pt x="12935" y="100895"/>
                  </a:lnTo>
                  <a:lnTo>
                    <a:pt x="22421" y="95506"/>
                  </a:lnTo>
                  <a:lnTo>
                    <a:pt x="19834" y="90331"/>
                  </a:lnTo>
                  <a:lnTo>
                    <a:pt x="17462" y="85157"/>
                  </a:lnTo>
                  <a:lnTo>
                    <a:pt x="15522" y="79552"/>
                  </a:lnTo>
                  <a:lnTo>
                    <a:pt x="13797" y="74163"/>
                  </a:lnTo>
                  <a:lnTo>
                    <a:pt x="12504" y="68342"/>
                  </a:lnTo>
                  <a:lnTo>
                    <a:pt x="11642" y="62521"/>
                  </a:lnTo>
                  <a:lnTo>
                    <a:pt x="10995" y="56484"/>
                  </a:lnTo>
                  <a:lnTo>
                    <a:pt x="10779" y="50448"/>
                  </a:lnTo>
                  <a:lnTo>
                    <a:pt x="10995" y="44412"/>
                  </a:lnTo>
                  <a:lnTo>
                    <a:pt x="11642" y="38375"/>
                  </a:lnTo>
                  <a:lnTo>
                    <a:pt x="12504" y="32554"/>
                  </a:lnTo>
                  <a:lnTo>
                    <a:pt x="13797" y="26949"/>
                  </a:lnTo>
                  <a:lnTo>
                    <a:pt x="15522" y="21344"/>
                  </a:lnTo>
                  <a:lnTo>
                    <a:pt x="17462" y="15739"/>
                  </a:lnTo>
                  <a:lnTo>
                    <a:pt x="19834" y="10565"/>
                  </a:lnTo>
                  <a:lnTo>
                    <a:pt x="22421" y="5390"/>
                  </a:lnTo>
                  <a:lnTo>
                    <a:pt x="12935" y="1"/>
                  </a:lnTo>
                  <a:close/>
                </a:path>
              </a:pathLst>
            </a:custGeom>
            <a:solidFill>
              <a:schemeClr val="accent3"/>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0" name="Google Shape;220;p16"/>
            <p:cNvSpPr/>
            <p:nvPr/>
          </p:nvSpPr>
          <p:spPr>
            <a:xfrm>
              <a:off x="1570575" y="4080950"/>
              <a:ext cx="2182825" cy="1395925"/>
            </a:xfrm>
            <a:custGeom>
              <a:rect b="b" l="l" r="r" t="t"/>
              <a:pathLst>
                <a:path extrusionOk="0" h="55837" w="87313">
                  <a:moveTo>
                    <a:pt x="9271" y="0"/>
                  </a:moveTo>
                  <a:lnTo>
                    <a:pt x="1" y="5390"/>
                  </a:lnTo>
                  <a:lnTo>
                    <a:pt x="3450" y="10995"/>
                  </a:lnTo>
                  <a:lnTo>
                    <a:pt x="7331" y="16169"/>
                  </a:lnTo>
                  <a:lnTo>
                    <a:pt x="11642" y="21128"/>
                  </a:lnTo>
                  <a:lnTo>
                    <a:pt x="15954" y="25655"/>
                  </a:lnTo>
                  <a:lnTo>
                    <a:pt x="20697" y="30182"/>
                  </a:lnTo>
                  <a:lnTo>
                    <a:pt x="25871" y="34278"/>
                  </a:lnTo>
                  <a:lnTo>
                    <a:pt x="31045" y="37943"/>
                  </a:lnTo>
                  <a:lnTo>
                    <a:pt x="36650" y="41393"/>
                  </a:lnTo>
                  <a:lnTo>
                    <a:pt x="42255" y="44627"/>
                  </a:lnTo>
                  <a:lnTo>
                    <a:pt x="48292" y="47429"/>
                  </a:lnTo>
                  <a:lnTo>
                    <a:pt x="54328" y="49801"/>
                  </a:lnTo>
                  <a:lnTo>
                    <a:pt x="60580" y="51741"/>
                  </a:lnTo>
                  <a:lnTo>
                    <a:pt x="67048" y="53466"/>
                  </a:lnTo>
                  <a:lnTo>
                    <a:pt x="73731" y="54759"/>
                  </a:lnTo>
                  <a:lnTo>
                    <a:pt x="80414" y="55621"/>
                  </a:lnTo>
                  <a:lnTo>
                    <a:pt x="87313" y="55837"/>
                  </a:lnTo>
                  <a:lnTo>
                    <a:pt x="87313" y="45058"/>
                  </a:lnTo>
                  <a:lnTo>
                    <a:pt x="81276" y="44842"/>
                  </a:lnTo>
                  <a:lnTo>
                    <a:pt x="75240" y="43980"/>
                  </a:lnTo>
                  <a:lnTo>
                    <a:pt x="69204" y="42902"/>
                  </a:lnTo>
                  <a:lnTo>
                    <a:pt x="63383" y="41393"/>
                  </a:lnTo>
                  <a:lnTo>
                    <a:pt x="57778" y="39668"/>
                  </a:lnTo>
                  <a:lnTo>
                    <a:pt x="52388" y="37512"/>
                  </a:lnTo>
                  <a:lnTo>
                    <a:pt x="47214" y="34925"/>
                  </a:lnTo>
                  <a:lnTo>
                    <a:pt x="42040" y="32123"/>
                  </a:lnTo>
                  <a:lnTo>
                    <a:pt x="37081" y="29104"/>
                  </a:lnTo>
                  <a:lnTo>
                    <a:pt x="32338" y="25655"/>
                  </a:lnTo>
                  <a:lnTo>
                    <a:pt x="28027" y="21990"/>
                  </a:lnTo>
                  <a:lnTo>
                    <a:pt x="23715" y="18109"/>
                  </a:lnTo>
                  <a:lnTo>
                    <a:pt x="19619" y="14013"/>
                  </a:lnTo>
                  <a:lnTo>
                    <a:pt x="15954" y="9486"/>
                  </a:lnTo>
                  <a:lnTo>
                    <a:pt x="12505" y="4959"/>
                  </a:lnTo>
                  <a:lnTo>
                    <a:pt x="9271" y="0"/>
                  </a:lnTo>
                  <a:close/>
                </a:path>
              </a:pathLst>
            </a:cu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16"/>
            <p:cNvSpPr/>
            <p:nvPr/>
          </p:nvSpPr>
          <p:spPr>
            <a:xfrm>
              <a:off x="1570575" y="238125"/>
              <a:ext cx="2182825" cy="1395925"/>
            </a:xfrm>
            <a:custGeom>
              <a:rect b="b" l="l" r="r" t="t"/>
              <a:pathLst>
                <a:path extrusionOk="0" h="55837" w="87313">
                  <a:moveTo>
                    <a:pt x="87313" y="0"/>
                  </a:moveTo>
                  <a:lnTo>
                    <a:pt x="80414" y="431"/>
                  </a:lnTo>
                  <a:lnTo>
                    <a:pt x="73731" y="1078"/>
                  </a:lnTo>
                  <a:lnTo>
                    <a:pt x="67048" y="2371"/>
                  </a:lnTo>
                  <a:lnTo>
                    <a:pt x="60580" y="4096"/>
                  </a:lnTo>
                  <a:lnTo>
                    <a:pt x="54328" y="6036"/>
                  </a:lnTo>
                  <a:lnTo>
                    <a:pt x="48292" y="8408"/>
                  </a:lnTo>
                  <a:lnTo>
                    <a:pt x="42255" y="11210"/>
                  </a:lnTo>
                  <a:lnTo>
                    <a:pt x="36650" y="14444"/>
                  </a:lnTo>
                  <a:lnTo>
                    <a:pt x="31045" y="17894"/>
                  </a:lnTo>
                  <a:lnTo>
                    <a:pt x="25871" y="21559"/>
                  </a:lnTo>
                  <a:lnTo>
                    <a:pt x="20697" y="25655"/>
                  </a:lnTo>
                  <a:lnTo>
                    <a:pt x="15954" y="30182"/>
                  </a:lnTo>
                  <a:lnTo>
                    <a:pt x="11642" y="34709"/>
                  </a:lnTo>
                  <a:lnTo>
                    <a:pt x="7331" y="39668"/>
                  </a:lnTo>
                  <a:lnTo>
                    <a:pt x="3450" y="44842"/>
                  </a:lnTo>
                  <a:lnTo>
                    <a:pt x="1" y="50447"/>
                  </a:lnTo>
                  <a:lnTo>
                    <a:pt x="9271" y="55837"/>
                  </a:lnTo>
                  <a:lnTo>
                    <a:pt x="12505" y="50878"/>
                  </a:lnTo>
                  <a:lnTo>
                    <a:pt x="15954" y="46351"/>
                  </a:lnTo>
                  <a:lnTo>
                    <a:pt x="19619" y="41824"/>
                  </a:lnTo>
                  <a:lnTo>
                    <a:pt x="23715" y="37728"/>
                  </a:lnTo>
                  <a:lnTo>
                    <a:pt x="28027" y="33847"/>
                  </a:lnTo>
                  <a:lnTo>
                    <a:pt x="32338" y="30182"/>
                  </a:lnTo>
                  <a:lnTo>
                    <a:pt x="37081" y="26733"/>
                  </a:lnTo>
                  <a:lnTo>
                    <a:pt x="42040" y="23715"/>
                  </a:lnTo>
                  <a:lnTo>
                    <a:pt x="47214" y="20912"/>
                  </a:lnTo>
                  <a:lnTo>
                    <a:pt x="52388" y="18325"/>
                  </a:lnTo>
                  <a:lnTo>
                    <a:pt x="57778" y="16169"/>
                  </a:lnTo>
                  <a:lnTo>
                    <a:pt x="63383" y="14444"/>
                  </a:lnTo>
                  <a:lnTo>
                    <a:pt x="69204" y="12935"/>
                  </a:lnTo>
                  <a:lnTo>
                    <a:pt x="75240" y="11857"/>
                  </a:lnTo>
                  <a:lnTo>
                    <a:pt x="81276" y="10995"/>
                  </a:lnTo>
                  <a:lnTo>
                    <a:pt x="87313" y="10779"/>
                  </a:lnTo>
                  <a:lnTo>
                    <a:pt x="87313" y="0"/>
                  </a:lnTo>
                  <a:close/>
                </a:path>
              </a:pathLst>
            </a:custGeom>
            <a:solidFill>
              <a:schemeClr val="accen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2" name="Google Shape;222;p16"/>
            <p:cNvSpPr/>
            <p:nvPr/>
          </p:nvSpPr>
          <p:spPr>
            <a:xfrm>
              <a:off x="3866575" y="4080950"/>
              <a:ext cx="2182825" cy="1395925"/>
            </a:xfrm>
            <a:custGeom>
              <a:rect b="b" l="l" r="r" t="t"/>
              <a:pathLst>
                <a:path extrusionOk="0" h="55837" w="87313">
                  <a:moveTo>
                    <a:pt x="78042" y="0"/>
                  </a:moveTo>
                  <a:lnTo>
                    <a:pt x="74808" y="4959"/>
                  </a:lnTo>
                  <a:lnTo>
                    <a:pt x="71359" y="9486"/>
                  </a:lnTo>
                  <a:lnTo>
                    <a:pt x="67694" y="14013"/>
                  </a:lnTo>
                  <a:lnTo>
                    <a:pt x="63598" y="18109"/>
                  </a:lnTo>
                  <a:lnTo>
                    <a:pt x="59502" y="21990"/>
                  </a:lnTo>
                  <a:lnTo>
                    <a:pt x="54975" y="25655"/>
                  </a:lnTo>
                  <a:lnTo>
                    <a:pt x="50232" y="29104"/>
                  </a:lnTo>
                  <a:lnTo>
                    <a:pt x="45273" y="32123"/>
                  </a:lnTo>
                  <a:lnTo>
                    <a:pt x="40315" y="34925"/>
                  </a:lnTo>
                  <a:lnTo>
                    <a:pt x="34925" y="37512"/>
                  </a:lnTo>
                  <a:lnTo>
                    <a:pt x="29535" y="39668"/>
                  </a:lnTo>
                  <a:lnTo>
                    <a:pt x="23930" y="41393"/>
                  </a:lnTo>
                  <a:lnTo>
                    <a:pt x="18109" y="42902"/>
                  </a:lnTo>
                  <a:lnTo>
                    <a:pt x="12289" y="43980"/>
                  </a:lnTo>
                  <a:lnTo>
                    <a:pt x="6252" y="44842"/>
                  </a:lnTo>
                  <a:lnTo>
                    <a:pt x="0" y="45058"/>
                  </a:lnTo>
                  <a:lnTo>
                    <a:pt x="0" y="55837"/>
                  </a:lnTo>
                  <a:lnTo>
                    <a:pt x="6899" y="55621"/>
                  </a:lnTo>
                  <a:lnTo>
                    <a:pt x="13798" y="54759"/>
                  </a:lnTo>
                  <a:lnTo>
                    <a:pt x="20265" y="53466"/>
                  </a:lnTo>
                  <a:lnTo>
                    <a:pt x="26733" y="51741"/>
                  </a:lnTo>
                  <a:lnTo>
                    <a:pt x="32985" y="49801"/>
                  </a:lnTo>
                  <a:lnTo>
                    <a:pt x="39237" y="47429"/>
                  </a:lnTo>
                  <a:lnTo>
                    <a:pt x="45058" y="44627"/>
                  </a:lnTo>
                  <a:lnTo>
                    <a:pt x="50878" y="41393"/>
                  </a:lnTo>
                  <a:lnTo>
                    <a:pt x="56268" y="37943"/>
                  </a:lnTo>
                  <a:lnTo>
                    <a:pt x="61658" y="34278"/>
                  </a:lnTo>
                  <a:lnTo>
                    <a:pt x="66616" y="30182"/>
                  </a:lnTo>
                  <a:lnTo>
                    <a:pt x="71359" y="25655"/>
                  </a:lnTo>
                  <a:lnTo>
                    <a:pt x="75886" y="21128"/>
                  </a:lnTo>
                  <a:lnTo>
                    <a:pt x="79982" y="16169"/>
                  </a:lnTo>
                  <a:lnTo>
                    <a:pt x="83863" y="10995"/>
                  </a:lnTo>
                  <a:lnTo>
                    <a:pt x="87312" y="5390"/>
                  </a:lnTo>
                  <a:lnTo>
                    <a:pt x="78042" y="0"/>
                  </a:lnTo>
                  <a:close/>
                </a:path>
              </a:pathLst>
            </a:cu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23" name="Google Shape;223;p16"/>
          <p:cNvGrpSpPr/>
          <p:nvPr/>
        </p:nvGrpSpPr>
        <p:grpSpPr>
          <a:xfrm>
            <a:off x="6439441" y="2915743"/>
            <a:ext cx="339253" cy="339253"/>
            <a:chOff x="3271200" y="4992125"/>
            <a:chExt cx="481825" cy="481825"/>
          </a:xfrm>
        </p:grpSpPr>
        <p:sp>
          <p:nvSpPr>
            <p:cNvPr id="224" name="Google Shape;224;p16"/>
            <p:cNvSpPr/>
            <p:nvPr/>
          </p:nvSpPr>
          <p:spPr>
            <a:xfrm>
              <a:off x="3497950" y="5106025"/>
              <a:ext cx="28250" cy="28250"/>
            </a:xfrm>
            <a:custGeom>
              <a:rect b="b" l="l" r="r" t="t"/>
              <a:pathLst>
                <a:path extrusionOk="0" h="1130" w="1130">
                  <a:moveTo>
                    <a:pt x="566" y="1"/>
                  </a:moveTo>
                  <a:cubicBezTo>
                    <a:pt x="253" y="1"/>
                    <a:pt x="0" y="251"/>
                    <a:pt x="0" y="564"/>
                  </a:cubicBezTo>
                  <a:cubicBezTo>
                    <a:pt x="0" y="877"/>
                    <a:pt x="253" y="1130"/>
                    <a:pt x="566" y="1130"/>
                  </a:cubicBezTo>
                  <a:cubicBezTo>
                    <a:pt x="877" y="1130"/>
                    <a:pt x="1130" y="877"/>
                    <a:pt x="1130" y="564"/>
                  </a:cubicBezTo>
                  <a:cubicBezTo>
                    <a:pt x="1130" y="251"/>
                    <a:pt x="877" y="1"/>
                    <a:pt x="566"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5" name="Google Shape;225;p16"/>
            <p:cNvSpPr/>
            <p:nvPr/>
          </p:nvSpPr>
          <p:spPr>
            <a:xfrm>
              <a:off x="3497950" y="5218950"/>
              <a:ext cx="28250" cy="141175"/>
            </a:xfrm>
            <a:custGeom>
              <a:rect b="b" l="l" r="r" t="t"/>
              <a:pathLst>
                <a:path extrusionOk="0" h="5647" w="1130">
                  <a:moveTo>
                    <a:pt x="0" y="0"/>
                  </a:moveTo>
                  <a:lnTo>
                    <a:pt x="0" y="5647"/>
                  </a:lnTo>
                  <a:lnTo>
                    <a:pt x="1130" y="5647"/>
                  </a:lnTo>
                  <a:lnTo>
                    <a:pt x="1130" y="0"/>
                  </a:ln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26" name="Google Shape;226;p16"/>
            <p:cNvSpPr/>
            <p:nvPr/>
          </p:nvSpPr>
          <p:spPr>
            <a:xfrm>
              <a:off x="3271200" y="4992125"/>
              <a:ext cx="481825" cy="481825"/>
            </a:xfrm>
            <a:custGeom>
              <a:rect b="b" l="l" r="r" t="t"/>
              <a:pathLst>
                <a:path extrusionOk="0" h="19273" w="19273">
                  <a:moveTo>
                    <a:pt x="9636" y="3427"/>
                  </a:moveTo>
                  <a:cubicBezTo>
                    <a:pt x="10320" y="3427"/>
                    <a:pt x="10937" y="3840"/>
                    <a:pt x="11199" y="4472"/>
                  </a:cubicBezTo>
                  <a:cubicBezTo>
                    <a:pt x="11461" y="5105"/>
                    <a:pt x="11317" y="5833"/>
                    <a:pt x="10832" y="6318"/>
                  </a:cubicBezTo>
                  <a:cubicBezTo>
                    <a:pt x="10508" y="6642"/>
                    <a:pt x="10074" y="6814"/>
                    <a:pt x="9634" y="6814"/>
                  </a:cubicBezTo>
                  <a:cubicBezTo>
                    <a:pt x="9415" y="6814"/>
                    <a:pt x="9195" y="6772"/>
                    <a:pt x="8986" y="6686"/>
                  </a:cubicBezTo>
                  <a:cubicBezTo>
                    <a:pt x="8354" y="6424"/>
                    <a:pt x="7941" y="5806"/>
                    <a:pt x="7941" y="5120"/>
                  </a:cubicBezTo>
                  <a:cubicBezTo>
                    <a:pt x="7941" y="4183"/>
                    <a:pt x="8700" y="3427"/>
                    <a:pt x="9636" y="3427"/>
                  </a:cubicBezTo>
                  <a:close/>
                  <a:moveTo>
                    <a:pt x="10766" y="7944"/>
                  </a:moveTo>
                  <a:cubicBezTo>
                    <a:pt x="11076" y="7944"/>
                    <a:pt x="11329" y="8194"/>
                    <a:pt x="11329" y="8507"/>
                  </a:cubicBezTo>
                  <a:lnTo>
                    <a:pt x="11329" y="14720"/>
                  </a:lnTo>
                  <a:lnTo>
                    <a:pt x="11895" y="14720"/>
                  </a:lnTo>
                  <a:cubicBezTo>
                    <a:pt x="12205" y="14720"/>
                    <a:pt x="12458" y="14969"/>
                    <a:pt x="12458" y="15283"/>
                  </a:cubicBezTo>
                  <a:cubicBezTo>
                    <a:pt x="12458" y="15596"/>
                    <a:pt x="12205" y="15849"/>
                    <a:pt x="11895" y="15849"/>
                  </a:cubicBezTo>
                  <a:lnTo>
                    <a:pt x="7378" y="15849"/>
                  </a:lnTo>
                  <a:cubicBezTo>
                    <a:pt x="7065" y="15849"/>
                    <a:pt x="6812" y="15596"/>
                    <a:pt x="6812" y="15283"/>
                  </a:cubicBezTo>
                  <a:cubicBezTo>
                    <a:pt x="6812" y="14969"/>
                    <a:pt x="7065" y="14720"/>
                    <a:pt x="7378" y="14720"/>
                  </a:cubicBezTo>
                  <a:lnTo>
                    <a:pt x="7941" y="14720"/>
                  </a:lnTo>
                  <a:lnTo>
                    <a:pt x="7941" y="9073"/>
                  </a:lnTo>
                  <a:lnTo>
                    <a:pt x="7378" y="9073"/>
                  </a:lnTo>
                  <a:cubicBezTo>
                    <a:pt x="7065" y="9073"/>
                    <a:pt x="6812" y="8821"/>
                    <a:pt x="6812" y="8507"/>
                  </a:cubicBezTo>
                  <a:cubicBezTo>
                    <a:pt x="6812" y="8194"/>
                    <a:pt x="7065" y="7944"/>
                    <a:pt x="7378" y="7944"/>
                  </a:cubicBezTo>
                  <a:close/>
                  <a:moveTo>
                    <a:pt x="1693" y="1"/>
                  </a:moveTo>
                  <a:cubicBezTo>
                    <a:pt x="756" y="1"/>
                    <a:pt x="0" y="759"/>
                    <a:pt x="0" y="1696"/>
                  </a:cubicBezTo>
                  <a:lnTo>
                    <a:pt x="0" y="17580"/>
                  </a:lnTo>
                  <a:cubicBezTo>
                    <a:pt x="0" y="18514"/>
                    <a:pt x="756" y="19273"/>
                    <a:pt x="1693" y="19273"/>
                  </a:cubicBezTo>
                  <a:lnTo>
                    <a:pt x="17577" y="19273"/>
                  </a:lnTo>
                  <a:cubicBezTo>
                    <a:pt x="18514" y="19273"/>
                    <a:pt x="19269" y="18514"/>
                    <a:pt x="19272" y="17580"/>
                  </a:cubicBezTo>
                  <a:lnTo>
                    <a:pt x="19272" y="1696"/>
                  </a:lnTo>
                  <a:cubicBezTo>
                    <a:pt x="19269" y="759"/>
                    <a:pt x="18514" y="1"/>
                    <a:pt x="17577" y="1"/>
                  </a:cubicBezTo>
                  <a:close/>
                </a:path>
              </a:pathLst>
            </a:cu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pic>
        <p:nvPicPr>
          <p:cNvPr id="227" name="Google Shape;227;p16"/>
          <p:cNvPicPr preferRelativeResize="0"/>
          <p:nvPr/>
        </p:nvPicPr>
        <p:blipFill>
          <a:blip r:embed="rId3">
            <a:alphaModFix/>
          </a:blip>
          <a:stretch>
            <a:fillRect/>
          </a:stretch>
        </p:blipFill>
        <p:spPr>
          <a:xfrm>
            <a:off x="3271804" y="1953301"/>
            <a:ext cx="2512475" cy="2306852"/>
          </a:xfrm>
          <a:prstGeom prst="rect">
            <a:avLst/>
          </a:prstGeom>
          <a:noFill/>
          <a:ln>
            <a:noFill/>
          </a:ln>
        </p:spPr>
      </p:pic>
      <p:sp>
        <p:nvSpPr>
          <p:cNvPr id="228" name="Google Shape;228;p16"/>
          <p:cNvSpPr txBox="1"/>
          <p:nvPr/>
        </p:nvSpPr>
        <p:spPr>
          <a:xfrm>
            <a:off x="4182492" y="1304100"/>
            <a:ext cx="1005300" cy="4311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b="1" lang="en" sz="1600">
                <a:solidFill>
                  <a:schemeClr val="dk1"/>
                </a:solidFill>
                <a:latin typeface="Fira Sans Extra Condensed"/>
                <a:ea typeface="Fira Sans Extra Condensed"/>
                <a:cs typeface="Fira Sans Extra Condensed"/>
                <a:sym typeface="Fira Sans Extra Condensed"/>
              </a:rPr>
              <a:t>% nulos</a:t>
            </a:r>
            <a:endParaRPr b="1" sz="1600">
              <a:solidFill>
                <a:schemeClr val="dk1"/>
              </a:solidFill>
              <a:latin typeface="Fira Sans Extra Condensed"/>
              <a:ea typeface="Fira Sans Extra Condensed"/>
              <a:cs typeface="Fira Sans Extra Condensed"/>
              <a:sym typeface="Fira Sans Extra Condense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32" name="Shape 232"/>
        <p:cNvGrpSpPr/>
        <p:nvPr/>
      </p:nvGrpSpPr>
      <p:grpSpPr>
        <a:xfrm>
          <a:off x="0" y="0"/>
          <a:ext cx="0" cy="0"/>
          <a:chOff x="0" y="0"/>
          <a:chExt cx="0" cy="0"/>
        </a:xfrm>
      </p:grpSpPr>
      <p:sp>
        <p:nvSpPr>
          <p:cNvPr id="233" name="Google Shape;233;p17"/>
          <p:cNvSpPr txBox="1"/>
          <p:nvPr>
            <p:ph type="title"/>
          </p:nvPr>
        </p:nvSpPr>
        <p:spPr>
          <a:xfrm>
            <a:off x="445945" y="186377"/>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Creación</a:t>
            </a:r>
            <a:r>
              <a:rPr lang="en">
                <a:solidFill>
                  <a:schemeClr val="dk1"/>
                </a:solidFill>
              </a:rPr>
              <a:t> de features y </a:t>
            </a:r>
            <a:r>
              <a:rPr lang="en">
                <a:solidFill>
                  <a:schemeClr val="dk1"/>
                </a:solidFill>
              </a:rPr>
              <a:t>definición</a:t>
            </a:r>
            <a:r>
              <a:rPr lang="en">
                <a:solidFill>
                  <a:schemeClr val="dk1"/>
                </a:solidFill>
              </a:rPr>
              <a:t> de </a:t>
            </a:r>
            <a:r>
              <a:rPr lang="en">
                <a:solidFill>
                  <a:schemeClr val="dk1"/>
                </a:solidFill>
              </a:rPr>
              <a:t>disponibilidad</a:t>
            </a:r>
            <a:endParaRPr/>
          </a:p>
        </p:txBody>
      </p:sp>
      <p:sp>
        <p:nvSpPr>
          <p:cNvPr id="234" name="Google Shape;234;p17"/>
          <p:cNvSpPr txBox="1"/>
          <p:nvPr/>
        </p:nvSpPr>
        <p:spPr>
          <a:xfrm>
            <a:off x="902299" y="914356"/>
            <a:ext cx="8015400" cy="358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Clr>
                <a:schemeClr val="dk1"/>
              </a:buClr>
              <a:buSzPts val="1100"/>
              <a:buFont typeface="Arial"/>
              <a:buNone/>
            </a:pPr>
            <a:r>
              <a:rPr lang="en" sz="1200">
                <a:solidFill>
                  <a:srgbClr val="080808"/>
                </a:solidFill>
                <a:highlight>
                  <a:srgbClr val="FFFFFF"/>
                </a:highlight>
                <a:latin typeface="Roboto"/>
                <a:ea typeface="Roboto"/>
                <a:cs typeface="Roboto"/>
                <a:sym typeface="Roboto"/>
              </a:rPr>
              <a:t>Convertimos el dataset de modelado a una versión numérica (incluyendo el target codificado) para inspeccionar la matriz de correlación y priorizar las variables con mayor vínculo lineal con </a:t>
            </a:r>
            <a:r>
              <a:rPr lang="en" sz="1200">
                <a:solidFill>
                  <a:srgbClr val="0033B3"/>
                </a:solidFill>
                <a:highlight>
                  <a:srgbClr val="FFFFFF"/>
                </a:highlight>
                <a:latin typeface="Roboto"/>
                <a:ea typeface="Roboto"/>
                <a:cs typeface="Roboto"/>
                <a:sym typeface="Roboto"/>
              </a:rPr>
              <a:t>`</a:t>
            </a:r>
            <a:r>
              <a:rPr lang="en" sz="1200">
                <a:solidFill>
                  <a:srgbClr val="080808"/>
                </a:solidFill>
                <a:highlight>
                  <a:srgbClr val="FFFFFF"/>
                </a:highlight>
                <a:latin typeface="Roboto"/>
                <a:ea typeface="Roboto"/>
                <a:cs typeface="Roboto"/>
                <a:sym typeface="Roboto"/>
              </a:rPr>
              <a:t>occupancy_level</a:t>
            </a:r>
            <a:r>
              <a:rPr lang="en" sz="1200">
                <a:solidFill>
                  <a:srgbClr val="0033B3"/>
                </a:solidFill>
                <a:highlight>
                  <a:srgbClr val="FFFFFF"/>
                </a:highlight>
                <a:latin typeface="Roboto"/>
                <a:ea typeface="Roboto"/>
                <a:cs typeface="Roboto"/>
                <a:sym typeface="Roboto"/>
              </a:rPr>
              <a:t>`</a:t>
            </a:r>
            <a:r>
              <a:rPr lang="en" sz="1200">
                <a:solidFill>
                  <a:srgbClr val="080808"/>
                </a:solidFill>
                <a:highlight>
                  <a:srgbClr val="FFFFFF"/>
                </a:highlight>
                <a:latin typeface="Roboto"/>
                <a:ea typeface="Roboto"/>
                <a:cs typeface="Roboto"/>
                <a:sym typeface="Roboto"/>
              </a:rPr>
              <a:t>.</a:t>
            </a:r>
            <a:endParaRPr sz="1200">
              <a:solidFill>
                <a:srgbClr val="080808"/>
              </a:solidFill>
              <a:highlight>
                <a:srgbClr val="FFFFFF"/>
              </a:highlight>
              <a:latin typeface="Roboto"/>
              <a:ea typeface="Roboto"/>
              <a:cs typeface="Roboto"/>
              <a:sym typeface="Roboto"/>
            </a:endParaRPr>
          </a:p>
          <a:p>
            <a:pPr indent="0" lvl="0" marL="0" rtl="0" algn="r">
              <a:spcBef>
                <a:spcPts val="0"/>
              </a:spcBef>
              <a:spcAft>
                <a:spcPts val="0"/>
              </a:spcAft>
              <a:buClr>
                <a:srgbClr val="000000"/>
              </a:buClr>
              <a:buSzPts val="1100"/>
              <a:buFont typeface="Arial"/>
              <a:buNone/>
            </a:pPr>
            <a:r>
              <a:t/>
            </a:r>
            <a:endParaRPr sz="1200">
              <a:latin typeface="Roboto"/>
              <a:ea typeface="Roboto"/>
              <a:cs typeface="Roboto"/>
              <a:sym typeface="Roboto"/>
            </a:endParaRPr>
          </a:p>
        </p:txBody>
      </p:sp>
      <p:sp>
        <p:nvSpPr>
          <p:cNvPr id="235" name="Google Shape;235;p17"/>
          <p:cNvSpPr/>
          <p:nvPr/>
        </p:nvSpPr>
        <p:spPr>
          <a:xfrm>
            <a:off x="250022" y="882847"/>
            <a:ext cx="426499" cy="421914"/>
          </a:xfrm>
          <a:custGeom>
            <a:rect b="b" l="l" r="r" t="t"/>
            <a:pathLst>
              <a:path extrusionOk="0" h="11689" w="11816">
                <a:moveTo>
                  <a:pt x="7026" y="757"/>
                </a:moveTo>
                <a:lnTo>
                  <a:pt x="7026" y="2710"/>
                </a:lnTo>
                <a:lnTo>
                  <a:pt x="5829" y="2710"/>
                </a:lnTo>
                <a:cubicBezTo>
                  <a:pt x="5924" y="2332"/>
                  <a:pt x="6081" y="1954"/>
                  <a:pt x="6176" y="1702"/>
                </a:cubicBezTo>
                <a:cubicBezTo>
                  <a:pt x="6428" y="1229"/>
                  <a:pt x="6711" y="914"/>
                  <a:pt x="7026" y="757"/>
                </a:cubicBezTo>
                <a:close/>
                <a:moveTo>
                  <a:pt x="7688" y="757"/>
                </a:moveTo>
                <a:cubicBezTo>
                  <a:pt x="8003" y="914"/>
                  <a:pt x="8287" y="1229"/>
                  <a:pt x="8507" y="1702"/>
                </a:cubicBezTo>
                <a:cubicBezTo>
                  <a:pt x="8665" y="2017"/>
                  <a:pt x="8791" y="2364"/>
                  <a:pt x="8854" y="2710"/>
                </a:cubicBezTo>
                <a:lnTo>
                  <a:pt x="7688" y="2710"/>
                </a:lnTo>
                <a:lnTo>
                  <a:pt x="7688" y="757"/>
                </a:lnTo>
                <a:close/>
                <a:moveTo>
                  <a:pt x="8917" y="977"/>
                </a:moveTo>
                <a:cubicBezTo>
                  <a:pt x="9704" y="1387"/>
                  <a:pt x="10334" y="1954"/>
                  <a:pt x="10712" y="2710"/>
                </a:cubicBezTo>
                <a:lnTo>
                  <a:pt x="9578" y="2710"/>
                </a:lnTo>
                <a:cubicBezTo>
                  <a:pt x="9452" y="2206"/>
                  <a:pt x="9295" y="1765"/>
                  <a:pt x="9106" y="1387"/>
                </a:cubicBezTo>
                <a:cubicBezTo>
                  <a:pt x="9011" y="1261"/>
                  <a:pt x="8948" y="1103"/>
                  <a:pt x="8917" y="977"/>
                </a:cubicBezTo>
                <a:close/>
                <a:moveTo>
                  <a:pt x="5798" y="1009"/>
                </a:moveTo>
                <a:lnTo>
                  <a:pt x="5798" y="1009"/>
                </a:lnTo>
                <a:cubicBezTo>
                  <a:pt x="5703" y="1135"/>
                  <a:pt x="5640" y="1261"/>
                  <a:pt x="5609" y="1418"/>
                </a:cubicBezTo>
                <a:cubicBezTo>
                  <a:pt x="5388" y="1796"/>
                  <a:pt x="5231" y="2269"/>
                  <a:pt x="5136" y="2742"/>
                </a:cubicBezTo>
                <a:lnTo>
                  <a:pt x="3970" y="2742"/>
                </a:lnTo>
                <a:cubicBezTo>
                  <a:pt x="4380" y="1954"/>
                  <a:pt x="5042" y="1387"/>
                  <a:pt x="5798" y="1009"/>
                </a:cubicBezTo>
                <a:close/>
                <a:moveTo>
                  <a:pt x="5010" y="3435"/>
                </a:moveTo>
                <a:cubicBezTo>
                  <a:pt x="4978" y="3750"/>
                  <a:pt x="4915" y="4096"/>
                  <a:pt x="4915" y="4443"/>
                </a:cubicBezTo>
                <a:cubicBezTo>
                  <a:pt x="4978" y="4789"/>
                  <a:pt x="4978" y="5167"/>
                  <a:pt x="5010" y="5482"/>
                </a:cubicBezTo>
                <a:lnTo>
                  <a:pt x="3718" y="5482"/>
                </a:lnTo>
                <a:cubicBezTo>
                  <a:pt x="3624" y="5167"/>
                  <a:pt x="3561" y="4789"/>
                  <a:pt x="3561" y="4443"/>
                </a:cubicBezTo>
                <a:cubicBezTo>
                  <a:pt x="3561" y="4096"/>
                  <a:pt x="3592" y="3750"/>
                  <a:pt x="3718" y="3435"/>
                </a:cubicBezTo>
                <a:close/>
                <a:moveTo>
                  <a:pt x="7026" y="3435"/>
                </a:moveTo>
                <a:lnTo>
                  <a:pt x="7026" y="5482"/>
                </a:lnTo>
                <a:lnTo>
                  <a:pt x="5703" y="5482"/>
                </a:lnTo>
                <a:cubicBezTo>
                  <a:pt x="5672" y="5136"/>
                  <a:pt x="5640" y="4789"/>
                  <a:pt x="5640" y="4443"/>
                </a:cubicBezTo>
                <a:cubicBezTo>
                  <a:pt x="5640" y="4096"/>
                  <a:pt x="5672" y="3718"/>
                  <a:pt x="5703" y="3435"/>
                </a:cubicBezTo>
                <a:close/>
                <a:moveTo>
                  <a:pt x="8980" y="3435"/>
                </a:moveTo>
                <a:cubicBezTo>
                  <a:pt x="9011" y="3750"/>
                  <a:pt x="9074" y="4096"/>
                  <a:pt x="9074" y="4443"/>
                </a:cubicBezTo>
                <a:cubicBezTo>
                  <a:pt x="9074" y="4789"/>
                  <a:pt x="9011" y="5167"/>
                  <a:pt x="8980" y="5482"/>
                </a:cubicBezTo>
                <a:lnTo>
                  <a:pt x="7688" y="5482"/>
                </a:lnTo>
                <a:lnTo>
                  <a:pt x="7688" y="3435"/>
                </a:lnTo>
                <a:close/>
                <a:moveTo>
                  <a:pt x="10996" y="3435"/>
                </a:moveTo>
                <a:cubicBezTo>
                  <a:pt x="11059" y="3750"/>
                  <a:pt x="11153" y="4096"/>
                  <a:pt x="11153" y="4443"/>
                </a:cubicBezTo>
                <a:cubicBezTo>
                  <a:pt x="11153" y="4789"/>
                  <a:pt x="11122" y="5167"/>
                  <a:pt x="10996" y="5482"/>
                </a:cubicBezTo>
                <a:lnTo>
                  <a:pt x="9704" y="5482"/>
                </a:lnTo>
                <a:cubicBezTo>
                  <a:pt x="9736" y="5136"/>
                  <a:pt x="9767" y="4789"/>
                  <a:pt x="9767" y="4443"/>
                </a:cubicBezTo>
                <a:cubicBezTo>
                  <a:pt x="9736" y="4096"/>
                  <a:pt x="9736" y="3750"/>
                  <a:pt x="9704" y="3435"/>
                </a:cubicBezTo>
                <a:close/>
                <a:moveTo>
                  <a:pt x="5136" y="6144"/>
                </a:moveTo>
                <a:cubicBezTo>
                  <a:pt x="5231" y="6648"/>
                  <a:pt x="5388" y="7089"/>
                  <a:pt x="5609" y="7467"/>
                </a:cubicBezTo>
                <a:cubicBezTo>
                  <a:pt x="5672" y="7593"/>
                  <a:pt x="5766" y="7751"/>
                  <a:pt x="5798" y="7877"/>
                </a:cubicBezTo>
                <a:cubicBezTo>
                  <a:pt x="5042" y="7530"/>
                  <a:pt x="4380" y="6932"/>
                  <a:pt x="3970" y="6144"/>
                </a:cubicBezTo>
                <a:close/>
                <a:moveTo>
                  <a:pt x="10712" y="6144"/>
                </a:moveTo>
                <a:cubicBezTo>
                  <a:pt x="10334" y="6932"/>
                  <a:pt x="9704" y="7530"/>
                  <a:pt x="8917" y="7877"/>
                </a:cubicBezTo>
                <a:cubicBezTo>
                  <a:pt x="8980" y="7751"/>
                  <a:pt x="9074" y="7625"/>
                  <a:pt x="9106" y="7467"/>
                </a:cubicBezTo>
                <a:cubicBezTo>
                  <a:pt x="9295" y="7089"/>
                  <a:pt x="9452" y="6617"/>
                  <a:pt x="9578" y="6144"/>
                </a:cubicBezTo>
                <a:close/>
                <a:moveTo>
                  <a:pt x="7026" y="6144"/>
                </a:moveTo>
                <a:lnTo>
                  <a:pt x="7026" y="8097"/>
                </a:lnTo>
                <a:cubicBezTo>
                  <a:pt x="6743" y="7940"/>
                  <a:pt x="6428" y="7625"/>
                  <a:pt x="6239" y="7152"/>
                </a:cubicBezTo>
                <a:cubicBezTo>
                  <a:pt x="6081" y="6837"/>
                  <a:pt x="5955" y="6491"/>
                  <a:pt x="5861" y="6144"/>
                </a:cubicBezTo>
                <a:close/>
                <a:moveTo>
                  <a:pt x="8854" y="6144"/>
                </a:moveTo>
                <a:cubicBezTo>
                  <a:pt x="8791" y="6522"/>
                  <a:pt x="8633" y="6900"/>
                  <a:pt x="8507" y="7152"/>
                </a:cubicBezTo>
                <a:cubicBezTo>
                  <a:pt x="8287" y="7688"/>
                  <a:pt x="8003" y="8003"/>
                  <a:pt x="7688" y="8097"/>
                </a:cubicBezTo>
                <a:lnTo>
                  <a:pt x="7688" y="6144"/>
                </a:lnTo>
                <a:close/>
                <a:moveTo>
                  <a:pt x="2726" y="8759"/>
                </a:moveTo>
                <a:cubicBezTo>
                  <a:pt x="2813" y="8759"/>
                  <a:pt x="2899" y="8790"/>
                  <a:pt x="2962" y="8853"/>
                </a:cubicBezTo>
                <a:cubicBezTo>
                  <a:pt x="3088" y="8980"/>
                  <a:pt x="3088" y="9169"/>
                  <a:pt x="2962" y="9326"/>
                </a:cubicBezTo>
                <a:lnTo>
                  <a:pt x="1387" y="10901"/>
                </a:lnTo>
                <a:cubicBezTo>
                  <a:pt x="1324" y="10964"/>
                  <a:pt x="1237" y="10996"/>
                  <a:pt x="1151" y="10996"/>
                </a:cubicBezTo>
                <a:cubicBezTo>
                  <a:pt x="1064" y="10996"/>
                  <a:pt x="977" y="10964"/>
                  <a:pt x="914" y="10901"/>
                </a:cubicBezTo>
                <a:cubicBezTo>
                  <a:pt x="788" y="10775"/>
                  <a:pt x="788" y="10555"/>
                  <a:pt x="914" y="10429"/>
                </a:cubicBezTo>
                <a:lnTo>
                  <a:pt x="2490" y="8853"/>
                </a:lnTo>
                <a:cubicBezTo>
                  <a:pt x="2553" y="8790"/>
                  <a:pt x="2639" y="8759"/>
                  <a:pt x="2726" y="8759"/>
                </a:cubicBezTo>
                <a:close/>
                <a:moveTo>
                  <a:pt x="7373" y="1"/>
                </a:moveTo>
                <a:cubicBezTo>
                  <a:pt x="4915" y="1"/>
                  <a:pt x="2931" y="1985"/>
                  <a:pt x="2931" y="4443"/>
                </a:cubicBezTo>
                <a:cubicBezTo>
                  <a:pt x="2931" y="5514"/>
                  <a:pt x="3309" y="6522"/>
                  <a:pt x="4002" y="7310"/>
                </a:cubicBezTo>
                <a:lnTo>
                  <a:pt x="3151" y="8160"/>
                </a:lnTo>
                <a:cubicBezTo>
                  <a:pt x="3011" y="8079"/>
                  <a:pt x="2858" y="8040"/>
                  <a:pt x="2705" y="8040"/>
                </a:cubicBezTo>
                <a:cubicBezTo>
                  <a:pt x="2445" y="8040"/>
                  <a:pt x="2184" y="8151"/>
                  <a:pt x="1986" y="8349"/>
                </a:cubicBezTo>
                <a:lnTo>
                  <a:pt x="410" y="9925"/>
                </a:lnTo>
                <a:cubicBezTo>
                  <a:pt x="1" y="10303"/>
                  <a:pt x="1" y="10996"/>
                  <a:pt x="410" y="11374"/>
                </a:cubicBezTo>
                <a:cubicBezTo>
                  <a:pt x="599" y="11563"/>
                  <a:pt x="883" y="11689"/>
                  <a:pt x="1103" y="11689"/>
                </a:cubicBezTo>
                <a:cubicBezTo>
                  <a:pt x="1387" y="11689"/>
                  <a:pt x="1607" y="11563"/>
                  <a:pt x="1828" y="11374"/>
                </a:cubicBezTo>
                <a:lnTo>
                  <a:pt x="3403" y="9799"/>
                </a:lnTo>
                <a:cubicBezTo>
                  <a:pt x="3718" y="9484"/>
                  <a:pt x="3781" y="9011"/>
                  <a:pt x="3592" y="8633"/>
                </a:cubicBezTo>
                <a:lnTo>
                  <a:pt x="4411" y="7782"/>
                </a:lnTo>
                <a:cubicBezTo>
                  <a:pt x="5199" y="8444"/>
                  <a:pt x="6207" y="8853"/>
                  <a:pt x="7278" y="8853"/>
                </a:cubicBezTo>
                <a:cubicBezTo>
                  <a:pt x="7298" y="8854"/>
                  <a:pt x="7318" y="8854"/>
                  <a:pt x="7338" y="8854"/>
                </a:cubicBezTo>
                <a:cubicBezTo>
                  <a:pt x="9830" y="8854"/>
                  <a:pt x="11815" y="6881"/>
                  <a:pt x="11815" y="4443"/>
                </a:cubicBezTo>
                <a:cubicBezTo>
                  <a:pt x="11815" y="2017"/>
                  <a:pt x="9799" y="1"/>
                  <a:pt x="7373" y="1"/>
                </a:cubicBezTo>
                <a:close/>
              </a:path>
            </a:pathLst>
          </a:cu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pic>
        <p:nvPicPr>
          <p:cNvPr id="236" name="Google Shape;236;p17"/>
          <p:cNvPicPr preferRelativeResize="0"/>
          <p:nvPr/>
        </p:nvPicPr>
        <p:blipFill>
          <a:blip r:embed="rId3">
            <a:alphaModFix/>
          </a:blip>
          <a:stretch>
            <a:fillRect/>
          </a:stretch>
        </p:blipFill>
        <p:spPr>
          <a:xfrm>
            <a:off x="1012175" y="1341408"/>
            <a:ext cx="6625222" cy="3565544"/>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40" name="Shape 240"/>
        <p:cNvGrpSpPr/>
        <p:nvPr/>
      </p:nvGrpSpPr>
      <p:grpSpPr>
        <a:xfrm>
          <a:off x="0" y="0"/>
          <a:ext cx="0" cy="0"/>
          <a:chOff x="0" y="0"/>
          <a:chExt cx="0" cy="0"/>
        </a:xfrm>
      </p:grpSpPr>
      <p:sp>
        <p:nvSpPr>
          <p:cNvPr id="241" name="Google Shape;241;p18"/>
          <p:cNvSpPr/>
          <p:nvPr/>
        </p:nvSpPr>
        <p:spPr>
          <a:xfrm>
            <a:off x="5390388" y="4183331"/>
            <a:ext cx="689400" cy="689400"/>
          </a:xfrm>
          <a:prstGeom prst="ellipse">
            <a:avLst/>
          </a:prstGeom>
          <a:solidFill>
            <a:srgbClr val="32AA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2" name="Google Shape;242;p18"/>
          <p:cNvSpPr/>
          <p:nvPr/>
        </p:nvSpPr>
        <p:spPr>
          <a:xfrm>
            <a:off x="5390338" y="3249822"/>
            <a:ext cx="689400" cy="689400"/>
          </a:xfrm>
          <a:prstGeom prst="ellipse">
            <a:avLst/>
          </a:pr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18"/>
          <p:cNvSpPr/>
          <p:nvPr/>
        </p:nvSpPr>
        <p:spPr>
          <a:xfrm>
            <a:off x="5390400" y="2274023"/>
            <a:ext cx="689400" cy="689400"/>
          </a:xfrm>
          <a:prstGeom prst="ellipse">
            <a:avLst/>
          </a:pr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4" name="Google Shape;244;p18"/>
          <p:cNvSpPr/>
          <p:nvPr/>
        </p:nvSpPr>
        <p:spPr>
          <a:xfrm>
            <a:off x="5390388" y="1330786"/>
            <a:ext cx="689400" cy="689400"/>
          </a:xfrm>
          <a:prstGeom prst="ellipse">
            <a:avLst/>
          </a:pr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18"/>
          <p:cNvSpPr txBox="1"/>
          <p:nvPr/>
        </p:nvSpPr>
        <p:spPr>
          <a:xfrm>
            <a:off x="6201456" y="1196857"/>
            <a:ext cx="22719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rgbClr val="FFC64E"/>
                </a:solidFill>
                <a:latin typeface="Fira Sans Extra Condensed"/>
                <a:ea typeface="Fira Sans Extra Condensed"/>
                <a:cs typeface="Fira Sans Extra Condensed"/>
                <a:sym typeface="Fira Sans Extra Condensed"/>
              </a:rPr>
              <a:t>Distribución</a:t>
            </a:r>
            <a:r>
              <a:rPr b="1" lang="en" sz="1600">
                <a:solidFill>
                  <a:srgbClr val="FFC64E"/>
                </a:solidFill>
                <a:latin typeface="Fira Sans Extra Condensed"/>
                <a:ea typeface="Fira Sans Extra Condensed"/>
                <a:cs typeface="Fira Sans Extra Condensed"/>
                <a:sym typeface="Fira Sans Extra Condensed"/>
              </a:rPr>
              <a:t> de mercado</a:t>
            </a:r>
            <a:endParaRPr b="1" sz="1600">
              <a:solidFill>
                <a:srgbClr val="FFC64E"/>
              </a:solidFill>
              <a:latin typeface="Fira Sans Extra Condensed"/>
              <a:ea typeface="Fira Sans Extra Condensed"/>
              <a:cs typeface="Fira Sans Extra Condensed"/>
              <a:sym typeface="Fira Sans Extra Condensed"/>
            </a:endParaRPr>
          </a:p>
        </p:txBody>
      </p:sp>
      <p:sp>
        <p:nvSpPr>
          <p:cNvPr id="246" name="Google Shape;246;p18"/>
          <p:cNvSpPr txBox="1"/>
          <p:nvPr/>
        </p:nvSpPr>
        <p:spPr>
          <a:xfrm>
            <a:off x="6323149" y="1388995"/>
            <a:ext cx="2860800" cy="7845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la masa cae en </a:t>
            </a:r>
            <a:r>
              <a:rPr b="1" lang="en" sz="1200">
                <a:solidFill>
                  <a:schemeClr val="dk1"/>
                </a:solidFill>
                <a:latin typeface="Roboto"/>
                <a:ea typeface="Roboto"/>
                <a:cs typeface="Roboto"/>
                <a:sym typeface="Roboto"/>
              </a:rPr>
              <a:t>zero/low/mid</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high</a:t>
            </a:r>
            <a:r>
              <a:rPr lang="en" sz="1200">
                <a:solidFill>
                  <a:schemeClr val="dk1"/>
                </a:solidFill>
                <a:latin typeface="Roboto"/>
                <a:ea typeface="Roboto"/>
                <a:cs typeface="Roboto"/>
                <a:sym typeface="Roboto"/>
              </a:rPr>
              <a:t> representa la minoría → el problema está </a:t>
            </a:r>
            <a:r>
              <a:rPr b="1" lang="en" sz="1200">
                <a:solidFill>
                  <a:schemeClr val="dk1"/>
                </a:solidFill>
                <a:latin typeface="Roboto"/>
                <a:ea typeface="Roboto"/>
                <a:cs typeface="Roboto"/>
                <a:sym typeface="Roboto"/>
              </a:rPr>
              <a:t>moderadamente desbalanceado</a:t>
            </a:r>
            <a:r>
              <a:rPr lang="en" sz="1200">
                <a:solidFill>
                  <a:schemeClr val="dk1"/>
                </a:solidFill>
                <a:latin typeface="Roboto"/>
                <a:ea typeface="Roboto"/>
                <a:cs typeface="Roboto"/>
                <a:sym typeface="Roboto"/>
              </a:rPr>
              <a:t>.</a:t>
            </a:r>
            <a:endParaRPr sz="1200">
              <a:solidFill>
                <a:srgbClr val="000000"/>
              </a:solidFill>
              <a:latin typeface="Roboto"/>
              <a:ea typeface="Roboto"/>
              <a:cs typeface="Roboto"/>
              <a:sym typeface="Roboto"/>
            </a:endParaRPr>
          </a:p>
        </p:txBody>
      </p:sp>
      <p:sp>
        <p:nvSpPr>
          <p:cNvPr id="247" name="Google Shape;247;p18"/>
          <p:cNvSpPr txBox="1"/>
          <p:nvPr/>
        </p:nvSpPr>
        <p:spPr>
          <a:xfrm>
            <a:off x="6114422" y="2191586"/>
            <a:ext cx="15936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rgbClr val="FF8001"/>
                </a:solidFill>
                <a:latin typeface="Fira Sans Extra Condensed"/>
                <a:ea typeface="Fira Sans Extra Condensed"/>
                <a:cs typeface="Fira Sans Extra Condensed"/>
                <a:sym typeface="Fira Sans Extra Condensed"/>
              </a:rPr>
              <a:t>Precio Robusto</a:t>
            </a:r>
            <a:endParaRPr b="1" sz="1600">
              <a:solidFill>
                <a:srgbClr val="FF8001"/>
              </a:solidFill>
              <a:latin typeface="Fira Sans Extra Condensed"/>
              <a:ea typeface="Fira Sans Extra Condensed"/>
              <a:cs typeface="Fira Sans Extra Condensed"/>
              <a:sym typeface="Fira Sans Extra Condensed"/>
            </a:endParaRPr>
          </a:p>
        </p:txBody>
      </p:sp>
      <p:sp>
        <p:nvSpPr>
          <p:cNvPr id="248" name="Google Shape;248;p18"/>
          <p:cNvSpPr txBox="1"/>
          <p:nvPr/>
        </p:nvSpPr>
        <p:spPr>
          <a:xfrm>
            <a:off x="6435699" y="2589200"/>
            <a:ext cx="27372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imputamos </a:t>
            </a:r>
            <a:r>
              <a:rPr lang="en" sz="1200">
                <a:solidFill>
                  <a:srgbClr val="188038"/>
                </a:solidFill>
                <a:latin typeface="Roboto"/>
                <a:ea typeface="Roboto"/>
                <a:cs typeface="Roboto"/>
                <a:sym typeface="Roboto"/>
              </a:rPr>
              <a:t>price</a:t>
            </a:r>
            <a:r>
              <a:rPr lang="en" sz="1200">
                <a:solidFill>
                  <a:schemeClr val="dk1"/>
                </a:solidFill>
                <a:latin typeface="Roboto"/>
                <a:ea typeface="Roboto"/>
                <a:cs typeface="Roboto"/>
                <a:sym typeface="Roboto"/>
              </a:rPr>
              <a:t> por </a:t>
            </a:r>
            <a:r>
              <a:rPr i="1" lang="en" sz="1200">
                <a:solidFill>
                  <a:schemeClr val="dk1"/>
                </a:solidFill>
                <a:latin typeface="Roboto"/>
                <a:ea typeface="Roboto"/>
                <a:cs typeface="Roboto"/>
                <a:sym typeface="Roboto"/>
              </a:rPr>
              <a:t>(barrio, room_type) → barrio → global</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clip p1–p99</a:t>
            </a:r>
            <a:endParaRPr sz="1200">
              <a:solidFill>
                <a:srgbClr val="000000"/>
              </a:solidFill>
              <a:latin typeface="Roboto"/>
              <a:ea typeface="Roboto"/>
              <a:cs typeface="Roboto"/>
              <a:sym typeface="Roboto"/>
            </a:endParaRPr>
          </a:p>
        </p:txBody>
      </p:sp>
      <p:sp>
        <p:nvSpPr>
          <p:cNvPr id="249" name="Google Shape;249;p18"/>
          <p:cNvSpPr txBox="1"/>
          <p:nvPr/>
        </p:nvSpPr>
        <p:spPr>
          <a:xfrm>
            <a:off x="6148191" y="3315105"/>
            <a:ext cx="15936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rgbClr val="5FD0DB"/>
                </a:solidFill>
                <a:latin typeface="Fira Sans Extra Condensed"/>
                <a:ea typeface="Fira Sans Extra Condensed"/>
                <a:cs typeface="Fira Sans Extra Condensed"/>
                <a:sym typeface="Fira Sans Extra Condensed"/>
              </a:rPr>
              <a:t>Features Utiles</a:t>
            </a:r>
            <a:endParaRPr b="1" sz="1600">
              <a:solidFill>
                <a:srgbClr val="5FD0DB"/>
              </a:solidFill>
              <a:latin typeface="Fira Sans Extra Condensed"/>
              <a:ea typeface="Fira Sans Extra Condensed"/>
              <a:cs typeface="Fira Sans Extra Condensed"/>
              <a:sym typeface="Fira Sans Extra Condensed"/>
            </a:endParaRPr>
          </a:p>
        </p:txBody>
      </p:sp>
      <p:sp>
        <p:nvSpPr>
          <p:cNvPr id="250" name="Google Shape;250;p18"/>
          <p:cNvSpPr txBox="1"/>
          <p:nvPr/>
        </p:nvSpPr>
        <p:spPr>
          <a:xfrm>
            <a:off x="6480718" y="3675295"/>
            <a:ext cx="2271900" cy="4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ubicación, configuración, </a:t>
            </a:r>
            <a:r>
              <a:rPr b="1" lang="en" sz="1200">
                <a:solidFill>
                  <a:schemeClr val="dk1"/>
                </a:solidFill>
                <a:latin typeface="Roboto"/>
                <a:ea typeface="Roboto"/>
                <a:cs typeface="Roboto"/>
                <a:sym typeface="Roboto"/>
              </a:rPr>
              <a:t>amenities, </a:t>
            </a:r>
            <a:r>
              <a:rPr lang="en" sz="1200">
                <a:solidFill>
                  <a:schemeClr val="dk1"/>
                </a:solidFill>
                <a:latin typeface="Roboto"/>
                <a:ea typeface="Roboto"/>
                <a:cs typeface="Roboto"/>
                <a:sym typeface="Roboto"/>
              </a:rPr>
              <a:t>precio (log/pp), etc</a:t>
            </a:r>
            <a:br>
              <a:rPr lang="en" sz="1200">
                <a:solidFill>
                  <a:schemeClr val="dk1"/>
                </a:solidFill>
                <a:latin typeface="Roboto"/>
                <a:ea typeface="Roboto"/>
                <a:cs typeface="Roboto"/>
                <a:sym typeface="Roboto"/>
              </a:rPr>
            </a:br>
            <a:endParaRPr sz="1200">
              <a:solidFill>
                <a:srgbClr val="000000"/>
              </a:solidFill>
              <a:latin typeface="Roboto"/>
              <a:ea typeface="Roboto"/>
              <a:cs typeface="Roboto"/>
              <a:sym typeface="Roboto"/>
            </a:endParaRPr>
          </a:p>
        </p:txBody>
      </p:sp>
      <p:sp>
        <p:nvSpPr>
          <p:cNvPr id="251" name="Google Shape;251;p18"/>
          <p:cNvSpPr txBox="1"/>
          <p:nvPr/>
        </p:nvSpPr>
        <p:spPr>
          <a:xfrm>
            <a:off x="6346331" y="4068650"/>
            <a:ext cx="5769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rgbClr val="32AAD9"/>
                </a:solidFill>
                <a:latin typeface="Fira Sans Extra Condensed"/>
                <a:ea typeface="Fira Sans Extra Condensed"/>
                <a:cs typeface="Fira Sans Extra Condensed"/>
                <a:sym typeface="Fira Sans Extra Condensed"/>
              </a:rPr>
              <a:t>PCA</a:t>
            </a:r>
            <a:endParaRPr b="1" sz="1600">
              <a:solidFill>
                <a:srgbClr val="32AAD9"/>
              </a:solidFill>
              <a:latin typeface="Fira Sans Extra Condensed"/>
              <a:ea typeface="Fira Sans Extra Condensed"/>
              <a:cs typeface="Fira Sans Extra Condensed"/>
              <a:sym typeface="Fira Sans Extra Condensed"/>
            </a:endParaRPr>
          </a:p>
        </p:txBody>
      </p:sp>
      <p:sp>
        <p:nvSpPr>
          <p:cNvPr id="252" name="Google Shape;252;p18"/>
          <p:cNvSpPr txBox="1"/>
          <p:nvPr/>
        </p:nvSpPr>
        <p:spPr>
          <a:xfrm>
            <a:off x="6380526" y="4412211"/>
            <a:ext cx="2476500" cy="4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muchas dummies requiere ~100 componentes para 80% de varianza </a:t>
            </a:r>
            <a:endParaRPr sz="1200">
              <a:solidFill>
                <a:srgbClr val="000000"/>
              </a:solidFill>
              <a:latin typeface="Roboto"/>
              <a:ea typeface="Roboto"/>
              <a:cs typeface="Roboto"/>
              <a:sym typeface="Roboto"/>
            </a:endParaRPr>
          </a:p>
        </p:txBody>
      </p:sp>
      <p:grpSp>
        <p:nvGrpSpPr>
          <p:cNvPr id="253" name="Google Shape;253;p18"/>
          <p:cNvGrpSpPr/>
          <p:nvPr/>
        </p:nvGrpSpPr>
        <p:grpSpPr>
          <a:xfrm>
            <a:off x="5597530" y="2447041"/>
            <a:ext cx="275057" cy="339271"/>
            <a:chOff x="3330525" y="4399275"/>
            <a:chExt cx="390650" cy="481850"/>
          </a:xfrm>
        </p:grpSpPr>
        <p:sp>
          <p:nvSpPr>
            <p:cNvPr id="254" name="Google Shape;254;p18"/>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5" name="Google Shape;255;p18"/>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6" name="Google Shape;256;p18"/>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7" name="Google Shape;257;p18"/>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8" name="Google Shape;258;p18"/>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59" name="Google Shape;259;p18"/>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0" name="Google Shape;260;p18"/>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61" name="Google Shape;261;p18"/>
          <p:cNvGrpSpPr/>
          <p:nvPr/>
        </p:nvGrpSpPr>
        <p:grpSpPr>
          <a:xfrm>
            <a:off x="5608421" y="1481065"/>
            <a:ext cx="253265" cy="339253"/>
            <a:chOff x="3938800" y="4399275"/>
            <a:chExt cx="359700" cy="481825"/>
          </a:xfrm>
        </p:grpSpPr>
        <p:sp>
          <p:nvSpPr>
            <p:cNvPr id="262" name="Google Shape;262;p18"/>
            <p:cNvSpPr/>
            <p:nvPr/>
          </p:nvSpPr>
          <p:spPr>
            <a:xfrm>
              <a:off x="4022650" y="4427525"/>
              <a:ext cx="166625" cy="84700"/>
            </a:xfrm>
            <a:custGeom>
              <a:rect b="b" l="l" r="r" t="t"/>
              <a:pathLst>
                <a:path extrusionOk="0" h="3388" w="6665">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3" name="Google Shape;263;p18"/>
            <p:cNvSpPr/>
            <p:nvPr/>
          </p:nvSpPr>
          <p:spPr>
            <a:xfrm>
              <a:off x="4021450" y="4484275"/>
              <a:ext cx="197650" cy="199225"/>
            </a:xfrm>
            <a:custGeom>
              <a:rect b="b" l="l" r="r" t="t"/>
              <a:pathLst>
                <a:path extrusionOk="0" h="7969" w="7906">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4" name="Google Shape;264;p18"/>
            <p:cNvSpPr/>
            <p:nvPr/>
          </p:nvSpPr>
          <p:spPr>
            <a:xfrm>
              <a:off x="4054050" y="4692500"/>
              <a:ext cx="132975" cy="47450"/>
            </a:xfrm>
            <a:custGeom>
              <a:rect b="b" l="l" r="r" t="t"/>
              <a:pathLst>
                <a:path extrusionOk="0" h="1898" w="5319">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5" name="Google Shape;265;p18"/>
            <p:cNvSpPr/>
            <p:nvPr/>
          </p:nvSpPr>
          <p:spPr>
            <a:xfrm>
              <a:off x="4163275" y="4399275"/>
              <a:ext cx="84275" cy="84200"/>
            </a:xfrm>
            <a:custGeom>
              <a:rect b="b" l="l" r="r" t="t"/>
              <a:pathLst>
                <a:path extrusionOk="0" h="3368" w="3371">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66" name="Google Shape;266;p18"/>
            <p:cNvSpPr/>
            <p:nvPr/>
          </p:nvSpPr>
          <p:spPr>
            <a:xfrm>
              <a:off x="3938800" y="4692800"/>
              <a:ext cx="359700" cy="188300"/>
            </a:xfrm>
            <a:custGeom>
              <a:rect b="b" l="l" r="r" t="t"/>
              <a:pathLst>
                <a:path extrusionOk="0" h="7532" w="14388">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267" name="Google Shape;267;p18"/>
          <p:cNvGrpSpPr/>
          <p:nvPr/>
        </p:nvGrpSpPr>
        <p:grpSpPr>
          <a:xfrm>
            <a:off x="5559540" y="3419955"/>
            <a:ext cx="350995" cy="349133"/>
            <a:chOff x="2404875" y="3955825"/>
            <a:chExt cx="296950" cy="295375"/>
          </a:xfrm>
        </p:grpSpPr>
        <p:sp>
          <p:nvSpPr>
            <p:cNvPr id="268" name="Google Shape;268;p18"/>
            <p:cNvSpPr/>
            <p:nvPr/>
          </p:nvSpPr>
          <p:spPr>
            <a:xfrm>
              <a:off x="2404875" y="3955825"/>
              <a:ext cx="219775" cy="224500"/>
            </a:xfrm>
            <a:custGeom>
              <a:rect b="b" l="l" r="r" t="t"/>
              <a:pathLst>
                <a:path extrusionOk="0" h="8980" w="8791">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9" name="Google Shape;269;p18"/>
            <p:cNvSpPr/>
            <p:nvPr/>
          </p:nvSpPr>
          <p:spPr>
            <a:xfrm>
              <a:off x="2510400" y="4024075"/>
              <a:ext cx="191425" cy="87575"/>
            </a:xfrm>
            <a:custGeom>
              <a:rect b="b" l="l" r="r" t="t"/>
              <a:pathLst>
                <a:path extrusionOk="0" h="3503" w="7657">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0" name="Google Shape;270;p18"/>
            <p:cNvSpPr/>
            <p:nvPr/>
          </p:nvSpPr>
          <p:spPr>
            <a:xfrm>
              <a:off x="2424550" y="4188175"/>
              <a:ext cx="189050" cy="63025"/>
            </a:xfrm>
            <a:custGeom>
              <a:rect b="b" l="l" r="r" t="t"/>
              <a:pathLst>
                <a:path extrusionOk="0" h="2521" w="7562">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8"/>
            <p:cNvSpPr/>
            <p:nvPr/>
          </p:nvSpPr>
          <p:spPr>
            <a:xfrm>
              <a:off x="2457625" y="4007025"/>
              <a:ext cx="115025" cy="122100"/>
            </a:xfrm>
            <a:custGeom>
              <a:rect b="b" l="l" r="r" t="t"/>
              <a:pathLst>
                <a:path extrusionOk="0" h="4884" w="4601">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272" name="Google Shape;272;p18"/>
          <p:cNvGrpSpPr/>
          <p:nvPr/>
        </p:nvGrpSpPr>
        <p:grpSpPr>
          <a:xfrm>
            <a:off x="5559575" y="4230909"/>
            <a:ext cx="351024" cy="325464"/>
            <a:chOff x="6543825" y="3202075"/>
            <a:chExt cx="296975" cy="275350"/>
          </a:xfrm>
        </p:grpSpPr>
        <p:sp>
          <p:nvSpPr>
            <p:cNvPr id="273" name="Google Shape;273;p18"/>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4" name="Google Shape;274;p18"/>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8"/>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6" name="Google Shape;276;p18"/>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8"/>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8" name="Google Shape;278;p18"/>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8"/>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280" name="Google Shape;280;p18"/>
          <p:cNvSpPr/>
          <p:nvPr/>
        </p:nvSpPr>
        <p:spPr>
          <a:xfrm>
            <a:off x="624400" y="4125936"/>
            <a:ext cx="689400" cy="689400"/>
          </a:xfrm>
          <a:prstGeom prst="ellipse">
            <a:avLst/>
          </a:prstGeom>
          <a:solidFill>
            <a:srgbClr val="32AAD9"/>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8"/>
          <p:cNvSpPr/>
          <p:nvPr/>
        </p:nvSpPr>
        <p:spPr>
          <a:xfrm>
            <a:off x="624350" y="3155775"/>
            <a:ext cx="689400" cy="689400"/>
          </a:xfrm>
          <a:prstGeom prst="ellipse">
            <a:avLst/>
          </a:prstGeom>
          <a:solidFill>
            <a:srgbClr val="5FD0DB"/>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2" name="Google Shape;282;p18"/>
          <p:cNvSpPr/>
          <p:nvPr/>
        </p:nvSpPr>
        <p:spPr>
          <a:xfrm>
            <a:off x="624412" y="2241063"/>
            <a:ext cx="689400" cy="689400"/>
          </a:xfrm>
          <a:prstGeom prst="ellipse">
            <a:avLst/>
          </a:prstGeom>
          <a:solidFill>
            <a:srgbClr val="FF800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8"/>
          <p:cNvSpPr/>
          <p:nvPr/>
        </p:nvSpPr>
        <p:spPr>
          <a:xfrm>
            <a:off x="624400" y="1322261"/>
            <a:ext cx="689400" cy="689400"/>
          </a:xfrm>
          <a:prstGeom prst="ellipse">
            <a:avLst/>
          </a:prstGeom>
          <a:solidFill>
            <a:srgbClr val="FFC64E"/>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4" name="Google Shape;284;p18"/>
          <p:cNvSpPr txBox="1"/>
          <p:nvPr/>
        </p:nvSpPr>
        <p:spPr>
          <a:xfrm>
            <a:off x="1246263" y="1195545"/>
            <a:ext cx="15936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rgbClr val="FFC64E"/>
                </a:solidFill>
                <a:latin typeface="Fira Sans Extra Condensed"/>
                <a:ea typeface="Fira Sans Extra Condensed"/>
                <a:cs typeface="Fira Sans Extra Condensed"/>
                <a:sym typeface="Fira Sans Extra Condensed"/>
              </a:rPr>
              <a:t>Target correcto</a:t>
            </a:r>
            <a:endParaRPr b="1" sz="1600">
              <a:solidFill>
                <a:srgbClr val="FFC64E"/>
              </a:solidFill>
              <a:latin typeface="Fira Sans Extra Condensed"/>
              <a:ea typeface="Fira Sans Extra Condensed"/>
              <a:cs typeface="Fira Sans Extra Condensed"/>
              <a:sym typeface="Fira Sans Extra Condensed"/>
            </a:endParaRPr>
          </a:p>
        </p:txBody>
      </p:sp>
      <p:sp>
        <p:nvSpPr>
          <p:cNvPr id="285" name="Google Shape;285;p18"/>
          <p:cNvSpPr txBox="1"/>
          <p:nvPr/>
        </p:nvSpPr>
        <p:spPr>
          <a:xfrm>
            <a:off x="1467107" y="1719374"/>
            <a:ext cx="32826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usamos </a:t>
            </a:r>
            <a:r>
              <a:rPr lang="en" sz="1200">
                <a:solidFill>
                  <a:srgbClr val="188038"/>
                </a:solidFill>
                <a:latin typeface="Roboto"/>
                <a:ea typeface="Roboto"/>
                <a:cs typeface="Roboto"/>
                <a:sym typeface="Roboto"/>
              </a:rPr>
              <a:t>estimated_occupancy_l365d</a:t>
            </a:r>
            <a:r>
              <a:rPr lang="en" sz="1200">
                <a:solidFill>
                  <a:schemeClr val="dk1"/>
                </a:solidFill>
                <a:latin typeface="Roboto"/>
                <a:ea typeface="Roboto"/>
                <a:cs typeface="Roboto"/>
                <a:sym typeface="Roboto"/>
              </a:rPr>
              <a:t>  y lo discretizamos en </a:t>
            </a:r>
            <a:r>
              <a:rPr b="1" lang="en" sz="1200">
                <a:solidFill>
                  <a:schemeClr val="dk1"/>
                </a:solidFill>
                <a:latin typeface="Roboto"/>
                <a:ea typeface="Roboto"/>
                <a:cs typeface="Roboto"/>
                <a:sym typeface="Roboto"/>
              </a:rPr>
              <a:t>zero (0)</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low (1–30)</a:t>
            </a:r>
            <a:r>
              <a:rPr lang="en" sz="1200">
                <a:solidFill>
                  <a:schemeClr val="dk1"/>
                </a:solidFill>
                <a:latin typeface="Roboto"/>
                <a:ea typeface="Roboto"/>
                <a:cs typeface="Roboto"/>
                <a:sym typeface="Roboto"/>
              </a:rPr>
              <a:t>, </a:t>
            </a:r>
            <a:r>
              <a:rPr b="1" lang="en" sz="1200">
                <a:solidFill>
                  <a:schemeClr val="dk1"/>
                </a:solidFill>
                <a:latin typeface="Roboto"/>
                <a:ea typeface="Roboto"/>
                <a:cs typeface="Roboto"/>
                <a:sym typeface="Roboto"/>
              </a:rPr>
              <a:t>mid (31–120)</a:t>
            </a:r>
            <a:r>
              <a:rPr lang="en" sz="1200">
                <a:solidFill>
                  <a:schemeClr val="dk1"/>
                </a:solidFill>
                <a:latin typeface="Roboto"/>
                <a:ea typeface="Roboto"/>
                <a:cs typeface="Roboto"/>
                <a:sym typeface="Roboto"/>
              </a:rPr>
              <a:t> y </a:t>
            </a:r>
            <a:r>
              <a:rPr b="1" lang="en" sz="1200">
                <a:solidFill>
                  <a:schemeClr val="dk1"/>
                </a:solidFill>
                <a:latin typeface="Roboto"/>
                <a:ea typeface="Roboto"/>
                <a:cs typeface="Roboto"/>
                <a:sym typeface="Roboto"/>
              </a:rPr>
              <a:t>high (121–365)</a:t>
            </a:r>
            <a:r>
              <a:rPr lang="en" sz="1200">
                <a:solidFill>
                  <a:schemeClr val="dk1"/>
                </a:solidFill>
                <a:latin typeface="Roboto"/>
                <a:ea typeface="Roboto"/>
                <a:cs typeface="Roboto"/>
                <a:sym typeface="Roboto"/>
              </a:rPr>
              <a:t>.</a:t>
            </a:r>
            <a:endParaRPr sz="1200">
              <a:solidFill>
                <a:schemeClr val="dk1"/>
              </a:solidFill>
              <a:latin typeface="Roboto"/>
              <a:ea typeface="Roboto"/>
              <a:cs typeface="Roboto"/>
              <a:sym typeface="Roboto"/>
            </a:endParaRPr>
          </a:p>
          <a:p>
            <a:pPr indent="0" lvl="0" marL="457200" rtl="0" algn="r">
              <a:spcBef>
                <a:spcPts val="0"/>
              </a:spcBef>
              <a:spcAft>
                <a:spcPts val="0"/>
              </a:spcAft>
              <a:buNone/>
            </a:pPr>
            <a:r>
              <a:t/>
            </a:r>
            <a:endParaRPr sz="1200">
              <a:latin typeface="Roboto"/>
              <a:ea typeface="Roboto"/>
              <a:cs typeface="Roboto"/>
              <a:sym typeface="Roboto"/>
            </a:endParaRPr>
          </a:p>
        </p:txBody>
      </p:sp>
      <p:sp>
        <p:nvSpPr>
          <p:cNvPr id="286" name="Google Shape;286;p18"/>
          <p:cNvSpPr txBox="1"/>
          <p:nvPr/>
        </p:nvSpPr>
        <p:spPr>
          <a:xfrm>
            <a:off x="669421" y="2255082"/>
            <a:ext cx="15936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rgbClr val="FF8001"/>
                </a:solidFill>
                <a:latin typeface="Fira Sans Extra Condensed"/>
                <a:ea typeface="Fira Sans Extra Condensed"/>
                <a:cs typeface="Fira Sans Extra Condensed"/>
                <a:sym typeface="Fira Sans Extra Condensed"/>
              </a:rPr>
              <a:t>Sin fuga</a:t>
            </a:r>
            <a:endParaRPr b="1" sz="1600">
              <a:solidFill>
                <a:srgbClr val="FF8001"/>
              </a:solidFill>
              <a:latin typeface="Fira Sans Extra Condensed"/>
              <a:ea typeface="Fira Sans Extra Condensed"/>
              <a:cs typeface="Fira Sans Extra Condensed"/>
              <a:sym typeface="Fira Sans Extra Condensed"/>
            </a:endParaRPr>
          </a:p>
        </p:txBody>
      </p:sp>
      <p:sp>
        <p:nvSpPr>
          <p:cNvPr id="287" name="Google Shape;287;p18"/>
          <p:cNvSpPr txBox="1"/>
          <p:nvPr/>
        </p:nvSpPr>
        <p:spPr>
          <a:xfrm>
            <a:off x="1472596" y="2792888"/>
            <a:ext cx="3203700" cy="3714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b="1" lang="en" sz="1200">
                <a:solidFill>
                  <a:schemeClr val="dk1"/>
                </a:solidFill>
                <a:latin typeface="Roboto"/>
                <a:ea typeface="Roboto"/>
                <a:cs typeface="Roboto"/>
                <a:sym typeface="Roboto"/>
              </a:rPr>
              <a:t>no</a:t>
            </a:r>
            <a:r>
              <a:rPr lang="en" sz="1200">
                <a:solidFill>
                  <a:schemeClr val="dk1"/>
                </a:solidFill>
                <a:latin typeface="Roboto"/>
                <a:ea typeface="Roboto"/>
                <a:cs typeface="Roboto"/>
                <a:sym typeface="Roboto"/>
              </a:rPr>
              <a:t> usamos </a:t>
            </a:r>
            <a:r>
              <a:rPr lang="en" sz="1200">
                <a:solidFill>
                  <a:srgbClr val="188038"/>
                </a:solidFill>
                <a:latin typeface="Roboto"/>
                <a:ea typeface="Roboto"/>
                <a:cs typeface="Roboto"/>
                <a:sym typeface="Roboto"/>
              </a:rPr>
              <a:t>availability_*</a:t>
            </a:r>
            <a:r>
              <a:rPr lang="en" sz="1200">
                <a:solidFill>
                  <a:schemeClr val="dk1"/>
                </a:solidFill>
                <a:latin typeface="Roboto"/>
                <a:ea typeface="Roboto"/>
                <a:cs typeface="Roboto"/>
                <a:sym typeface="Roboto"/>
              </a:rPr>
              <a:t> ni para features o target. La correlación con </a:t>
            </a:r>
            <a:r>
              <a:rPr lang="en" sz="1200">
                <a:solidFill>
                  <a:srgbClr val="188038"/>
                </a:solidFill>
                <a:latin typeface="Roboto"/>
                <a:ea typeface="Roboto"/>
                <a:cs typeface="Roboto"/>
                <a:sym typeface="Roboto"/>
              </a:rPr>
              <a:t>1 - availability/365</a:t>
            </a:r>
            <a:r>
              <a:rPr lang="en" sz="1200">
                <a:solidFill>
                  <a:schemeClr val="dk1"/>
                </a:solidFill>
                <a:latin typeface="Roboto"/>
                <a:ea typeface="Roboto"/>
                <a:cs typeface="Roboto"/>
                <a:sym typeface="Roboto"/>
              </a:rPr>
              <a:t> fue ~0 ⇒ el target está </a:t>
            </a:r>
            <a:r>
              <a:rPr b="1" lang="en" sz="1200">
                <a:solidFill>
                  <a:schemeClr val="dk1"/>
                </a:solidFill>
                <a:latin typeface="Roboto"/>
                <a:ea typeface="Roboto"/>
                <a:cs typeface="Roboto"/>
                <a:sym typeface="Roboto"/>
              </a:rPr>
              <a:t>independiente</a:t>
            </a:r>
            <a:r>
              <a:rPr lang="en" sz="1200">
                <a:solidFill>
                  <a:schemeClr val="dk1"/>
                </a:solidFill>
                <a:latin typeface="Roboto"/>
                <a:ea typeface="Roboto"/>
                <a:cs typeface="Roboto"/>
                <a:sym typeface="Roboto"/>
              </a:rPr>
              <a:t> de disponibilidad.</a:t>
            </a:r>
            <a:br>
              <a:rPr lang="en" sz="1200">
                <a:solidFill>
                  <a:schemeClr val="dk1"/>
                </a:solidFill>
                <a:latin typeface="Roboto"/>
                <a:ea typeface="Roboto"/>
                <a:cs typeface="Roboto"/>
                <a:sym typeface="Roboto"/>
              </a:rPr>
            </a:br>
            <a:endParaRPr sz="1200">
              <a:solidFill>
                <a:srgbClr val="000000"/>
              </a:solidFill>
              <a:latin typeface="Roboto"/>
              <a:ea typeface="Roboto"/>
              <a:cs typeface="Roboto"/>
              <a:sym typeface="Roboto"/>
            </a:endParaRPr>
          </a:p>
        </p:txBody>
      </p:sp>
      <p:sp>
        <p:nvSpPr>
          <p:cNvPr id="288" name="Google Shape;288;p18"/>
          <p:cNvSpPr txBox="1"/>
          <p:nvPr/>
        </p:nvSpPr>
        <p:spPr>
          <a:xfrm>
            <a:off x="1483494" y="3305734"/>
            <a:ext cx="15936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rgbClr val="5FD0DB"/>
                </a:solidFill>
                <a:latin typeface="Fira Sans Extra Condensed"/>
                <a:ea typeface="Fira Sans Extra Condensed"/>
                <a:cs typeface="Fira Sans Extra Condensed"/>
                <a:sym typeface="Fira Sans Extra Condensed"/>
              </a:rPr>
              <a:t>Cold Start realista</a:t>
            </a:r>
            <a:endParaRPr b="1" sz="1600">
              <a:solidFill>
                <a:srgbClr val="5FD0DB"/>
              </a:solidFill>
              <a:latin typeface="Fira Sans Extra Condensed"/>
              <a:ea typeface="Fira Sans Extra Condensed"/>
              <a:cs typeface="Fira Sans Extra Condensed"/>
              <a:sym typeface="Fira Sans Extra Condensed"/>
            </a:endParaRPr>
          </a:p>
        </p:txBody>
      </p:sp>
      <p:sp>
        <p:nvSpPr>
          <p:cNvPr id="289" name="Google Shape;289;p18"/>
          <p:cNvSpPr txBox="1"/>
          <p:nvPr/>
        </p:nvSpPr>
        <p:spPr>
          <a:xfrm>
            <a:off x="1444609" y="3554820"/>
            <a:ext cx="2476500" cy="4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excluimos </a:t>
            </a:r>
            <a:r>
              <a:rPr b="1" lang="en" sz="1200">
                <a:solidFill>
                  <a:schemeClr val="dk1"/>
                </a:solidFill>
                <a:latin typeface="Roboto"/>
                <a:ea typeface="Roboto"/>
                <a:cs typeface="Roboto"/>
                <a:sym typeface="Roboto"/>
              </a:rPr>
              <a:t>todas</a:t>
            </a:r>
            <a:r>
              <a:rPr lang="en" sz="1200">
                <a:solidFill>
                  <a:schemeClr val="dk1"/>
                </a:solidFill>
                <a:latin typeface="Roboto"/>
                <a:ea typeface="Roboto"/>
                <a:cs typeface="Roboto"/>
                <a:sym typeface="Roboto"/>
              </a:rPr>
              <a:t> las señales de reviews</a:t>
            </a:r>
            <a:endParaRPr sz="1200">
              <a:solidFill>
                <a:srgbClr val="000000"/>
              </a:solidFill>
              <a:latin typeface="Roboto"/>
              <a:ea typeface="Roboto"/>
              <a:cs typeface="Roboto"/>
              <a:sym typeface="Roboto"/>
            </a:endParaRPr>
          </a:p>
        </p:txBody>
      </p:sp>
      <p:sp>
        <p:nvSpPr>
          <p:cNvPr id="290" name="Google Shape;290;p18"/>
          <p:cNvSpPr txBox="1"/>
          <p:nvPr/>
        </p:nvSpPr>
        <p:spPr>
          <a:xfrm>
            <a:off x="1183993" y="4125857"/>
            <a:ext cx="1510500" cy="252600"/>
          </a:xfrm>
          <a:prstGeom prst="rect">
            <a:avLst/>
          </a:prstGeom>
          <a:noFill/>
          <a:ln>
            <a:noFill/>
          </a:ln>
        </p:spPr>
        <p:txBody>
          <a:bodyPr anchorCtr="0" anchor="ctr" bIns="91425" lIns="91425" spcFirstLastPara="1" rIns="91425" wrap="square" tIns="91425">
            <a:noAutofit/>
          </a:bodyPr>
          <a:lstStyle/>
          <a:p>
            <a:pPr indent="0" lvl="0" marL="0" rtl="0" algn="r">
              <a:spcBef>
                <a:spcPts val="0"/>
              </a:spcBef>
              <a:spcAft>
                <a:spcPts val="0"/>
              </a:spcAft>
              <a:buNone/>
            </a:pPr>
            <a:r>
              <a:rPr b="1" lang="en" sz="1600">
                <a:solidFill>
                  <a:srgbClr val="32AAD9"/>
                </a:solidFill>
                <a:latin typeface="Fira Sans Extra Condensed"/>
                <a:ea typeface="Fira Sans Extra Condensed"/>
                <a:cs typeface="Fira Sans Extra Condensed"/>
                <a:sym typeface="Fira Sans Extra Condensed"/>
              </a:rPr>
              <a:t>Split Correcto</a:t>
            </a:r>
            <a:endParaRPr b="1" sz="1600">
              <a:solidFill>
                <a:srgbClr val="32AAD9"/>
              </a:solidFill>
              <a:latin typeface="Fira Sans Extra Condensed"/>
              <a:ea typeface="Fira Sans Extra Condensed"/>
              <a:cs typeface="Fira Sans Extra Condensed"/>
              <a:sym typeface="Fira Sans Extra Condensed"/>
            </a:endParaRPr>
          </a:p>
        </p:txBody>
      </p:sp>
      <p:sp>
        <p:nvSpPr>
          <p:cNvPr id="291" name="Google Shape;291;p18"/>
          <p:cNvSpPr txBox="1"/>
          <p:nvPr/>
        </p:nvSpPr>
        <p:spPr>
          <a:xfrm>
            <a:off x="1444599" y="4378450"/>
            <a:ext cx="2640900" cy="436800"/>
          </a:xfrm>
          <a:prstGeom prst="rect">
            <a:avLst/>
          </a:prstGeom>
          <a:noFill/>
          <a:ln>
            <a:noFill/>
          </a:ln>
        </p:spPr>
        <p:txBody>
          <a:bodyPr anchorCtr="0" anchor="ctr" bIns="91425" lIns="91425" spcFirstLastPara="1" rIns="91425" wrap="square" tIns="91425">
            <a:noAutofit/>
          </a:bodyPr>
          <a:lstStyle/>
          <a:p>
            <a:pPr indent="0" lvl="0" marL="0" rtl="0" algn="l">
              <a:spcBef>
                <a:spcPts val="0"/>
              </a:spcBef>
              <a:spcAft>
                <a:spcPts val="0"/>
              </a:spcAft>
              <a:buNone/>
            </a:pPr>
            <a:r>
              <a:rPr lang="en" sz="1200">
                <a:solidFill>
                  <a:schemeClr val="dk1"/>
                </a:solidFill>
                <a:latin typeface="Roboto"/>
                <a:ea typeface="Roboto"/>
                <a:cs typeface="Roboto"/>
                <a:sym typeface="Roboto"/>
              </a:rPr>
              <a:t>separamos train/test por </a:t>
            </a:r>
            <a:r>
              <a:rPr b="1" lang="en" sz="1200">
                <a:solidFill>
                  <a:srgbClr val="188038"/>
                </a:solidFill>
                <a:latin typeface="Roboto"/>
                <a:ea typeface="Roboto"/>
                <a:cs typeface="Roboto"/>
                <a:sym typeface="Roboto"/>
              </a:rPr>
              <a:t>host_id</a:t>
            </a:r>
            <a:r>
              <a:rPr lang="en" sz="1200">
                <a:solidFill>
                  <a:schemeClr val="dk1"/>
                </a:solidFill>
                <a:latin typeface="Roboto"/>
                <a:ea typeface="Roboto"/>
                <a:cs typeface="Roboto"/>
                <a:sym typeface="Roboto"/>
              </a:rPr>
              <a:t> </a:t>
            </a:r>
            <a:endParaRPr sz="1200">
              <a:solidFill>
                <a:srgbClr val="000000"/>
              </a:solidFill>
              <a:latin typeface="Roboto"/>
              <a:ea typeface="Roboto"/>
              <a:cs typeface="Roboto"/>
              <a:sym typeface="Roboto"/>
            </a:endParaRPr>
          </a:p>
        </p:txBody>
      </p:sp>
      <p:grpSp>
        <p:nvGrpSpPr>
          <p:cNvPr id="292" name="Google Shape;292;p18"/>
          <p:cNvGrpSpPr/>
          <p:nvPr/>
        </p:nvGrpSpPr>
        <p:grpSpPr>
          <a:xfrm>
            <a:off x="831543" y="2414081"/>
            <a:ext cx="275057" cy="339271"/>
            <a:chOff x="3330525" y="4399275"/>
            <a:chExt cx="390650" cy="481850"/>
          </a:xfrm>
        </p:grpSpPr>
        <p:sp>
          <p:nvSpPr>
            <p:cNvPr id="293" name="Google Shape;293;p18"/>
            <p:cNvSpPr/>
            <p:nvPr/>
          </p:nvSpPr>
          <p:spPr>
            <a:xfrm>
              <a:off x="3543950" y="4648550"/>
              <a:ext cx="78450" cy="95775"/>
            </a:xfrm>
            <a:custGeom>
              <a:rect b="b" l="l" r="r" t="t"/>
              <a:pathLst>
                <a:path extrusionOk="0" h="3831" w="3138">
                  <a:moveTo>
                    <a:pt x="2677" y="0"/>
                  </a:moveTo>
                  <a:cubicBezTo>
                    <a:pt x="2298" y="356"/>
                    <a:pt x="1861" y="648"/>
                    <a:pt x="1388" y="858"/>
                  </a:cubicBezTo>
                  <a:lnTo>
                    <a:pt x="0" y="2948"/>
                  </a:lnTo>
                  <a:lnTo>
                    <a:pt x="880" y="3831"/>
                  </a:lnTo>
                  <a:lnTo>
                    <a:pt x="3138" y="443"/>
                  </a:lnTo>
                  <a:lnTo>
                    <a:pt x="2677"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4" name="Google Shape;294;p18"/>
            <p:cNvSpPr/>
            <p:nvPr/>
          </p:nvSpPr>
          <p:spPr>
            <a:xfrm>
              <a:off x="3427250" y="4456050"/>
              <a:ext cx="197650" cy="197175"/>
            </a:xfrm>
            <a:custGeom>
              <a:rect b="b" l="l" r="r" t="t"/>
              <a:pathLst>
                <a:path extrusionOk="0" h="7887" w="7906">
                  <a:moveTo>
                    <a:pt x="7520" y="0"/>
                  </a:moveTo>
                  <a:cubicBezTo>
                    <a:pt x="6863" y="1374"/>
                    <a:pt x="5475" y="2247"/>
                    <a:pt x="3952" y="2247"/>
                  </a:cubicBezTo>
                  <a:lnTo>
                    <a:pt x="1" y="2247"/>
                  </a:lnTo>
                  <a:lnTo>
                    <a:pt x="1" y="3942"/>
                  </a:lnTo>
                  <a:cubicBezTo>
                    <a:pt x="1" y="5698"/>
                    <a:pt x="1154" y="7137"/>
                    <a:pt x="2587" y="7643"/>
                  </a:cubicBezTo>
                  <a:lnTo>
                    <a:pt x="2597" y="7643"/>
                  </a:lnTo>
                  <a:cubicBezTo>
                    <a:pt x="3006" y="7806"/>
                    <a:pt x="3480" y="7887"/>
                    <a:pt x="3953" y="7887"/>
                  </a:cubicBezTo>
                  <a:cubicBezTo>
                    <a:pt x="4426" y="7887"/>
                    <a:pt x="4899" y="7806"/>
                    <a:pt x="5307" y="7643"/>
                  </a:cubicBezTo>
                  <a:lnTo>
                    <a:pt x="5319" y="7643"/>
                  </a:lnTo>
                  <a:cubicBezTo>
                    <a:pt x="6451" y="7306"/>
                    <a:pt x="7905" y="5848"/>
                    <a:pt x="7905" y="3942"/>
                  </a:cubicBezTo>
                  <a:lnTo>
                    <a:pt x="7905" y="1684"/>
                  </a:lnTo>
                  <a:cubicBezTo>
                    <a:pt x="7905" y="1100"/>
                    <a:pt x="7776" y="524"/>
                    <a:pt x="752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5" name="Google Shape;295;p18"/>
            <p:cNvSpPr/>
            <p:nvPr/>
          </p:nvSpPr>
          <p:spPr>
            <a:xfrm>
              <a:off x="3428150" y="4399275"/>
              <a:ext cx="166925" cy="84725"/>
            </a:xfrm>
            <a:custGeom>
              <a:rect b="b" l="l" r="r" t="t"/>
              <a:pathLst>
                <a:path extrusionOk="0" h="3389" w="6677">
                  <a:moveTo>
                    <a:pt x="3921" y="1"/>
                  </a:moveTo>
                  <a:cubicBezTo>
                    <a:pt x="3917" y="1"/>
                    <a:pt x="3913" y="1"/>
                    <a:pt x="3910" y="1"/>
                  </a:cubicBezTo>
                  <a:cubicBezTo>
                    <a:pt x="1946" y="4"/>
                    <a:pt x="284" y="1446"/>
                    <a:pt x="1" y="3389"/>
                  </a:cubicBezTo>
                  <a:lnTo>
                    <a:pt x="3910" y="3389"/>
                  </a:lnTo>
                  <a:cubicBezTo>
                    <a:pt x="5247" y="3389"/>
                    <a:pt x="6403" y="2452"/>
                    <a:pt x="6677" y="1142"/>
                  </a:cubicBezTo>
                  <a:cubicBezTo>
                    <a:pt x="5945" y="410"/>
                    <a:pt x="4953" y="1"/>
                    <a:pt x="3921"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6" name="Google Shape;296;p18"/>
            <p:cNvSpPr/>
            <p:nvPr/>
          </p:nvSpPr>
          <p:spPr>
            <a:xfrm>
              <a:off x="3330525" y="4674000"/>
              <a:ext cx="181225" cy="207125"/>
            </a:xfrm>
            <a:custGeom>
              <a:rect b="b" l="l" r="r" t="t"/>
              <a:pathLst>
                <a:path extrusionOk="0" h="8285" w="7249">
                  <a:moveTo>
                    <a:pt x="2972" y="0"/>
                  </a:moveTo>
                  <a:lnTo>
                    <a:pt x="1455" y="440"/>
                  </a:lnTo>
                  <a:cubicBezTo>
                    <a:pt x="542" y="744"/>
                    <a:pt x="0" y="1716"/>
                    <a:pt x="235" y="2620"/>
                  </a:cubicBezTo>
                  <a:lnTo>
                    <a:pt x="1229" y="7832"/>
                  </a:lnTo>
                  <a:cubicBezTo>
                    <a:pt x="1289" y="8091"/>
                    <a:pt x="1518" y="8278"/>
                    <a:pt x="1783" y="8284"/>
                  </a:cubicBezTo>
                  <a:cubicBezTo>
                    <a:pt x="1787" y="8284"/>
                    <a:pt x="1792" y="8285"/>
                    <a:pt x="1796" y="8285"/>
                  </a:cubicBezTo>
                  <a:cubicBezTo>
                    <a:pt x="1816" y="8285"/>
                    <a:pt x="1835" y="8279"/>
                    <a:pt x="1852" y="8272"/>
                  </a:cubicBezTo>
                  <a:cubicBezTo>
                    <a:pt x="1861" y="8284"/>
                    <a:pt x="1861" y="8284"/>
                    <a:pt x="1873" y="8284"/>
                  </a:cubicBezTo>
                  <a:lnTo>
                    <a:pt x="7248" y="8284"/>
                  </a:lnTo>
                  <a:lnTo>
                    <a:pt x="7248" y="3364"/>
                  </a:lnTo>
                  <a:lnTo>
                    <a:pt x="6514" y="4086"/>
                  </a:lnTo>
                  <a:cubicBezTo>
                    <a:pt x="6410" y="4202"/>
                    <a:pt x="6270" y="4259"/>
                    <a:pt x="6126" y="4259"/>
                  </a:cubicBezTo>
                  <a:cubicBezTo>
                    <a:pt x="5952" y="4259"/>
                    <a:pt x="5772" y="4175"/>
                    <a:pt x="5646" y="4008"/>
                  </a:cubicBezTo>
                  <a:lnTo>
                    <a:pt x="2972"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7" name="Google Shape;297;p18"/>
            <p:cNvSpPr/>
            <p:nvPr/>
          </p:nvSpPr>
          <p:spPr>
            <a:xfrm>
              <a:off x="3540175" y="4674000"/>
              <a:ext cx="181000" cy="207100"/>
            </a:xfrm>
            <a:custGeom>
              <a:rect b="b" l="l" r="r" t="t"/>
              <a:pathLst>
                <a:path extrusionOk="0" h="8284" w="7240">
                  <a:moveTo>
                    <a:pt x="3951" y="4821"/>
                  </a:moveTo>
                  <a:cubicBezTo>
                    <a:pt x="4701" y="4821"/>
                    <a:pt x="4701" y="5950"/>
                    <a:pt x="3951" y="5950"/>
                  </a:cubicBezTo>
                  <a:lnTo>
                    <a:pt x="2822" y="5950"/>
                  </a:lnTo>
                  <a:cubicBezTo>
                    <a:pt x="2075" y="5950"/>
                    <a:pt x="2075" y="4821"/>
                    <a:pt x="2822" y="4821"/>
                  </a:cubicBezTo>
                  <a:close/>
                  <a:moveTo>
                    <a:pt x="4280" y="0"/>
                  </a:moveTo>
                  <a:lnTo>
                    <a:pt x="1603" y="4008"/>
                  </a:lnTo>
                  <a:cubicBezTo>
                    <a:pt x="1476" y="4178"/>
                    <a:pt x="1297" y="4257"/>
                    <a:pt x="1126" y="4257"/>
                  </a:cubicBezTo>
                  <a:cubicBezTo>
                    <a:pt x="977" y="4257"/>
                    <a:pt x="834" y="4197"/>
                    <a:pt x="735" y="4086"/>
                  </a:cubicBezTo>
                  <a:lnTo>
                    <a:pt x="1" y="3364"/>
                  </a:lnTo>
                  <a:lnTo>
                    <a:pt x="1" y="8284"/>
                  </a:lnTo>
                  <a:lnTo>
                    <a:pt x="5454" y="8284"/>
                  </a:lnTo>
                  <a:cubicBezTo>
                    <a:pt x="5722" y="8284"/>
                    <a:pt x="5954" y="8094"/>
                    <a:pt x="6008" y="7832"/>
                  </a:cubicBezTo>
                  <a:lnTo>
                    <a:pt x="7002" y="2653"/>
                  </a:lnTo>
                  <a:cubicBezTo>
                    <a:pt x="7240" y="1716"/>
                    <a:pt x="6707" y="744"/>
                    <a:pt x="5770" y="428"/>
                  </a:cubicBezTo>
                  <a:lnTo>
                    <a:pt x="4280" y="0"/>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8" name="Google Shape;298;p18"/>
            <p:cNvSpPr/>
            <p:nvPr/>
          </p:nvSpPr>
          <p:spPr>
            <a:xfrm>
              <a:off x="3429975" y="4648850"/>
              <a:ext cx="78225" cy="95400"/>
            </a:xfrm>
            <a:custGeom>
              <a:rect b="b" l="l" r="r" t="t"/>
              <a:pathLst>
                <a:path extrusionOk="0" h="3816" w="3129">
                  <a:moveTo>
                    <a:pt x="452" y="0"/>
                  </a:moveTo>
                  <a:lnTo>
                    <a:pt x="0" y="440"/>
                  </a:lnTo>
                  <a:lnTo>
                    <a:pt x="2247" y="3816"/>
                  </a:lnTo>
                  <a:lnTo>
                    <a:pt x="3129" y="2936"/>
                  </a:lnTo>
                  <a:lnTo>
                    <a:pt x="1741" y="846"/>
                  </a:lnTo>
                  <a:cubicBezTo>
                    <a:pt x="1268" y="636"/>
                    <a:pt x="834" y="350"/>
                    <a:pt x="452"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299" name="Google Shape;299;p18"/>
            <p:cNvSpPr/>
            <p:nvPr/>
          </p:nvSpPr>
          <p:spPr>
            <a:xfrm>
              <a:off x="3514200" y="4681000"/>
              <a:ext cx="23150" cy="17550"/>
            </a:xfrm>
            <a:custGeom>
              <a:rect b="b" l="l" r="r" t="t"/>
              <a:pathLst>
                <a:path extrusionOk="0" h="702" w="926">
                  <a:moveTo>
                    <a:pt x="1" y="0"/>
                  </a:moveTo>
                  <a:lnTo>
                    <a:pt x="465" y="702"/>
                  </a:lnTo>
                  <a:lnTo>
                    <a:pt x="925" y="0"/>
                  </a:lnTo>
                  <a:lnTo>
                    <a:pt x="916" y="0"/>
                  </a:lnTo>
                  <a:cubicBezTo>
                    <a:pt x="769" y="12"/>
                    <a:pt x="609" y="24"/>
                    <a:pt x="465" y="24"/>
                  </a:cubicBezTo>
                  <a:cubicBezTo>
                    <a:pt x="317" y="24"/>
                    <a:pt x="157" y="12"/>
                    <a:pt x="1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00" name="Google Shape;300;p18"/>
          <p:cNvGrpSpPr/>
          <p:nvPr/>
        </p:nvGrpSpPr>
        <p:grpSpPr>
          <a:xfrm>
            <a:off x="842434" y="1472540"/>
            <a:ext cx="253265" cy="339253"/>
            <a:chOff x="3938800" y="4399275"/>
            <a:chExt cx="359700" cy="481825"/>
          </a:xfrm>
        </p:grpSpPr>
        <p:sp>
          <p:nvSpPr>
            <p:cNvPr id="301" name="Google Shape;301;p18"/>
            <p:cNvSpPr/>
            <p:nvPr/>
          </p:nvSpPr>
          <p:spPr>
            <a:xfrm>
              <a:off x="4022650" y="4427525"/>
              <a:ext cx="166625" cy="84700"/>
            </a:xfrm>
            <a:custGeom>
              <a:rect b="b" l="l" r="r" t="t"/>
              <a:pathLst>
                <a:path extrusionOk="0" h="3388" w="6665">
                  <a:moveTo>
                    <a:pt x="3909" y="0"/>
                  </a:moveTo>
                  <a:cubicBezTo>
                    <a:pt x="1946" y="3"/>
                    <a:pt x="284" y="1446"/>
                    <a:pt x="1" y="3388"/>
                  </a:cubicBezTo>
                  <a:lnTo>
                    <a:pt x="3909" y="3388"/>
                  </a:lnTo>
                  <a:cubicBezTo>
                    <a:pt x="4807" y="3385"/>
                    <a:pt x="5647" y="2957"/>
                    <a:pt x="6180" y="2235"/>
                  </a:cubicBezTo>
                  <a:cubicBezTo>
                    <a:pt x="6421" y="1909"/>
                    <a:pt x="6589" y="1530"/>
                    <a:pt x="6665" y="1129"/>
                  </a:cubicBezTo>
                  <a:cubicBezTo>
                    <a:pt x="6135" y="602"/>
                    <a:pt x="5463" y="241"/>
                    <a:pt x="4734" y="91"/>
                  </a:cubicBezTo>
                  <a:cubicBezTo>
                    <a:pt x="4463" y="30"/>
                    <a:pt x="4186" y="0"/>
                    <a:pt x="3909"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2" name="Google Shape;302;p18"/>
            <p:cNvSpPr/>
            <p:nvPr/>
          </p:nvSpPr>
          <p:spPr>
            <a:xfrm>
              <a:off x="4021450" y="4484275"/>
              <a:ext cx="197650" cy="199225"/>
            </a:xfrm>
            <a:custGeom>
              <a:rect b="b" l="l" r="r" t="t"/>
              <a:pathLst>
                <a:path extrusionOk="0" h="7969" w="7906">
                  <a:moveTo>
                    <a:pt x="7526" y="1"/>
                  </a:moveTo>
                  <a:cubicBezTo>
                    <a:pt x="7420" y="223"/>
                    <a:pt x="7291" y="434"/>
                    <a:pt x="7140" y="633"/>
                  </a:cubicBezTo>
                  <a:cubicBezTo>
                    <a:pt x="6396" y="1648"/>
                    <a:pt x="5216" y="2247"/>
                    <a:pt x="3957" y="2247"/>
                  </a:cubicBezTo>
                  <a:lnTo>
                    <a:pt x="4" y="2247"/>
                  </a:lnTo>
                  <a:lnTo>
                    <a:pt x="4" y="4018"/>
                  </a:lnTo>
                  <a:cubicBezTo>
                    <a:pt x="1" y="4635"/>
                    <a:pt x="148" y="5243"/>
                    <a:pt x="434" y="5788"/>
                  </a:cubicBezTo>
                  <a:lnTo>
                    <a:pt x="434" y="5800"/>
                  </a:lnTo>
                  <a:cubicBezTo>
                    <a:pt x="615" y="6159"/>
                    <a:pt x="850" y="6487"/>
                    <a:pt x="1133" y="6773"/>
                  </a:cubicBezTo>
                  <a:lnTo>
                    <a:pt x="1202" y="6839"/>
                  </a:lnTo>
                  <a:cubicBezTo>
                    <a:pt x="1967" y="7592"/>
                    <a:pt x="2962" y="7968"/>
                    <a:pt x="3958" y="7968"/>
                  </a:cubicBezTo>
                  <a:cubicBezTo>
                    <a:pt x="4959" y="7968"/>
                    <a:pt x="5959" y="7588"/>
                    <a:pt x="6725" y="6827"/>
                  </a:cubicBezTo>
                  <a:lnTo>
                    <a:pt x="6758" y="6794"/>
                  </a:lnTo>
                  <a:cubicBezTo>
                    <a:pt x="6972" y="6583"/>
                    <a:pt x="7158" y="6342"/>
                    <a:pt x="7312" y="6083"/>
                  </a:cubicBezTo>
                  <a:lnTo>
                    <a:pt x="7321" y="6083"/>
                  </a:lnTo>
                  <a:cubicBezTo>
                    <a:pt x="7703" y="5463"/>
                    <a:pt x="7905" y="4746"/>
                    <a:pt x="7902" y="4018"/>
                  </a:cubicBezTo>
                  <a:lnTo>
                    <a:pt x="7902" y="1684"/>
                  </a:lnTo>
                  <a:cubicBezTo>
                    <a:pt x="7902" y="1407"/>
                    <a:pt x="7875" y="1130"/>
                    <a:pt x="7818" y="859"/>
                  </a:cubicBezTo>
                  <a:cubicBezTo>
                    <a:pt x="7764" y="561"/>
                    <a:pt x="7664" y="272"/>
                    <a:pt x="7526"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3" name="Google Shape;303;p18"/>
            <p:cNvSpPr/>
            <p:nvPr/>
          </p:nvSpPr>
          <p:spPr>
            <a:xfrm>
              <a:off x="4054050" y="4692500"/>
              <a:ext cx="132975" cy="47450"/>
            </a:xfrm>
            <a:custGeom>
              <a:rect b="b" l="l" r="r" t="t"/>
              <a:pathLst>
                <a:path extrusionOk="0" h="1898" w="5319">
                  <a:moveTo>
                    <a:pt x="5318" y="1"/>
                  </a:moveTo>
                  <a:lnTo>
                    <a:pt x="5318" y="1"/>
                  </a:lnTo>
                  <a:cubicBezTo>
                    <a:pt x="4550" y="498"/>
                    <a:pt x="3635" y="769"/>
                    <a:pt x="2653" y="769"/>
                  </a:cubicBezTo>
                  <a:cubicBezTo>
                    <a:pt x="2648" y="769"/>
                    <a:pt x="2643" y="769"/>
                    <a:pt x="2637" y="769"/>
                  </a:cubicBezTo>
                  <a:cubicBezTo>
                    <a:pt x="1703" y="769"/>
                    <a:pt x="791" y="507"/>
                    <a:pt x="0" y="13"/>
                  </a:cubicBezTo>
                  <a:lnTo>
                    <a:pt x="0" y="13"/>
                  </a:lnTo>
                  <a:cubicBezTo>
                    <a:pt x="82" y="272"/>
                    <a:pt x="202" y="516"/>
                    <a:pt x="362" y="736"/>
                  </a:cubicBezTo>
                  <a:cubicBezTo>
                    <a:pt x="898" y="1464"/>
                    <a:pt x="1747" y="1895"/>
                    <a:pt x="2653" y="1898"/>
                  </a:cubicBezTo>
                  <a:cubicBezTo>
                    <a:pt x="2660" y="1898"/>
                    <a:pt x="2667" y="1898"/>
                    <a:pt x="2674" y="1898"/>
                  </a:cubicBezTo>
                  <a:cubicBezTo>
                    <a:pt x="3870" y="1898"/>
                    <a:pt x="4935" y="1135"/>
                    <a:pt x="5318"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4" name="Google Shape;304;p18"/>
            <p:cNvSpPr/>
            <p:nvPr/>
          </p:nvSpPr>
          <p:spPr>
            <a:xfrm>
              <a:off x="4163275" y="4399275"/>
              <a:ext cx="84275" cy="84200"/>
            </a:xfrm>
            <a:custGeom>
              <a:rect b="b" l="l" r="r" t="t"/>
              <a:pathLst>
                <a:path extrusionOk="0" h="3368" w="3371">
                  <a:moveTo>
                    <a:pt x="1090" y="1"/>
                  </a:moveTo>
                  <a:cubicBezTo>
                    <a:pt x="707" y="1"/>
                    <a:pt x="330" y="106"/>
                    <a:pt x="1" y="305"/>
                  </a:cubicBezTo>
                  <a:cubicBezTo>
                    <a:pt x="338" y="420"/>
                    <a:pt x="660" y="573"/>
                    <a:pt x="961" y="769"/>
                  </a:cubicBezTo>
                  <a:lnTo>
                    <a:pt x="961" y="781"/>
                  </a:lnTo>
                  <a:cubicBezTo>
                    <a:pt x="1443" y="1070"/>
                    <a:pt x="1874" y="1446"/>
                    <a:pt x="2226" y="1886"/>
                  </a:cubicBezTo>
                  <a:cubicBezTo>
                    <a:pt x="2587" y="2329"/>
                    <a:pt x="2871" y="2829"/>
                    <a:pt x="3060" y="3368"/>
                  </a:cubicBezTo>
                  <a:cubicBezTo>
                    <a:pt x="3262" y="3033"/>
                    <a:pt x="3370" y="2651"/>
                    <a:pt x="3364" y="2259"/>
                  </a:cubicBezTo>
                  <a:cubicBezTo>
                    <a:pt x="3361" y="1236"/>
                    <a:pt x="2672" y="341"/>
                    <a:pt x="1684" y="79"/>
                  </a:cubicBezTo>
                  <a:cubicBezTo>
                    <a:pt x="1615" y="58"/>
                    <a:pt x="1543" y="46"/>
                    <a:pt x="1467" y="46"/>
                  </a:cubicBezTo>
                  <a:cubicBezTo>
                    <a:pt x="1344" y="34"/>
                    <a:pt x="1232" y="1"/>
                    <a:pt x="1106" y="1"/>
                  </a:cubicBezTo>
                  <a:cubicBezTo>
                    <a:pt x="1101" y="1"/>
                    <a:pt x="1095" y="1"/>
                    <a:pt x="109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sp>
          <p:nvSpPr>
            <p:cNvPr id="305" name="Google Shape;305;p18"/>
            <p:cNvSpPr/>
            <p:nvPr/>
          </p:nvSpPr>
          <p:spPr>
            <a:xfrm>
              <a:off x="3938800" y="4692800"/>
              <a:ext cx="359700" cy="188300"/>
            </a:xfrm>
            <a:custGeom>
              <a:rect b="b" l="l" r="r" t="t"/>
              <a:pathLst>
                <a:path extrusionOk="0" h="7532" w="14388">
                  <a:moveTo>
                    <a:pt x="11160" y="4144"/>
                  </a:moveTo>
                  <a:cubicBezTo>
                    <a:pt x="11470" y="4144"/>
                    <a:pt x="11723" y="4397"/>
                    <a:pt x="11723" y="4710"/>
                  </a:cubicBezTo>
                  <a:cubicBezTo>
                    <a:pt x="11723" y="5021"/>
                    <a:pt x="11470" y="5274"/>
                    <a:pt x="11160" y="5274"/>
                  </a:cubicBezTo>
                  <a:lnTo>
                    <a:pt x="10031" y="5274"/>
                  </a:lnTo>
                  <a:cubicBezTo>
                    <a:pt x="9718" y="5274"/>
                    <a:pt x="9465" y="5021"/>
                    <a:pt x="9465" y="4710"/>
                  </a:cubicBezTo>
                  <a:cubicBezTo>
                    <a:pt x="9465" y="4397"/>
                    <a:pt x="9718" y="4144"/>
                    <a:pt x="10031" y="4144"/>
                  </a:cubicBezTo>
                  <a:close/>
                  <a:moveTo>
                    <a:pt x="3379" y="1"/>
                  </a:moveTo>
                  <a:lnTo>
                    <a:pt x="2385" y="248"/>
                  </a:lnTo>
                  <a:cubicBezTo>
                    <a:pt x="922" y="615"/>
                    <a:pt x="0" y="2067"/>
                    <a:pt x="295" y="3545"/>
                  </a:cubicBezTo>
                  <a:lnTo>
                    <a:pt x="1006" y="7080"/>
                  </a:lnTo>
                  <a:cubicBezTo>
                    <a:pt x="1060" y="7342"/>
                    <a:pt x="1292" y="7532"/>
                    <a:pt x="1560" y="7532"/>
                  </a:cubicBezTo>
                  <a:lnTo>
                    <a:pt x="12831" y="7532"/>
                  </a:lnTo>
                  <a:cubicBezTo>
                    <a:pt x="12833" y="7532"/>
                    <a:pt x="12835" y="7532"/>
                    <a:pt x="12837" y="7532"/>
                  </a:cubicBezTo>
                  <a:cubicBezTo>
                    <a:pt x="13103" y="7532"/>
                    <a:pt x="13331" y="7343"/>
                    <a:pt x="13382" y="7080"/>
                  </a:cubicBezTo>
                  <a:lnTo>
                    <a:pt x="14096" y="3545"/>
                  </a:lnTo>
                  <a:cubicBezTo>
                    <a:pt x="14388" y="2070"/>
                    <a:pt x="13476" y="621"/>
                    <a:pt x="12018" y="248"/>
                  </a:cubicBezTo>
                  <a:lnTo>
                    <a:pt x="11046" y="13"/>
                  </a:lnTo>
                  <a:cubicBezTo>
                    <a:pt x="10678" y="1506"/>
                    <a:pt x="9474" y="2648"/>
                    <a:pt x="7965" y="2943"/>
                  </a:cubicBezTo>
                  <a:cubicBezTo>
                    <a:pt x="7714" y="2991"/>
                    <a:pt x="7463" y="3015"/>
                    <a:pt x="7214" y="3015"/>
                  </a:cubicBezTo>
                  <a:cubicBezTo>
                    <a:pt x="5960" y="3015"/>
                    <a:pt x="4762" y="2417"/>
                    <a:pt x="4011" y="1377"/>
                  </a:cubicBezTo>
                  <a:cubicBezTo>
                    <a:pt x="3707" y="967"/>
                    <a:pt x="3493" y="498"/>
                    <a:pt x="3379"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rgbClr val="435D74"/>
                </a:solidFill>
              </a:endParaRPr>
            </a:p>
          </p:txBody>
        </p:sp>
      </p:grpSp>
      <p:grpSp>
        <p:nvGrpSpPr>
          <p:cNvPr id="306" name="Google Shape;306;p18"/>
          <p:cNvGrpSpPr/>
          <p:nvPr/>
        </p:nvGrpSpPr>
        <p:grpSpPr>
          <a:xfrm>
            <a:off x="793552" y="3325909"/>
            <a:ext cx="350995" cy="349133"/>
            <a:chOff x="2404875" y="3955825"/>
            <a:chExt cx="296950" cy="295375"/>
          </a:xfrm>
        </p:grpSpPr>
        <p:sp>
          <p:nvSpPr>
            <p:cNvPr id="307" name="Google Shape;307;p18"/>
            <p:cNvSpPr/>
            <p:nvPr/>
          </p:nvSpPr>
          <p:spPr>
            <a:xfrm>
              <a:off x="2404875" y="3955825"/>
              <a:ext cx="219775" cy="224500"/>
            </a:xfrm>
            <a:custGeom>
              <a:rect b="b" l="l" r="r" t="t"/>
              <a:pathLst>
                <a:path extrusionOk="0" h="8980" w="8791">
                  <a:moveTo>
                    <a:pt x="4537" y="0"/>
                  </a:moveTo>
                  <a:cubicBezTo>
                    <a:pt x="2048" y="0"/>
                    <a:pt x="0" y="2017"/>
                    <a:pt x="0" y="4506"/>
                  </a:cubicBezTo>
                  <a:cubicBezTo>
                    <a:pt x="0" y="6963"/>
                    <a:pt x="2048" y="8979"/>
                    <a:pt x="4537" y="8979"/>
                  </a:cubicBezTo>
                  <a:cubicBezTo>
                    <a:pt x="6459" y="8979"/>
                    <a:pt x="8160" y="7719"/>
                    <a:pt x="8790" y="5986"/>
                  </a:cubicBezTo>
                  <a:cubicBezTo>
                    <a:pt x="8633" y="5860"/>
                    <a:pt x="8443" y="5640"/>
                    <a:pt x="8286" y="5514"/>
                  </a:cubicBezTo>
                  <a:lnTo>
                    <a:pt x="7498" y="5514"/>
                  </a:lnTo>
                  <a:cubicBezTo>
                    <a:pt x="7057" y="6742"/>
                    <a:pt x="5923" y="7593"/>
                    <a:pt x="4568" y="7593"/>
                  </a:cubicBezTo>
                  <a:cubicBezTo>
                    <a:pt x="2836" y="7593"/>
                    <a:pt x="1481" y="6175"/>
                    <a:pt x="1481" y="4506"/>
                  </a:cubicBezTo>
                  <a:cubicBezTo>
                    <a:pt x="1481" y="2804"/>
                    <a:pt x="2867" y="1387"/>
                    <a:pt x="4568" y="1387"/>
                  </a:cubicBezTo>
                  <a:cubicBezTo>
                    <a:pt x="5923" y="1387"/>
                    <a:pt x="7057" y="2237"/>
                    <a:pt x="7498" y="3466"/>
                  </a:cubicBezTo>
                  <a:lnTo>
                    <a:pt x="8286" y="3466"/>
                  </a:lnTo>
                  <a:cubicBezTo>
                    <a:pt x="8443" y="3308"/>
                    <a:pt x="8633" y="3088"/>
                    <a:pt x="8790" y="2993"/>
                  </a:cubicBezTo>
                  <a:cubicBezTo>
                    <a:pt x="8160" y="1261"/>
                    <a:pt x="6522" y="0"/>
                    <a:pt x="453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8" name="Google Shape;308;p18"/>
            <p:cNvSpPr/>
            <p:nvPr/>
          </p:nvSpPr>
          <p:spPr>
            <a:xfrm>
              <a:off x="2510400" y="4024075"/>
              <a:ext cx="191425" cy="87575"/>
            </a:xfrm>
            <a:custGeom>
              <a:rect b="b" l="l" r="r" t="t"/>
              <a:pathLst>
                <a:path extrusionOk="0" h="3503" w="7657">
                  <a:moveTo>
                    <a:pt x="7260" y="0"/>
                  </a:moveTo>
                  <a:cubicBezTo>
                    <a:pt x="7232" y="0"/>
                    <a:pt x="7206" y="4"/>
                    <a:pt x="7184" y="11"/>
                  </a:cubicBezTo>
                  <a:lnTo>
                    <a:pt x="5073" y="736"/>
                  </a:lnTo>
                  <a:cubicBezTo>
                    <a:pt x="5042" y="736"/>
                    <a:pt x="5010" y="767"/>
                    <a:pt x="4947" y="799"/>
                  </a:cubicBezTo>
                  <a:lnTo>
                    <a:pt x="4380" y="1398"/>
                  </a:lnTo>
                  <a:lnTo>
                    <a:pt x="347" y="1398"/>
                  </a:lnTo>
                  <a:cubicBezTo>
                    <a:pt x="158" y="1398"/>
                    <a:pt x="1" y="1555"/>
                    <a:pt x="1" y="1744"/>
                  </a:cubicBezTo>
                  <a:cubicBezTo>
                    <a:pt x="1" y="1965"/>
                    <a:pt x="158" y="2122"/>
                    <a:pt x="347" y="2122"/>
                  </a:cubicBezTo>
                  <a:lnTo>
                    <a:pt x="4380" y="2122"/>
                  </a:lnTo>
                  <a:lnTo>
                    <a:pt x="4947" y="2689"/>
                  </a:lnTo>
                  <a:cubicBezTo>
                    <a:pt x="5010" y="2752"/>
                    <a:pt x="5042" y="2784"/>
                    <a:pt x="5073" y="2784"/>
                  </a:cubicBezTo>
                  <a:lnTo>
                    <a:pt x="7184" y="3477"/>
                  </a:lnTo>
                  <a:cubicBezTo>
                    <a:pt x="7210" y="3494"/>
                    <a:pt x="7242" y="3502"/>
                    <a:pt x="7275" y="3502"/>
                  </a:cubicBezTo>
                  <a:cubicBezTo>
                    <a:pt x="7362" y="3502"/>
                    <a:pt x="7462" y="3451"/>
                    <a:pt x="7531" y="3382"/>
                  </a:cubicBezTo>
                  <a:cubicBezTo>
                    <a:pt x="7594" y="3256"/>
                    <a:pt x="7657" y="3099"/>
                    <a:pt x="7562" y="2973"/>
                  </a:cubicBezTo>
                  <a:lnTo>
                    <a:pt x="6932" y="1744"/>
                  </a:lnTo>
                  <a:lnTo>
                    <a:pt x="7562" y="547"/>
                  </a:lnTo>
                  <a:cubicBezTo>
                    <a:pt x="7657" y="389"/>
                    <a:pt x="7594" y="232"/>
                    <a:pt x="7531" y="137"/>
                  </a:cubicBezTo>
                  <a:cubicBezTo>
                    <a:pt x="7458" y="41"/>
                    <a:pt x="7349" y="0"/>
                    <a:pt x="7260"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9" name="Google Shape;309;p18"/>
            <p:cNvSpPr/>
            <p:nvPr/>
          </p:nvSpPr>
          <p:spPr>
            <a:xfrm>
              <a:off x="2424550" y="4188175"/>
              <a:ext cx="189050" cy="63025"/>
            </a:xfrm>
            <a:custGeom>
              <a:rect b="b" l="l" r="r" t="t"/>
              <a:pathLst>
                <a:path extrusionOk="0" h="2521" w="7562">
                  <a:moveTo>
                    <a:pt x="1828" y="0"/>
                  </a:moveTo>
                  <a:lnTo>
                    <a:pt x="1482" y="1135"/>
                  </a:lnTo>
                  <a:lnTo>
                    <a:pt x="1040" y="1135"/>
                  </a:lnTo>
                  <a:cubicBezTo>
                    <a:pt x="442" y="1135"/>
                    <a:pt x="1" y="1607"/>
                    <a:pt x="1" y="2174"/>
                  </a:cubicBezTo>
                  <a:cubicBezTo>
                    <a:pt x="1" y="2363"/>
                    <a:pt x="158" y="2521"/>
                    <a:pt x="379" y="2521"/>
                  </a:cubicBezTo>
                  <a:lnTo>
                    <a:pt x="7310" y="2521"/>
                  </a:lnTo>
                  <a:cubicBezTo>
                    <a:pt x="7404" y="2489"/>
                    <a:pt x="7562" y="2363"/>
                    <a:pt x="7562" y="2174"/>
                  </a:cubicBezTo>
                  <a:cubicBezTo>
                    <a:pt x="7562" y="1576"/>
                    <a:pt x="7089" y="1135"/>
                    <a:pt x="6554" y="1135"/>
                  </a:cubicBezTo>
                  <a:lnTo>
                    <a:pt x="6113" y="1135"/>
                  </a:lnTo>
                  <a:lnTo>
                    <a:pt x="5766" y="0"/>
                  </a:lnTo>
                  <a:cubicBezTo>
                    <a:pt x="5168" y="252"/>
                    <a:pt x="4506" y="410"/>
                    <a:pt x="3781" y="410"/>
                  </a:cubicBezTo>
                  <a:cubicBezTo>
                    <a:pt x="3088" y="410"/>
                    <a:pt x="2427" y="252"/>
                    <a:pt x="1828"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0" name="Google Shape;310;p18"/>
            <p:cNvSpPr/>
            <p:nvPr/>
          </p:nvSpPr>
          <p:spPr>
            <a:xfrm>
              <a:off x="2457625" y="4007025"/>
              <a:ext cx="115025" cy="122100"/>
            </a:xfrm>
            <a:custGeom>
              <a:rect b="b" l="l" r="r" t="t"/>
              <a:pathLst>
                <a:path extrusionOk="0" h="4884" w="4601">
                  <a:moveTo>
                    <a:pt x="2427" y="0"/>
                  </a:moveTo>
                  <a:cubicBezTo>
                    <a:pt x="1104" y="0"/>
                    <a:pt x="1" y="1103"/>
                    <a:pt x="1" y="2458"/>
                  </a:cubicBezTo>
                  <a:cubicBezTo>
                    <a:pt x="1" y="3781"/>
                    <a:pt x="1104" y="4884"/>
                    <a:pt x="2427" y="4884"/>
                  </a:cubicBezTo>
                  <a:cubicBezTo>
                    <a:pt x="3404" y="4884"/>
                    <a:pt x="4254" y="4348"/>
                    <a:pt x="4601" y="3497"/>
                  </a:cubicBezTo>
                  <a:lnTo>
                    <a:pt x="2427" y="3497"/>
                  </a:lnTo>
                  <a:cubicBezTo>
                    <a:pt x="1828" y="3497"/>
                    <a:pt x="1419" y="3025"/>
                    <a:pt x="1419" y="2489"/>
                  </a:cubicBezTo>
                  <a:cubicBezTo>
                    <a:pt x="1356" y="1859"/>
                    <a:pt x="1828" y="1386"/>
                    <a:pt x="2427" y="1386"/>
                  </a:cubicBezTo>
                  <a:lnTo>
                    <a:pt x="4601" y="1386"/>
                  </a:lnTo>
                  <a:cubicBezTo>
                    <a:pt x="4191" y="567"/>
                    <a:pt x="3372" y="0"/>
                    <a:pt x="242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grpSp>
        <p:nvGrpSpPr>
          <p:cNvPr id="311" name="Google Shape;311;p18"/>
          <p:cNvGrpSpPr/>
          <p:nvPr/>
        </p:nvGrpSpPr>
        <p:grpSpPr>
          <a:xfrm>
            <a:off x="793587" y="4307905"/>
            <a:ext cx="351024" cy="325464"/>
            <a:chOff x="6543825" y="3202075"/>
            <a:chExt cx="296975" cy="275350"/>
          </a:xfrm>
        </p:grpSpPr>
        <p:sp>
          <p:nvSpPr>
            <p:cNvPr id="312" name="Google Shape;312;p18"/>
            <p:cNvSpPr/>
            <p:nvPr/>
          </p:nvSpPr>
          <p:spPr>
            <a:xfrm>
              <a:off x="6683250" y="3202075"/>
              <a:ext cx="17350" cy="43350"/>
            </a:xfrm>
            <a:custGeom>
              <a:rect b="b" l="l" r="r" t="t"/>
              <a:pathLst>
                <a:path extrusionOk="0" h="1734" w="694">
                  <a:moveTo>
                    <a:pt x="347" y="0"/>
                  </a:moveTo>
                  <a:cubicBezTo>
                    <a:pt x="158" y="0"/>
                    <a:pt x="0" y="158"/>
                    <a:pt x="0" y="347"/>
                  </a:cubicBezTo>
                  <a:lnTo>
                    <a:pt x="0" y="1355"/>
                  </a:lnTo>
                  <a:cubicBezTo>
                    <a:pt x="0" y="1576"/>
                    <a:pt x="158" y="1733"/>
                    <a:pt x="347" y="1733"/>
                  </a:cubicBezTo>
                  <a:cubicBezTo>
                    <a:pt x="536" y="1733"/>
                    <a:pt x="693" y="1576"/>
                    <a:pt x="693" y="1355"/>
                  </a:cubicBezTo>
                  <a:lnTo>
                    <a:pt x="693" y="347"/>
                  </a:lnTo>
                  <a:cubicBezTo>
                    <a:pt x="693" y="158"/>
                    <a:pt x="536" y="0"/>
                    <a:pt x="347"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3" name="Google Shape;313;p18"/>
            <p:cNvSpPr/>
            <p:nvPr/>
          </p:nvSpPr>
          <p:spPr>
            <a:xfrm>
              <a:off x="6613925" y="3236125"/>
              <a:ext cx="35475" cy="34700"/>
            </a:xfrm>
            <a:custGeom>
              <a:rect b="b" l="l" r="r" t="t"/>
              <a:pathLst>
                <a:path extrusionOk="0" h="1388" w="1419">
                  <a:moveTo>
                    <a:pt x="363" y="1"/>
                  </a:moveTo>
                  <a:cubicBezTo>
                    <a:pt x="276" y="1"/>
                    <a:pt x="190" y="40"/>
                    <a:pt x="127" y="119"/>
                  </a:cubicBezTo>
                  <a:cubicBezTo>
                    <a:pt x="1" y="245"/>
                    <a:pt x="1" y="466"/>
                    <a:pt x="127" y="592"/>
                  </a:cubicBezTo>
                  <a:lnTo>
                    <a:pt x="820" y="1316"/>
                  </a:lnTo>
                  <a:cubicBezTo>
                    <a:pt x="883" y="1364"/>
                    <a:pt x="969" y="1387"/>
                    <a:pt x="1056" y="1387"/>
                  </a:cubicBezTo>
                  <a:cubicBezTo>
                    <a:pt x="1143" y="1387"/>
                    <a:pt x="1229" y="1364"/>
                    <a:pt x="1292" y="1316"/>
                  </a:cubicBezTo>
                  <a:cubicBezTo>
                    <a:pt x="1418" y="1190"/>
                    <a:pt x="1418" y="938"/>
                    <a:pt x="1292" y="844"/>
                  </a:cubicBezTo>
                  <a:lnTo>
                    <a:pt x="599" y="119"/>
                  </a:lnTo>
                  <a:cubicBezTo>
                    <a:pt x="536" y="40"/>
                    <a:pt x="450" y="1"/>
                    <a:pt x="363"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4" name="Google Shape;314;p18"/>
            <p:cNvSpPr/>
            <p:nvPr/>
          </p:nvSpPr>
          <p:spPr>
            <a:xfrm>
              <a:off x="6734425" y="3236425"/>
              <a:ext cx="35475" cy="34400"/>
            </a:xfrm>
            <a:custGeom>
              <a:rect b="b" l="l" r="r" t="t"/>
              <a:pathLst>
                <a:path extrusionOk="0" h="1376" w="1419">
                  <a:moveTo>
                    <a:pt x="1054" y="0"/>
                  </a:moveTo>
                  <a:cubicBezTo>
                    <a:pt x="976" y="0"/>
                    <a:pt x="894" y="33"/>
                    <a:pt x="820" y="107"/>
                  </a:cubicBezTo>
                  <a:lnTo>
                    <a:pt x="95" y="832"/>
                  </a:lnTo>
                  <a:cubicBezTo>
                    <a:pt x="1" y="926"/>
                    <a:pt x="1" y="1178"/>
                    <a:pt x="95" y="1304"/>
                  </a:cubicBezTo>
                  <a:cubicBezTo>
                    <a:pt x="158" y="1352"/>
                    <a:pt x="253" y="1375"/>
                    <a:pt x="344" y="1375"/>
                  </a:cubicBezTo>
                  <a:cubicBezTo>
                    <a:pt x="434" y="1375"/>
                    <a:pt x="521" y="1352"/>
                    <a:pt x="568" y="1304"/>
                  </a:cubicBezTo>
                  <a:lnTo>
                    <a:pt x="1293" y="580"/>
                  </a:lnTo>
                  <a:cubicBezTo>
                    <a:pt x="1419" y="454"/>
                    <a:pt x="1419" y="233"/>
                    <a:pt x="1293" y="107"/>
                  </a:cubicBezTo>
                  <a:cubicBezTo>
                    <a:pt x="1226" y="41"/>
                    <a:pt x="1142" y="0"/>
                    <a:pt x="1054"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5" name="Google Shape;315;p18"/>
            <p:cNvSpPr/>
            <p:nvPr/>
          </p:nvSpPr>
          <p:spPr>
            <a:xfrm>
              <a:off x="6805325" y="3322575"/>
              <a:ext cx="35475" cy="121325"/>
            </a:xfrm>
            <a:custGeom>
              <a:rect b="b" l="l" r="r" t="t"/>
              <a:pathLst>
                <a:path extrusionOk="0" h="4853" w="1419">
                  <a:moveTo>
                    <a:pt x="0" y="1"/>
                  </a:moveTo>
                  <a:lnTo>
                    <a:pt x="0" y="4852"/>
                  </a:lnTo>
                  <a:lnTo>
                    <a:pt x="1040" y="4852"/>
                  </a:lnTo>
                  <a:cubicBezTo>
                    <a:pt x="1261" y="4852"/>
                    <a:pt x="1418" y="4695"/>
                    <a:pt x="1418" y="4506"/>
                  </a:cubicBezTo>
                  <a:lnTo>
                    <a:pt x="1418" y="316"/>
                  </a:lnTo>
                  <a:cubicBezTo>
                    <a:pt x="1355" y="158"/>
                    <a:pt x="1198" y="1"/>
                    <a:pt x="1040"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6" name="Google Shape;316;p18"/>
            <p:cNvSpPr/>
            <p:nvPr/>
          </p:nvSpPr>
          <p:spPr>
            <a:xfrm>
              <a:off x="6543825" y="3323275"/>
              <a:ext cx="35475" cy="121400"/>
            </a:xfrm>
            <a:custGeom>
              <a:rect b="b" l="l" r="r" t="t"/>
              <a:pathLst>
                <a:path extrusionOk="0" h="4856" w="1419">
                  <a:moveTo>
                    <a:pt x="323" y="0"/>
                  </a:moveTo>
                  <a:cubicBezTo>
                    <a:pt x="132" y="0"/>
                    <a:pt x="1" y="149"/>
                    <a:pt x="1" y="351"/>
                  </a:cubicBezTo>
                  <a:lnTo>
                    <a:pt x="1" y="4509"/>
                  </a:lnTo>
                  <a:cubicBezTo>
                    <a:pt x="1" y="4698"/>
                    <a:pt x="158" y="4856"/>
                    <a:pt x="379" y="4856"/>
                  </a:cubicBezTo>
                  <a:lnTo>
                    <a:pt x="1418" y="4856"/>
                  </a:lnTo>
                  <a:lnTo>
                    <a:pt x="1418" y="4"/>
                  </a:lnTo>
                  <a:lnTo>
                    <a:pt x="379" y="4"/>
                  </a:lnTo>
                  <a:cubicBezTo>
                    <a:pt x="360" y="1"/>
                    <a:pt x="341" y="0"/>
                    <a:pt x="323" y="0"/>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7" name="Google Shape;317;p18"/>
            <p:cNvSpPr/>
            <p:nvPr/>
          </p:nvSpPr>
          <p:spPr>
            <a:xfrm>
              <a:off x="6643075" y="3332025"/>
              <a:ext cx="143375" cy="104000"/>
            </a:xfrm>
            <a:custGeom>
              <a:rect b="b" l="l" r="r" t="t"/>
              <a:pathLst>
                <a:path extrusionOk="0" h="4160" w="5735">
                  <a:moveTo>
                    <a:pt x="1639" y="1"/>
                  </a:moveTo>
                  <a:cubicBezTo>
                    <a:pt x="1450" y="1"/>
                    <a:pt x="1198" y="158"/>
                    <a:pt x="1072" y="379"/>
                  </a:cubicBezTo>
                  <a:lnTo>
                    <a:pt x="0" y="2490"/>
                  </a:lnTo>
                  <a:cubicBezTo>
                    <a:pt x="158" y="2584"/>
                    <a:pt x="378" y="2616"/>
                    <a:pt x="567" y="2616"/>
                  </a:cubicBezTo>
                  <a:cubicBezTo>
                    <a:pt x="1072" y="2616"/>
                    <a:pt x="1544" y="2364"/>
                    <a:pt x="1796" y="1891"/>
                  </a:cubicBezTo>
                  <a:lnTo>
                    <a:pt x="2017" y="1418"/>
                  </a:lnTo>
                  <a:lnTo>
                    <a:pt x="2710" y="1418"/>
                  </a:lnTo>
                  <a:cubicBezTo>
                    <a:pt x="2899" y="1418"/>
                    <a:pt x="3056" y="1481"/>
                    <a:pt x="3182" y="1607"/>
                  </a:cubicBezTo>
                  <a:lnTo>
                    <a:pt x="5734" y="4159"/>
                  </a:lnTo>
                  <a:lnTo>
                    <a:pt x="5734" y="1"/>
                  </a:ln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8" name="Google Shape;318;p18"/>
            <p:cNvSpPr/>
            <p:nvPr/>
          </p:nvSpPr>
          <p:spPr>
            <a:xfrm>
              <a:off x="6595025" y="3288700"/>
              <a:ext cx="175675" cy="188725"/>
            </a:xfrm>
            <a:custGeom>
              <a:rect b="b" l="l" r="r" t="t"/>
              <a:pathLst>
                <a:path extrusionOk="0" h="7549" w="7027">
                  <a:moveTo>
                    <a:pt x="2206" y="1"/>
                  </a:moveTo>
                  <a:cubicBezTo>
                    <a:pt x="1828" y="1"/>
                    <a:pt x="1481" y="221"/>
                    <a:pt x="1261" y="568"/>
                  </a:cubicBezTo>
                  <a:lnTo>
                    <a:pt x="946" y="1198"/>
                  </a:lnTo>
                  <a:cubicBezTo>
                    <a:pt x="914" y="1324"/>
                    <a:pt x="757" y="1419"/>
                    <a:pt x="631" y="1419"/>
                  </a:cubicBezTo>
                  <a:lnTo>
                    <a:pt x="1" y="1419"/>
                  </a:lnTo>
                  <a:lnTo>
                    <a:pt x="1" y="6239"/>
                  </a:lnTo>
                  <a:lnTo>
                    <a:pt x="1576" y="6239"/>
                  </a:lnTo>
                  <a:lnTo>
                    <a:pt x="2584" y="7247"/>
                  </a:lnTo>
                  <a:cubicBezTo>
                    <a:pt x="2768" y="7431"/>
                    <a:pt x="3054" y="7548"/>
                    <a:pt x="3330" y="7548"/>
                  </a:cubicBezTo>
                  <a:cubicBezTo>
                    <a:pt x="3431" y="7548"/>
                    <a:pt x="3531" y="7533"/>
                    <a:pt x="3624" y="7499"/>
                  </a:cubicBezTo>
                  <a:lnTo>
                    <a:pt x="6585" y="6554"/>
                  </a:lnTo>
                  <a:cubicBezTo>
                    <a:pt x="6743" y="6522"/>
                    <a:pt x="6900" y="6396"/>
                    <a:pt x="7026" y="6302"/>
                  </a:cubicBezTo>
                  <a:lnTo>
                    <a:pt x="4537" y="3813"/>
                  </a:lnTo>
                  <a:lnTo>
                    <a:pt x="4380" y="3813"/>
                  </a:lnTo>
                  <a:lnTo>
                    <a:pt x="4348" y="3844"/>
                  </a:lnTo>
                  <a:cubicBezTo>
                    <a:pt x="4033" y="4506"/>
                    <a:pt x="3340" y="4947"/>
                    <a:pt x="2647" y="5042"/>
                  </a:cubicBezTo>
                  <a:cubicBezTo>
                    <a:pt x="2601" y="5044"/>
                    <a:pt x="2556" y="5046"/>
                    <a:pt x="2511" y="5046"/>
                  </a:cubicBezTo>
                  <a:cubicBezTo>
                    <a:pt x="2046" y="5046"/>
                    <a:pt x="1698" y="4899"/>
                    <a:pt x="1324" y="4727"/>
                  </a:cubicBezTo>
                  <a:cubicBezTo>
                    <a:pt x="1103" y="4632"/>
                    <a:pt x="1040" y="4412"/>
                    <a:pt x="1166" y="4254"/>
                  </a:cubicBezTo>
                  <a:lnTo>
                    <a:pt x="2363" y="1797"/>
                  </a:lnTo>
                  <a:cubicBezTo>
                    <a:pt x="2615" y="1324"/>
                    <a:pt x="3088" y="1041"/>
                    <a:pt x="3592" y="1041"/>
                  </a:cubicBezTo>
                  <a:lnTo>
                    <a:pt x="5104" y="1041"/>
                  </a:lnTo>
                  <a:cubicBezTo>
                    <a:pt x="5167" y="852"/>
                    <a:pt x="5262" y="631"/>
                    <a:pt x="5262" y="347"/>
                  </a:cubicBezTo>
                  <a:cubicBezTo>
                    <a:pt x="5262" y="158"/>
                    <a:pt x="5104" y="1"/>
                    <a:pt x="4884" y="1"/>
                  </a:cubicBezTo>
                  <a:close/>
                </a:path>
              </a:pathLst>
            </a:custGeom>
            <a:solidFill>
              <a:srgbClr val="FFFFFF"/>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grpSp>
      <p:sp>
        <p:nvSpPr>
          <p:cNvPr id="319" name="Google Shape;319;p18"/>
          <p:cNvSpPr txBox="1"/>
          <p:nvPr>
            <p:ph type="title"/>
          </p:nvPr>
        </p:nvSpPr>
        <p:spPr>
          <a:xfrm>
            <a:off x="457200" y="261664"/>
            <a:ext cx="8229600" cy="481500"/>
          </a:xfrm>
          <a:prstGeom prst="rect">
            <a:avLst/>
          </a:prstGeom>
        </p:spPr>
        <p:txBody>
          <a:bodyPr anchorCtr="0" anchor="ctr" bIns="91425" lIns="91425" spcFirstLastPara="1" rIns="91425" wrap="square" tIns="91425">
            <a:noAutofit/>
          </a:bodyPr>
          <a:lstStyle/>
          <a:p>
            <a:pPr indent="0" lvl="0" marL="0" rtl="0" algn="ctr">
              <a:spcBef>
                <a:spcPts val="0"/>
              </a:spcBef>
              <a:spcAft>
                <a:spcPts val="0"/>
              </a:spcAft>
              <a:buNone/>
            </a:pPr>
            <a:r>
              <a:rPr lang="en">
                <a:solidFill>
                  <a:schemeClr val="dk1"/>
                </a:solidFill>
              </a:rPr>
              <a:t>Conclusiones</a:t>
            </a:r>
            <a:endParaRPr>
              <a:solidFill>
                <a:schemeClr val="dk1"/>
              </a:solidFill>
            </a:endParaRPr>
          </a:p>
          <a:p>
            <a:pPr indent="0" lvl="0" marL="0" rtl="0" algn="ctr">
              <a:spcBef>
                <a:spcPts val="0"/>
              </a:spcBef>
              <a:spcAft>
                <a:spcPts val="0"/>
              </a:spcAft>
              <a:buNone/>
            </a:pPr>
            <a:r>
              <a:rPr lang="en">
                <a:solidFill>
                  <a:schemeClr val="dk1"/>
                </a:solidFill>
              </a:rPr>
              <a:t>Dataset final listo para modelado supervisado</a:t>
            </a:r>
            <a:endParaRPr>
              <a:solidFill>
                <a:schemeClr val="dk1"/>
              </a:solidFill>
            </a:endParaRPr>
          </a:p>
        </p:txBody>
      </p:sp>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Big Data Infographics by Slidesgo">
  <a:themeElements>
    <a:clrScheme name="Simple Light">
      <a:dk1>
        <a:srgbClr val="000000"/>
      </a:dk1>
      <a:lt1>
        <a:srgbClr val="FFFFFF"/>
      </a:lt1>
      <a:dk2>
        <a:srgbClr val="595959"/>
      </a:dk2>
      <a:lt2>
        <a:srgbClr val="EEEEEE"/>
      </a:lt2>
      <a:accent1>
        <a:srgbClr val="FFC64E"/>
      </a:accent1>
      <a:accent2>
        <a:srgbClr val="FF8001"/>
      </a:accent2>
      <a:accent3>
        <a:srgbClr val="5FD0DB"/>
      </a:accent3>
      <a:accent4>
        <a:srgbClr val="32AAD9"/>
      </a:accent4>
      <a:accent5>
        <a:srgbClr val="1A569C"/>
      </a:accent5>
      <a:accent6>
        <a:srgbClr val="D55800"/>
      </a:accent6>
      <a:hlink>
        <a:srgbClr val="000000"/>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