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551" r:id="rId5"/>
    <p:sldId id="553" r:id="rId6"/>
    <p:sldId id="573" r:id="rId7"/>
    <p:sldId id="554" r:id="rId8"/>
    <p:sldId id="555" r:id="rId9"/>
    <p:sldId id="556" r:id="rId10"/>
    <p:sldId id="574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75" r:id="rId23"/>
    <p:sldId id="568" r:id="rId24"/>
    <p:sldId id="569" r:id="rId25"/>
    <p:sldId id="570" r:id="rId26"/>
    <p:sldId id="57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584">
          <p15:clr>
            <a:srgbClr val="A4A3A4"/>
          </p15:clr>
        </p15:guide>
        <p15:guide id="4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e Mangoff" initials="JM" lastIdx="4" clrIdx="0"/>
  <p:cmAuthor id="1" name="admin" initials="a" lastIdx="1" clrIdx="1"/>
  <p:cmAuthor id="2" name="Amanda Minutola" initials="AM" lastIdx="2" clrIdx="2"/>
  <p:cmAuthor id="3" name="Sarah Pitt" initials="SP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5C"/>
    <a:srgbClr val="585858"/>
    <a:srgbClr val="D99C21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9" autoAdjust="0"/>
    <p:restoredTop sz="99112" autoAdjust="0"/>
  </p:normalViewPr>
  <p:slideViewPr>
    <p:cSldViewPr>
      <p:cViewPr varScale="1">
        <p:scale>
          <a:sx n="99" d="100"/>
          <a:sy n="99" d="100"/>
        </p:scale>
        <p:origin x="787" y="72"/>
      </p:cViewPr>
      <p:guideLst>
        <p:guide orient="horz" pos="912"/>
        <p:guide pos="2880"/>
        <p:guide orient="horz" pos="1584"/>
        <p:guide pos="893"/>
      </p:guideLst>
    </p:cSldViewPr>
  </p:slideViewPr>
  <p:outlineViewPr>
    <p:cViewPr>
      <p:scale>
        <a:sx n="33" d="100"/>
        <a:sy n="33" d="100"/>
      </p:scale>
      <p:origin x="0" y="172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2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1E734-30F1-456B-8B88-B517BAE0A23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1CF74-1493-46D2-9CFB-D9771BD399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4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A6551-8743-415C-B8DC-7E8D559D5B4C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E3FD1-3D53-424A-A1AD-A3C30BC928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11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12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8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72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7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54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63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73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7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6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Answer</a:t>
            </a:r>
          </a:p>
          <a:p>
            <a:r>
              <a:rPr lang="en-US" b="0" dirty="0"/>
              <a:t>1.</a:t>
            </a:r>
            <a:r>
              <a:rPr lang="en-US" b="0" baseline="0" dirty="0"/>
              <a:t> </a:t>
            </a:r>
            <a:r>
              <a:rPr lang="en-US" b="0" dirty="0"/>
              <a:t>Describe three different types of bipolar disorders.</a:t>
            </a:r>
          </a:p>
          <a:p>
            <a:r>
              <a:rPr lang="en-US" b="0" dirty="0"/>
              <a:t>2.</a:t>
            </a:r>
            <a:r>
              <a:rPr lang="en-US" b="0" baseline="0" dirty="0"/>
              <a:t> </a:t>
            </a:r>
            <a:r>
              <a:rPr lang="en-US" b="0" dirty="0"/>
              <a:t>Describe factors that make bipolar disorder difficult to diagnose.</a:t>
            </a:r>
          </a:p>
          <a:p>
            <a:r>
              <a:rPr lang="en-US" b="0" dirty="0"/>
              <a:t>3.</a:t>
            </a:r>
            <a:r>
              <a:rPr lang="en-US" b="0" baseline="0" dirty="0"/>
              <a:t> </a:t>
            </a:r>
            <a:r>
              <a:rPr lang="en-US" b="0" dirty="0"/>
              <a:t>Describe nursing interventions for behaviors associated with mania.</a:t>
            </a:r>
          </a:p>
          <a:p>
            <a:r>
              <a:rPr lang="en-US" b="0" dirty="0"/>
              <a:t>4.</a:t>
            </a:r>
            <a:r>
              <a:rPr lang="en-US" b="0" baseline="0" dirty="0"/>
              <a:t> </a:t>
            </a:r>
            <a:r>
              <a:rPr lang="en-US" dirty="0"/>
              <a:t>List three medications useful in treatment of bipolar disorders and the potential side effects of each.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44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Correct Answer: A</a:t>
            </a:r>
          </a:p>
          <a:p>
            <a:r>
              <a:rPr lang="en-US" dirty="0"/>
              <a:t>Rationale: Nausea, tremors and confusion are classic symptoms. These can occur during episodes of dehydration which may be manifested by increased thirst and reduced urine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12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Correct Answer: B</a:t>
            </a:r>
          </a:p>
          <a:p>
            <a:r>
              <a:rPr lang="en-US" dirty="0"/>
              <a:t>Rationale: Because mood stabilizer therapy is often a lifetime medication, it is vital the patient and his/her family understand the importance of taking this medication and adverse effects to watch out for.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25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5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5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74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89302" y="228600"/>
            <a:ext cx="3733800" cy="42672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Click icon to add cover image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©2021 F.A. Davis Company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19161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57200" y="3886200"/>
            <a:ext cx="8229600" cy="2005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8941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452596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903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1"/>
            <a:ext cx="4038600" cy="914400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756356" y="2285999"/>
            <a:ext cx="4038600" cy="3382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914401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1"/>
          </p:nvPr>
        </p:nvSpPr>
        <p:spPr>
          <a:xfrm>
            <a:off x="5023556" y="2321559"/>
            <a:ext cx="4038600" cy="334740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4032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4038600" cy="1219201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2666999"/>
            <a:ext cx="4038600" cy="1752601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908756" y="4572000"/>
            <a:ext cx="7397044" cy="12493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838200" y="2590800"/>
            <a:ext cx="4038600" cy="3276600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852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842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64408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219200"/>
            <a:ext cx="3733800" cy="452628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6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326995"/>
            <a:ext cx="3505200" cy="454040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3200400"/>
            <a:ext cx="4495800" cy="8382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351710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84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4572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02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90700" y="1828800"/>
            <a:ext cx="5562600" cy="4572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31169"/>
            <a:ext cx="7772400" cy="646331"/>
          </a:xfrm>
        </p:spPr>
        <p:txBody>
          <a:bodyPr/>
          <a:lstStyle>
            <a:lvl1pPr marL="0" algn="ctr" defTabSz="914400" rtl="0" eaLnBrk="1" latinLnBrk="0" hangingPunct="1">
              <a:defRPr lang="en-US" sz="4000" kern="1200" dirty="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©2021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4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19200"/>
            <a:ext cx="8534400" cy="5334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answer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770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46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346075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10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263B5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65000"/>
              <a:defRPr/>
            </a:lvl1pPr>
            <a:lvl2pPr>
              <a:buSzPct val="65000"/>
              <a:defRPr/>
            </a:lvl2pPr>
            <a:lvl3pPr>
              <a:buSzPct val="65000"/>
              <a:defRPr/>
            </a:lvl3pPr>
            <a:lvl4pPr>
              <a:buSzPct val="65000"/>
              <a:defRPr/>
            </a:lvl4pPr>
            <a:lvl5pPr>
              <a:buSzPct val="65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35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382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133600"/>
            <a:ext cx="411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11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502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C133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90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itle, Tab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172200" y="6481763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3CB923-EBA5-4057-B84A-59701834B0B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" y="1905000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642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ulleted Lists" type="twoObj">
  <p:cSld name="2_Two Bulleted Lis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2"/>
          </p:nvPr>
        </p:nvSpPr>
        <p:spPr>
          <a:xfrm>
            <a:off x="50292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50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Bulleted Lists with Heads">
  <p:cSld name="1_2 Bulleted Lists with Head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body" idx="1"/>
          </p:nvPr>
        </p:nvSpPr>
        <p:spPr>
          <a:xfrm>
            <a:off x="4953000" y="1838094"/>
            <a:ext cx="4038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2"/>
          </p:nvPr>
        </p:nvSpPr>
        <p:spPr>
          <a:xfrm>
            <a:off x="762000" y="18288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3"/>
          </p:nvPr>
        </p:nvSpPr>
        <p:spPr>
          <a:xfrm>
            <a:off x="762000" y="1172739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4"/>
          </p:nvPr>
        </p:nvSpPr>
        <p:spPr>
          <a:xfrm>
            <a:off x="4949825" y="1172739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027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 and Figure">
  <p:cSld name="1_Bulleted List and Figur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4953000" y="1219200"/>
            <a:ext cx="3733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8805C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99C2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37373"/>
              </a:buClr>
              <a:buSzPts val="2800"/>
              <a:buFont typeface="Calibri"/>
              <a:buChar char="‒"/>
              <a:defRPr sz="28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7610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">
  <p:cSld name="1_Ques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eriod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854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swer">
  <p:cSld name="1_Answ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762000" y="276034"/>
            <a:ext cx="8229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D99C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671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Lead-in Head, and Bulleted List">
  <p:cSld name="1_Title, Lead-in Head, and Bulleted Lis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762000" y="276034"/>
            <a:ext cx="8229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D99C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457200" y="1741449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565656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‒"/>
              <a:defRPr sz="2400">
                <a:solidFill>
                  <a:srgbClr val="565656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65656"/>
              </a:buClr>
              <a:buSzPts val="2000"/>
              <a:buFont typeface="Noto Sans Symbols"/>
              <a:buChar char="▪"/>
              <a:defRPr sz="20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3255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ickerCheck">
  <p:cSld name="2_ClickerChec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eriod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791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lickerCheck">
  <p:cSld name="2_ClickerChec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074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1_Title and Tab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6172200" y="64817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10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1776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048000"/>
            <a:ext cx="8229600" cy="3276600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312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111250"/>
            <a:ext cx="8229600" cy="565150"/>
          </a:xfrm>
        </p:spPr>
        <p:txBody>
          <a:bodyPr/>
          <a:lstStyle>
            <a:lvl1pPr marL="347663" indent="0" algn="l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5911850"/>
            <a:ext cx="8229600" cy="41275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04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3962400" cy="4202151"/>
          </a:xfrm>
        </p:spPr>
        <p:txBody>
          <a:bodyPr/>
          <a:lstStyle>
            <a:lvl1pPr>
              <a:defRPr sz="2800"/>
            </a:lvl1pPr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648200" y="1752600"/>
            <a:ext cx="4191000" cy="4191000"/>
          </a:xfrm>
        </p:spPr>
        <p:txBody>
          <a:bodyPr/>
          <a:lstStyle>
            <a:lvl1pPr>
              <a:defRPr sz="2800"/>
            </a:lvl1pPr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30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29752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5053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786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6694" y="1904998"/>
            <a:ext cx="8153400" cy="4191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831903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082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0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408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0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8242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29000" y="2362200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66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</p:spPr>
        <p:txBody>
          <a:bodyPr/>
          <a:lstStyle>
            <a:lvl1pPr>
              <a:buClr>
                <a:srgbClr val="00B0F0"/>
              </a:buClr>
              <a:defRPr sz="2800"/>
            </a:lvl1pPr>
            <a:lvl2pPr marL="8001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400"/>
            </a:lvl2pPr>
            <a:lvl3pPr marL="12573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000"/>
            </a:lvl3pPr>
            <a:lvl4pPr marL="16573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4pPr>
            <a:lvl5pPr marL="21145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/>
          <a:lstStyle>
            <a:lvl1pPr>
              <a:buClr>
                <a:srgbClr val="00B0F0"/>
              </a:buClr>
              <a:defRPr sz="2800"/>
            </a:lvl1pPr>
            <a:lvl2pPr marL="8001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400"/>
            </a:lvl2pPr>
            <a:lvl3pPr marL="12573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000"/>
            </a:lvl3pPr>
            <a:lvl4pPr marL="16573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4pPr>
            <a:lvl5pPr marL="21145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418563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/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63682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5875" y="38100"/>
            <a:ext cx="669925" cy="952500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24765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3886200"/>
            <a:ext cx="8534400" cy="2209800"/>
          </a:xfrm>
        </p:spPr>
        <p:txBody>
          <a:bodyPr/>
          <a:lstStyle>
            <a:lvl1pPr marL="1257300" indent="-342900">
              <a:buFont typeface="+mj-lt"/>
              <a:buAutoNum type="alphaUcPeriod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287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actice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/>
          <a:lstStyle>
            <a:lvl1pPr marL="457200" indent="-457200">
              <a:buClr>
                <a:srgbClr val="209D07"/>
              </a:buClr>
              <a:buFont typeface="Wingdings" panose="05000000000000000000" pitchFamily="2" charset="2"/>
              <a:buChar char="§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6200"/>
            <a:ext cx="8229600" cy="873332"/>
          </a:xfrm>
          <a:noFill/>
        </p:spPr>
        <p:txBody>
          <a:bodyPr rtlCol="0"/>
          <a:lstStyle>
            <a:lvl1pPr algn="l">
              <a:defRPr lang="en-US" sz="3600" b="0">
                <a:solidFill>
                  <a:srgbClr val="209D0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800" dirty="0"/>
              <a:t>Subhead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97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514600"/>
            <a:ext cx="8229600" cy="3657600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 dirty="0"/>
              <a:t>Click here to add answer options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8229600" cy="1295400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26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81200"/>
            <a:ext cx="8229600" cy="419100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 dirty="0"/>
              <a:t>Click here to add answer rationale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8229600" cy="685800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here to add answer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0462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91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3528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2484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2952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17002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124200"/>
            <a:ext cx="8229600" cy="17002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82480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38862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219200"/>
            <a:ext cx="38862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62567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1827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microsoft.com/office/2007/relationships/hdphoto" Target="../media/hdphoto1.wdp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49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0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0" y="6434694"/>
            <a:ext cx="9171432" cy="4571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39154"/>
            <a:ext cx="8229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27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 preferRelativeResize="0">
            <a:picLocks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0" y="6364006"/>
            <a:ext cx="9171432" cy="457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705" r:id="rId5"/>
    <p:sldLayoutId id="2147483703" r:id="rId6"/>
    <p:sldLayoutId id="2147483699" r:id="rId7"/>
    <p:sldLayoutId id="2147483701" r:id="rId8"/>
    <p:sldLayoutId id="2147483684" r:id="rId9"/>
    <p:sldLayoutId id="2147483692" r:id="rId10"/>
    <p:sldLayoutId id="2147483678" r:id="rId11"/>
    <p:sldLayoutId id="2147483726" r:id="rId12"/>
    <p:sldLayoutId id="2147483702" r:id="rId13"/>
    <p:sldLayoutId id="2147483679" r:id="rId14"/>
    <p:sldLayoutId id="2147483725" r:id="rId15"/>
    <p:sldLayoutId id="2147483680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7" r:id="rId23"/>
    <p:sldLayoutId id="2147483700" r:id="rId24"/>
    <p:sldLayoutId id="2147483704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7" r:id="rId43"/>
    <p:sldLayoutId id="2147483729" r:id="rId44"/>
    <p:sldLayoutId id="2147483731" r:id="rId45"/>
    <p:sldLayoutId id="2147483732" r:id="rId46"/>
    <p:sldLayoutId id="2147483733" r:id="rId4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600" kern="1200">
          <a:solidFill>
            <a:srgbClr val="D99C21"/>
          </a:solidFill>
          <a:latin typeface="+mn-lt"/>
          <a:ea typeface="+mn-ea"/>
          <a:cs typeface="+mn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9pPr>
    </p:titleStyle>
    <p:bodyStyle>
      <a:lvl1pPr marL="623888" indent="-277813" algn="l" rtl="0" eaLnBrk="1" fontAlgn="base" hangingPunct="1">
        <a:spcBef>
          <a:spcPct val="20000"/>
        </a:spcBef>
        <a:spcAft>
          <a:spcPct val="0"/>
        </a:spcAft>
        <a:buClr>
          <a:srgbClr val="28805C"/>
        </a:buClr>
        <a:buFont typeface="Wingdings" panose="05000000000000000000" pitchFamily="2" charset="2"/>
        <a:buChar char="§"/>
        <a:defRPr lang="en-US" sz="3200" kern="20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290513" algn="l" rtl="0" eaLnBrk="1" fontAlgn="base" hangingPunct="1">
        <a:spcBef>
          <a:spcPct val="20000"/>
        </a:spcBef>
        <a:spcAft>
          <a:spcPct val="0"/>
        </a:spcAft>
        <a:buClr>
          <a:srgbClr val="D99C21"/>
        </a:buClr>
        <a:buFont typeface="Arial" panose="020B0604020202020204" pitchFamily="34" charset="0"/>
        <a:buChar char="•"/>
        <a:defRPr lang="en-US" sz="2800" kern="12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260475" indent="-290513" algn="l" rtl="0" eaLnBrk="1" fontAlgn="base" hangingPunct="1">
        <a:spcBef>
          <a:spcPct val="20000"/>
        </a:spcBef>
        <a:spcAft>
          <a:spcPct val="0"/>
        </a:spcAft>
        <a:buClr>
          <a:srgbClr val="737373"/>
        </a:buClr>
        <a:buFont typeface="Calibri" panose="020F0502020204030204" pitchFamily="34" charset="0"/>
        <a:buChar char="‒"/>
        <a:tabLst>
          <a:tab pos="858838" algn="l"/>
        </a:tabLst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Book cover for Mental Health Nursing, Sixth Edition.</a:t>
            </a:r>
            <a:endParaRPr lang="en-US" dirty="0"/>
          </a:p>
        </p:txBody>
      </p:sp>
      <p:pic>
        <p:nvPicPr>
          <p:cNvPr id="5" name="Picture Placeholder 4" descr="Book cover for Mental Health Nursing, Sixth Edition.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r="18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Chapter 12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Bipolar Disorders</a:t>
            </a:r>
          </a:p>
        </p:txBody>
      </p:sp>
    </p:spTree>
    <p:extLst>
      <p:ext uri="{BB962C8B-B14F-4D97-AF65-F5344CB8AC3E}">
        <p14:creationId xmlns:p14="http://schemas.microsoft.com/office/powerpoint/2010/main" val="361917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Facts About Bipolar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4.4% of the American population will suffer from this disorder in their lifetime</a:t>
            </a:r>
          </a:p>
          <a:p>
            <a:pPr lvl="0"/>
            <a:r>
              <a:rPr lang="en-US" dirty="0"/>
              <a:t>Affects males and females at approximately the same rate</a:t>
            </a:r>
          </a:p>
          <a:p>
            <a:pPr lvl="0"/>
            <a:r>
              <a:rPr lang="en-US" dirty="0"/>
              <a:t>Episodes may or may not be associated with periods of depression</a:t>
            </a:r>
          </a:p>
          <a:p>
            <a:pPr lvl="0"/>
            <a:r>
              <a:rPr lang="en-US" dirty="0"/>
              <a:t>Average age of onset is 25</a:t>
            </a:r>
          </a:p>
        </p:txBody>
      </p:sp>
    </p:spTree>
    <p:extLst>
      <p:ext uri="{BB962C8B-B14F-4D97-AF65-F5344CB8AC3E}">
        <p14:creationId xmlns:p14="http://schemas.microsoft.com/office/powerpoint/2010/main" val="24420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Facts About Bipolar Disorders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After the first episode, there is a high risk of recurrence</a:t>
            </a:r>
          </a:p>
          <a:p>
            <a:pPr lvl="0"/>
            <a:r>
              <a:rPr lang="en-US" dirty="0"/>
              <a:t>Some have periodic episodes separated by years and others have much more frequent cycles</a:t>
            </a:r>
          </a:p>
          <a:p>
            <a:pPr lvl="0"/>
            <a:r>
              <a:rPr lang="en-US" dirty="0"/>
              <a:t>Most common cause of postpartum psychosis</a:t>
            </a:r>
          </a:p>
        </p:txBody>
      </p:sp>
    </p:spTree>
    <p:extLst>
      <p:ext uri="{BB962C8B-B14F-4D97-AF65-F5344CB8AC3E}">
        <p14:creationId xmlns:p14="http://schemas.microsoft.com/office/powerpoint/2010/main" val="44822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manic phase may last from days to months and cause marked disruption of occupational and social functioning. It can include psychotic features.</a:t>
            </a:r>
          </a:p>
          <a:p>
            <a:r>
              <a:rPr lang="en-US" dirty="0"/>
              <a:t>The depressed phase of bipolar disorder is similar to those described for major depressive disorders in Chapter 11.</a:t>
            </a:r>
          </a:p>
        </p:txBody>
      </p:sp>
    </p:spTree>
    <p:extLst>
      <p:ext uri="{BB962C8B-B14F-4D97-AF65-F5344CB8AC3E}">
        <p14:creationId xmlns:p14="http://schemas.microsoft.com/office/powerpoint/2010/main" val="239979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Manic 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Very elevated mood </a:t>
            </a:r>
          </a:p>
          <a:p>
            <a:pPr lvl="1"/>
            <a:r>
              <a:rPr lang="en-US" dirty="0"/>
              <a:t>Excess activity (hyperactivity)</a:t>
            </a:r>
          </a:p>
          <a:p>
            <a:pPr lvl="1"/>
            <a:r>
              <a:rPr lang="en-US" dirty="0"/>
              <a:t>Increased energy</a:t>
            </a:r>
          </a:p>
          <a:p>
            <a:pPr lvl="1"/>
            <a:r>
              <a:rPr lang="en-US" dirty="0"/>
              <a:t>Racing thoughts, flight of ideas</a:t>
            </a:r>
          </a:p>
          <a:p>
            <a:pPr lvl="1"/>
            <a:r>
              <a:rPr lang="en-US" dirty="0"/>
              <a:t>Talking a lot </a:t>
            </a:r>
          </a:p>
          <a:p>
            <a:pPr lvl="1"/>
            <a:r>
              <a:rPr lang="en-US" dirty="0"/>
              <a:t>Very high self-esteem (false beliefs about self or abilities)</a:t>
            </a:r>
          </a:p>
        </p:txBody>
      </p:sp>
    </p:spTree>
    <p:extLst>
      <p:ext uri="{BB962C8B-B14F-4D97-AF65-F5344CB8AC3E}">
        <p14:creationId xmlns:p14="http://schemas.microsoft.com/office/powerpoint/2010/main" val="416571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Manic Symptoms (continued_1)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001000" cy="5205451"/>
          </a:xfrm>
        </p:spPr>
        <p:txBody>
          <a:bodyPr/>
          <a:lstStyle/>
          <a:p>
            <a:pPr lvl="0">
              <a:lnSpc>
                <a:spcPts val="3800"/>
              </a:lnSpc>
              <a:spcBef>
                <a:spcPts val="0"/>
              </a:spcBef>
            </a:pPr>
            <a:r>
              <a:rPr lang="en-US" dirty="0"/>
              <a:t>Easily distracted</a:t>
            </a:r>
          </a:p>
          <a:p>
            <a:pPr lvl="0">
              <a:lnSpc>
                <a:spcPts val="3700"/>
              </a:lnSpc>
              <a:spcBef>
                <a:spcPts val="0"/>
              </a:spcBef>
            </a:pPr>
            <a:r>
              <a:rPr lang="en-US" dirty="0"/>
              <a:t>Little need for sleep (may feel rested after 3 hours of sleep)</a:t>
            </a:r>
          </a:p>
          <a:p>
            <a:pPr lvl="0">
              <a:lnSpc>
                <a:spcPts val="3700"/>
              </a:lnSpc>
              <a:spcBef>
                <a:spcPts val="0"/>
              </a:spcBef>
            </a:pPr>
            <a:r>
              <a:rPr lang="en-US" dirty="0"/>
              <a:t>Poor temper control, easily agitated and irritable</a:t>
            </a:r>
          </a:p>
          <a:p>
            <a:pPr lvl="0">
              <a:lnSpc>
                <a:spcPts val="3700"/>
              </a:lnSpc>
              <a:spcBef>
                <a:spcPts val="0"/>
              </a:spcBef>
            </a:pPr>
            <a:r>
              <a:rPr lang="en-US" dirty="0"/>
              <a:t>Reckless behavior and lack of self-control including:</a:t>
            </a:r>
          </a:p>
          <a:p>
            <a:pPr lvl="1">
              <a:spcBef>
                <a:spcPts val="0"/>
              </a:spcBef>
            </a:pPr>
            <a:r>
              <a:rPr lang="en-US" dirty="0"/>
              <a:t>Drinking, and/or drug use, binge eating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Poor judgment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Sex with many partners (promiscuity)</a:t>
            </a:r>
          </a:p>
          <a:p>
            <a:pPr lvl="1">
              <a:spcBef>
                <a:spcPts val="0"/>
              </a:spcBef>
            </a:pPr>
            <a:r>
              <a:rPr lang="en-US" dirty="0"/>
              <a:t>Spending sprees</a:t>
            </a:r>
          </a:p>
        </p:txBody>
      </p:sp>
    </p:spTree>
    <p:extLst>
      <p:ext uri="{BB962C8B-B14F-4D97-AF65-F5344CB8AC3E}">
        <p14:creationId xmlns:p14="http://schemas.microsoft.com/office/powerpoint/2010/main" val="422982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Manic Symptoms (continued_2)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early phase of a manic episode an individual can become more engaging and outgoing with high achievement, energy, and success. As a manic phase accelerates, this individual can become frenzied and out of control, leading to impaired decision making and potentially hazardous actions.</a:t>
            </a:r>
          </a:p>
        </p:txBody>
      </p:sp>
    </p:spTree>
    <p:extLst>
      <p:ext uri="{BB962C8B-B14F-4D97-AF65-F5344CB8AC3E}">
        <p14:creationId xmlns:p14="http://schemas.microsoft.com/office/powerpoint/2010/main" val="427616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Medical Treatment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Mood stabilizer medications are the primary treatment</a:t>
            </a:r>
          </a:p>
          <a:p>
            <a:r>
              <a:rPr lang="en-US" dirty="0"/>
              <a:t>Psychotherapy helps with support and medication compliance</a:t>
            </a:r>
          </a:p>
        </p:txBody>
      </p:sp>
    </p:spTree>
    <p:extLst>
      <p:ext uri="{BB962C8B-B14F-4D97-AF65-F5344CB8AC3E}">
        <p14:creationId xmlns:p14="http://schemas.microsoft.com/office/powerpoint/2010/main" val="20995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Mood Stabilizers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Lithium</a:t>
            </a:r>
          </a:p>
          <a:p>
            <a:r>
              <a:rPr lang="en-US" dirty="0"/>
              <a:t>Anticonvulsants including </a:t>
            </a:r>
            <a:r>
              <a:rPr lang="en-US" dirty="0" err="1"/>
              <a:t>carpamazepine</a:t>
            </a:r>
            <a:r>
              <a:rPr lang="en-US" dirty="0"/>
              <a:t> (</a:t>
            </a:r>
            <a:r>
              <a:rPr lang="en-US" dirty="0" err="1"/>
              <a:t>Tegretol</a:t>
            </a:r>
            <a:r>
              <a:rPr lang="en-US" dirty="0"/>
              <a:t>), gabapentin (Neurontin), </a:t>
            </a:r>
            <a:r>
              <a:rPr lang="en-US" dirty="0" err="1"/>
              <a:t>valproic</a:t>
            </a:r>
            <a:r>
              <a:rPr lang="en-US" dirty="0"/>
              <a:t> acid (</a:t>
            </a:r>
            <a:r>
              <a:rPr lang="en-US" dirty="0" err="1"/>
              <a:t>Depakene</a:t>
            </a:r>
            <a:r>
              <a:rPr lang="en-US" dirty="0"/>
              <a:t>), </a:t>
            </a:r>
            <a:r>
              <a:rPr lang="en-US" dirty="0" err="1"/>
              <a:t>lamotrigine</a:t>
            </a:r>
            <a:r>
              <a:rPr lang="en-US" dirty="0"/>
              <a:t> (</a:t>
            </a:r>
            <a:r>
              <a:rPr lang="en-US" dirty="0" err="1"/>
              <a:t>Lamictal</a:t>
            </a:r>
            <a:r>
              <a:rPr lang="en-US" dirty="0"/>
              <a:t>)</a:t>
            </a:r>
          </a:p>
          <a:p>
            <a:r>
              <a:rPr lang="en-US" dirty="0"/>
              <a:t>Additional medications may include antianxiety and antipsychotic drugs in some patients</a:t>
            </a:r>
          </a:p>
        </p:txBody>
      </p:sp>
    </p:spTree>
    <p:extLst>
      <p:ext uri="{BB962C8B-B14F-4D97-AF65-F5344CB8AC3E}">
        <p14:creationId xmlns:p14="http://schemas.microsoft.com/office/powerpoint/2010/main" val="329606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Lithium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Lithium requires close monitoring including regular blood levels. Therapeutic levels are between 0.5–1.2 </a:t>
            </a:r>
            <a:r>
              <a:rPr lang="en-US" dirty="0" err="1"/>
              <a:t>milliequivalents</a:t>
            </a:r>
            <a:r>
              <a:rPr lang="en-US" dirty="0"/>
              <a:t> per liter for most patients (1.0–1.5 in acute mania).</a:t>
            </a:r>
          </a:p>
          <a:p>
            <a:r>
              <a:rPr lang="en-US" dirty="0"/>
              <a:t>The blood levels can become elevated in dehydration, profuse sweating, and chronic diarrhea leading to toxicity. </a:t>
            </a:r>
          </a:p>
          <a:p>
            <a:r>
              <a:rPr lang="en-US" dirty="0"/>
              <a:t>Toxicity can cause tremors, confusion, seizures, coma, and even death.</a:t>
            </a:r>
          </a:p>
        </p:txBody>
      </p:sp>
    </p:spTree>
    <p:extLst>
      <p:ext uri="{BB962C8B-B14F-4D97-AF65-F5344CB8AC3E}">
        <p14:creationId xmlns:p14="http://schemas.microsoft.com/office/powerpoint/2010/main" val="117499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Lithium Monitoring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warning signs of toxicity include nausea, vomiting, and sedation.</a:t>
            </a:r>
          </a:p>
        </p:txBody>
      </p:sp>
    </p:spTree>
    <p:extLst>
      <p:ext uri="{BB962C8B-B14F-4D97-AF65-F5344CB8AC3E}">
        <p14:creationId xmlns:p14="http://schemas.microsoft.com/office/powerpoint/2010/main" val="223989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3243-3B76-462B-A18B-42D1D183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04FB-BE29-42D1-B509-EBC83395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pPr marL="860425" indent="-514350">
              <a:buFont typeface="+mj-lt"/>
              <a:buAutoNum type="arabicPeriod"/>
            </a:pPr>
            <a:r>
              <a:rPr lang="en-US" dirty="0"/>
              <a:t>Describe three different types of bipolar disorders.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/>
              <a:t>Describe factors that make bipolar disorder difficult to diagnose.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/>
              <a:t>Describe nursing interventions for behaviors associated with mania.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/>
              <a:t>List three medications useful in treatment of bipolar disorders and the potential side effects of each.</a:t>
            </a:r>
          </a:p>
        </p:txBody>
      </p:sp>
    </p:spTree>
    <p:extLst>
      <p:ext uri="{BB962C8B-B14F-4D97-AF65-F5344CB8AC3E}">
        <p14:creationId xmlns:p14="http://schemas.microsoft.com/office/powerpoint/2010/main" val="283363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Clicker Question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104900"/>
          </a:xfrm>
        </p:spPr>
        <p:txBody>
          <a:bodyPr/>
          <a:lstStyle/>
          <a:p>
            <a:pPr marL="860425" indent="-514350">
              <a:buFont typeface="+mj-lt"/>
              <a:buAutoNum type="arabicPeriod"/>
            </a:pPr>
            <a:r>
              <a:rPr lang="en-US" dirty="0"/>
              <a:t>What is considered a therapeutic lithium blood level in a stable patient?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90600" y="2438400"/>
            <a:ext cx="8001000" cy="2590800"/>
          </a:xfrm>
        </p:spPr>
        <p:txBody>
          <a:bodyPr/>
          <a:lstStyle/>
          <a:p>
            <a:r>
              <a:rPr lang="en-US" dirty="0"/>
              <a:t>1.0–1.5 </a:t>
            </a:r>
            <a:r>
              <a:rPr lang="en-US" dirty="0" err="1"/>
              <a:t>milliequivalents</a:t>
            </a:r>
            <a:r>
              <a:rPr lang="en-US" dirty="0"/>
              <a:t> per liter</a:t>
            </a:r>
          </a:p>
          <a:p>
            <a:r>
              <a:rPr lang="en-US" dirty="0"/>
              <a:t>10–15 </a:t>
            </a:r>
            <a:r>
              <a:rPr lang="en-US" dirty="0" err="1"/>
              <a:t>milliequivalents</a:t>
            </a:r>
            <a:r>
              <a:rPr lang="en-US" dirty="0"/>
              <a:t> per liter</a:t>
            </a:r>
          </a:p>
          <a:p>
            <a:r>
              <a:rPr lang="en-US" dirty="0"/>
              <a:t>0.5–1.2 </a:t>
            </a:r>
            <a:r>
              <a:rPr lang="en-US" dirty="0" err="1"/>
              <a:t>milliequivalents</a:t>
            </a:r>
            <a:r>
              <a:rPr lang="en-US" dirty="0"/>
              <a:t> per liter</a:t>
            </a:r>
          </a:p>
          <a:p>
            <a:r>
              <a:rPr lang="en-US" dirty="0"/>
              <a:t>0.05–0.1 </a:t>
            </a:r>
            <a:r>
              <a:rPr lang="en-US" dirty="0" err="1"/>
              <a:t>milliequivalents</a:t>
            </a:r>
            <a:r>
              <a:rPr lang="en-US" dirty="0"/>
              <a:t> per liter</a:t>
            </a:r>
          </a:p>
        </p:txBody>
      </p:sp>
    </p:spTree>
    <p:extLst>
      <p:ext uri="{BB962C8B-B14F-4D97-AF65-F5344CB8AC3E}">
        <p14:creationId xmlns:p14="http://schemas.microsoft.com/office/powerpoint/2010/main" val="372619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(continued_1)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235244" cy="1028700"/>
          </a:xfrm>
        </p:spPr>
        <p:txBody>
          <a:bodyPr/>
          <a:lstStyle/>
          <a:p>
            <a:pPr marL="860425" indent="-514350">
              <a:buFont typeface="+mj-lt"/>
              <a:buAutoNum type="arabicPeriod" startAt="2"/>
            </a:pPr>
            <a:r>
              <a:rPr lang="en-US" dirty="0"/>
              <a:t>Which response is the most accurate list of signs of lithium toxicity?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90600" y="2438400"/>
            <a:ext cx="8001000" cy="2362200"/>
          </a:xfrm>
        </p:spPr>
        <p:txBody>
          <a:bodyPr/>
          <a:lstStyle/>
          <a:p>
            <a:r>
              <a:rPr lang="en-US" dirty="0"/>
              <a:t>Nausea, tremors, confusion</a:t>
            </a:r>
          </a:p>
          <a:p>
            <a:r>
              <a:rPr lang="en-US" dirty="0"/>
              <a:t>Increased manic symptoms</a:t>
            </a:r>
          </a:p>
          <a:p>
            <a:r>
              <a:rPr lang="en-US" dirty="0"/>
              <a:t>Increased urine output, excessive thirst</a:t>
            </a:r>
          </a:p>
          <a:p>
            <a:r>
              <a:rPr lang="en-US" dirty="0"/>
              <a:t>Nausea, agitation, hypertension</a:t>
            </a:r>
          </a:p>
        </p:txBody>
      </p:sp>
    </p:spTree>
    <p:extLst>
      <p:ext uri="{BB962C8B-B14F-4D97-AF65-F5344CB8AC3E}">
        <p14:creationId xmlns:p14="http://schemas.microsoft.com/office/powerpoint/2010/main" val="2236218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(continued_2)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485900"/>
          </a:xfrm>
        </p:spPr>
        <p:txBody>
          <a:bodyPr/>
          <a:lstStyle/>
          <a:p>
            <a:pPr marL="860425" indent="-514350">
              <a:buFont typeface="+mj-lt"/>
              <a:buAutoNum type="arabicPeriod" startAt="3"/>
            </a:pPr>
            <a:r>
              <a:rPr lang="en-US" sz="2900" dirty="0"/>
              <a:t>Which statement demonstrates the best approach to promote compliance with mood stabilizers?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1"/>
          </p:nvPr>
        </p:nvSpPr>
        <p:spPr>
          <a:xfrm>
            <a:off x="990600" y="2743200"/>
            <a:ext cx="8153400" cy="3429000"/>
          </a:xfrm>
        </p:spPr>
        <p:txBody>
          <a:bodyPr/>
          <a:lstStyle/>
          <a:p>
            <a:r>
              <a:rPr lang="en-US" sz="2700" dirty="0"/>
              <a:t>Patient knows he can stop these meds when manic symptoms decrease</a:t>
            </a:r>
          </a:p>
          <a:p>
            <a:r>
              <a:rPr lang="en-US" sz="2700" dirty="0"/>
              <a:t>Patient and his family are educated on side effects</a:t>
            </a:r>
          </a:p>
          <a:p>
            <a:pPr>
              <a:buFont typeface="+mj-lt"/>
              <a:buAutoNum type="alphaUcPeriod" startAt="3"/>
            </a:pPr>
            <a:r>
              <a:rPr lang="en-US" sz="2700" dirty="0"/>
              <a:t>If taking lithium, blood tests are only required the first 6 months of taking this drug</a:t>
            </a:r>
          </a:p>
          <a:p>
            <a:pPr>
              <a:buAutoNum type="alphaUcPeriod" startAt="3"/>
            </a:pPr>
            <a:r>
              <a:rPr lang="en-US" sz="2700" dirty="0"/>
              <a:t>Psychotherapy is not recommended once the manic state resolves</a:t>
            </a:r>
          </a:p>
        </p:txBody>
      </p:sp>
    </p:spTree>
    <p:extLst>
      <p:ext uri="{BB962C8B-B14F-4D97-AF65-F5344CB8AC3E}">
        <p14:creationId xmlns:p14="http://schemas.microsoft.com/office/powerpoint/2010/main" val="163283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Nursing Interventions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Patience, patience, patience!!!</a:t>
            </a:r>
          </a:p>
          <a:p>
            <a:r>
              <a:rPr lang="en-US" dirty="0"/>
              <a:t>Monitor lithium levels—monitor for side effects</a:t>
            </a:r>
          </a:p>
          <a:p>
            <a:r>
              <a:rPr lang="en-US" dirty="0"/>
              <a:t>Promote honest/therapeutic communication</a:t>
            </a:r>
          </a:p>
          <a:p>
            <a:r>
              <a:rPr lang="en-US" dirty="0"/>
              <a:t>Provide consistency in care</a:t>
            </a:r>
          </a:p>
          <a:p>
            <a:r>
              <a:rPr lang="en-US" dirty="0"/>
              <a:t>Encourage healthy nutrition</a:t>
            </a:r>
          </a:p>
          <a:p>
            <a:r>
              <a:rPr lang="en-US" dirty="0"/>
              <a:t>Encourage appropriate activity</a:t>
            </a:r>
          </a:p>
          <a:p>
            <a:r>
              <a:rPr lang="en-US" dirty="0"/>
              <a:t>Provide clear, firm limits</a:t>
            </a:r>
          </a:p>
          <a:p>
            <a:r>
              <a:rPr lang="en-US" dirty="0"/>
              <a:t>Ensure patient safety</a:t>
            </a:r>
          </a:p>
        </p:txBody>
      </p:sp>
    </p:spTree>
    <p:extLst>
      <p:ext uri="{BB962C8B-B14F-4D97-AF65-F5344CB8AC3E}">
        <p14:creationId xmlns:p14="http://schemas.microsoft.com/office/powerpoint/2010/main" val="105077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3243-3B76-462B-A18B-42D1D183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04FB-BE29-42D1-B509-EBC83395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60425" indent="-514350">
              <a:buFont typeface="+mj-lt"/>
              <a:buAutoNum type="arabicPeriod" startAt="5"/>
            </a:pPr>
            <a:r>
              <a:rPr lang="en-US" dirty="0"/>
              <a:t>Describe two teaching points for bipolar patients on mood stabilizers.</a:t>
            </a:r>
          </a:p>
        </p:txBody>
      </p:sp>
    </p:spTree>
    <p:extLst>
      <p:ext uri="{BB962C8B-B14F-4D97-AF65-F5344CB8AC3E}">
        <p14:creationId xmlns:p14="http://schemas.microsoft.com/office/powerpoint/2010/main" val="112917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Bipolar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disorder characterized by mood swings from profound depression to extreme euphoria with intervening periods of normalcy</a:t>
            </a:r>
          </a:p>
        </p:txBody>
      </p:sp>
    </p:spTree>
    <p:extLst>
      <p:ext uri="{BB962C8B-B14F-4D97-AF65-F5344CB8AC3E}">
        <p14:creationId xmlns:p14="http://schemas.microsoft.com/office/powerpoint/2010/main" val="243460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Bipolar Disorder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Cyclothymic—Characterized by chronic mood disturbance involving numerous episodes of hypomania and depressed mood with less intensity</a:t>
            </a:r>
          </a:p>
          <a:p>
            <a:r>
              <a:rPr lang="en-US" dirty="0"/>
              <a:t>Hypomania—A mild form of mania </a:t>
            </a:r>
          </a:p>
          <a:p>
            <a:r>
              <a:rPr lang="en-US" dirty="0"/>
              <a:t>Mania—Predominant mood that is elevated, expansive or irritable with frenzied motor activity. Also known as manic episodes.</a:t>
            </a:r>
          </a:p>
        </p:txBody>
      </p:sp>
    </p:spTree>
    <p:extLst>
      <p:ext uri="{BB962C8B-B14F-4D97-AF65-F5344CB8AC3E}">
        <p14:creationId xmlns:p14="http://schemas.microsoft.com/office/powerpoint/2010/main" val="171290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Bipolar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Bipolar I—the classic image of bipolar disorder with manic symptoms and most likely depressive episodes</a:t>
            </a:r>
          </a:p>
          <a:p>
            <a:r>
              <a:rPr lang="en-US" dirty="0"/>
              <a:t>Bipolar II—recurrent bouts of major depression with episodic occurrence of hypomania. This patient may never have experienced a full episode of mania.</a:t>
            </a:r>
          </a:p>
        </p:txBody>
      </p:sp>
    </p:spTree>
    <p:extLst>
      <p:ext uri="{BB962C8B-B14F-4D97-AF65-F5344CB8AC3E}">
        <p14:creationId xmlns:p14="http://schemas.microsoft.com/office/powerpoint/2010/main" val="137619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Bipolar Disorders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Cyclothymic—a chronic mood disturbance of at least a 2-year duration involving numerous episodes of hypomania and depressed mood but of less intensity</a:t>
            </a:r>
          </a:p>
        </p:txBody>
      </p:sp>
    </p:spTree>
    <p:extLst>
      <p:ext uri="{BB962C8B-B14F-4D97-AF65-F5344CB8AC3E}">
        <p14:creationId xmlns:p14="http://schemas.microsoft.com/office/powerpoint/2010/main" val="235187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Causes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Altered levels of serotonin, dopamine, and/or norepinephrine will have an effect on mood. Increased levels are believed to be present in manic episodes and decreased in depressive ones. </a:t>
            </a:r>
          </a:p>
          <a:p>
            <a:r>
              <a:rPr lang="en-US" dirty="0"/>
              <a:t>Genetics (from studies of twins)</a:t>
            </a:r>
          </a:p>
        </p:txBody>
      </p:sp>
    </p:spTree>
    <p:extLst>
      <p:ext uri="{BB962C8B-B14F-4D97-AF65-F5344CB8AC3E}">
        <p14:creationId xmlns:p14="http://schemas.microsoft.com/office/powerpoint/2010/main" val="144957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(continued)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combination of genetics and biochemical factors along with environmental triggers such as stressful life events may present the most comprehensive picture. </a:t>
            </a:r>
          </a:p>
          <a:p>
            <a:r>
              <a:rPr lang="en-US" dirty="0"/>
              <a:t>Medical conditions and medications can trigger an episode in susceptible people. </a:t>
            </a:r>
          </a:p>
        </p:txBody>
      </p:sp>
    </p:spTree>
    <p:extLst>
      <p:ext uri="{BB962C8B-B14F-4D97-AF65-F5344CB8AC3E}">
        <p14:creationId xmlns:p14="http://schemas.microsoft.com/office/powerpoint/2010/main" val="2478949617"/>
      </p:ext>
    </p:extLst>
  </p:cSld>
  <p:clrMapOvr>
    <a:masterClrMapping/>
  </p:clrMapOvr>
</p:sld>
</file>

<file path=ppt/theme/theme1.xml><?xml version="1.0" encoding="utf-8"?>
<a:theme xmlns:a="http://schemas.openxmlformats.org/drawingml/2006/main" name="FAD_Nursing_Template_Sample">
  <a:themeElements>
    <a:clrScheme name="FAD Nursing">
      <a:dk1>
        <a:srgbClr val="737373"/>
      </a:dk1>
      <a:lt1>
        <a:sysClr val="window" lastClr="FFFFFF"/>
      </a:lt1>
      <a:dk2>
        <a:srgbClr val="28805C"/>
      </a:dk2>
      <a:lt2>
        <a:srgbClr val="FFFFFF"/>
      </a:lt2>
      <a:accent1>
        <a:srgbClr val="28805C"/>
      </a:accent1>
      <a:accent2>
        <a:srgbClr val="737373"/>
      </a:accent2>
      <a:accent3>
        <a:srgbClr val="D99C21"/>
      </a:accent3>
      <a:accent4>
        <a:srgbClr val="C00000"/>
      </a:accent4>
      <a:accent5>
        <a:srgbClr val="BFBFBF"/>
      </a:accent5>
      <a:accent6>
        <a:srgbClr val="C2EC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91B66E46-3F3C-49C2-9025-2800839DEA96}" vid="{348BD038-7B76-4A48-9886-575F33252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c73501-d892-4798-8321-2611750ec2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8385B5E2AC949AF11150DD84F6C37" ma:contentTypeVersion="13" ma:contentTypeDescription="Create a new document." ma:contentTypeScope="" ma:versionID="84f80a8256f8ece89ad54ffc21cfa0ff">
  <xsd:schema xmlns:xsd="http://www.w3.org/2001/XMLSchema" xmlns:xs="http://www.w3.org/2001/XMLSchema" xmlns:p="http://schemas.microsoft.com/office/2006/metadata/properties" xmlns:ns3="00c73501-d892-4798-8321-2611750ec216" xmlns:ns4="a592d4b5-ef12-4eb7-8b0a-4321abea656b" targetNamespace="http://schemas.microsoft.com/office/2006/metadata/properties" ma:root="true" ma:fieldsID="6c6750969e8aabc175007abb51572cb1" ns3:_="" ns4:_="">
    <xsd:import namespace="00c73501-d892-4798-8321-2611750ec216"/>
    <xsd:import namespace="a592d4b5-ef12-4eb7-8b0a-4321abea65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73501-d892-4798-8321-2611750ec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2d4b5-ef12-4eb7-8b0a-4321abea65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C939C3-7EE7-4FC7-818E-985D0213E860}">
  <ds:schemaRefs>
    <ds:schemaRef ds:uri="a592d4b5-ef12-4eb7-8b0a-4321abea656b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00c73501-d892-4798-8321-2611750ec216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23EB0E3-5915-4E57-8F39-28F926E76D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75ABCE-918A-4B7E-B4E0-F09BE6CB94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73501-d892-4798-8321-2611750ec216"/>
    <ds:schemaRef ds:uri="a592d4b5-ef12-4eb7-8b0a-4321abea6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FAD_Nursing_Template_Sample</Template>
  <TotalTime>1234</TotalTime>
  <Words>1035</Words>
  <Application>Microsoft Office PowerPoint</Application>
  <PresentationFormat>On-screen Show (4:3)</PresentationFormat>
  <Paragraphs>125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Noto Sans Symbols</vt:lpstr>
      <vt:lpstr>Wingdings</vt:lpstr>
      <vt:lpstr>FAD_Nursing_Template_Sample</vt:lpstr>
      <vt:lpstr>Book cover for Mental Health Nursing, Sixth Edition.</vt:lpstr>
      <vt:lpstr>Learning Outcomes  </vt:lpstr>
      <vt:lpstr>Learning Outcomes (continued)</vt:lpstr>
      <vt:lpstr>Bipolar Disorder</vt:lpstr>
      <vt:lpstr>Bipolar Disorder Terms</vt:lpstr>
      <vt:lpstr>Types of Bipolar Disorders</vt:lpstr>
      <vt:lpstr>Types of Bipolar Disorders (continued)</vt:lpstr>
      <vt:lpstr>Causes</vt:lpstr>
      <vt:lpstr>Causes (continued)</vt:lpstr>
      <vt:lpstr>Facts About Bipolar Disorders</vt:lpstr>
      <vt:lpstr>Facts About Bipolar Disorders (continued)</vt:lpstr>
      <vt:lpstr>Symptoms</vt:lpstr>
      <vt:lpstr>Manic Symptoms</vt:lpstr>
      <vt:lpstr>Manic Symptoms (continued_1)</vt:lpstr>
      <vt:lpstr>Manic Symptoms (continued_2)</vt:lpstr>
      <vt:lpstr>Medical Treatment</vt:lpstr>
      <vt:lpstr>Mood Stabilizers</vt:lpstr>
      <vt:lpstr>Lithium Monitoring</vt:lpstr>
      <vt:lpstr>Lithium Monitoring (continued)</vt:lpstr>
      <vt:lpstr>Clicker Question</vt:lpstr>
      <vt:lpstr>Clicker Question (continued_1)</vt:lpstr>
      <vt:lpstr>Clicker Question (continued_2)</vt:lpstr>
      <vt:lpstr>Nursing Interventions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12: Bipolar Disorders</dc:title>
  <dc:creator>Gorman</dc:creator>
  <cp:lastModifiedBy>Paula Reeves</cp:lastModifiedBy>
  <cp:revision>1088</cp:revision>
  <dcterms:created xsi:type="dcterms:W3CDTF">2020-02-13T08:47:30Z</dcterms:created>
  <dcterms:modified xsi:type="dcterms:W3CDTF">2024-04-22T20:28:54Z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0x0101001D98385B5E2AC949AF11150DD84F6C37</vt:lpwstr>
  </property>
  <property fmtid="{D5CDD505-2E9C-101B-9397-08002B2CF9AE}" pid="3" name="_dlc_DocIdItemGuid">
    <vt:lpwstr>647463b2-28f5-46c6-8d1e-a6b9b2370ab9</vt:lpwstr>
  </property>
  <property fmtid="{D5CDD505-2E9C-101B-9397-08002B2CF9AE}" pid="4" name="Category">
    <vt:lpwstr>.F.A. Davis</vt:lpwstr>
  </property>
  <property fmtid="{D5CDD505-2E9C-101B-9397-08002B2CF9AE}" pid="5" name="v7hm">
    <vt:lpwstr/>
  </property>
  <property fmtid="{D5CDD505-2E9C-101B-9397-08002B2CF9AE}" pid="6" name="Sub-Category">
    <vt:lpwstr>FAD Powerpiont Presentations</vt:lpwstr>
  </property>
  <property fmtid="{D5CDD505-2E9C-101B-9397-08002B2CF9AE}" pid="7" name="SortOrder">
    <vt:lpwstr/>
  </property>
  <property fmtid="{D5CDD505-2E9C-101B-9397-08002B2CF9AE}" pid="8" name="_dlc_DocId">
    <vt:lpwstr>HESUHV4WET5P-708-25</vt:lpwstr>
  </property>
  <property fmtid="{D5CDD505-2E9C-101B-9397-08002B2CF9AE}" pid="9" name="_dlc_DocIdUrl">
    <vt:lpwstr>http://portal.fadavis.com/marketing/_layouts/15/DocIdRedir.aspx?ID=HESUHV4WET5P-708-25, HESUHV4WET5P-708-25</vt:lpwstr>
  </property>
  <property fmtid="{D5CDD505-2E9C-101B-9397-08002B2CF9AE}" pid="10" name="Tertiary Category">
    <vt:lpwstr/>
  </property>
</Properties>
</file>