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30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05C"/>
    <a:srgbClr val="D99C21"/>
    <a:srgbClr val="585858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501" autoAdjust="0"/>
  </p:normalViewPr>
  <p:slideViewPr>
    <p:cSldViewPr>
      <p:cViewPr varScale="1">
        <p:scale>
          <a:sx n="121" d="100"/>
          <a:sy n="121" d="100"/>
        </p:scale>
        <p:origin x="1350" y="108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-20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6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561E734-30F1-456B-8B88-B517BAE0A23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56D1CF74-1493-46D2-9CFB-D9771BD39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4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36A6551-8743-415C-B8DC-7E8D559D5B4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1FE3FD1-3D53-424A-A1AD-A3C30BC9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8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465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907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887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35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3711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0450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8067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6592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4611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8061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117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8729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9758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0707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5786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3184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020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4925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8073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8493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81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0002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337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5526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38215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242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577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936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544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694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833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926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59" cy="4156234"/>
          </a:xfrm>
          <a:prstGeom prst="rect">
            <a:avLst/>
          </a:prstGeom>
        </p:spPr>
        <p:txBody>
          <a:bodyPr lIns="92476" tIns="92476" rIns="92476" bIns="92476" anchor="t" anchorCtr="0">
            <a:noAutofit/>
          </a:bodyPr>
          <a:lstStyle/>
          <a:p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69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2689302" y="228600"/>
            <a:ext cx="3733800" cy="42672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Click icon to add cover image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2000" y="1326995"/>
            <a:ext cx="3505200" cy="454040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495800" y="3200400"/>
            <a:ext cx="4495800" cy="8382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35171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841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4572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7021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219200"/>
            <a:ext cx="8534400" cy="3810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answer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7704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463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346075" indent="0">
              <a:buFontTx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1095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971800" y="2362200"/>
            <a:ext cx="6011334" cy="121919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284671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73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29000" y="2362200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4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90700" y="1828800"/>
            <a:ext cx="5562600" cy="45720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31169"/>
            <a:ext cx="7772400" cy="646331"/>
          </a:xfrm>
        </p:spPr>
        <p:txBody>
          <a:bodyPr/>
          <a:lstStyle>
            <a:lvl1pPr marL="0" algn="ctr" defTabSz="914400" rtl="0" eaLnBrk="1" latinLnBrk="0" hangingPunct="1">
              <a:defRPr lang="en-US" sz="4000" kern="1200" dirty="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04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421770" y="2391819"/>
            <a:ext cx="5411987" cy="5355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2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391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88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17864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1827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19161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57200" y="3886200"/>
            <a:ext cx="8229600" cy="2005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789410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452596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9034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84247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192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953000" y="1219200"/>
            <a:ext cx="3733800" cy="452628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6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2" name="Picture 13"/>
          <p:cNvPicPr>
            <a:picLocks noChangeAspect="1"/>
          </p:cNvPicPr>
          <p:nvPr userDrawn="1"/>
        </p:nvPicPr>
        <p:blipFill>
          <a:blip r:embed="rId20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 preferRelativeResize="0">
            <a:picLocks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6434694"/>
            <a:ext cx="9171432" cy="45719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39154"/>
            <a:ext cx="8229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27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 preferRelativeResize="0">
            <a:picLocks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6364006"/>
            <a:ext cx="9171432" cy="457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00800"/>
            <a:ext cx="9144000" cy="45719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5" r:id="rId3"/>
    <p:sldLayoutId id="2147483683" r:id="rId4"/>
    <p:sldLayoutId id="2147483684" r:id="rId5"/>
    <p:sldLayoutId id="2147483692" r:id="rId6"/>
    <p:sldLayoutId id="2147483678" r:id="rId7"/>
    <p:sldLayoutId id="2147483679" r:id="rId8"/>
    <p:sldLayoutId id="2147483680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6" r:id="rId16"/>
    <p:sldLayoutId id="2147483697" r:id="rId17"/>
    <p:sldLayoutId id="2147483698" r:id="rId1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600" kern="1200">
          <a:solidFill>
            <a:srgbClr val="D99C21"/>
          </a:solidFill>
          <a:latin typeface="+mn-lt"/>
          <a:ea typeface="+mn-ea"/>
          <a:cs typeface="+mn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9pPr>
    </p:titleStyle>
    <p:bodyStyle>
      <a:lvl1pPr marL="623888" indent="-277813" algn="l" rtl="0" eaLnBrk="1" fontAlgn="base" hangingPunct="1">
        <a:spcBef>
          <a:spcPct val="20000"/>
        </a:spcBef>
        <a:spcAft>
          <a:spcPct val="0"/>
        </a:spcAft>
        <a:buClr>
          <a:srgbClr val="28805C"/>
        </a:buClr>
        <a:buFont typeface="Wingdings" panose="05000000000000000000" pitchFamily="2" charset="2"/>
        <a:buChar char="§"/>
        <a:defRPr lang="en-US" sz="3200" kern="20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914400" indent="-290513" algn="l" rtl="0" eaLnBrk="1" fontAlgn="base" hangingPunct="1">
        <a:spcBef>
          <a:spcPct val="20000"/>
        </a:spcBef>
        <a:spcAft>
          <a:spcPct val="0"/>
        </a:spcAft>
        <a:buClr>
          <a:srgbClr val="D99C21"/>
        </a:buClr>
        <a:buFont typeface="Arial" panose="020B0604020202020204" pitchFamily="34" charset="0"/>
        <a:buChar char="•"/>
        <a:defRPr lang="en-US" sz="2800" kern="12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260475" indent="-290513" algn="l" rtl="0" eaLnBrk="1" fontAlgn="base" hangingPunct="1">
        <a:spcBef>
          <a:spcPct val="20000"/>
        </a:spcBef>
        <a:spcAft>
          <a:spcPct val="0"/>
        </a:spcAft>
        <a:buClr>
          <a:srgbClr val="737373"/>
        </a:buClr>
        <a:buFont typeface="Calibri" panose="020F0502020204030204" pitchFamily="34" charset="0"/>
        <a:buChar char="‒"/>
        <a:tabLst>
          <a:tab pos="858838" algn="l"/>
        </a:tabLst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Book cover for Williams and Hopper: Understanding Medical-Surgical Nursing, 6th Edition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r="3011"/>
          <a:stretch>
            <a:fillRect/>
          </a:stretch>
        </p:blipFill>
        <p:spPr/>
      </p:pic>
      <p:sp>
        <p:nvSpPr>
          <p:cNvPr id="6147" name="Rectangle 3">
            <a:extLst>
              <a:ext uri="{FF2B5EF4-FFF2-40B4-BE49-F238E27FC236}">
                <a16:creationId xmlns:a16="http://schemas.microsoft.com/office/drawing/2014/main" id="{A3E92E8D-BF80-415F-8993-BC7C9E988BD0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x-none" dirty="0"/>
              <a:t>Chapter 11</a:t>
            </a:r>
            <a:endParaRPr lang="en-US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423557" y="3008008"/>
            <a:ext cx="5410200" cy="1106791"/>
          </a:xfrm>
        </p:spPr>
        <p:txBody>
          <a:bodyPr/>
          <a:lstStyle/>
          <a:p>
            <a:r>
              <a:rPr lang="en-US" altLang="en-US" dirty="0"/>
              <a:t>Nursing Care of Patients With Cancer</a:t>
            </a:r>
          </a:p>
        </p:txBody>
      </p:sp>
      <p:sp>
        <p:nvSpPr>
          <p:cNvPr id="6146" name="Rectangle 2" hidden="1">
            <a:extLst>
              <a:ext uri="{FF2B5EF4-FFF2-40B4-BE49-F238E27FC236}">
                <a16:creationId xmlns:a16="http://schemas.microsoft.com/office/drawing/2014/main" id="{4FA41D31-72CB-4FEF-BAF0-46FE457F6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34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Statistics</a:t>
            </a:r>
          </a:p>
        </p:txBody>
      </p:sp>
      <p:pic>
        <p:nvPicPr>
          <p:cNvPr id="2" name="Content Placeholder 1" descr="Estimated new cases and estimated deaths from different types of cancer for males and females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95387"/>
            <a:ext cx="6982476" cy="4830147"/>
          </a:xfrm>
        </p:spPr>
      </p:pic>
    </p:spTree>
    <p:extLst>
      <p:ext uri="{BB962C8B-B14F-4D97-AF65-F5344CB8AC3E}">
        <p14:creationId xmlns:p14="http://schemas.microsoft.com/office/powerpoint/2010/main" val="1292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Cancer Types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Carcinoma</a:t>
            </a:r>
          </a:p>
          <a:p>
            <a:pPr lvl="0"/>
            <a:r>
              <a:rPr lang="en-US" dirty="0"/>
              <a:t>Sarcoma</a:t>
            </a:r>
          </a:p>
          <a:p>
            <a:pPr lvl="0"/>
            <a:r>
              <a:rPr lang="en-US" dirty="0"/>
              <a:t>Leukemia</a:t>
            </a:r>
          </a:p>
          <a:p>
            <a:pPr lvl="0"/>
            <a:r>
              <a:rPr lang="en-US" dirty="0"/>
              <a:t>Lymphoma</a:t>
            </a:r>
          </a:p>
          <a:p>
            <a:pPr lvl="0"/>
            <a:r>
              <a:rPr lang="en-US" dirty="0"/>
              <a:t>Melanoma</a:t>
            </a:r>
          </a:p>
        </p:txBody>
      </p:sp>
    </p:spTree>
    <p:extLst>
      <p:ext uri="{BB962C8B-B14F-4D97-AF65-F5344CB8AC3E}">
        <p14:creationId xmlns:p14="http://schemas.microsoft.com/office/powerpoint/2010/main" val="56561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Lucida Sans"/>
              </a:rPr>
              <a:t>Adenocarcinoma of the Caecum</a:t>
            </a:r>
            <a:endParaRPr lang="en-US" dirty="0">
              <a:sym typeface="Lucida Sans"/>
            </a:endParaRPr>
          </a:p>
        </p:txBody>
      </p:sp>
      <p:pic>
        <p:nvPicPr>
          <p:cNvPr id="4" name="Content Placeholder 3" descr="Grainy brown mass embedded in smooth brown ribbons and folds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897792"/>
            <a:ext cx="6536265" cy="3436208"/>
          </a:xfrm>
        </p:spPr>
      </p:pic>
    </p:spTree>
    <p:extLst>
      <p:ext uri="{BB962C8B-B14F-4D97-AF65-F5344CB8AC3E}">
        <p14:creationId xmlns:p14="http://schemas.microsoft.com/office/powerpoint/2010/main" val="102295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Lucida Sans"/>
              </a:rPr>
              <a:t>Lung Cancer</a:t>
            </a:r>
            <a:endParaRPr lang="en-US" dirty="0">
              <a:sym typeface="Lucida Sans"/>
            </a:endParaRPr>
          </a:p>
        </p:txBody>
      </p:sp>
      <p:pic>
        <p:nvPicPr>
          <p:cNvPr id="3" name="Content Placeholder 2" descr="Large white mass embedded in brown tissue. 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119" y="1781968"/>
            <a:ext cx="5833505" cy="3704432"/>
          </a:xfrm>
        </p:spPr>
      </p:pic>
    </p:spTree>
    <p:extLst>
      <p:ext uri="{BB962C8B-B14F-4D97-AF65-F5344CB8AC3E}">
        <p14:creationId xmlns:p14="http://schemas.microsoft.com/office/powerpoint/2010/main" val="245839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Metastasis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Invade blood or lymph vessels</a:t>
            </a:r>
          </a:p>
          <a:p>
            <a:pPr lvl="0"/>
            <a:r>
              <a:rPr lang="en-US" dirty="0"/>
              <a:t>Move by mechanical means</a:t>
            </a:r>
          </a:p>
          <a:p>
            <a:pPr lvl="0"/>
            <a:r>
              <a:rPr lang="en-US" dirty="0"/>
              <a:t>Lodge and grow in new location</a:t>
            </a:r>
          </a:p>
        </p:txBody>
      </p:sp>
    </p:spTree>
    <p:extLst>
      <p:ext uri="{BB962C8B-B14F-4D97-AF65-F5344CB8AC3E}">
        <p14:creationId xmlns:p14="http://schemas.microsoft.com/office/powerpoint/2010/main" val="365258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Lucida Sans"/>
              </a:rPr>
              <a:t>Metastasis to Skin</a:t>
            </a:r>
            <a:endParaRPr lang="en-US" dirty="0">
              <a:sym typeface="Lucida Sans"/>
            </a:endParaRPr>
          </a:p>
        </p:txBody>
      </p:sp>
      <p:pic>
        <p:nvPicPr>
          <p:cNvPr id="3" name="Content Placeholder 2" descr="Dark brown scab surrounded by red, shiny skin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89944"/>
            <a:ext cx="6223173" cy="4035492"/>
          </a:xfrm>
        </p:spPr>
      </p:pic>
    </p:spTree>
    <p:extLst>
      <p:ext uri="{BB962C8B-B14F-4D97-AF65-F5344CB8AC3E}">
        <p14:creationId xmlns:p14="http://schemas.microsoft.com/office/powerpoint/2010/main" val="309117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Most Common Cancers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sz="half" idx="1"/>
          </p:nvPr>
        </p:nvSpPr>
        <p:spPr>
          <a:xfrm>
            <a:off x="756356" y="1177290"/>
            <a:ext cx="2672644" cy="4525963"/>
          </a:xfrm>
        </p:spPr>
        <p:txBody>
          <a:bodyPr/>
          <a:lstStyle/>
          <a:p>
            <a:pPr lvl="0"/>
            <a:r>
              <a:rPr lang="en-US" sz="3200" dirty="0"/>
              <a:t>Men</a:t>
            </a:r>
          </a:p>
          <a:p>
            <a:pPr lvl="1"/>
            <a:r>
              <a:rPr lang="en-US" sz="2800" dirty="0"/>
              <a:t>Prostate</a:t>
            </a:r>
          </a:p>
          <a:p>
            <a:pPr lvl="1"/>
            <a:r>
              <a:rPr lang="en-US" sz="2800" dirty="0"/>
              <a:t>Lung</a:t>
            </a:r>
          </a:p>
          <a:p>
            <a:pPr lvl="1"/>
            <a:r>
              <a:rPr lang="en-US" sz="2800" dirty="0"/>
              <a:t>Colon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D904E-0938-476F-BFC6-3E7FF2BE5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1196339"/>
            <a:ext cx="3048000" cy="4525963"/>
          </a:xfrm>
        </p:spPr>
        <p:txBody>
          <a:bodyPr>
            <a:normAutofit/>
          </a:bodyPr>
          <a:lstStyle/>
          <a:p>
            <a:r>
              <a:rPr lang="en-US" sz="3200" dirty="0"/>
              <a:t>Women</a:t>
            </a:r>
          </a:p>
          <a:p>
            <a:pPr lvl="1"/>
            <a:r>
              <a:rPr lang="en-US" sz="2800" dirty="0"/>
              <a:t>Breast</a:t>
            </a:r>
          </a:p>
          <a:p>
            <a:pPr lvl="1"/>
            <a:r>
              <a:rPr lang="en-US" sz="2800" dirty="0"/>
              <a:t>Lung</a:t>
            </a:r>
          </a:p>
          <a:p>
            <a:pPr lvl="1"/>
            <a:r>
              <a:rPr lang="en-US" sz="2800" dirty="0"/>
              <a:t>Colon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7354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Prevention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>
          <a:xfrm>
            <a:off x="457200" y="1195349"/>
            <a:ext cx="8229600" cy="4595851"/>
          </a:xfrm>
        </p:spPr>
        <p:txBody>
          <a:bodyPr/>
          <a:lstStyle/>
          <a:p>
            <a:pPr lvl="0"/>
            <a:r>
              <a:rPr lang="en-US" dirty="0"/>
              <a:t>Early detection</a:t>
            </a:r>
          </a:p>
          <a:p>
            <a:pPr lvl="0"/>
            <a:r>
              <a:rPr lang="en-US" dirty="0"/>
              <a:t>Regular screening</a:t>
            </a:r>
          </a:p>
          <a:p>
            <a:pPr lvl="0"/>
            <a:r>
              <a:rPr lang="en-US" dirty="0"/>
              <a:t>Genetic testing</a:t>
            </a:r>
          </a:p>
          <a:p>
            <a:pPr lvl="0"/>
            <a:r>
              <a:rPr lang="en-US" dirty="0"/>
              <a:t>Healthy lifestyle</a:t>
            </a:r>
          </a:p>
          <a:p>
            <a:pPr lvl="0"/>
            <a:r>
              <a:rPr lang="en-US" dirty="0"/>
              <a:t>Protectant foods</a:t>
            </a:r>
          </a:p>
          <a:p>
            <a:pPr lvl="1"/>
            <a:r>
              <a:rPr lang="en-US" dirty="0"/>
              <a:t>Folate</a:t>
            </a:r>
          </a:p>
          <a:p>
            <a:pPr lvl="1"/>
            <a:r>
              <a:rPr lang="en-US" dirty="0"/>
              <a:t>Fruits and vegetables</a:t>
            </a:r>
          </a:p>
          <a:p>
            <a:r>
              <a:rPr lang="en-US" dirty="0"/>
              <a:t>Vaccines</a:t>
            </a:r>
          </a:p>
        </p:txBody>
      </p:sp>
    </p:spTree>
    <p:extLst>
      <p:ext uri="{BB962C8B-B14F-4D97-AF65-F5344CB8AC3E}">
        <p14:creationId xmlns:p14="http://schemas.microsoft.com/office/powerpoint/2010/main" val="328904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Diagnosis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>
          <a:xfrm>
            <a:off x="457200" y="1195349"/>
            <a:ext cx="8229600" cy="4748251"/>
          </a:xfrm>
        </p:spPr>
        <p:txBody>
          <a:bodyPr/>
          <a:lstStyle/>
          <a:p>
            <a:pPr lvl="0"/>
            <a:r>
              <a:rPr lang="en-US" dirty="0"/>
              <a:t>Biopsy</a:t>
            </a:r>
          </a:p>
          <a:p>
            <a:pPr lvl="0"/>
            <a:r>
              <a:rPr lang="en-US" dirty="0"/>
              <a:t>Radiological studies</a:t>
            </a:r>
          </a:p>
          <a:p>
            <a:pPr lvl="0"/>
            <a:r>
              <a:rPr lang="en-US" dirty="0"/>
              <a:t>Nuclear imaging procedures</a:t>
            </a:r>
          </a:p>
          <a:p>
            <a:pPr lvl="0"/>
            <a:r>
              <a:rPr lang="en-US" dirty="0"/>
              <a:t>Ultrasound procedures</a:t>
            </a:r>
          </a:p>
          <a:p>
            <a:pPr lvl="0"/>
            <a:r>
              <a:rPr lang="en-US" dirty="0"/>
              <a:t>Magnetic resonance imaging</a:t>
            </a:r>
          </a:p>
          <a:p>
            <a:pPr lvl="0"/>
            <a:r>
              <a:rPr lang="en-US" dirty="0"/>
              <a:t>Endoscopy</a:t>
            </a:r>
          </a:p>
          <a:p>
            <a:pPr lvl="0"/>
            <a:r>
              <a:rPr lang="en-US" dirty="0"/>
              <a:t>Laboratory tests</a:t>
            </a:r>
          </a:p>
          <a:p>
            <a:pPr lvl="0"/>
            <a:r>
              <a:rPr lang="en-US" dirty="0"/>
              <a:t>Cytological study</a:t>
            </a:r>
          </a:p>
        </p:txBody>
      </p:sp>
    </p:spTree>
    <p:extLst>
      <p:ext uri="{BB962C8B-B14F-4D97-AF65-F5344CB8AC3E}">
        <p14:creationId xmlns:p14="http://schemas.microsoft.com/office/powerpoint/2010/main" val="3356389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Lucida Sans"/>
              </a:rPr>
              <a:t>Fine Needle Biopsy</a:t>
            </a:r>
            <a:endParaRPr lang="en-US" dirty="0">
              <a:sym typeface="Lucida Sans"/>
            </a:endParaRPr>
          </a:p>
        </p:txBody>
      </p:sp>
      <p:pic>
        <p:nvPicPr>
          <p:cNvPr id="3" name="Content Placeholder 2" descr="X-ray showing a thin, white line entering the body from the side. 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84" y="1666144"/>
            <a:ext cx="5696574" cy="3896456"/>
          </a:xfrm>
        </p:spPr>
      </p:pic>
    </p:spTree>
    <p:extLst>
      <p:ext uri="{BB962C8B-B14F-4D97-AF65-F5344CB8AC3E}">
        <p14:creationId xmlns:p14="http://schemas.microsoft.com/office/powerpoint/2010/main" val="54994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Lucida Sans"/>
              </a:rPr>
              <a:t>Learning Outcomes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>
          <a:xfrm>
            <a:off x="457200" y="1195349"/>
            <a:ext cx="8229600" cy="4824451"/>
          </a:xfrm>
        </p:spPr>
        <p:txBody>
          <a:bodyPr/>
          <a:lstStyle/>
          <a:p>
            <a:pPr lvl="0"/>
            <a:r>
              <a:rPr lang="en-US" dirty="0">
                <a:sym typeface="Lucida Sans"/>
              </a:rPr>
              <a:t>Explain the structures and functions of the normal cell.</a:t>
            </a:r>
          </a:p>
          <a:p>
            <a:pPr lvl="0"/>
            <a:r>
              <a:rPr lang="en-US" dirty="0">
                <a:sym typeface="Lucida Sans"/>
              </a:rPr>
              <a:t>Describe changes that occur in a cell when it becomes malignant.</a:t>
            </a:r>
          </a:p>
          <a:p>
            <a:pPr lvl="0"/>
            <a:r>
              <a:rPr lang="en-US" dirty="0">
                <a:sym typeface="Lucida Sans"/>
              </a:rPr>
              <a:t>Identify commonly used chemotherapeutic agents.</a:t>
            </a:r>
          </a:p>
          <a:p>
            <a:pPr lvl="0"/>
            <a:r>
              <a:rPr lang="en-US" dirty="0"/>
              <a:t>Discuss the plan of care for the patient receiving chemotherapy and/or radiation therapy.</a:t>
            </a:r>
            <a:endParaRPr lang="en-US" dirty="0"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31771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Lucida Sans"/>
              </a:rPr>
              <a:t>Stereotactic Biopsy</a:t>
            </a:r>
            <a:endParaRPr lang="en-US" dirty="0">
              <a:sym typeface="Lucida Sans"/>
            </a:endParaRPr>
          </a:p>
        </p:txBody>
      </p:sp>
      <p:pic>
        <p:nvPicPr>
          <p:cNvPr id="3" name="Content Placeholder 2" descr="Scan showing a thin, white line entering the head from the top next to a small white rectangle. 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13" y="1553368"/>
            <a:ext cx="5348923" cy="3933032"/>
          </a:xfrm>
        </p:spPr>
      </p:pic>
    </p:spTree>
    <p:extLst>
      <p:ext uri="{BB962C8B-B14F-4D97-AF65-F5344CB8AC3E}">
        <p14:creationId xmlns:p14="http://schemas.microsoft.com/office/powerpoint/2010/main" val="3475122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Lucida Sans"/>
              </a:rPr>
              <a:t>Mammogram</a:t>
            </a:r>
            <a:endParaRPr lang="en-US" dirty="0">
              <a:sym typeface="Lucida Sans"/>
            </a:endParaRPr>
          </a:p>
        </p:txBody>
      </p:sp>
      <p:pic>
        <p:nvPicPr>
          <p:cNvPr id="3" name="Content Placeholder 2" descr="Scan showing four small dots in the tissue. 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7" y="1705768"/>
            <a:ext cx="5785249" cy="3856832"/>
          </a:xfrm>
        </p:spPr>
      </p:pic>
    </p:spTree>
    <p:extLst>
      <p:ext uri="{BB962C8B-B14F-4D97-AF65-F5344CB8AC3E}">
        <p14:creationId xmlns:p14="http://schemas.microsoft.com/office/powerpoint/2010/main" val="2416765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Staging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Tumor</a:t>
            </a:r>
          </a:p>
          <a:p>
            <a:pPr lvl="0"/>
            <a:r>
              <a:rPr lang="en-US" dirty="0"/>
              <a:t>Nodes</a:t>
            </a:r>
          </a:p>
          <a:p>
            <a:pPr lvl="0"/>
            <a:r>
              <a:rPr lang="en-US" dirty="0"/>
              <a:t>Metastasis</a:t>
            </a:r>
          </a:p>
        </p:txBody>
      </p:sp>
    </p:spTree>
    <p:extLst>
      <p:ext uri="{BB962C8B-B14F-4D97-AF65-F5344CB8AC3E}">
        <p14:creationId xmlns:p14="http://schemas.microsoft.com/office/powerpoint/2010/main" val="2585810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Therapeutic Interventions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Surgery</a:t>
            </a:r>
          </a:p>
          <a:p>
            <a:pPr lvl="0"/>
            <a:r>
              <a:rPr lang="en-US" dirty="0"/>
              <a:t>Radiation therapy</a:t>
            </a:r>
          </a:p>
          <a:p>
            <a:pPr lvl="0"/>
            <a:r>
              <a:rPr lang="en-US" dirty="0"/>
              <a:t>Chemotherapy</a:t>
            </a:r>
          </a:p>
        </p:txBody>
      </p:sp>
    </p:spTree>
    <p:extLst>
      <p:ext uri="{BB962C8B-B14F-4D97-AF65-F5344CB8AC3E}">
        <p14:creationId xmlns:p14="http://schemas.microsoft.com/office/powerpoint/2010/main" val="649112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Side Effects of Radiation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Fatigue</a:t>
            </a:r>
          </a:p>
          <a:p>
            <a:pPr lvl="0"/>
            <a:r>
              <a:rPr lang="en-US" dirty="0"/>
              <a:t>Nausea, vomiting, anorexia</a:t>
            </a:r>
          </a:p>
          <a:p>
            <a:pPr lvl="0"/>
            <a:r>
              <a:rPr lang="en-US" dirty="0"/>
              <a:t>Mucositis</a:t>
            </a:r>
          </a:p>
          <a:p>
            <a:pPr lvl="0"/>
            <a:r>
              <a:rPr lang="en-US" dirty="0"/>
              <a:t>Xerostomia</a:t>
            </a:r>
          </a:p>
          <a:p>
            <a:pPr lvl="0"/>
            <a:r>
              <a:rPr lang="en-US" dirty="0"/>
              <a:t>Skin reactions</a:t>
            </a:r>
          </a:p>
          <a:p>
            <a:pPr lvl="0"/>
            <a:r>
              <a:rPr lang="en-US" dirty="0"/>
              <a:t>Bone marrow depression</a:t>
            </a:r>
          </a:p>
        </p:txBody>
      </p:sp>
    </p:spTree>
    <p:extLst>
      <p:ext uri="{BB962C8B-B14F-4D97-AF65-F5344CB8AC3E}">
        <p14:creationId xmlns:p14="http://schemas.microsoft.com/office/powerpoint/2010/main" val="2701745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Radiation Safety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>
          <a:xfrm>
            <a:off x="457200" y="1219200"/>
            <a:ext cx="4038600" cy="1916151"/>
          </a:xfrm>
        </p:spPr>
        <p:txBody>
          <a:bodyPr/>
          <a:lstStyle/>
          <a:p>
            <a:pPr lvl="0"/>
            <a:r>
              <a:rPr lang="en-US" dirty="0"/>
              <a:t>Time</a:t>
            </a:r>
          </a:p>
          <a:p>
            <a:pPr lvl="0"/>
            <a:r>
              <a:rPr lang="en-US" dirty="0"/>
              <a:t>Distance</a:t>
            </a:r>
          </a:p>
          <a:p>
            <a:pPr lvl="0"/>
            <a:r>
              <a:rPr lang="en-US" dirty="0"/>
              <a:t>Shielding</a:t>
            </a:r>
          </a:p>
        </p:txBody>
      </p:sp>
      <p:pic>
        <p:nvPicPr>
          <p:cNvPr id="5" name="Content Placeholder 4" descr="Patient laying in bed with three nurses standing various distances from patient. "/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3276600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1408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Chemotherapy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Action</a:t>
            </a:r>
          </a:p>
          <a:p>
            <a:pPr lvl="0"/>
            <a:r>
              <a:rPr lang="en-US" dirty="0"/>
              <a:t>Routes of administration</a:t>
            </a:r>
          </a:p>
          <a:p>
            <a:pPr lvl="0"/>
            <a:r>
              <a:rPr lang="en-US" dirty="0"/>
              <a:t>Combination chemotherapy</a:t>
            </a:r>
          </a:p>
        </p:txBody>
      </p:sp>
    </p:spTree>
    <p:extLst>
      <p:ext uri="{BB962C8B-B14F-4D97-AF65-F5344CB8AC3E}">
        <p14:creationId xmlns:p14="http://schemas.microsoft.com/office/powerpoint/2010/main" val="2379545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Side Effects of Chemotherapy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>
          <a:xfrm>
            <a:off x="457200" y="1195349"/>
            <a:ext cx="8229600" cy="5053051"/>
          </a:xfrm>
        </p:spPr>
        <p:txBody>
          <a:bodyPr/>
          <a:lstStyle/>
          <a:p>
            <a:pPr lvl="0"/>
            <a:r>
              <a:rPr lang="en-US" dirty="0"/>
              <a:t>Bone marrow depression at nadir</a:t>
            </a:r>
          </a:p>
          <a:p>
            <a:pPr lvl="1"/>
            <a:r>
              <a:rPr lang="en-US" dirty="0"/>
              <a:t>Leukopenia</a:t>
            </a:r>
          </a:p>
          <a:p>
            <a:pPr lvl="1"/>
            <a:r>
              <a:rPr lang="en-US" dirty="0"/>
              <a:t>Thrombocytopenia</a:t>
            </a:r>
          </a:p>
          <a:p>
            <a:pPr lvl="1"/>
            <a:r>
              <a:rPr lang="en-US" dirty="0"/>
              <a:t>Anemia</a:t>
            </a:r>
          </a:p>
          <a:p>
            <a:pPr lvl="0"/>
            <a:r>
              <a:rPr lang="en-US" dirty="0"/>
              <a:t>Nausea, vomiting, diarrhea</a:t>
            </a:r>
          </a:p>
          <a:p>
            <a:pPr lvl="0"/>
            <a:r>
              <a:rPr lang="en-US" dirty="0"/>
              <a:t>Stomatitis</a:t>
            </a:r>
          </a:p>
          <a:p>
            <a:pPr lvl="0"/>
            <a:r>
              <a:rPr lang="en-US" dirty="0"/>
              <a:t>Alopecia</a:t>
            </a:r>
          </a:p>
          <a:p>
            <a:pPr lvl="0"/>
            <a:r>
              <a:rPr lang="en-US" dirty="0"/>
              <a:t>Reproductive alterations</a:t>
            </a:r>
          </a:p>
          <a:p>
            <a:pPr lvl="0"/>
            <a:r>
              <a:rPr lang="en-US" dirty="0"/>
              <a:t>Neurotoxicity</a:t>
            </a:r>
          </a:p>
        </p:txBody>
      </p:sp>
    </p:spTree>
    <p:extLst>
      <p:ext uri="{BB962C8B-B14F-4D97-AF65-F5344CB8AC3E}">
        <p14:creationId xmlns:p14="http://schemas.microsoft.com/office/powerpoint/2010/main" val="1568536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sym typeface="Lucida Sans"/>
              </a:rPr>
              <a:t>Chemotherapy Extravasation</a:t>
            </a:r>
            <a:endParaRPr lang="en-US" dirty="0">
              <a:sym typeface="Lucida Sans"/>
            </a:endParaRPr>
          </a:p>
        </p:txBody>
      </p:sp>
      <p:pic>
        <p:nvPicPr>
          <p:cNvPr id="3" name="Content Placeholder 2" descr="Large area of dark brown skin on a patient's chest. 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60" y="1600200"/>
            <a:ext cx="5124140" cy="4281534"/>
          </a:xfrm>
        </p:spPr>
      </p:pic>
    </p:spTree>
    <p:extLst>
      <p:ext uri="{BB962C8B-B14F-4D97-AF65-F5344CB8AC3E}">
        <p14:creationId xmlns:p14="http://schemas.microsoft.com/office/powerpoint/2010/main" val="381918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 I T E S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B</a:t>
            </a:r>
            <a:r>
              <a:rPr lang="en-US" dirty="0"/>
              <a:t>leeding</a:t>
            </a:r>
          </a:p>
          <a:p>
            <a:pPr lvl="0"/>
            <a:r>
              <a:rPr lang="en-US" b="1" dirty="0"/>
              <a:t>I</a:t>
            </a:r>
            <a:r>
              <a:rPr lang="en-US" dirty="0"/>
              <a:t>nfection</a:t>
            </a:r>
          </a:p>
          <a:p>
            <a:pPr lvl="0"/>
            <a:r>
              <a:rPr lang="en-US" b="1" dirty="0"/>
              <a:t>T</a:t>
            </a:r>
            <a:r>
              <a:rPr lang="en-US" dirty="0"/>
              <a:t>iredness</a:t>
            </a:r>
          </a:p>
          <a:p>
            <a:pPr lvl="0"/>
            <a:r>
              <a:rPr lang="en-US" b="1" dirty="0"/>
              <a:t>E</a:t>
            </a:r>
            <a:r>
              <a:rPr lang="en-US" dirty="0"/>
              <a:t>mesis</a:t>
            </a:r>
          </a:p>
          <a:p>
            <a:pPr lvl="0"/>
            <a:r>
              <a:rPr lang="en-US" b="1" dirty="0"/>
              <a:t>S</a:t>
            </a:r>
            <a:r>
              <a:rPr lang="en-US" dirty="0"/>
              <a:t>kin changes</a:t>
            </a:r>
          </a:p>
        </p:txBody>
      </p:sp>
    </p:spTree>
    <p:extLst>
      <p:ext uri="{BB962C8B-B14F-4D97-AF65-F5344CB8AC3E}">
        <p14:creationId xmlns:p14="http://schemas.microsoft.com/office/powerpoint/2010/main" val="14589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ym typeface="Lucida Sans"/>
              </a:rPr>
              <a:t>Learning </a:t>
            </a:r>
            <a:r>
              <a:rPr lang="en-US" dirty="0"/>
              <a:t>Outcomes (continued)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>
          <a:xfrm>
            <a:off x="457200" y="1195349"/>
            <a:ext cx="8229600" cy="4367251"/>
          </a:xfrm>
        </p:spPr>
        <p:txBody>
          <a:bodyPr/>
          <a:lstStyle/>
          <a:p>
            <a:pPr lvl="0"/>
            <a:r>
              <a:rPr lang="en-US" dirty="0"/>
              <a:t>Identify data to collect when caring for a patient with cancer.</a:t>
            </a:r>
          </a:p>
          <a:p>
            <a:pPr lvl="0"/>
            <a:r>
              <a:rPr lang="en-US" dirty="0"/>
              <a:t>Recognize common oncological emergencies and related nursing care.</a:t>
            </a:r>
          </a:p>
          <a:p>
            <a:pPr lvl="0"/>
            <a:r>
              <a:rPr lang="en-US" dirty="0"/>
              <a:t>Discuss how you will know if your nursing interventions have been effective.</a:t>
            </a:r>
          </a:p>
          <a:p>
            <a:pPr lvl="0"/>
            <a:r>
              <a:rPr lang="en-US" dirty="0"/>
              <a:t>Describe the role of hospice in providing care for patients with advanced cancer.</a:t>
            </a:r>
            <a:endParaRPr lang="en-US" dirty="0"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44132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Colony Stimulating Factors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>
          <a:xfrm>
            <a:off x="457200" y="1195349"/>
            <a:ext cx="8610600" cy="4068763"/>
          </a:xfrm>
        </p:spPr>
        <p:txBody>
          <a:bodyPr/>
          <a:lstStyle/>
          <a:p>
            <a:pPr lvl="0"/>
            <a:r>
              <a:rPr lang="en-US" spc="-10" dirty="0"/>
              <a:t>Granulocyte–colony-stimulating factor (G-C S F)</a:t>
            </a:r>
          </a:p>
          <a:p>
            <a:pPr lvl="0"/>
            <a:r>
              <a:rPr lang="en-US" spc="-10" dirty="0"/>
              <a:t>Granulocyte–colony-stimulating factor (G-C S F)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Erythropoietin</a:t>
            </a:r>
          </a:p>
          <a:p>
            <a:pPr lvl="0"/>
            <a:r>
              <a:rPr lang="en-US" dirty="0"/>
              <a:t>Interleukin-Two</a:t>
            </a:r>
          </a:p>
        </p:txBody>
      </p:sp>
    </p:spTree>
    <p:extLst>
      <p:ext uri="{BB962C8B-B14F-4D97-AF65-F5344CB8AC3E}">
        <p14:creationId xmlns:p14="http://schemas.microsoft.com/office/powerpoint/2010/main" val="4062397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Nursing Diagnoses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>
          <a:xfrm>
            <a:off x="457200" y="1195349"/>
            <a:ext cx="4648200" cy="4748251"/>
          </a:xfrm>
        </p:spPr>
        <p:txBody>
          <a:bodyPr/>
          <a:lstStyle/>
          <a:p>
            <a:pPr lvl="0"/>
            <a:r>
              <a:rPr lang="en-US" i="1" dirty="0"/>
              <a:t>Ineffective Coping</a:t>
            </a:r>
          </a:p>
          <a:p>
            <a:pPr lvl="0"/>
            <a:r>
              <a:rPr lang="en-US" i="1" dirty="0"/>
              <a:t>Acute or Chronic Pain</a:t>
            </a:r>
          </a:p>
          <a:p>
            <a:pPr lvl="0"/>
            <a:r>
              <a:rPr lang="en-US" i="1" dirty="0"/>
              <a:t>Risk for Infection</a:t>
            </a:r>
          </a:p>
          <a:p>
            <a:pPr lvl="0"/>
            <a:r>
              <a:rPr lang="en-US" i="1" dirty="0"/>
              <a:t>Ineffective Protection</a:t>
            </a:r>
          </a:p>
          <a:p>
            <a:r>
              <a:rPr lang="en-US" i="1" dirty="0"/>
              <a:t>Imbalanced Nutrition</a:t>
            </a:r>
          </a:p>
          <a:p>
            <a:r>
              <a:rPr lang="en-US" i="1" dirty="0"/>
              <a:t>Grieving</a:t>
            </a:r>
          </a:p>
          <a:p>
            <a:r>
              <a:rPr lang="en-US" i="1" dirty="0"/>
              <a:t>Social Isolation</a:t>
            </a:r>
          </a:p>
          <a:p>
            <a:r>
              <a:rPr lang="en-US" i="1" dirty="0"/>
              <a:t>Disturbed Body Image</a:t>
            </a:r>
          </a:p>
        </p:txBody>
      </p:sp>
    </p:spTree>
    <p:extLst>
      <p:ext uri="{BB962C8B-B14F-4D97-AF65-F5344CB8AC3E}">
        <p14:creationId xmlns:p14="http://schemas.microsoft.com/office/powerpoint/2010/main" val="3506530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Survivorship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Ongoing care needs</a:t>
            </a:r>
          </a:p>
          <a:p>
            <a:pPr lvl="1"/>
            <a:r>
              <a:rPr lang="en-US" dirty="0"/>
              <a:t>Medical</a:t>
            </a:r>
          </a:p>
          <a:p>
            <a:pPr lvl="1"/>
            <a:r>
              <a:rPr lang="en-US" dirty="0"/>
              <a:t>Physical</a:t>
            </a:r>
          </a:p>
          <a:p>
            <a:pPr lvl="1"/>
            <a:r>
              <a:rPr lang="en-US" dirty="0"/>
              <a:t>Psychosocial</a:t>
            </a:r>
          </a:p>
        </p:txBody>
      </p:sp>
    </p:spTree>
    <p:extLst>
      <p:ext uri="{BB962C8B-B14F-4D97-AF65-F5344CB8AC3E}">
        <p14:creationId xmlns:p14="http://schemas.microsoft.com/office/powerpoint/2010/main" val="1808179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Hospice Care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Less than 6-month prognosis</a:t>
            </a:r>
          </a:p>
          <a:p>
            <a:pPr lvl="0"/>
            <a:r>
              <a:rPr lang="en-US" dirty="0"/>
              <a:t>Inpatient</a:t>
            </a:r>
          </a:p>
          <a:p>
            <a:pPr lvl="0"/>
            <a:r>
              <a:rPr lang="en-US" dirty="0"/>
              <a:t>Outpatient</a:t>
            </a:r>
          </a:p>
          <a:p>
            <a:pPr lvl="0"/>
            <a:r>
              <a:rPr lang="en-US" dirty="0"/>
              <a:t>Interdisciplinary team</a:t>
            </a:r>
          </a:p>
          <a:p>
            <a:pPr lvl="0"/>
            <a:r>
              <a:rPr lang="en-US" dirty="0"/>
              <a:t>Family/caregivers</a:t>
            </a:r>
          </a:p>
        </p:txBody>
      </p:sp>
    </p:spTree>
    <p:extLst>
      <p:ext uri="{BB962C8B-B14F-4D97-AF65-F5344CB8AC3E}">
        <p14:creationId xmlns:p14="http://schemas.microsoft.com/office/powerpoint/2010/main" val="3691606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Oncological Emergencies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Superior vena cava syndrome</a:t>
            </a:r>
          </a:p>
          <a:p>
            <a:pPr lvl="0"/>
            <a:r>
              <a:rPr lang="en-US" dirty="0"/>
              <a:t>Spinal cord compression</a:t>
            </a:r>
          </a:p>
          <a:p>
            <a:pPr lvl="0"/>
            <a:r>
              <a:rPr lang="en-US" dirty="0"/>
              <a:t>Hypercalcemia</a:t>
            </a:r>
          </a:p>
        </p:txBody>
      </p:sp>
    </p:spTree>
    <p:extLst>
      <p:ext uri="{BB962C8B-B14F-4D97-AF65-F5344CB8AC3E}">
        <p14:creationId xmlns:p14="http://schemas.microsoft.com/office/powerpoint/2010/main" val="2247867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23D180-8E6B-42CD-8D74-F5C731EE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BB593-BC54-416D-A4F1-8371A1997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485900"/>
          </a:xfrm>
        </p:spPr>
        <p:txBody>
          <a:bodyPr/>
          <a:lstStyle/>
          <a:p>
            <a:r>
              <a:rPr lang="en-US" dirty="0"/>
              <a:t>The nurse is reviewing lab data of a Stage 4 breast cancer patient. What lab data may indicate further metastasis?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E8B1E2-11D3-4B66-8520-8C9EBFFB367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819400"/>
            <a:ext cx="8534400" cy="25908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/>
              <a:t>Potassium 3.4 milliequivalents per liter</a:t>
            </a:r>
          </a:p>
          <a:p>
            <a:pPr>
              <a:buFont typeface="+mj-lt"/>
              <a:buAutoNum type="arabicPeriod"/>
            </a:pPr>
            <a:r>
              <a:rPr lang="en-US"/>
              <a:t>Calcium 12.5 milligrams per deciliter</a:t>
            </a:r>
          </a:p>
          <a:p>
            <a:pPr>
              <a:buFont typeface="+mj-lt"/>
              <a:buAutoNum type="arabicPeriod"/>
            </a:pPr>
            <a:r>
              <a:rPr lang="en-US"/>
              <a:t>Sodium 138 milliequivalents per liter</a:t>
            </a:r>
          </a:p>
          <a:p>
            <a:pPr>
              <a:buFont typeface="+mj-lt"/>
              <a:buAutoNum type="arabicPeriod"/>
            </a:pPr>
            <a:r>
              <a:rPr lang="en-US"/>
              <a:t>Hemoglobin 10.5 grams per deciliter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29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23D180-8E6B-42CD-8D74-F5C731EE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Question Answer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BB593-BC54-416D-A4F1-8371A1997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534400" cy="533400"/>
          </a:xfrm>
        </p:spPr>
        <p:txBody>
          <a:bodyPr/>
          <a:lstStyle/>
          <a:p>
            <a:r>
              <a:rPr lang="en-US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24803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23D180-8E6B-42CD-8D74-F5C731EE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(continued_1)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BB593-BC54-416D-A4F1-8371A1997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028700"/>
          </a:xfrm>
        </p:spPr>
        <p:txBody>
          <a:bodyPr/>
          <a:lstStyle/>
          <a:p>
            <a:r>
              <a:rPr lang="en-US" dirty="0"/>
              <a:t>What does M0 stand for in the tumor-node-metastasis (T N M) staging system?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E8B1E2-11D3-4B66-8520-8C9EBFFB367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514600"/>
            <a:ext cx="8534400" cy="23622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dirty="0" err="1"/>
              <a:t>Distant</a:t>
            </a:r>
            <a:r>
              <a:rPr lang="es-ES" dirty="0"/>
              <a:t> </a:t>
            </a:r>
            <a:r>
              <a:rPr lang="es-ES" dirty="0" err="1"/>
              <a:t>metastasis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Proximal </a:t>
            </a:r>
            <a:r>
              <a:rPr lang="es-ES" dirty="0" err="1"/>
              <a:t>metastasis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No </a:t>
            </a:r>
            <a:r>
              <a:rPr lang="es-ES" dirty="0" err="1"/>
              <a:t>metastasis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 err="1"/>
              <a:t>Unable</a:t>
            </a:r>
            <a:r>
              <a:rPr lang="es-ES" dirty="0"/>
              <a:t> to </a:t>
            </a:r>
            <a:r>
              <a:rPr lang="es-ES" dirty="0" err="1"/>
              <a:t>evaluate</a:t>
            </a:r>
            <a:r>
              <a:rPr lang="es-ES" dirty="0"/>
              <a:t> </a:t>
            </a:r>
            <a:r>
              <a:rPr lang="es-ES" dirty="0" err="1"/>
              <a:t>metastasis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8829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23D180-8E6B-42CD-8D74-F5C731EE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(continued_1)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BB593-BC54-416D-A4F1-8371A1997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3300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23D180-8E6B-42CD-8D74-F5C731EE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(continued_2)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BB593-BC54-416D-A4F1-8371A1997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562100"/>
          </a:xfrm>
        </p:spPr>
        <p:txBody>
          <a:bodyPr/>
          <a:lstStyle/>
          <a:p>
            <a:r>
              <a:rPr lang="en-US" dirty="0"/>
              <a:t>Which principles are essential for maintaining safety when working with patients with radioactive implants? </a:t>
            </a:r>
            <a:r>
              <a:rPr lang="en-US" sz="2800" i="1" dirty="0"/>
              <a:t>Select all that apply.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E8B1E2-11D3-4B66-8520-8C9EBFFB367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834640"/>
            <a:ext cx="8534400" cy="29718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Caring</a:t>
            </a:r>
          </a:p>
          <a:p>
            <a:pPr>
              <a:buFont typeface="+mj-lt"/>
              <a:buAutoNum type="arabicPeriod"/>
            </a:pPr>
            <a:r>
              <a:rPr lang="en-US" dirty="0"/>
              <a:t>Time</a:t>
            </a:r>
          </a:p>
          <a:p>
            <a:pPr>
              <a:buFont typeface="+mj-lt"/>
              <a:buAutoNum type="arabicPeriod"/>
            </a:pPr>
            <a:r>
              <a:rPr lang="en-US" dirty="0"/>
              <a:t>Distance</a:t>
            </a:r>
          </a:p>
          <a:p>
            <a:pPr>
              <a:buFont typeface="+mj-lt"/>
              <a:buAutoNum type="arabicPeriod"/>
            </a:pPr>
            <a:r>
              <a:rPr lang="en-US" dirty="0"/>
              <a:t>Communication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Shielding</a:t>
            </a:r>
          </a:p>
        </p:txBody>
      </p:sp>
    </p:spTree>
    <p:extLst>
      <p:ext uri="{BB962C8B-B14F-4D97-AF65-F5344CB8AC3E}">
        <p14:creationId xmlns:p14="http://schemas.microsoft.com/office/powerpoint/2010/main" val="34510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ym typeface="Lucida Sans"/>
              </a:rPr>
              <a:t>Review of Anatomy and Physiology of Normal Cells</a:t>
            </a:r>
          </a:p>
        </p:txBody>
      </p:sp>
      <p:pic>
        <p:nvPicPr>
          <p:cNvPr id="4" name="Content Placeholder 3" descr="Cross sectional view of a normal cell with its parts labeled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52" y="1161098"/>
            <a:ext cx="6746248" cy="5092180"/>
          </a:xfrm>
        </p:spPr>
      </p:pic>
    </p:spTree>
    <p:extLst>
      <p:ext uri="{BB962C8B-B14F-4D97-AF65-F5344CB8AC3E}">
        <p14:creationId xmlns:p14="http://schemas.microsoft.com/office/powerpoint/2010/main" val="1191528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23D180-8E6B-42CD-8D74-F5C731EE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(continued_2)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BB593-BC54-416D-A4F1-8371A1997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534400" cy="533400"/>
          </a:xfrm>
        </p:spPr>
        <p:txBody>
          <a:bodyPr/>
          <a:lstStyle/>
          <a:p>
            <a:r>
              <a:rPr lang="en-US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2, 3, 5</a:t>
            </a:r>
          </a:p>
        </p:txBody>
      </p:sp>
    </p:spTree>
    <p:extLst>
      <p:ext uri="{BB962C8B-B14F-4D97-AF65-F5344CB8AC3E}">
        <p14:creationId xmlns:p14="http://schemas.microsoft.com/office/powerpoint/2010/main" val="2180954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23D180-8E6B-42CD-8D74-F5C731EE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(continued_3)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BB593-BC54-416D-A4F1-8371A1997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333500"/>
          </a:xfrm>
        </p:spPr>
        <p:txBody>
          <a:bodyPr/>
          <a:lstStyle/>
          <a:p>
            <a:r>
              <a:rPr lang="en-US" dirty="0"/>
              <a:t>Which nursing interventions are appropriate for a patient with thrombocytopenia?</a:t>
            </a:r>
            <a:br>
              <a:rPr lang="en-US" dirty="0"/>
            </a:br>
            <a:r>
              <a:rPr lang="en-US" sz="2800" i="1" dirty="0"/>
              <a:t>Select all that apply.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E8B1E2-11D3-4B66-8520-8C9EBFFB367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667000"/>
            <a:ext cx="8534400" cy="2895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Limit visitors.</a:t>
            </a:r>
          </a:p>
          <a:p>
            <a:pPr>
              <a:buFont typeface="+mj-lt"/>
              <a:buAutoNum type="arabicPeriod"/>
            </a:pPr>
            <a:r>
              <a:rPr lang="en-US" dirty="0"/>
              <a:t>Protect from injury.</a:t>
            </a:r>
          </a:p>
          <a:p>
            <a:pPr>
              <a:buFont typeface="+mj-lt"/>
              <a:buAutoNum type="arabicPeriod"/>
            </a:pPr>
            <a:r>
              <a:rPr lang="en-US" dirty="0"/>
              <a:t>Report bruising or bleeding.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Avoid unwashed fruits or vegetables.</a:t>
            </a:r>
          </a:p>
          <a:p>
            <a:pPr>
              <a:buFont typeface="+mj-lt"/>
              <a:buAutoNum type="arabicPeriod"/>
            </a:pPr>
            <a:r>
              <a:rPr lang="en-US" dirty="0"/>
              <a:t>Administer oxygen as ordered.</a:t>
            </a:r>
          </a:p>
        </p:txBody>
      </p:sp>
    </p:spTree>
    <p:extLst>
      <p:ext uri="{BB962C8B-B14F-4D97-AF65-F5344CB8AC3E}">
        <p14:creationId xmlns:p14="http://schemas.microsoft.com/office/powerpoint/2010/main" val="1929496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23D180-8E6B-42CD-8D74-F5C731EE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Answers (continued_3)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BB593-BC54-416D-A4F1-8371A1997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2, 3</a:t>
            </a:r>
          </a:p>
        </p:txBody>
      </p:sp>
    </p:spTree>
    <p:extLst>
      <p:ext uri="{BB962C8B-B14F-4D97-AF65-F5344CB8AC3E}">
        <p14:creationId xmlns:p14="http://schemas.microsoft.com/office/powerpoint/2010/main" val="1501653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23D180-8E6B-42CD-8D74-F5C731EE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(continued_4)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BB593-BC54-416D-A4F1-8371A1997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866900"/>
          </a:xfrm>
        </p:spPr>
        <p:txBody>
          <a:bodyPr/>
          <a:lstStyle/>
          <a:p>
            <a:r>
              <a:rPr lang="en-US" sz="3000" dirty="0"/>
              <a:t>The nurse is preparing a teaching plan for a patient being transferred to hospice services. What should the nurse include in teaching?</a:t>
            </a:r>
            <a:br>
              <a:rPr lang="en-US" sz="3000" dirty="0"/>
            </a:br>
            <a:r>
              <a:rPr lang="en-US" sz="2600" i="1" dirty="0"/>
              <a:t>Select all that apply.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E8B1E2-11D3-4B66-8520-8C9EBFFB367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3116580"/>
            <a:ext cx="8534400" cy="3657600"/>
          </a:xfrm>
        </p:spPr>
        <p:txBody>
          <a:bodyPr/>
          <a:lstStyle/>
          <a:p>
            <a:pPr>
              <a:spcBef>
                <a:spcPts val="400"/>
              </a:spcBef>
              <a:buFont typeface="+mj-lt"/>
              <a:buAutoNum type="arabicPeriod"/>
            </a:pPr>
            <a:r>
              <a:rPr lang="en-US" sz="2800" dirty="0"/>
              <a:t>Hospice care promotes quality of life.</a:t>
            </a:r>
          </a:p>
          <a:p>
            <a:pPr>
              <a:spcBef>
                <a:spcPts val="400"/>
              </a:spcBef>
              <a:buFont typeface="+mj-lt"/>
              <a:buAutoNum type="arabicPeriod"/>
            </a:pPr>
            <a:r>
              <a:rPr lang="en-US" sz="2800" dirty="0"/>
              <a:t>Hospice is a private pay facility.</a:t>
            </a:r>
          </a:p>
          <a:p>
            <a:pPr>
              <a:spcBef>
                <a:spcPts val="400"/>
              </a:spcBef>
              <a:buFont typeface="+mj-lt"/>
              <a:buAutoNum type="arabicPeriod"/>
            </a:pPr>
            <a:r>
              <a:rPr lang="en-US" sz="2800" dirty="0"/>
              <a:t>A new physician will provide all care oversight.</a:t>
            </a:r>
          </a:p>
          <a:p>
            <a:pPr>
              <a:spcBef>
                <a:spcPts val="400"/>
              </a:spcBef>
              <a:buFont typeface="+mj-lt"/>
              <a:buAutoNum type="arabicPeriod"/>
            </a:pPr>
            <a:r>
              <a:rPr lang="en-US" sz="2800" dirty="0"/>
              <a:t>Hospice provides an interdisciplinary and holistic plan of care.</a:t>
            </a:r>
          </a:p>
          <a:p>
            <a:pPr>
              <a:spcBef>
                <a:spcPts val="400"/>
              </a:spcBef>
              <a:buFont typeface="+mj-lt"/>
              <a:buAutoNum type="arabicPeriod"/>
            </a:pPr>
            <a:r>
              <a:rPr lang="en-US" sz="2800" dirty="0"/>
              <a:t>Hospice care helps families up to 1 year after patient death.</a:t>
            </a:r>
          </a:p>
        </p:txBody>
      </p:sp>
    </p:spTree>
    <p:extLst>
      <p:ext uri="{BB962C8B-B14F-4D97-AF65-F5344CB8AC3E}">
        <p14:creationId xmlns:p14="http://schemas.microsoft.com/office/powerpoint/2010/main" val="2457228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23D180-8E6B-42CD-8D74-F5C731EE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(continued_4)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BB593-BC54-416D-A4F1-8371A1997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534400" cy="609600"/>
          </a:xfrm>
        </p:spPr>
        <p:txBody>
          <a:bodyPr/>
          <a:lstStyle/>
          <a:p>
            <a:r>
              <a:rPr lang="en-US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1, 4, 5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087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ym typeface="Lucida Sans"/>
              </a:rPr>
              <a:t>Cell Cycle</a:t>
            </a:r>
          </a:p>
        </p:txBody>
      </p:sp>
      <p:pic>
        <p:nvPicPr>
          <p:cNvPr id="3" name="Content Placeholder 2" descr="Cell life cycle sphere with each phase labeled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97" y="1513744"/>
            <a:ext cx="6457971" cy="4277456"/>
          </a:xfrm>
        </p:spPr>
      </p:pic>
    </p:spTree>
    <p:extLst>
      <p:ext uri="{BB962C8B-B14F-4D97-AF65-F5344CB8AC3E}">
        <p14:creationId xmlns:p14="http://schemas.microsoft.com/office/powerpoint/2010/main" val="80940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Cancer Concepts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Neoplasm</a:t>
            </a:r>
          </a:p>
          <a:p>
            <a:pPr lvl="0"/>
            <a:r>
              <a:rPr lang="en-US"/>
              <a:t>Benign</a:t>
            </a:r>
          </a:p>
          <a:p>
            <a:pPr lvl="0"/>
            <a:r>
              <a:rPr lang="en-US"/>
              <a:t>Malignant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6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Cancer Pathophysiology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Mutation of cellular genes</a:t>
            </a:r>
          </a:p>
          <a:p>
            <a:pPr lvl="0"/>
            <a:r>
              <a:rPr lang="en-US" dirty="0"/>
              <a:t>Abnormal cell growth</a:t>
            </a:r>
          </a:p>
          <a:p>
            <a:pPr lvl="0"/>
            <a:r>
              <a:rPr lang="en-US" dirty="0"/>
              <a:t>No cell division limit</a:t>
            </a:r>
          </a:p>
          <a:p>
            <a:pPr lvl="0"/>
            <a:r>
              <a:rPr lang="en-US" dirty="0"/>
              <a:t>Lack of contact inhibition</a:t>
            </a:r>
          </a:p>
        </p:txBody>
      </p:sp>
    </p:spTree>
    <p:extLst>
      <p:ext uri="{BB962C8B-B14F-4D97-AF65-F5344CB8AC3E}">
        <p14:creationId xmlns:p14="http://schemas.microsoft.com/office/powerpoint/2010/main" val="251772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Etiology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Carcinogen exposure</a:t>
            </a:r>
          </a:p>
          <a:p>
            <a:pPr lvl="0"/>
            <a:r>
              <a:rPr lang="en-US" dirty="0"/>
              <a:t>Cancer cell growth and reproduction </a:t>
            </a:r>
          </a:p>
          <a:p>
            <a:pPr lvl="1"/>
            <a:r>
              <a:rPr lang="en-US" dirty="0"/>
              <a:t>Initiation</a:t>
            </a:r>
          </a:p>
          <a:p>
            <a:pPr lvl="1"/>
            <a:r>
              <a:rPr lang="en-US" dirty="0"/>
              <a:t>Promotion</a:t>
            </a:r>
          </a:p>
          <a:p>
            <a:pPr lvl="1"/>
            <a:r>
              <a:rPr lang="en-US" dirty="0"/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145432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Risk Factors</a:t>
            </a:r>
            <a:endParaRPr lang="en-US" dirty="0">
              <a:sym typeface="Lucida Sans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idx="1"/>
          </p:nvPr>
        </p:nvSpPr>
        <p:spPr>
          <a:xfrm>
            <a:off x="457200" y="1195349"/>
            <a:ext cx="8229600" cy="4748251"/>
          </a:xfrm>
        </p:spPr>
        <p:txBody>
          <a:bodyPr/>
          <a:lstStyle/>
          <a:p>
            <a:pPr lvl="0"/>
            <a:r>
              <a:rPr lang="en-US" dirty="0" err="1"/>
              <a:t>Oncoviruses</a:t>
            </a:r>
            <a:endParaRPr lang="en-US" dirty="0"/>
          </a:p>
          <a:p>
            <a:pPr lvl="0"/>
            <a:r>
              <a:rPr lang="en-US" dirty="0"/>
              <a:t>Radiation</a:t>
            </a:r>
          </a:p>
          <a:p>
            <a:pPr lvl="0"/>
            <a:r>
              <a:rPr lang="en-US" dirty="0"/>
              <a:t>Chemicals</a:t>
            </a:r>
          </a:p>
          <a:p>
            <a:pPr lvl="0"/>
            <a:r>
              <a:rPr lang="en-US" dirty="0"/>
              <a:t>Irritants</a:t>
            </a:r>
          </a:p>
          <a:p>
            <a:r>
              <a:rPr lang="en-US" dirty="0"/>
              <a:t>Genetics</a:t>
            </a:r>
          </a:p>
          <a:p>
            <a:r>
              <a:rPr lang="en-US" dirty="0"/>
              <a:t>Diet</a:t>
            </a:r>
          </a:p>
          <a:p>
            <a:r>
              <a:rPr lang="en-US" dirty="0"/>
              <a:t>Hormones</a:t>
            </a:r>
          </a:p>
          <a:p>
            <a:r>
              <a:rPr lang="en-US" dirty="0"/>
              <a:t>Immune factors</a:t>
            </a:r>
          </a:p>
        </p:txBody>
      </p:sp>
    </p:spTree>
    <p:extLst>
      <p:ext uri="{BB962C8B-B14F-4D97-AF65-F5344CB8AC3E}">
        <p14:creationId xmlns:p14="http://schemas.microsoft.com/office/powerpoint/2010/main" val="13006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D Nursing">
      <a:dk1>
        <a:srgbClr val="737373"/>
      </a:dk1>
      <a:lt1>
        <a:sysClr val="window" lastClr="FFFFFF"/>
      </a:lt1>
      <a:dk2>
        <a:srgbClr val="28805C"/>
      </a:dk2>
      <a:lt2>
        <a:srgbClr val="FFFFFF"/>
      </a:lt2>
      <a:accent1>
        <a:srgbClr val="28805C"/>
      </a:accent1>
      <a:accent2>
        <a:srgbClr val="737373"/>
      </a:accent2>
      <a:accent3>
        <a:srgbClr val="D99C21"/>
      </a:accent3>
      <a:accent4>
        <a:srgbClr val="C00000"/>
      </a:accent4>
      <a:accent5>
        <a:srgbClr val="BFBFBF"/>
      </a:accent5>
      <a:accent6>
        <a:srgbClr val="C2ECD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_Nursing_Template_Sample.potx" id="{3A991383-4E37-45C3-BFBF-2CA8527BAB96}" vid="{4A2C48B4-D717-466E-8E9B-33A3E46463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c73501-d892-4798-8321-2611750ec2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8385B5E2AC949AF11150DD84F6C37" ma:contentTypeVersion="11" ma:contentTypeDescription="Create a new document." ma:contentTypeScope="" ma:versionID="36b56c1c0724fb546e3f46be05c4d6a4">
  <xsd:schema xmlns:xsd="http://www.w3.org/2001/XMLSchema" xmlns:xs="http://www.w3.org/2001/XMLSchema" xmlns:p="http://schemas.microsoft.com/office/2006/metadata/properties" xmlns:ns3="00c73501-d892-4798-8321-2611750ec216" xmlns:ns4="a592d4b5-ef12-4eb7-8b0a-4321abea656b" targetNamespace="http://schemas.microsoft.com/office/2006/metadata/properties" ma:root="true" ma:fieldsID="bc5a029c63219565ea9b56375035dac7" ns3:_="" ns4:_="">
    <xsd:import namespace="00c73501-d892-4798-8321-2611750ec216"/>
    <xsd:import namespace="a592d4b5-ef12-4eb7-8b0a-4321abea65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73501-d892-4798-8321-2611750ec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2d4b5-ef12-4eb7-8b0a-4321abea656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C939C3-7EE7-4FC7-818E-985D0213E860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00c73501-d892-4798-8321-2611750ec216"/>
    <ds:schemaRef ds:uri="http://schemas.microsoft.com/office/infopath/2007/PartnerControls"/>
    <ds:schemaRef ds:uri="http://schemas.openxmlformats.org/package/2006/metadata/core-properties"/>
    <ds:schemaRef ds:uri="a592d4b5-ef12-4eb7-8b0a-4321abea656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23EB0E3-5915-4E57-8F39-28F926E76D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BA91B4-7455-41B0-92B1-CF48667A33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73501-d892-4798-8321-2611750ec216"/>
    <ds:schemaRef ds:uri="a592d4b5-ef12-4eb7-8b0a-4321abea6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697</Words>
  <Application>Microsoft Office PowerPoint</Application>
  <PresentationFormat>On-screen Show (4:3)</PresentationFormat>
  <Paragraphs>195</Paragraphs>
  <Slides>44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Lucida Sans</vt:lpstr>
      <vt:lpstr>Wingdings</vt:lpstr>
      <vt:lpstr>Office Theme</vt:lpstr>
      <vt:lpstr> </vt:lpstr>
      <vt:lpstr>Learning Outcomes</vt:lpstr>
      <vt:lpstr>Learning Outcomes (continued)</vt:lpstr>
      <vt:lpstr>Review of Anatomy and Physiology of Normal Cells</vt:lpstr>
      <vt:lpstr>Cell Cycle</vt:lpstr>
      <vt:lpstr>Cancer Concepts</vt:lpstr>
      <vt:lpstr>Cancer Pathophysiology</vt:lpstr>
      <vt:lpstr>Etiology</vt:lpstr>
      <vt:lpstr>Risk Factors</vt:lpstr>
      <vt:lpstr>Cancer Statistics</vt:lpstr>
      <vt:lpstr>Cancer Types</vt:lpstr>
      <vt:lpstr>Adenocarcinoma of the Caecum</vt:lpstr>
      <vt:lpstr>Lung Cancer</vt:lpstr>
      <vt:lpstr>Metastasis</vt:lpstr>
      <vt:lpstr>Metastasis to Skin</vt:lpstr>
      <vt:lpstr>Most Common Cancers</vt:lpstr>
      <vt:lpstr>Prevention</vt:lpstr>
      <vt:lpstr>Diagnosis</vt:lpstr>
      <vt:lpstr>Fine Needle Biopsy</vt:lpstr>
      <vt:lpstr>Stereotactic Biopsy</vt:lpstr>
      <vt:lpstr>Mammogram</vt:lpstr>
      <vt:lpstr>Staging</vt:lpstr>
      <vt:lpstr>Therapeutic Interventions</vt:lpstr>
      <vt:lpstr>Side Effects of Radiation</vt:lpstr>
      <vt:lpstr>Radiation Safety</vt:lpstr>
      <vt:lpstr>Chemotherapy</vt:lpstr>
      <vt:lpstr>Side Effects of Chemotherapy</vt:lpstr>
      <vt:lpstr>Chemotherapy Extravasation</vt:lpstr>
      <vt:lpstr>B I T E S</vt:lpstr>
      <vt:lpstr>Colony Stimulating Factors</vt:lpstr>
      <vt:lpstr>Nursing Diagnoses</vt:lpstr>
      <vt:lpstr>Survivorship</vt:lpstr>
      <vt:lpstr>Hospice Care</vt:lpstr>
      <vt:lpstr>Oncological Emergencies</vt:lpstr>
      <vt:lpstr>Review Question</vt:lpstr>
      <vt:lpstr>Review Question Answer</vt:lpstr>
      <vt:lpstr>Review Question (continued_1)</vt:lpstr>
      <vt:lpstr>Review Question Answer (continued_1)</vt:lpstr>
      <vt:lpstr>Review Question (continued_2)</vt:lpstr>
      <vt:lpstr>Review Question Answer (continued_2)</vt:lpstr>
      <vt:lpstr>Review Question (continued_3)</vt:lpstr>
      <vt:lpstr>Review Question Answers (continued_3)</vt:lpstr>
      <vt:lpstr>Review Question (continued_4)</vt:lpstr>
      <vt:lpstr>Review Question Answer (continued_4)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 Nursing Care of Patients With Cancer</dc:title>
  <dc:creator>Williams and Hopper</dc:creator>
  <cp:lastModifiedBy>Paula Reeves</cp:lastModifiedBy>
  <cp:revision>110</cp:revision>
  <cp:lastPrinted>2023-08-08T17:55:14Z</cp:lastPrinted>
  <dcterms:created xsi:type="dcterms:W3CDTF">2019-01-22T06:29:46Z</dcterms:created>
  <dcterms:modified xsi:type="dcterms:W3CDTF">2023-08-08T17:56:03Z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0x0101001D98385B5E2AC949AF11150DD84F6C37</vt:lpwstr>
  </property>
  <property fmtid="{D5CDD505-2E9C-101B-9397-08002B2CF9AE}" pid="3" name="_dlc_DocIdItemGuid">
    <vt:lpwstr>647463b2-28f5-46c6-8d1e-a6b9b2370ab9</vt:lpwstr>
  </property>
  <property fmtid="{D5CDD505-2E9C-101B-9397-08002B2CF9AE}" pid="4" name="Category">
    <vt:lpwstr>.F.A. Davis</vt:lpwstr>
  </property>
  <property fmtid="{D5CDD505-2E9C-101B-9397-08002B2CF9AE}" pid="5" name="v7hm">
    <vt:lpwstr/>
  </property>
  <property fmtid="{D5CDD505-2E9C-101B-9397-08002B2CF9AE}" pid="6" name="Sub-Category">
    <vt:lpwstr>FAD Powerpiont Presentations</vt:lpwstr>
  </property>
  <property fmtid="{D5CDD505-2E9C-101B-9397-08002B2CF9AE}" pid="7" name="SortOrder">
    <vt:lpwstr/>
  </property>
  <property fmtid="{D5CDD505-2E9C-101B-9397-08002B2CF9AE}" pid="8" name="_dlc_DocId">
    <vt:lpwstr>HESUHV4WET5P-708-25</vt:lpwstr>
  </property>
  <property fmtid="{D5CDD505-2E9C-101B-9397-08002B2CF9AE}" pid="9" name="_dlc_DocIdUrl">
    <vt:lpwstr>http://portal.fadavis.com/marketing/_layouts/15/DocIdRedir.aspx?ID=HESUHV4WET5P-708-25, HESUHV4WET5P-708-25</vt:lpwstr>
  </property>
  <property fmtid="{D5CDD505-2E9C-101B-9397-08002B2CF9AE}" pid="10" name="Tertiary Category">
    <vt:lpwstr/>
  </property>
</Properties>
</file>