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137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A57A5FF6-C70B-422A-9DE1-1979210F5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51494" indent="-289036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56145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18602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81060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FB3A8EF-779E-411F-A4AE-7DCDD8DF5B2A}" type="slidenum">
              <a:rPr lang="en-US" altLang="en-US" sz="1200">
                <a:solidFill>
                  <a:schemeClr val="tx1"/>
                </a:solidFill>
              </a:rPr>
              <a:pPr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69F9092-8B65-40CC-BEA8-7363D8DDD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71E31B9-565B-45A7-B484-318C9204D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Please refer to figure 27.1, page 511, system of lymph vessel.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22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6C98677F-66E4-4828-A68A-7B4750B70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51494" indent="-289036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56145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18602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81060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6EEAD6-D95A-4004-BEF7-2C1AF578BA72}" type="slidenum">
              <a:rPr lang="en-US" altLang="en-US" sz="1200">
                <a:solidFill>
                  <a:schemeClr val="tx1"/>
                </a:solidFill>
              </a:rPr>
              <a:pPr/>
              <a:t>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C45829A9-9905-41C0-A2AE-8FF1D6EBB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2B1E2C0-D49F-4E81-8F73-E93B74BB5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Please refer to figure 27.1, page 511, system of lymph vessel.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0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84523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1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" r="3019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27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526669"/>
          </a:xfrm>
        </p:spPr>
        <p:txBody>
          <a:bodyPr/>
          <a:lstStyle/>
          <a:p>
            <a:r>
              <a:rPr lang="en-US" altLang="en-US" dirty="0"/>
              <a:t>Hematological and Lymphatic System Function, Assessment, and Therapeutic Measures</a:t>
            </a:r>
            <a:endParaRPr lang="en-US" dirty="0"/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2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37CA279-CF0D-4977-BF22-98875D26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Formation of a Blood Clot</a:t>
            </a:r>
          </a:p>
        </p:txBody>
      </p:sp>
      <p:pic>
        <p:nvPicPr>
          <p:cNvPr id="3" name="Content Placeholder 2" descr="Formation of a blood clot flowchar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95388"/>
            <a:ext cx="4454957" cy="4748212"/>
          </a:xfrm>
        </p:spPr>
      </p:pic>
    </p:spTree>
    <p:extLst>
      <p:ext uri="{BB962C8B-B14F-4D97-AF65-F5344CB8AC3E}">
        <p14:creationId xmlns:p14="http://schemas.microsoft.com/office/powerpoint/2010/main" val="144722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BAF5117-0A8C-4518-ACE0-60015EA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Lymphatic System</a:t>
            </a:r>
            <a:endParaRPr lang="en-US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FC721-83E2-4A9F-B47E-26C65279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382000" cy="5053051"/>
          </a:xfrm>
        </p:spPr>
        <p:txBody>
          <a:bodyPr/>
          <a:lstStyle/>
          <a:p>
            <a:r>
              <a:rPr lang="en-GB"/>
              <a:t>Consists of</a:t>
            </a:r>
          </a:p>
          <a:p>
            <a:pPr lvl="1"/>
            <a:r>
              <a:rPr lang="en-GB" dirty="0"/>
              <a:t>Lymph </a:t>
            </a:r>
          </a:p>
          <a:p>
            <a:pPr lvl="1"/>
            <a:r>
              <a:rPr lang="en-GB" dirty="0"/>
              <a:t>Lymph nodes and nodules</a:t>
            </a:r>
          </a:p>
          <a:p>
            <a:pPr lvl="1"/>
            <a:r>
              <a:rPr lang="en-GB" dirty="0"/>
              <a:t>Lymph vessels</a:t>
            </a:r>
          </a:p>
          <a:p>
            <a:pPr lvl="1"/>
            <a:r>
              <a:rPr lang="en-GB" altLang="en-US" dirty="0"/>
              <a:t>Spleen</a:t>
            </a:r>
          </a:p>
          <a:p>
            <a:pPr lvl="1"/>
            <a:r>
              <a:rPr lang="en-GB" altLang="en-US" dirty="0"/>
              <a:t>Thymus</a:t>
            </a:r>
            <a:endParaRPr lang="en-GB" dirty="0"/>
          </a:p>
          <a:p>
            <a:r>
              <a:rPr lang="en-GB" dirty="0"/>
              <a:t>Functions include</a:t>
            </a:r>
          </a:p>
          <a:p>
            <a:pPr lvl="1"/>
            <a:r>
              <a:rPr lang="en-GB" dirty="0"/>
              <a:t>Returning tissue fluid to maintain blood volume</a:t>
            </a:r>
          </a:p>
          <a:p>
            <a:pPr lvl="1"/>
            <a:r>
              <a:rPr lang="en-GB" dirty="0"/>
              <a:t>Protecting the body against pathogens and other foreign material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24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92BE0F2-212A-44F0-BF87-4877F4EB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Lymphatic System (continued)</a:t>
            </a:r>
            <a:endParaRPr lang="en-US" altLang="en-US" dirty="0"/>
          </a:p>
        </p:txBody>
      </p:sp>
      <p:pic>
        <p:nvPicPr>
          <p:cNvPr id="4" name="Content Placeholder 3" descr="Cross sectional view of the body with the lymphatic system highlighted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05" y="1195388"/>
            <a:ext cx="2211390" cy="4911418"/>
          </a:xfrm>
        </p:spPr>
      </p:pic>
    </p:spTree>
    <p:extLst>
      <p:ext uri="{BB962C8B-B14F-4D97-AF65-F5344CB8AC3E}">
        <p14:creationId xmlns:p14="http://schemas.microsoft.com/office/powerpoint/2010/main" val="389519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D8C731B4-D903-4468-AFC1-3E91DD5DA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Aging Changes</a:t>
            </a:r>
          </a:p>
        </p:txBody>
      </p:sp>
      <p:pic>
        <p:nvPicPr>
          <p:cNvPr id="3" name="Content Placeholder 2" descr="The aging hematologic and lymphatic system flowchart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806" y="1447800"/>
            <a:ext cx="4450387" cy="4443412"/>
          </a:xfrm>
        </p:spPr>
      </p:pic>
    </p:spTree>
    <p:extLst>
      <p:ext uri="{BB962C8B-B14F-4D97-AF65-F5344CB8AC3E}">
        <p14:creationId xmlns:p14="http://schemas.microsoft.com/office/powerpoint/2010/main" val="386689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EDDEBD-7CA1-4BED-9736-B6655EF31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Health History</a:t>
            </a:r>
            <a:endParaRPr lang="en-US" altLang="en-US" dirty="0"/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7BE5FA2-19BC-4CD2-919C-F651A290AE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Reason for seeking care</a:t>
            </a:r>
          </a:p>
          <a:p>
            <a:r>
              <a:rPr lang="en-US" altLang="en-US"/>
              <a:t>Family history</a:t>
            </a:r>
          </a:p>
          <a:p>
            <a:r>
              <a:rPr lang="en-US" altLang="en-US"/>
              <a:t>Diet history</a:t>
            </a:r>
          </a:p>
          <a:p>
            <a:r>
              <a:rPr lang="en-US" altLang="en-US"/>
              <a:t>Medications</a:t>
            </a:r>
          </a:p>
          <a:p>
            <a:r>
              <a:rPr lang="en-US" altLang="en-US"/>
              <a:t>Occupational/exposure</a:t>
            </a:r>
            <a:endParaRPr lang="en-US" altLang="en-US" dirty="0"/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FBA5E3A0-D255-428A-A0D7-1AE4FA6C04D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Fatigue</a:t>
            </a:r>
          </a:p>
          <a:p>
            <a:r>
              <a:rPr lang="en-US" altLang="en-US" dirty="0"/>
              <a:t>Bleeding tendencies</a:t>
            </a:r>
          </a:p>
          <a:p>
            <a:r>
              <a:rPr lang="en-US" altLang="en-US" dirty="0"/>
              <a:t>Respiratory symptoms</a:t>
            </a:r>
          </a:p>
          <a:p>
            <a:r>
              <a:rPr lang="en-US" altLang="en-US" dirty="0"/>
              <a:t>Skin changes</a:t>
            </a:r>
          </a:p>
          <a:p>
            <a:r>
              <a:rPr lang="en-US" altLang="en-US" dirty="0"/>
              <a:t>Lymphadenopathy</a:t>
            </a:r>
          </a:p>
        </p:txBody>
      </p:sp>
    </p:spTree>
    <p:extLst>
      <p:ext uri="{BB962C8B-B14F-4D97-AF65-F5344CB8AC3E}">
        <p14:creationId xmlns:p14="http://schemas.microsoft.com/office/powerpoint/2010/main" val="318829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096F1D2-9EBF-4073-9B74-5070BDCD4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Assessment</a:t>
            </a:r>
            <a:endParaRPr lang="en-US" altLang="en-US" dirty="0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A999EEC3-AF54-4F05-A9A1-DF70F5CDE0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Vital signs</a:t>
            </a:r>
          </a:p>
          <a:p>
            <a:r>
              <a:rPr lang="en-US" altLang="en-US"/>
              <a:t>Level of consciousness</a:t>
            </a:r>
          </a:p>
          <a:p>
            <a:r>
              <a:rPr lang="en-US" altLang="en-US"/>
              <a:t>Skin color</a:t>
            </a:r>
          </a:p>
          <a:p>
            <a:r>
              <a:rPr lang="en-US" altLang="en-US"/>
              <a:t>Signs of bleeding</a:t>
            </a:r>
          </a:p>
          <a:p>
            <a:r>
              <a:rPr lang="en-US" altLang="en-US"/>
              <a:t>Lymph nodes</a:t>
            </a:r>
          </a:p>
          <a:p>
            <a:r>
              <a:rPr lang="en-US" altLang="en-US"/>
              <a:t>Fingernails</a:t>
            </a:r>
          </a:p>
          <a:p>
            <a:r>
              <a:rPr lang="en-US" altLang="en-US"/>
              <a:t>Abdomen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76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DC2454B-268E-4BA1-B02F-05D8563D0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Diagnostic Tests</a:t>
            </a:r>
            <a:endParaRPr lang="en-US" altLang="en-US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B7285D0C-D9BE-4A31-B41E-46EE7E66AF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Blood tests</a:t>
            </a:r>
          </a:p>
          <a:p>
            <a:r>
              <a:rPr lang="en-US" altLang="en-US"/>
              <a:t>Coagulation tests</a:t>
            </a:r>
          </a:p>
          <a:p>
            <a:r>
              <a:rPr lang="en-US" altLang="en-US"/>
              <a:t>Bone marrow biopsy</a:t>
            </a:r>
          </a:p>
          <a:p>
            <a:r>
              <a:rPr lang="en-US" altLang="en-US"/>
              <a:t>Lymphangiography</a:t>
            </a:r>
          </a:p>
          <a:p>
            <a:r>
              <a:rPr lang="en-US" altLang="en-US"/>
              <a:t>Lymph node biopsy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449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DC41AAE-B63E-4CCB-8C23-7029E4828B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Blood Products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3B5C0BB-17C9-4E67-AE08-BC4B19C3A5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Packed R B C’s</a:t>
            </a:r>
          </a:p>
          <a:p>
            <a:r>
              <a:rPr lang="en-US" altLang="en-US" dirty="0"/>
              <a:t>Frozen R B C’s</a:t>
            </a:r>
          </a:p>
          <a:p>
            <a:r>
              <a:rPr lang="en-US" altLang="en-US" dirty="0"/>
              <a:t>Platelets</a:t>
            </a:r>
          </a:p>
          <a:p>
            <a:r>
              <a:rPr lang="en-US" altLang="en-US" dirty="0"/>
              <a:t>Albumin</a:t>
            </a:r>
          </a:p>
          <a:p>
            <a:r>
              <a:rPr lang="en-US" altLang="en-US" dirty="0"/>
              <a:t>Fresh frozen plasma</a:t>
            </a:r>
          </a:p>
          <a:p>
            <a:r>
              <a:rPr lang="en-US" altLang="en-US" dirty="0"/>
              <a:t>Cryoprecipitates</a:t>
            </a:r>
          </a:p>
        </p:txBody>
      </p:sp>
    </p:spTree>
    <p:extLst>
      <p:ext uri="{BB962C8B-B14F-4D97-AF65-F5344CB8AC3E}">
        <p14:creationId xmlns:p14="http://schemas.microsoft.com/office/powerpoint/2010/main" val="56695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497417F-E701-4C0F-8878-76E6581A5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Transfusion Safety Steps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A892E9A-784D-4E19-8C60-BD3F4A0762A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/>
              <a:t>Assessment</a:t>
            </a:r>
          </a:p>
          <a:p>
            <a:pPr eaLnBrk="1" hangingPunct="1"/>
            <a:r>
              <a:rPr lang="en-US" altLang="en-US" dirty="0"/>
              <a:t>Identification</a:t>
            </a:r>
          </a:p>
          <a:p>
            <a:pPr eaLnBrk="1" hangingPunct="1"/>
            <a:r>
              <a:rPr lang="en-US" altLang="en-US" dirty="0"/>
              <a:t>Use only normal saline</a:t>
            </a:r>
          </a:p>
          <a:p>
            <a:pPr eaLnBrk="1" hangingPunct="1"/>
            <a:r>
              <a:rPr lang="en-US" altLang="en-US" dirty="0"/>
              <a:t>Filtering</a:t>
            </a:r>
          </a:p>
          <a:p>
            <a:pPr eaLnBrk="1" hangingPunct="1"/>
            <a:r>
              <a:rPr lang="en-US" altLang="en-US" dirty="0"/>
              <a:t>Washing</a:t>
            </a:r>
          </a:p>
          <a:p>
            <a:pPr eaLnBrk="1" hangingPunct="1"/>
            <a:r>
              <a:rPr lang="en-US" altLang="en-US" dirty="0"/>
              <a:t>Warming</a:t>
            </a:r>
          </a:p>
        </p:txBody>
      </p:sp>
      <p:pic>
        <p:nvPicPr>
          <p:cNvPr id="6" name="Content Placeholder 5" descr="Nurses speaking with a patient. 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2030437"/>
            <a:ext cx="4038600" cy="2751089"/>
          </a:xfrm>
        </p:spPr>
      </p:pic>
    </p:spTree>
    <p:extLst>
      <p:ext uri="{BB962C8B-B14F-4D97-AF65-F5344CB8AC3E}">
        <p14:creationId xmlns:p14="http://schemas.microsoft.com/office/powerpoint/2010/main" val="44613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76B78F-7D95-4119-BC9D-4FC7C3BEC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Transfusion Complications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1D209B9-4418-4A21-BA07-DF89DDCA5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Febrile reaction</a:t>
            </a:r>
          </a:p>
          <a:p>
            <a:r>
              <a:rPr lang="en-US" altLang="en-US" dirty="0"/>
              <a:t>Urticarial reaction</a:t>
            </a:r>
          </a:p>
          <a:p>
            <a:r>
              <a:rPr lang="en-US" altLang="en-US" dirty="0"/>
              <a:t>Hemolytic reaction</a:t>
            </a:r>
          </a:p>
          <a:p>
            <a:r>
              <a:rPr lang="en-US" altLang="en-US" dirty="0"/>
              <a:t>Anaphylactic reaction</a:t>
            </a:r>
          </a:p>
          <a:p>
            <a:r>
              <a:rPr lang="en-US" altLang="en-US" dirty="0"/>
              <a:t>Circulatory overload</a:t>
            </a:r>
          </a:p>
        </p:txBody>
      </p:sp>
    </p:spTree>
    <p:extLst>
      <p:ext uri="{BB962C8B-B14F-4D97-AF65-F5344CB8AC3E}">
        <p14:creationId xmlns:p14="http://schemas.microsoft.com/office/powerpoint/2010/main" val="372455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3F2562-146C-46B6-9393-781AF31E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</a:t>
            </a:r>
            <a:endParaRPr lang="en-US" altLang="en-US" dirty="0"/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6AE562DA-74D4-42C4-BD17-BD7610A1A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the components of blood.</a:t>
            </a:r>
          </a:p>
          <a:p>
            <a:r>
              <a:rPr lang="en-US" altLang="en-US" dirty="0"/>
              <a:t>List the components of the lymphatic system.</a:t>
            </a:r>
          </a:p>
          <a:p>
            <a:r>
              <a:rPr lang="en-US" altLang="en-US" dirty="0"/>
              <a:t>Describe how changes in the blood or lymph systems can manifest as disease processes.</a:t>
            </a:r>
          </a:p>
          <a:p>
            <a:r>
              <a:rPr lang="en-US" altLang="en-US" dirty="0"/>
              <a:t>Describe the sequence of events in the process of blood clotting.</a:t>
            </a:r>
          </a:p>
        </p:txBody>
      </p:sp>
    </p:spTree>
    <p:extLst>
      <p:ext uri="{BB962C8B-B14F-4D97-AF65-F5344CB8AC3E}">
        <p14:creationId xmlns:p14="http://schemas.microsoft.com/office/powerpoint/2010/main" val="3268776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Which cells form platelets?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0E324-F365-45C0-AFCD-3A1E37696D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Reticulocytes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Progranulocytes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Monoblasts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Megakaryocytes</a:t>
            </a:r>
          </a:p>
        </p:txBody>
      </p:sp>
    </p:spTree>
    <p:extLst>
      <p:ext uri="{BB962C8B-B14F-4D97-AF65-F5344CB8AC3E}">
        <p14:creationId xmlns:p14="http://schemas.microsoft.com/office/powerpoint/2010/main" val="318790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810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610600" cy="952500"/>
          </a:xfrm>
        </p:spPr>
        <p:txBody>
          <a:bodyPr/>
          <a:lstStyle/>
          <a:p>
            <a:r>
              <a:rPr lang="en-US" spc="-20" dirty="0"/>
              <a:t>What is a normal W B C count per millimeters</a:t>
            </a:r>
            <a:r>
              <a:rPr lang="en-US" spc="-20" baseline="30000" dirty="0"/>
              <a:t>3</a:t>
            </a:r>
            <a:r>
              <a:rPr lang="en-US" spc="-20" dirty="0"/>
              <a:t>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0E324-F365-45C0-AFCD-3A1E37696D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450 to 1,000</a:t>
            </a:r>
          </a:p>
          <a:p>
            <a:pPr>
              <a:buFont typeface="+mj-lt"/>
              <a:buAutoNum type="arabicPeriod"/>
            </a:pPr>
            <a:r>
              <a:rPr lang="en-US" dirty="0"/>
              <a:t>1,200 to 1,500</a:t>
            </a:r>
          </a:p>
          <a:p>
            <a:pPr>
              <a:buFont typeface="+mj-lt"/>
              <a:buAutoNum type="arabicPeriod"/>
            </a:pPr>
            <a:r>
              <a:rPr lang="en-US" dirty="0"/>
              <a:t>4,500 to 11,000</a:t>
            </a:r>
          </a:p>
          <a:p>
            <a:pPr>
              <a:buFont typeface="+mj-lt"/>
              <a:buAutoNum type="arabicPeriod"/>
            </a:pPr>
            <a:r>
              <a:rPr lang="en-US" dirty="0"/>
              <a:t>12,000 to 18,000</a:t>
            </a:r>
          </a:p>
        </p:txBody>
      </p:sp>
    </p:spTree>
    <p:extLst>
      <p:ext uri="{BB962C8B-B14F-4D97-AF65-F5344CB8AC3E}">
        <p14:creationId xmlns:p14="http://schemas.microsoft.com/office/powerpoint/2010/main" val="261257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4572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9641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dirty="0"/>
              <a:t>What is the function of the spleen?</a:t>
            </a:r>
          </a:p>
          <a:p>
            <a:r>
              <a:rPr lang="en-US" sz="28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0E324-F365-45C0-AFCD-3A1E37696D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51460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Stores platelets</a:t>
            </a:r>
          </a:p>
          <a:p>
            <a:pPr>
              <a:buFont typeface="+mj-lt"/>
              <a:buAutoNum type="arabicPeriod"/>
            </a:pPr>
            <a:r>
              <a:rPr lang="en-US" dirty="0"/>
              <a:t>Produces clotting factors</a:t>
            </a:r>
          </a:p>
          <a:p>
            <a:pPr>
              <a:buFont typeface="+mj-lt"/>
              <a:buAutoNum type="arabicPeriod"/>
            </a:pPr>
            <a:r>
              <a:rPr lang="en-US" dirty="0"/>
              <a:t>Removes old R B C’s from circulation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Stores bile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Contains lymphocytes and macrophages</a:t>
            </a:r>
          </a:p>
        </p:txBody>
      </p:sp>
    </p:spTree>
    <p:extLst>
      <p:ext uri="{BB962C8B-B14F-4D97-AF65-F5344CB8AC3E}">
        <p14:creationId xmlns:p14="http://schemas.microsoft.com/office/powerpoint/2010/main" val="128193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1, 3, 5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879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dirty="0"/>
              <a:t>Which term is used to describe pinpoint bleeding into the skin?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0E324-F365-45C0-AFCD-3A1E37696D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2362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Bruising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Ecchymoses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Purpura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Petechiae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51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2841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/>
              <a:t>Which I V </a:t>
            </a:r>
            <a:r>
              <a:rPr lang="en-US" dirty="0"/>
              <a:t>solution must be used with a blood transfusion to prevent complications?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0E324-F365-45C0-AFCD-3A1E37696D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2362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Lactated Ringer’s solution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5% dextrose in water</a:t>
            </a:r>
          </a:p>
          <a:p>
            <a:pPr>
              <a:buFont typeface="+mj-lt"/>
              <a:buAutoNum type="arabicPeriod"/>
            </a:pPr>
            <a:r>
              <a:rPr lang="en-US" dirty="0"/>
              <a:t>5% dextrose in 0.45% saline</a:t>
            </a:r>
          </a:p>
          <a:p>
            <a:pPr>
              <a:buFont typeface="+mj-lt"/>
              <a:buAutoNum type="arabicPeriod"/>
            </a:pPr>
            <a:r>
              <a:rPr lang="en-US" dirty="0"/>
              <a:t>Normal saline</a:t>
            </a:r>
          </a:p>
        </p:txBody>
      </p:sp>
    </p:spTree>
    <p:extLst>
      <p:ext uri="{BB962C8B-B14F-4D97-AF65-F5344CB8AC3E}">
        <p14:creationId xmlns:p14="http://schemas.microsoft.com/office/powerpoint/2010/main" val="3260762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A0E6E-5905-41C2-B7FB-D0F9CCD1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B5039-2F2C-4FC8-BECF-3E4035A54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86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17F955-5615-4A3C-A6A7-3C918975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 (continued_1)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57E494E9-BD47-4DC7-AC4E-57AFBEA1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672051"/>
          </a:xfrm>
        </p:spPr>
        <p:txBody>
          <a:bodyPr/>
          <a:lstStyle/>
          <a:p>
            <a:r>
              <a:rPr lang="en-US" altLang="en-US" dirty="0"/>
              <a:t>Identify data to collect when caring for a patient with a disorder of the hematological or lymphatic system.</a:t>
            </a:r>
          </a:p>
          <a:p>
            <a:r>
              <a:rPr lang="en-US" altLang="en-US" dirty="0"/>
              <a:t>Identify laboratory and diagnostic studies that are used when evaluating the hematological and lymphatic systems.</a:t>
            </a:r>
          </a:p>
          <a:p>
            <a:r>
              <a:rPr lang="en-US" altLang="en-US" dirty="0"/>
              <a:t>Plan nursing care for patients undergoing diagnostic tests of the hematological or lymphatic systems.</a:t>
            </a:r>
          </a:p>
        </p:txBody>
      </p:sp>
    </p:spTree>
    <p:extLst>
      <p:ext uri="{BB962C8B-B14F-4D97-AF65-F5344CB8AC3E}">
        <p14:creationId xmlns:p14="http://schemas.microsoft.com/office/powerpoint/2010/main" val="17131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345F-50AE-4F27-9AE2-50D37D6A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(continued_2)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ADDFFD28-DEC4-4042-BE35-38431927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common therapeutic measures used for patients with hematological and lymphatic disorders.</a:t>
            </a:r>
          </a:p>
          <a:p>
            <a:r>
              <a:rPr lang="en-US" altLang="en-US" dirty="0"/>
              <a:t>Discuss the role of the licensed practical nurse/licensed vocational nurse (L P N/L V N) in administering blood products.</a:t>
            </a:r>
          </a:p>
        </p:txBody>
      </p:sp>
    </p:spTree>
    <p:extLst>
      <p:ext uri="{BB962C8B-B14F-4D97-AF65-F5344CB8AC3E}">
        <p14:creationId xmlns:p14="http://schemas.microsoft.com/office/powerpoint/2010/main" val="171701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1CBF46-F663-4230-9484-CD3E3EBF9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of </a:t>
            </a:r>
            <a:r>
              <a:rPr lang="en-US"/>
              <a:t>Anatomy and Physiology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AF2C02D-FA56-4BE2-A3CF-DE5DBFDB52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Hematological system</a:t>
            </a:r>
          </a:p>
          <a:p>
            <a:pPr lvl="1"/>
            <a:r>
              <a:rPr lang="en-GB" altLang="en-US"/>
              <a:t>Bone marrow</a:t>
            </a:r>
          </a:p>
          <a:p>
            <a:pPr lvl="1"/>
            <a:r>
              <a:rPr lang="en-GB" altLang="en-US"/>
              <a:t>Blood and blood components</a:t>
            </a:r>
          </a:p>
          <a:p>
            <a:r>
              <a:rPr lang="en-GB" altLang="en-US"/>
              <a:t>Lymphatic system</a:t>
            </a:r>
          </a:p>
          <a:p>
            <a:pPr lvl="1"/>
            <a:r>
              <a:rPr lang="en-GB" altLang="en-US"/>
              <a:t>Lymph nodes</a:t>
            </a:r>
          </a:p>
          <a:p>
            <a:pPr lvl="1"/>
            <a:r>
              <a:rPr lang="en-GB" altLang="en-US"/>
              <a:t>Nodules</a:t>
            </a:r>
          </a:p>
          <a:p>
            <a:pPr lvl="1"/>
            <a:r>
              <a:rPr lang="en-GB" altLang="en-US"/>
              <a:t>Lymph vessels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5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9D61E22-016C-4BEB-851A-56F30F2E6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Blood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17050480-58DB-4272-AC51-F6BEF225F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r>
              <a:rPr lang="en-US" altLang="en-US" dirty="0"/>
              <a:t>Consists of</a:t>
            </a:r>
          </a:p>
          <a:p>
            <a:pPr lvl="1"/>
            <a:r>
              <a:rPr lang="en-US" altLang="en-US" dirty="0"/>
              <a:t>Plasma</a:t>
            </a:r>
          </a:p>
          <a:p>
            <a:pPr lvl="1"/>
            <a:r>
              <a:rPr lang="en-US" altLang="en-US" dirty="0"/>
              <a:t>Red blood cells (R B C</a:t>
            </a:r>
            <a:r>
              <a:rPr lang="en-US" dirty="0"/>
              <a:t>’</a:t>
            </a:r>
            <a:r>
              <a:rPr lang="en-US" altLang="en-US" dirty="0"/>
              <a:t>s)</a:t>
            </a:r>
          </a:p>
          <a:p>
            <a:pPr lvl="1"/>
            <a:r>
              <a:rPr lang="en-US" altLang="en-US" dirty="0"/>
              <a:t>White blood cells (W B C</a:t>
            </a:r>
            <a:r>
              <a:rPr lang="en-US" dirty="0"/>
              <a:t>’</a:t>
            </a:r>
            <a:r>
              <a:rPr lang="en-US" altLang="en-US" dirty="0"/>
              <a:t>s)</a:t>
            </a:r>
          </a:p>
          <a:p>
            <a:pPr lvl="1"/>
            <a:r>
              <a:rPr lang="en-US" altLang="en-US" dirty="0"/>
              <a:t>Platelets</a:t>
            </a:r>
          </a:p>
          <a:p>
            <a:r>
              <a:rPr lang="en-US" altLang="en-US" dirty="0"/>
              <a:t>Functions include</a:t>
            </a:r>
          </a:p>
          <a:p>
            <a:pPr lvl="1"/>
            <a:r>
              <a:rPr lang="en-GB" altLang="en-US" dirty="0"/>
              <a:t>Transporting substances</a:t>
            </a:r>
          </a:p>
          <a:p>
            <a:pPr lvl="1"/>
            <a:r>
              <a:rPr lang="en-GB" altLang="en-US" dirty="0"/>
              <a:t>Regulating body temperature, p H, and fluid balance</a:t>
            </a:r>
          </a:p>
          <a:p>
            <a:pPr lvl="1"/>
            <a:r>
              <a:rPr lang="en-GB" altLang="en-US" dirty="0"/>
              <a:t>Transporting cells that offer the body protection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86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FCDA76F-D348-4263-AEE6-4BABB636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Components of Blood</a:t>
            </a:r>
          </a:p>
        </p:txBody>
      </p:sp>
      <p:pic>
        <p:nvPicPr>
          <p:cNvPr id="5" name="Content Placeholder 4" descr="A vile with components of blood labeled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620000" cy="3200400"/>
          </a:xfrm>
        </p:spPr>
      </p:pic>
    </p:spTree>
    <p:extLst>
      <p:ext uri="{BB962C8B-B14F-4D97-AF65-F5344CB8AC3E}">
        <p14:creationId xmlns:p14="http://schemas.microsoft.com/office/powerpoint/2010/main" val="193316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9EF0A95-152A-481F-B52C-9D164B5D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Blood Cell Formation</a:t>
            </a:r>
          </a:p>
        </p:txBody>
      </p:sp>
      <p:pic>
        <p:nvPicPr>
          <p:cNvPr id="3" name="Content Placeholder 2" descr="Blood cell formation flowchart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54" y="1195388"/>
            <a:ext cx="5016291" cy="4824412"/>
          </a:xfrm>
        </p:spPr>
      </p:pic>
    </p:spTree>
    <p:extLst>
      <p:ext uri="{BB962C8B-B14F-4D97-AF65-F5344CB8AC3E}">
        <p14:creationId xmlns:p14="http://schemas.microsoft.com/office/powerpoint/2010/main" val="24861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2F93540-1250-44D6-8290-0CEB7808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Breakdown of R B C</a:t>
            </a:r>
            <a:r>
              <a:rPr lang="en-US" dirty="0"/>
              <a:t>’</a:t>
            </a:r>
            <a:r>
              <a:rPr lang="en-US" altLang="en-US" dirty="0"/>
              <a:t>s</a:t>
            </a:r>
          </a:p>
        </p:txBody>
      </p:sp>
      <p:pic>
        <p:nvPicPr>
          <p:cNvPr id="3" name="Content Placeholder 2" descr="Breakdown of R B C's flowchart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50" y="1371600"/>
            <a:ext cx="5160299" cy="4443412"/>
          </a:xfrm>
        </p:spPr>
      </p:pic>
    </p:spTree>
    <p:extLst>
      <p:ext uri="{BB962C8B-B14F-4D97-AF65-F5344CB8AC3E}">
        <p14:creationId xmlns:p14="http://schemas.microsoft.com/office/powerpoint/2010/main" val="298763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purl.org/dc/elements/1.1/"/>
    <ds:schemaRef ds:uri="00c73501-d892-4798-8321-2611750ec216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592d4b5-ef12-4eb7-8b0a-4321abea656b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7AA583C-EE48-4FD2-965B-46C69E67B9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21</TotalTime>
  <Words>597</Words>
  <Application>Microsoft Office PowerPoint</Application>
  <PresentationFormat>On-screen Show (4:3)</PresentationFormat>
  <Paragraphs>140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MS PGothic</vt:lpstr>
      <vt:lpstr>Arial</vt:lpstr>
      <vt:lpstr>Calibri</vt:lpstr>
      <vt:lpstr>Wingdings</vt:lpstr>
      <vt:lpstr>Office Theme</vt:lpstr>
      <vt:lpstr> </vt:lpstr>
      <vt:lpstr>Learning Outcomes</vt:lpstr>
      <vt:lpstr>Learning Outcomes (continued_1)</vt:lpstr>
      <vt:lpstr>Learning Outcomes (continued_2)</vt:lpstr>
      <vt:lpstr>Review of Anatomy and Physiology</vt:lpstr>
      <vt:lpstr>Blood</vt:lpstr>
      <vt:lpstr>Components of Blood</vt:lpstr>
      <vt:lpstr>Blood Cell Formation</vt:lpstr>
      <vt:lpstr>Breakdown of R B C’s</vt:lpstr>
      <vt:lpstr>Formation of a Blood Clot</vt:lpstr>
      <vt:lpstr>Lymphatic System</vt:lpstr>
      <vt:lpstr>Lymphatic System (continued)</vt:lpstr>
      <vt:lpstr>Aging Changes</vt:lpstr>
      <vt:lpstr>Health History</vt:lpstr>
      <vt:lpstr>Physical Assessment</vt:lpstr>
      <vt:lpstr>Diagnostic Tests</vt:lpstr>
      <vt:lpstr>Blood Products</vt:lpstr>
      <vt:lpstr>Transfusion Safety Steps</vt:lpstr>
      <vt:lpstr>Transfusion Complications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27  Hematological and Lymphatic System Function, Assessment, and Therapeutic Measures</dc:title>
  <dc:creator>Williams and Hopper</dc:creator>
  <cp:lastModifiedBy>Paula Reeves</cp:lastModifiedBy>
  <cp:revision>33</cp:revision>
  <cp:lastPrinted>2023-08-08T17:56:45Z</cp:lastPrinted>
  <dcterms:created xsi:type="dcterms:W3CDTF">2019-02-06T11:20:39Z</dcterms:created>
  <dcterms:modified xsi:type="dcterms:W3CDTF">2023-08-08T17:57:18Z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