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3"/>
  </p:notesMasterIdLst>
  <p:handoutMasterIdLst>
    <p:handoutMasterId r:id="rId8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BBBBAFDE-C95C-4CEE-A505-E9BB18F1D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51494" indent="-289036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56145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18602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81060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E4DEEC-C9AA-422E-B968-82FAA8B538E0}" type="slidenum">
              <a:rPr lang="en-US" altLang="en-US" sz="1200">
                <a:solidFill>
                  <a:schemeClr val="tx1"/>
                </a:solidFill>
              </a:rPr>
              <a:pPr/>
              <a:t>16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5A72526B-944E-4C72-8A27-53EB88F668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E65B3AB-BDB5-4310-A402-412854D3F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Clinical manifestations of sickle cell anemia.</a:t>
            </a:r>
          </a:p>
        </p:txBody>
      </p:sp>
    </p:spTree>
    <p:extLst>
      <p:ext uri="{BB962C8B-B14F-4D97-AF65-F5344CB8AC3E}">
        <p14:creationId xmlns:p14="http://schemas.microsoft.com/office/powerpoint/2010/main" val="127101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26C42ADB-2579-421C-8E82-7BE430F5B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51494" indent="-289036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56145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18602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81060" indent="-231229"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rgbClr val="000066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ABCA2-E7FF-4B60-A590-7189717D14DD}" type="slidenum">
              <a:rPr lang="en-US" altLang="en-US" sz="1200">
                <a:solidFill>
                  <a:schemeClr val="tx1"/>
                </a:solidFill>
              </a:rPr>
              <a:pPr/>
              <a:t>56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F2159FE-C03B-4EA8-B06A-86DD5CF37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DFE84CF-9507-4A8E-BEDD-849198BBFE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Please see figure 28.7, page 541 of the text, cervical Hodgkin</a:t>
            </a:r>
            <a:r>
              <a:rPr lang="en-US" altLang="ja-JP" dirty="0">
                <a:latin typeface="Arial" panose="020B0604020202020204" pitchFamily="34" charset="0"/>
              </a:rPr>
              <a:t> disease.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298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847678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3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1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28</a:t>
            </a:r>
            <a:endParaRPr lang="en-US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526669"/>
          </a:xfrm>
        </p:spPr>
        <p:txBody>
          <a:bodyPr/>
          <a:lstStyle/>
          <a:p>
            <a:r>
              <a:rPr lang="en-US" altLang="en-US" dirty="0"/>
              <a:t>Nursing Care of Patients With Hematological and Lymphatic Disorders</a:t>
            </a:r>
            <a:endParaRPr lang="en-US" dirty="0"/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57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66AE2F4-99EA-4B75-AEA9-F36A34D4E0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Anemia (continued_5)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5D1705F2-99A5-45B7-A914-89FB6CE728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Activity Intolerance</a:t>
            </a:r>
          </a:p>
          <a:p>
            <a:pPr lvl="1"/>
            <a:r>
              <a:rPr lang="en-US" altLang="en-US" i="1" dirty="0"/>
              <a:t>Imbalanced Nutrition</a:t>
            </a:r>
          </a:p>
          <a:p>
            <a:pPr lvl="1"/>
            <a:r>
              <a:rPr lang="en-US" altLang="en-US" i="1" dirty="0"/>
              <a:t>Impaired Oral Mucous Membrane Integrity</a:t>
            </a:r>
          </a:p>
        </p:txBody>
      </p:sp>
    </p:spTree>
    <p:extLst>
      <p:ext uri="{BB962C8B-B14F-4D97-AF65-F5344CB8AC3E}">
        <p14:creationId xmlns:p14="http://schemas.microsoft.com/office/powerpoint/2010/main" val="2069397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C5ED0E2-3BCB-46F3-8C0F-D2A76618D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Aplastic Anemia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1C90BA1-6FB4-436A-87CF-8D0A2BE4F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001000" cy="4068763"/>
          </a:xfrm>
        </p:spPr>
        <p:txBody>
          <a:bodyPr/>
          <a:lstStyle/>
          <a:p>
            <a:r>
              <a:rPr lang="en-US" altLang="en-US" dirty="0"/>
              <a:t>Bone marrow does not produce adequate R B C’s</a:t>
            </a:r>
          </a:p>
          <a:p>
            <a:r>
              <a:rPr lang="en-US" altLang="en-US" dirty="0"/>
              <a:t>Causes</a:t>
            </a:r>
          </a:p>
          <a:p>
            <a:pPr lvl="1"/>
            <a:r>
              <a:rPr lang="en-US" altLang="en-US" dirty="0"/>
              <a:t>Congenital</a:t>
            </a:r>
          </a:p>
          <a:p>
            <a:pPr lvl="1"/>
            <a:r>
              <a:rPr lang="en-US" altLang="en-US" dirty="0"/>
              <a:t>Exposure to toxins</a:t>
            </a:r>
          </a:p>
          <a:p>
            <a:pPr lvl="1"/>
            <a:r>
              <a:rPr lang="en-US" altLang="en-US" dirty="0"/>
              <a:t>Chemotherapy</a:t>
            </a:r>
          </a:p>
        </p:txBody>
      </p:sp>
    </p:spTree>
    <p:extLst>
      <p:ext uri="{BB962C8B-B14F-4D97-AF65-F5344CB8AC3E}">
        <p14:creationId xmlns:p14="http://schemas.microsoft.com/office/powerpoint/2010/main" val="361831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93BE7F-E93F-4F40-97A9-573380D59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Aplastic Anemia (continued_1)</a:t>
            </a:r>
          </a:p>
        </p:txBody>
      </p:sp>
      <p:sp>
        <p:nvSpPr>
          <p:cNvPr id="16386" name="Rectangle 4">
            <a:extLst>
              <a:ext uri="{FF2B5EF4-FFF2-40B4-BE49-F238E27FC236}">
                <a16:creationId xmlns:a16="http://schemas.microsoft.com/office/drawing/2014/main" id="{C9824F80-E5A5-4724-BFCD-397E96A235C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30087"/>
            <a:ext cx="4038600" cy="4525963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Weakness</a:t>
            </a:r>
          </a:p>
          <a:p>
            <a:pPr lvl="1"/>
            <a:r>
              <a:rPr lang="en-US" altLang="en-US" dirty="0"/>
              <a:t>Fatigue</a:t>
            </a:r>
          </a:p>
          <a:p>
            <a:pPr lvl="1"/>
            <a:r>
              <a:rPr lang="en-US" altLang="en-US" dirty="0"/>
              <a:t>Pallor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Headache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66A1E240-52CC-402B-BA36-3FB8D6471EA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752599"/>
            <a:ext cx="4038600" cy="4525963"/>
          </a:xfrm>
        </p:spPr>
        <p:txBody>
          <a:bodyPr/>
          <a:lstStyle/>
          <a:p>
            <a:pPr lvl="1"/>
            <a:r>
              <a:rPr lang="en-US" altLang="en-US" dirty="0" err="1"/>
              <a:t>Ecchymoses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Petechiae</a:t>
            </a:r>
            <a:endParaRPr lang="en-US" altLang="en-US" dirty="0"/>
          </a:p>
          <a:p>
            <a:pPr lvl="1"/>
            <a:r>
              <a:rPr lang="en-US" altLang="en-US" dirty="0"/>
              <a:t>Frank bleeding</a:t>
            </a:r>
          </a:p>
          <a:p>
            <a:pPr lvl="1"/>
            <a:r>
              <a:rPr lang="en-US" altLang="en-US" dirty="0"/>
              <a:t>Infection</a:t>
            </a:r>
          </a:p>
          <a:p>
            <a:pPr lvl="1"/>
            <a:r>
              <a:rPr lang="en-US" altLang="en-US" dirty="0"/>
              <a:t>Death</a:t>
            </a:r>
          </a:p>
        </p:txBody>
      </p:sp>
    </p:spTree>
    <p:extLst>
      <p:ext uri="{BB962C8B-B14F-4D97-AF65-F5344CB8AC3E}">
        <p14:creationId xmlns:p14="http://schemas.microsoft.com/office/powerpoint/2010/main" val="163745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D1AD5521-38CC-4D0B-8035-A4FBEAF96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Aplastic Anemia (continued_2)</a:t>
            </a:r>
          </a:p>
        </p:txBody>
      </p:sp>
      <p:sp>
        <p:nvSpPr>
          <p:cNvPr id="17410" name="Rectangle 5">
            <a:extLst>
              <a:ext uri="{FF2B5EF4-FFF2-40B4-BE49-F238E27FC236}">
                <a16:creationId xmlns:a16="http://schemas.microsoft.com/office/drawing/2014/main" id="{F0A6FAFF-5489-4B0E-8B59-990727A278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2"/>
            <a:ext cx="4038600" cy="4525963"/>
          </a:xfrm>
        </p:spPr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 B C</a:t>
            </a:r>
          </a:p>
          <a:p>
            <a:pPr lvl="1"/>
            <a:r>
              <a:rPr lang="en-US" altLang="en-US" dirty="0"/>
              <a:t>Bone marrow biopsy</a:t>
            </a:r>
          </a:p>
          <a:p>
            <a:pPr lvl="1"/>
            <a:r>
              <a:rPr lang="en-GB" altLang="en-US" dirty="0"/>
              <a:t>Total iron-binding capacity (</a:t>
            </a:r>
            <a:r>
              <a:rPr lang="en-US" altLang="en-US" dirty="0"/>
              <a:t>T I B C)</a:t>
            </a:r>
          </a:p>
          <a:p>
            <a:pPr lvl="1"/>
            <a:r>
              <a:rPr lang="en-US" altLang="en-US" dirty="0"/>
              <a:t>Serum iron</a:t>
            </a:r>
          </a:p>
        </p:txBody>
      </p:sp>
      <p:sp>
        <p:nvSpPr>
          <p:cNvPr id="17411" name="Rectangle 6">
            <a:extLst>
              <a:ext uri="{FF2B5EF4-FFF2-40B4-BE49-F238E27FC236}">
                <a16:creationId xmlns:a16="http://schemas.microsoft.com/office/drawing/2014/main" id="{E9C3EE5D-86DC-4BE8-A7F7-D8474DFFC0B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219202"/>
            <a:ext cx="4038600" cy="4525963"/>
          </a:xfrm>
        </p:spPr>
        <p:txBody>
          <a:bodyPr/>
          <a:lstStyle/>
          <a:p>
            <a:r>
              <a:rPr lang="en-US" altLang="en-US" dirty="0"/>
              <a:t>Treatment</a:t>
            </a:r>
          </a:p>
          <a:p>
            <a:pPr lvl="1"/>
            <a:r>
              <a:rPr lang="en-US" altLang="en-US" dirty="0"/>
              <a:t>Treat cause</a:t>
            </a:r>
          </a:p>
          <a:p>
            <a:pPr lvl="1"/>
            <a:r>
              <a:rPr lang="en-US" altLang="en-US" dirty="0"/>
              <a:t>Colony-stimulating factors</a:t>
            </a:r>
          </a:p>
          <a:p>
            <a:pPr lvl="1"/>
            <a:r>
              <a:rPr lang="en-US" altLang="en-US" dirty="0"/>
              <a:t>Steroids</a:t>
            </a:r>
          </a:p>
          <a:p>
            <a:pPr lvl="1"/>
            <a:r>
              <a:rPr lang="en-US" altLang="en-US" dirty="0"/>
              <a:t>Bone marrow transplant</a:t>
            </a:r>
          </a:p>
        </p:txBody>
      </p:sp>
    </p:spTree>
    <p:extLst>
      <p:ext uri="{BB962C8B-B14F-4D97-AF65-F5344CB8AC3E}">
        <p14:creationId xmlns:p14="http://schemas.microsoft.com/office/powerpoint/2010/main" val="2110963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91E4E96A-62AD-4D9B-89E1-5CFA78114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Sickle Cell Anemia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53DC4C8-8FE9-420B-A992-10829CC9AEE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86544"/>
            <a:ext cx="4038600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Inherited autosomal recessive disorder</a:t>
            </a:r>
          </a:p>
        </p:txBody>
      </p:sp>
      <p:pic>
        <p:nvPicPr>
          <p:cNvPr id="6" name="Content Placeholder 5" descr="Red blood cells that are round and some that are shaped like the letter C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020891"/>
            <a:ext cx="4038600" cy="2770180"/>
          </a:xfrm>
        </p:spPr>
      </p:pic>
    </p:spTree>
    <p:extLst>
      <p:ext uri="{BB962C8B-B14F-4D97-AF65-F5344CB8AC3E}">
        <p14:creationId xmlns:p14="http://schemas.microsoft.com/office/powerpoint/2010/main" val="3294061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D3E9ED96-478A-4C55-BED5-00145524A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Sickle Cell Anemia (continued_1)</a:t>
            </a:r>
          </a:p>
        </p:txBody>
      </p:sp>
      <p:sp>
        <p:nvSpPr>
          <p:cNvPr id="19458" name="Rectangle 5">
            <a:extLst>
              <a:ext uri="{FF2B5EF4-FFF2-40B4-BE49-F238E27FC236}">
                <a16:creationId xmlns:a16="http://schemas.microsoft.com/office/drawing/2014/main" id="{30A3F409-E337-4F5E-8A50-466C2656B42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2"/>
            <a:ext cx="4038600" cy="4525963"/>
          </a:xfrm>
        </p:spPr>
        <p:txBody>
          <a:bodyPr/>
          <a:lstStyle/>
          <a:p>
            <a:r>
              <a:rPr lang="en-US" altLang="en-US" dirty="0"/>
              <a:t>Diagnostic tests	</a:t>
            </a:r>
          </a:p>
          <a:p>
            <a:pPr lvl="1"/>
            <a:r>
              <a:rPr lang="en-US" altLang="en-US" dirty="0" err="1"/>
              <a:t>Sickledex</a:t>
            </a:r>
            <a:r>
              <a:rPr lang="en-US" altLang="en-US" dirty="0"/>
              <a:t> test</a:t>
            </a:r>
          </a:p>
          <a:p>
            <a:pPr lvl="1"/>
            <a:r>
              <a:rPr lang="en-US" altLang="en-US" dirty="0"/>
              <a:t>Hemoglobin electrophoresis</a:t>
            </a:r>
          </a:p>
          <a:p>
            <a:pPr lvl="1"/>
            <a:r>
              <a:rPr lang="en-US" altLang="en-US" dirty="0"/>
              <a:t>C B C	</a:t>
            </a:r>
          </a:p>
          <a:p>
            <a:pPr lvl="1"/>
            <a:r>
              <a:rPr lang="en-GB" altLang="en-US" dirty="0"/>
              <a:t>Erythrocyte sedimentation rate (E S R</a:t>
            </a:r>
            <a:r>
              <a:rPr lang="en-US" altLang="en-US" dirty="0"/>
              <a:t>)	</a:t>
            </a:r>
          </a:p>
        </p:txBody>
      </p:sp>
      <p:sp>
        <p:nvSpPr>
          <p:cNvPr id="19459" name="Rectangle 6">
            <a:extLst>
              <a:ext uri="{FF2B5EF4-FFF2-40B4-BE49-F238E27FC236}">
                <a16:creationId xmlns:a16="http://schemas.microsoft.com/office/drawing/2014/main" id="{E10B6092-A83B-43C3-8861-52533CB7CD9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219202"/>
            <a:ext cx="4038600" cy="4525963"/>
          </a:xfrm>
        </p:spPr>
        <p:txBody>
          <a:bodyPr/>
          <a:lstStyle/>
          <a:p>
            <a:r>
              <a:rPr lang="en-US" altLang="en-US"/>
              <a:t>Crisis treatment</a:t>
            </a:r>
          </a:p>
          <a:p>
            <a:pPr lvl="1"/>
            <a:r>
              <a:rPr lang="en-US" altLang="en-US"/>
              <a:t>Antibiotics</a:t>
            </a:r>
          </a:p>
          <a:p>
            <a:pPr lvl="1"/>
            <a:r>
              <a:rPr lang="en-US" altLang="en-US"/>
              <a:t>Pain management</a:t>
            </a:r>
          </a:p>
          <a:p>
            <a:pPr lvl="1"/>
            <a:r>
              <a:rPr lang="en-US" altLang="en-US"/>
              <a:t>Transfusions</a:t>
            </a:r>
          </a:p>
          <a:p>
            <a:pPr lvl="1"/>
            <a:r>
              <a:rPr lang="en-US" altLang="en-US"/>
              <a:t>Fluids</a:t>
            </a:r>
          </a:p>
          <a:p>
            <a:pPr lvl="1"/>
            <a:r>
              <a:rPr lang="en-US" altLang="en-US"/>
              <a:t>Oxygen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4401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3EF5B0E-E511-4689-8126-36C5E6393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Sickle Cell Anemia (continued_2)</a:t>
            </a:r>
          </a:p>
        </p:txBody>
      </p:sp>
      <p:sp>
        <p:nvSpPr>
          <p:cNvPr id="20483" name="Content Placeholder 1">
            <a:extLst>
              <a:ext uri="{FF2B5EF4-FFF2-40B4-BE49-F238E27FC236}">
                <a16:creationId xmlns:a16="http://schemas.microsoft.com/office/drawing/2014/main" id="{00403379-321D-4D8E-8F57-671FDC94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3891844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Signs and symptoms </a:t>
            </a:r>
          </a:p>
        </p:txBody>
      </p:sp>
      <p:pic>
        <p:nvPicPr>
          <p:cNvPr id="3" name="Content Placeholder 2" descr="A body labeled with various body parts and the symptoms that affect them.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56" y="1219200"/>
            <a:ext cx="3935847" cy="4525963"/>
          </a:xfrm>
        </p:spPr>
      </p:pic>
    </p:spTree>
    <p:extLst>
      <p:ext uri="{BB962C8B-B14F-4D97-AF65-F5344CB8AC3E}">
        <p14:creationId xmlns:p14="http://schemas.microsoft.com/office/powerpoint/2010/main" val="1729558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6EFB7CB-BC42-4D85-8E25-0F87D47CF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Sickle Cell Anemia (continued_3)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417A59F-718E-42F2-8869-E19475187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Crisis prevention</a:t>
            </a:r>
          </a:p>
          <a:p>
            <a:pPr lvl="1"/>
            <a:r>
              <a:rPr lang="en-US" altLang="en-US" dirty="0"/>
              <a:t>Avoid risk of reduced oxygenation.</a:t>
            </a:r>
          </a:p>
          <a:p>
            <a:pPr lvl="2"/>
            <a:r>
              <a:rPr lang="en-US" altLang="en-US" dirty="0"/>
              <a:t>Exposure to cold</a:t>
            </a:r>
          </a:p>
          <a:p>
            <a:pPr lvl="2"/>
            <a:r>
              <a:rPr lang="en-US" altLang="en-US" dirty="0"/>
              <a:t>Infection</a:t>
            </a:r>
          </a:p>
          <a:p>
            <a:pPr lvl="2"/>
            <a:r>
              <a:rPr lang="en-US" altLang="en-US" dirty="0"/>
              <a:t>Strenuous exercise</a:t>
            </a:r>
          </a:p>
          <a:p>
            <a:pPr lvl="1"/>
            <a:r>
              <a:rPr lang="en-US" altLang="en-US" dirty="0"/>
              <a:t>Low-dose penicillin</a:t>
            </a:r>
          </a:p>
          <a:p>
            <a:pPr lvl="1"/>
            <a:r>
              <a:rPr lang="en-US" altLang="en-US" dirty="0"/>
              <a:t>Frequent transfusions</a:t>
            </a:r>
          </a:p>
          <a:p>
            <a:pPr lvl="1"/>
            <a:r>
              <a:rPr lang="en-US" altLang="en-US" dirty="0"/>
              <a:t>Hydroxyurea</a:t>
            </a:r>
          </a:p>
        </p:txBody>
      </p:sp>
    </p:spTree>
    <p:extLst>
      <p:ext uri="{BB962C8B-B14F-4D97-AF65-F5344CB8AC3E}">
        <p14:creationId xmlns:p14="http://schemas.microsoft.com/office/powerpoint/2010/main" val="1630013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0A4692C-6C6D-49FF-8BD1-E71830701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Sickle Cell Anemia (continued_4)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56659CE-DB4C-496D-9367-8515AAF42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Risk for Ineffective Tissue Perfusion</a:t>
            </a:r>
          </a:p>
          <a:p>
            <a:pPr lvl="1"/>
            <a:r>
              <a:rPr lang="en-US" altLang="en-US" i="1" dirty="0"/>
              <a:t>Acute Pain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107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07BEEB-781A-4032-9C76-E5DE329D67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Sickle Cell Anemia (continued_5)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230EB33-F6BB-462D-9F91-9A6CEE7F3F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Patient education</a:t>
            </a:r>
          </a:p>
          <a:p>
            <a:pPr lvl="1"/>
            <a:r>
              <a:rPr lang="en-US" altLang="en-US"/>
              <a:t>Avoid </a:t>
            </a:r>
          </a:p>
          <a:p>
            <a:pPr lvl="2"/>
            <a:r>
              <a:rPr lang="en-US" altLang="en-US"/>
              <a:t>Tight clothing</a:t>
            </a:r>
          </a:p>
          <a:p>
            <a:pPr lvl="2"/>
            <a:r>
              <a:rPr lang="en-US" altLang="en-US"/>
              <a:t>Strenuous exercise</a:t>
            </a:r>
          </a:p>
          <a:p>
            <a:pPr lvl="2"/>
            <a:r>
              <a:rPr lang="en-US" altLang="en-US"/>
              <a:t>Alcoholic beverages</a:t>
            </a:r>
          </a:p>
          <a:p>
            <a:pPr lvl="2"/>
            <a:r>
              <a:rPr lang="en-US" altLang="en-US"/>
              <a:t>Cold temperatures</a:t>
            </a:r>
          </a:p>
          <a:p>
            <a:pPr lvl="2"/>
            <a:r>
              <a:rPr lang="en-US" altLang="en-US"/>
              <a:t>Smoking</a:t>
            </a:r>
          </a:p>
          <a:p>
            <a:pPr lvl="2"/>
            <a:r>
              <a:rPr lang="en-US" altLang="en-US"/>
              <a:t>Unpressurized aircraft</a:t>
            </a:r>
          </a:p>
          <a:p>
            <a:pPr lvl="2"/>
            <a:r>
              <a:rPr lang="en-US" altLang="en-US"/>
              <a:t>Exposure to infection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35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ABFE887-8865-4025-B8D6-0687D9B8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Learning Outcomes</a:t>
            </a:r>
            <a:endParaRPr lang="en-US" alt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90AD-E589-4A22-AA36-B4606E0C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Explain the pathophysiology of each of the hematological and lymphatic disorders discussed in this chapter.</a:t>
            </a:r>
          </a:p>
          <a:p>
            <a:r>
              <a:rPr lang="en-US" altLang="en-US" dirty="0"/>
              <a:t>Describe the etiologies, signs, and symptoms of each disorder.</a:t>
            </a:r>
          </a:p>
          <a:p>
            <a:r>
              <a:rPr lang="en-US" altLang="en-US" dirty="0"/>
              <a:t>Identify tests used to diagnose each of the disorders.</a:t>
            </a:r>
          </a:p>
          <a:p>
            <a:r>
              <a:rPr lang="en-US" altLang="en-US" dirty="0"/>
              <a:t>Describe current therapeutic measures for each disorder.</a:t>
            </a:r>
          </a:p>
        </p:txBody>
      </p:sp>
    </p:spTree>
    <p:extLst>
      <p:ext uri="{BB962C8B-B14F-4D97-AF65-F5344CB8AC3E}">
        <p14:creationId xmlns:p14="http://schemas.microsoft.com/office/powerpoint/2010/main" val="34862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A733CCF-262C-4384-83AC-13AB7BA6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Polycythemia</a:t>
            </a:r>
            <a:endParaRPr lang="en-US" altLang="x-none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FB74114-9530-4F2D-A3AD-D50B689F4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Overabundance of R B C’s</a:t>
            </a:r>
          </a:p>
          <a:p>
            <a:r>
              <a:rPr lang="en-US" altLang="en-US" dirty="0"/>
              <a:t>Hemoglobin &gt;18 </a:t>
            </a:r>
            <a:r>
              <a:rPr lang="en-US" dirty="0"/>
              <a:t>milligrams per deciliter</a:t>
            </a:r>
            <a:endParaRPr lang="en-US" altLang="en-US" dirty="0"/>
          </a:p>
          <a:p>
            <a:r>
              <a:rPr lang="en-US" altLang="en-US" dirty="0"/>
              <a:t>Hematocrit &gt;55%</a:t>
            </a:r>
          </a:p>
          <a:p>
            <a:r>
              <a:rPr lang="en-US" altLang="en-US" dirty="0"/>
              <a:t>Blood becomes thick</a:t>
            </a:r>
          </a:p>
          <a:p>
            <a:pPr lvl="1"/>
            <a:r>
              <a:rPr lang="en-US" altLang="en-US" dirty="0"/>
              <a:t>Primary </a:t>
            </a:r>
          </a:p>
          <a:p>
            <a:pPr lvl="1"/>
            <a:r>
              <a:rPr lang="en-US" altLang="en-US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1828701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F10A887F-E4F6-456B-9C2B-837394182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Polycythemia (continued_1)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56DF083-B01D-4687-92BB-5BBE62DD6BF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30087"/>
            <a:ext cx="4038600" cy="4525963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Hypertension</a:t>
            </a:r>
          </a:p>
          <a:p>
            <a:pPr lvl="1"/>
            <a:r>
              <a:rPr lang="en-US" altLang="en-US" dirty="0"/>
              <a:t>Visual changes</a:t>
            </a:r>
          </a:p>
          <a:p>
            <a:pPr lvl="1"/>
            <a:r>
              <a:rPr lang="en-US" altLang="en-US" dirty="0"/>
              <a:t>Headache</a:t>
            </a:r>
          </a:p>
          <a:p>
            <a:pPr lvl="1"/>
            <a:r>
              <a:rPr lang="en-US" altLang="en-US" dirty="0"/>
              <a:t>Vertigo</a:t>
            </a:r>
          </a:p>
          <a:p>
            <a:pPr lvl="1"/>
            <a:r>
              <a:rPr lang="en-US" altLang="en-US" dirty="0"/>
              <a:t>Dizziness</a:t>
            </a:r>
          </a:p>
          <a:p>
            <a:pPr lvl="1"/>
            <a:r>
              <a:rPr lang="en-US" altLang="en-US" dirty="0"/>
              <a:t>Tinnitus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BFC88A0E-48EE-490E-803F-85447719068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785258"/>
            <a:ext cx="3206044" cy="4525963"/>
          </a:xfrm>
        </p:spPr>
        <p:txBody>
          <a:bodyPr/>
          <a:lstStyle/>
          <a:p>
            <a:pPr lvl="1"/>
            <a:r>
              <a:rPr lang="en-US" altLang="en-US" dirty="0"/>
              <a:t>Bleeding</a:t>
            </a:r>
          </a:p>
          <a:p>
            <a:pPr lvl="1"/>
            <a:r>
              <a:rPr lang="en-US" altLang="en-US" dirty="0"/>
              <a:t>Chest pain</a:t>
            </a:r>
          </a:p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Dark, flushed skin</a:t>
            </a:r>
          </a:p>
          <a:p>
            <a:pPr lvl="1"/>
            <a:r>
              <a:rPr lang="en-US" altLang="en-US" dirty="0"/>
              <a:t>Itching</a:t>
            </a:r>
          </a:p>
        </p:txBody>
      </p:sp>
    </p:spTree>
    <p:extLst>
      <p:ext uri="{BB962C8B-B14F-4D97-AF65-F5344CB8AC3E}">
        <p14:creationId xmlns:p14="http://schemas.microsoft.com/office/powerpoint/2010/main" val="61605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41559A7-5D86-4134-834F-B44AC94EC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Polycythemia (continued_2)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7CAEC2B-844C-40F2-AB7F-F02606D11E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Therapeutic interventions</a:t>
            </a:r>
          </a:p>
          <a:p>
            <a:pPr lvl="1"/>
            <a:r>
              <a:rPr lang="en-US" altLang="en-US"/>
              <a:t>Phlebotomy</a:t>
            </a:r>
          </a:p>
          <a:p>
            <a:pPr lvl="1"/>
            <a:r>
              <a:rPr lang="en-US" altLang="en-US"/>
              <a:t>Low-dose aspirin</a:t>
            </a:r>
          </a:p>
          <a:p>
            <a:pPr lvl="1"/>
            <a:r>
              <a:rPr lang="en-US" altLang="en-US"/>
              <a:t>Chemotherapy</a:t>
            </a:r>
          </a:p>
          <a:p>
            <a:pPr lvl="1"/>
            <a:r>
              <a:rPr lang="en-US" altLang="en-US"/>
              <a:t>Radiation therapy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386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637094-7E89-4552-A0BC-61801A231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Polycythemia (continued_3)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1B96797-8B43-4EE6-8BC2-15374F8BF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Patient education</a:t>
            </a:r>
          </a:p>
          <a:p>
            <a:pPr lvl="1"/>
            <a:r>
              <a:rPr lang="en-US" altLang="en-US"/>
              <a:t>Drink 3 liters of water daily.</a:t>
            </a:r>
          </a:p>
          <a:p>
            <a:pPr lvl="1"/>
            <a:r>
              <a:rPr lang="en-US" altLang="en-US"/>
              <a:t>Avoid restrictive clothing.</a:t>
            </a:r>
          </a:p>
          <a:p>
            <a:pPr lvl="1"/>
            <a:r>
              <a:rPr lang="en-US" altLang="en-US"/>
              <a:t>Elevate feet.</a:t>
            </a:r>
          </a:p>
          <a:p>
            <a:pPr lvl="1"/>
            <a:r>
              <a:rPr lang="en-US" altLang="en-US"/>
              <a:t>Report signs and symptoms of iron deficiency.</a:t>
            </a:r>
          </a:p>
          <a:p>
            <a:pPr lvl="1"/>
            <a:r>
              <a:rPr lang="en-US" altLang="en-US"/>
              <a:t>Report signs and symptoms of bleeding.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5590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D68E03-629A-423D-BC4D-88051BE29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Disseminated Intravascular Coagulation</a:t>
            </a:r>
            <a:endParaRPr lang="en-US" altLang="x-none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E8881D1-E9D9-4959-B926-65E4B58F2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Pathophysiology</a:t>
            </a:r>
          </a:p>
          <a:p>
            <a:pPr lvl="1"/>
            <a:r>
              <a:rPr lang="en-US" altLang="en-US"/>
              <a:t>Accelerated clotting</a:t>
            </a:r>
          </a:p>
          <a:p>
            <a:pPr lvl="1"/>
            <a:r>
              <a:rPr lang="en-US" altLang="en-US"/>
              <a:t>Clotting factors depleted</a:t>
            </a:r>
          </a:p>
          <a:p>
            <a:pPr lvl="1"/>
            <a:r>
              <a:rPr lang="en-US" altLang="en-US"/>
              <a:t>Bleeding</a:t>
            </a:r>
          </a:p>
          <a:p>
            <a:r>
              <a:rPr lang="en-US" altLang="en-US"/>
              <a:t>Etiology</a:t>
            </a:r>
          </a:p>
          <a:p>
            <a:pPr lvl="1"/>
            <a:r>
              <a:rPr lang="en-US" altLang="en-US"/>
              <a:t>Major trauma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77392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632BF8A-BCE8-49FB-AF9E-04BF503C0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Disseminated Intravascular Coagulation (continued_1)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F155F7-8838-4337-94F3-9278A6346C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Signs and symptoms</a:t>
            </a:r>
          </a:p>
          <a:p>
            <a:pPr lvl="1"/>
            <a:r>
              <a:rPr lang="en-US" altLang="en-US"/>
              <a:t>Abnormal bleeding</a:t>
            </a:r>
          </a:p>
          <a:p>
            <a:pPr lvl="1"/>
            <a:r>
              <a:rPr lang="en-US" altLang="en-US"/>
              <a:t>Joint pain</a:t>
            </a:r>
          </a:p>
          <a:p>
            <a:pPr lvl="1"/>
            <a:r>
              <a:rPr lang="en-US" altLang="en-US"/>
              <a:t>Nausea and vomiting</a:t>
            </a:r>
          </a:p>
          <a:p>
            <a:pPr lvl="1"/>
            <a:r>
              <a:rPr lang="en-US" altLang="en-US"/>
              <a:t>Organ system failure</a:t>
            </a:r>
          </a:p>
          <a:p>
            <a:pPr lvl="1"/>
            <a:r>
              <a:rPr lang="en-US" altLang="en-US"/>
              <a:t>Convulsions</a:t>
            </a:r>
          </a:p>
          <a:p>
            <a:pPr lvl="1"/>
            <a:r>
              <a:rPr lang="en-US" altLang="en-US"/>
              <a:t>Shock, coma</a:t>
            </a:r>
          </a:p>
          <a:p>
            <a:pPr lvl="1"/>
            <a:r>
              <a:rPr lang="en-US" altLang="en-US"/>
              <a:t>Death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4709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82351DD-800A-4C68-86DE-C7CF8AE82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Disseminated Intravascular Coagulation (continued_2)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42E79F0-3731-425F-A3BF-690209E7F5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Bleeding signs and symptoms</a:t>
            </a:r>
            <a:endParaRPr lang="en-GB" altLang="en-US"/>
          </a:p>
          <a:p>
            <a:pPr lvl="1"/>
            <a:r>
              <a:rPr lang="en-GB" altLang="en-US"/>
              <a:t>Easy bruising </a:t>
            </a:r>
          </a:p>
          <a:p>
            <a:pPr lvl="1"/>
            <a:r>
              <a:rPr lang="en-GB" altLang="en-US"/>
              <a:t>Petechiae </a:t>
            </a:r>
          </a:p>
          <a:p>
            <a:pPr lvl="1"/>
            <a:r>
              <a:rPr lang="en-GB" altLang="en-US"/>
              <a:t>Blood in urine</a:t>
            </a:r>
          </a:p>
          <a:p>
            <a:pPr lvl="1"/>
            <a:r>
              <a:rPr lang="en-GB" altLang="en-US"/>
              <a:t>Black, tarry stools</a:t>
            </a:r>
          </a:p>
          <a:p>
            <a:pPr lvl="1"/>
            <a:r>
              <a:rPr lang="en-GB" altLang="en-US"/>
              <a:t>Bleeding from nose or gums</a:t>
            </a:r>
          </a:p>
          <a:p>
            <a:pPr lvl="1"/>
            <a:r>
              <a:rPr lang="en-GB" altLang="en-US"/>
              <a:t>New onset of painful joints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638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325D5950-4750-42CE-9AEA-771EE96BB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Ecchymoses</a:t>
            </a:r>
            <a:endParaRPr lang="en-US" altLang="x-none" dirty="0"/>
          </a:p>
        </p:txBody>
      </p:sp>
      <p:pic>
        <p:nvPicPr>
          <p:cNvPr id="4" name="Content Placeholder 3" descr="Large, irregularly shaped brown batch of skin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42" y="1752600"/>
            <a:ext cx="5672716" cy="3741007"/>
          </a:xfrm>
        </p:spPr>
      </p:pic>
    </p:spTree>
    <p:extLst>
      <p:ext uri="{BB962C8B-B14F-4D97-AF65-F5344CB8AC3E}">
        <p14:creationId xmlns:p14="http://schemas.microsoft.com/office/powerpoint/2010/main" val="171411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76D5090-B108-480D-9160-9A4BF5EC5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x-none" dirty="0"/>
              <a:t>Disseminated Intravascular Coagulation (continued_3)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21556DD-726E-4182-9B77-C7A5CC0E3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GB" altLang="en-US" dirty="0"/>
              <a:t>Prothrombin time (P T) and partial thromboplastin time (P T T)</a:t>
            </a:r>
            <a:endParaRPr lang="en-US" altLang="en-US" dirty="0"/>
          </a:p>
          <a:p>
            <a:pPr lvl="1"/>
            <a:r>
              <a:rPr lang="en-US" altLang="en-US" dirty="0"/>
              <a:t>Platelet count</a:t>
            </a:r>
          </a:p>
          <a:p>
            <a:pPr lvl="1"/>
            <a:r>
              <a:rPr lang="en-US" altLang="en-US" dirty="0"/>
              <a:t>Hemoglobin, </a:t>
            </a:r>
            <a:r>
              <a:rPr lang="en-US" altLang="en-US" dirty="0" err="1"/>
              <a:t>creatinine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663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E8A6AD8-8D15-4D01-BBAC-3893F5021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x-none" dirty="0"/>
              <a:t>Disseminated Intravascular Coagulation (continued_4)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43CE0EE-4576-4019-89B1-11F7C9497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Correct underlying cause</a:t>
            </a:r>
          </a:p>
          <a:p>
            <a:pPr lvl="1"/>
            <a:r>
              <a:rPr lang="en-US" altLang="en-US" dirty="0"/>
              <a:t>Administer </a:t>
            </a:r>
          </a:p>
          <a:p>
            <a:pPr lvl="2"/>
            <a:r>
              <a:rPr lang="en-US" altLang="en-US" dirty="0"/>
              <a:t>Blood</a:t>
            </a:r>
          </a:p>
          <a:p>
            <a:pPr lvl="2"/>
            <a:r>
              <a:rPr lang="en-GB" altLang="en-US" dirty="0"/>
              <a:t>Fresh frozen plasma</a:t>
            </a:r>
            <a:endParaRPr lang="en-US" altLang="en-US" dirty="0"/>
          </a:p>
          <a:p>
            <a:pPr lvl="2"/>
            <a:r>
              <a:rPr lang="en-US" altLang="en-US" dirty="0"/>
              <a:t>Platelets</a:t>
            </a:r>
          </a:p>
          <a:p>
            <a:pPr lvl="2"/>
            <a:r>
              <a:rPr lang="en-US" altLang="en-US" dirty="0" err="1"/>
              <a:t>Cryoprecipitates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52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2723087-0C57-4696-AF0D-2982CDA1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Learning Outcomes (continued_1)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6448BFAA-E77F-46C4-BBB6-4A5ED325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748251"/>
          </a:xfrm>
        </p:spPr>
        <p:txBody>
          <a:bodyPr/>
          <a:lstStyle/>
          <a:p>
            <a:r>
              <a:rPr lang="en-US" altLang="en-US" dirty="0"/>
              <a:t>List data you should collect when caring for patients with disorders of the hematological or lymphatic systems.</a:t>
            </a:r>
          </a:p>
          <a:p>
            <a:r>
              <a:rPr lang="en-US" altLang="en-US" dirty="0"/>
              <a:t>Plan nursing care for patients with hematological disorders.</a:t>
            </a:r>
          </a:p>
          <a:p>
            <a:r>
              <a:rPr lang="en-US" altLang="en-US" dirty="0"/>
              <a:t>Plan nursing care for patients with lymphatic disorders.</a:t>
            </a:r>
          </a:p>
          <a:p>
            <a:r>
              <a:rPr lang="en-US" altLang="en-US" dirty="0"/>
              <a:t>Explain how you will know if your nursing interventions have been effective.</a:t>
            </a:r>
          </a:p>
        </p:txBody>
      </p:sp>
    </p:spTree>
    <p:extLst>
      <p:ext uri="{BB962C8B-B14F-4D97-AF65-F5344CB8AC3E}">
        <p14:creationId xmlns:p14="http://schemas.microsoft.com/office/powerpoint/2010/main" val="144786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CB996DF-BFF9-45E4-B0CC-BAB099F49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x-none" dirty="0"/>
              <a:t>Disseminated Intravascular Coagulation (continued_5)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A97851D-5ACE-4983-9167-E082DD9BF0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Recognize and report bleeding.</a:t>
            </a:r>
          </a:p>
          <a:p>
            <a:pPr lvl="1"/>
            <a:r>
              <a:rPr lang="en-US" altLang="en-US" dirty="0"/>
              <a:t>Avoid trauma and further bleeding.</a:t>
            </a:r>
          </a:p>
          <a:p>
            <a:pPr lvl="1"/>
            <a:r>
              <a:rPr lang="en-US" altLang="en-US" dirty="0"/>
              <a:t>Teach patient and family.</a:t>
            </a:r>
          </a:p>
        </p:txBody>
      </p:sp>
    </p:spTree>
    <p:extLst>
      <p:ext uri="{BB962C8B-B14F-4D97-AF65-F5344CB8AC3E}">
        <p14:creationId xmlns:p14="http://schemas.microsoft.com/office/powerpoint/2010/main" val="31220853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7423D8E-0712-42E0-B3FE-CF0DB383A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Idiopathic Thrombocytopenic Purpura</a:t>
            </a:r>
            <a:endParaRPr lang="en-US" altLang="x-none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A5A4227-022A-420F-B952-4821ED012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Pathophysiology</a:t>
            </a:r>
          </a:p>
          <a:p>
            <a:pPr lvl="1"/>
            <a:r>
              <a:rPr lang="en-US" altLang="en-US"/>
              <a:t>Platelet destruction by immune system</a:t>
            </a:r>
          </a:p>
          <a:p>
            <a:pPr lvl="1"/>
            <a:r>
              <a:rPr lang="en-US" altLang="en-US"/>
              <a:t>Risk for bleeding</a:t>
            </a:r>
          </a:p>
          <a:p>
            <a:r>
              <a:rPr lang="en-US" altLang="en-US"/>
              <a:t>Etiology</a:t>
            </a:r>
          </a:p>
          <a:p>
            <a:pPr lvl="1"/>
            <a:r>
              <a:rPr lang="en-US" altLang="en-US"/>
              <a:t>Acute viral illness</a:t>
            </a:r>
          </a:p>
          <a:p>
            <a:pPr lvl="1"/>
            <a:r>
              <a:rPr lang="en-US" altLang="en-US"/>
              <a:t>Drug reaction</a:t>
            </a:r>
          </a:p>
          <a:p>
            <a:pPr lvl="1"/>
            <a:r>
              <a:rPr lang="en-US" altLang="en-US"/>
              <a:t>Immune system dysfunction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5644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B97B4252-4EB1-46CE-835B-1E0C2A6F8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x-none" dirty="0"/>
              <a:t>Idiopathic Thrombocytopenic Purpura (continued_1)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B8BB8B0-C29E-4F92-894E-5A6E3842591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3"/>
            <a:ext cx="4038600" cy="3657600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Bleeding</a:t>
            </a:r>
          </a:p>
          <a:p>
            <a:pPr lvl="2"/>
            <a:r>
              <a:rPr lang="en-US" altLang="en-US" dirty="0" err="1"/>
              <a:t>Petechiae</a:t>
            </a:r>
            <a:r>
              <a:rPr lang="en-US" altLang="en-US" dirty="0"/>
              <a:t> (see photo)</a:t>
            </a:r>
          </a:p>
          <a:p>
            <a:pPr lvl="2"/>
            <a:r>
              <a:rPr lang="en-US" altLang="en-US" dirty="0" err="1"/>
              <a:t>Ecchymoses</a:t>
            </a:r>
            <a:r>
              <a:rPr lang="en-US" altLang="en-US" dirty="0"/>
              <a:t> (see slide 27)</a:t>
            </a:r>
          </a:p>
          <a:p>
            <a:pPr lvl="2"/>
            <a:r>
              <a:rPr lang="en-US" altLang="en-US" dirty="0"/>
              <a:t>Bleeding</a:t>
            </a:r>
          </a:p>
        </p:txBody>
      </p:sp>
      <p:pic>
        <p:nvPicPr>
          <p:cNvPr id="4" name="Content Placeholder 3" descr="Pale skin with several tiny red dots. 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26" y="1272381"/>
            <a:ext cx="3736848" cy="4267200"/>
          </a:xfrm>
        </p:spPr>
      </p:pic>
    </p:spTree>
    <p:extLst>
      <p:ext uri="{BB962C8B-B14F-4D97-AF65-F5344CB8AC3E}">
        <p14:creationId xmlns:p14="http://schemas.microsoft.com/office/powerpoint/2010/main" val="2004862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684AB17-E8FE-495C-98DE-C0130CE23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x-none" dirty="0"/>
              <a:t>Idiopathic Thrombocytopenic Purpura (continued_2)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4221B02-D01F-4E37-A6C6-F31B891B60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Platelet count</a:t>
            </a:r>
          </a:p>
          <a:p>
            <a:pPr lvl="1"/>
            <a:r>
              <a:rPr lang="en-US" altLang="en-US" dirty="0"/>
              <a:t>Bleeding time</a:t>
            </a:r>
          </a:p>
          <a:p>
            <a:pPr lvl="1"/>
            <a:r>
              <a:rPr lang="en-US" altLang="en-US" dirty="0"/>
              <a:t>Bone marrow aspiration</a:t>
            </a:r>
          </a:p>
        </p:txBody>
      </p:sp>
    </p:spTree>
    <p:extLst>
      <p:ext uri="{BB962C8B-B14F-4D97-AF65-F5344CB8AC3E}">
        <p14:creationId xmlns:p14="http://schemas.microsoft.com/office/powerpoint/2010/main" val="1941934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FA09FB2-E609-4553-AE6D-6BC3D6A77C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x-none" dirty="0"/>
              <a:t>Idiopathic Thrombocytopenic Purpura (continued_3)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3F80F15-4359-45DF-98E3-1E32E86BF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Steroids</a:t>
            </a:r>
          </a:p>
          <a:p>
            <a:pPr lvl="1"/>
            <a:r>
              <a:rPr lang="en-US" altLang="en-US" dirty="0"/>
              <a:t>Chemotherapy</a:t>
            </a:r>
          </a:p>
          <a:p>
            <a:pPr lvl="1"/>
            <a:r>
              <a:rPr lang="en-US" altLang="en-US" dirty="0"/>
              <a:t>Transfusions</a:t>
            </a:r>
          </a:p>
          <a:p>
            <a:pPr lvl="1"/>
            <a:r>
              <a:rPr lang="en-US" altLang="en-US" dirty="0"/>
              <a:t>Vitamin K</a:t>
            </a:r>
          </a:p>
          <a:p>
            <a:pPr lvl="1"/>
            <a:r>
              <a:rPr lang="en-US" altLang="en-US" dirty="0" err="1"/>
              <a:t>Splenectomy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737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7C0402E-87DD-43DE-9A3E-85BCA9FED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x-none" dirty="0"/>
              <a:t>Idiopathic Thrombocytopenic Purpura (continued_4)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71D7624-2735-4BAC-8708-9689AC43C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care</a:t>
            </a:r>
          </a:p>
          <a:p>
            <a:pPr lvl="1"/>
            <a:r>
              <a:rPr lang="en-US" altLang="en-US" dirty="0"/>
              <a:t>Take bleeding precautions.</a:t>
            </a:r>
          </a:p>
          <a:p>
            <a:pPr lvl="1"/>
            <a:r>
              <a:rPr lang="en-US" altLang="en-US" dirty="0"/>
              <a:t>Recognize and report signs and symptoms bleeding.</a:t>
            </a:r>
          </a:p>
          <a:p>
            <a:pPr lvl="1"/>
            <a:r>
              <a:rPr lang="en-US" altLang="en-US" dirty="0"/>
              <a:t>Teach patient and family.</a:t>
            </a:r>
          </a:p>
        </p:txBody>
      </p:sp>
    </p:spTree>
    <p:extLst>
      <p:ext uri="{BB962C8B-B14F-4D97-AF65-F5344CB8AC3E}">
        <p14:creationId xmlns:p14="http://schemas.microsoft.com/office/powerpoint/2010/main" val="302589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6A4CADA-80C2-42D8-8ABE-83765068D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Bleeding Precautions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EA36ADE-15D6-44C4-872C-EC0177D264F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3891844" cy="4525963"/>
          </a:xfrm>
        </p:spPr>
        <p:txBody>
          <a:bodyPr/>
          <a:lstStyle/>
          <a:p>
            <a:r>
              <a:rPr lang="en-US" altLang="en-US" dirty="0"/>
              <a:t>Use electric razor.</a:t>
            </a:r>
          </a:p>
          <a:p>
            <a:r>
              <a:rPr lang="en-US" altLang="en-US" dirty="0"/>
              <a:t>Use soft toothbrush.</a:t>
            </a:r>
          </a:p>
          <a:p>
            <a:r>
              <a:rPr lang="en-US" altLang="en-US" dirty="0"/>
              <a:t>Avoid invasive procedures, injections. </a:t>
            </a:r>
          </a:p>
          <a:p>
            <a:r>
              <a:rPr lang="en-US" altLang="en-US" dirty="0"/>
              <a:t>Maintain pressure if blood draw essential.</a:t>
            </a:r>
          </a:p>
          <a:p>
            <a:r>
              <a:rPr lang="en-US" altLang="en-US" dirty="0"/>
              <a:t>Wear shoes or slippers.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81A32-628B-42C4-A200-6A5F51BFE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6982" y="1143000"/>
            <a:ext cx="4447018" cy="4525963"/>
          </a:xfrm>
        </p:spPr>
        <p:txBody>
          <a:bodyPr/>
          <a:lstStyle/>
          <a:p>
            <a:r>
              <a:rPr lang="en-US" altLang="en-US" dirty="0"/>
              <a:t>Avoid bumps and bruises.</a:t>
            </a:r>
          </a:p>
          <a:p>
            <a:r>
              <a:rPr lang="en-US" altLang="en-US" spc="-40" dirty="0"/>
              <a:t>Avoid aspirin and N S A I D’s.</a:t>
            </a:r>
          </a:p>
          <a:p>
            <a:r>
              <a:rPr lang="en-US" altLang="en-US" dirty="0"/>
              <a:t>Administer stool softener.</a:t>
            </a:r>
          </a:p>
          <a:p>
            <a:r>
              <a:rPr lang="en-US" altLang="en-US" dirty="0"/>
              <a:t>Handle patient gently.</a:t>
            </a:r>
          </a:p>
          <a:p>
            <a:r>
              <a:rPr lang="en-US" altLang="en-US" dirty="0"/>
              <a:t>Gentle nose blowing.</a:t>
            </a:r>
          </a:p>
        </p:txBody>
      </p:sp>
    </p:spTree>
    <p:extLst>
      <p:ext uri="{BB962C8B-B14F-4D97-AF65-F5344CB8AC3E}">
        <p14:creationId xmlns:p14="http://schemas.microsoft.com/office/powerpoint/2010/main" val="1117405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FD0EE95-FBD3-4EEF-A63C-3F37C9B81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Hemophilia</a:t>
            </a:r>
            <a:endParaRPr lang="en-US" altLang="x-none" dirty="0"/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2798FE9D-F38F-4D58-A749-783950E296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Pathophysiology</a:t>
            </a:r>
          </a:p>
          <a:p>
            <a:pPr lvl="1"/>
            <a:r>
              <a:rPr lang="en-US" altLang="en-US" dirty="0"/>
              <a:t>Missing clotting factors</a:t>
            </a:r>
          </a:p>
          <a:p>
            <a:pPr lvl="2"/>
            <a:r>
              <a:rPr lang="en-US" altLang="en-US" dirty="0"/>
              <a:t>A: Factor Eight</a:t>
            </a:r>
          </a:p>
          <a:p>
            <a:pPr lvl="2"/>
            <a:r>
              <a:rPr lang="en-US" altLang="en-US" dirty="0"/>
              <a:t>B: Factor Nine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Heredity</a:t>
            </a:r>
          </a:p>
        </p:txBody>
      </p:sp>
    </p:spTree>
    <p:extLst>
      <p:ext uri="{BB962C8B-B14F-4D97-AF65-F5344CB8AC3E}">
        <p14:creationId xmlns:p14="http://schemas.microsoft.com/office/powerpoint/2010/main" val="2109699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E906691-9A11-471B-91C5-AB42831BB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Hemophilia (continued_1)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B0F5B1AE-2C56-4793-B29E-1C0C0DA8E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Signs and symptoms </a:t>
            </a:r>
          </a:p>
          <a:p>
            <a:pPr lvl="1"/>
            <a:r>
              <a:rPr lang="en-US" altLang="en-US"/>
              <a:t>Bleeding</a:t>
            </a:r>
          </a:p>
          <a:p>
            <a:pPr lvl="2"/>
            <a:r>
              <a:rPr lang="en-US" altLang="en-US"/>
              <a:t>Joints</a:t>
            </a:r>
          </a:p>
          <a:p>
            <a:pPr lvl="2"/>
            <a:r>
              <a:rPr lang="en-US" altLang="en-US"/>
              <a:t>Muscles</a:t>
            </a:r>
          </a:p>
          <a:p>
            <a:pPr lvl="2"/>
            <a:r>
              <a:rPr lang="en-US" altLang="en-US"/>
              <a:t>Subcutaneous tissue</a:t>
            </a:r>
          </a:p>
          <a:p>
            <a:pPr lvl="2"/>
            <a:r>
              <a:rPr lang="en-US" altLang="en-US"/>
              <a:t>Brain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7196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B71B3B9-268D-4060-8985-9741CAC28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Hemophilia (continued_2)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1B1A2D99-EB51-4DAD-9155-EC76801DD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 </a:t>
            </a:r>
          </a:p>
          <a:p>
            <a:pPr lvl="1"/>
            <a:r>
              <a:rPr lang="en-US" altLang="en-US" dirty="0"/>
              <a:t>P T </a:t>
            </a:r>
            <a:r>
              <a:rPr lang="en-US" altLang="en-US" dirty="0" err="1"/>
              <a:t>T</a:t>
            </a:r>
            <a:endParaRPr lang="en-US" altLang="en-US" dirty="0"/>
          </a:p>
          <a:p>
            <a:pPr lvl="1"/>
            <a:r>
              <a:rPr lang="en-US" altLang="en-US" dirty="0"/>
              <a:t>Factor levels</a:t>
            </a:r>
          </a:p>
        </p:txBody>
      </p:sp>
    </p:spTree>
    <p:extLst>
      <p:ext uri="{BB962C8B-B14F-4D97-AF65-F5344CB8AC3E}">
        <p14:creationId xmlns:p14="http://schemas.microsoft.com/office/powerpoint/2010/main" val="37682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5B7F-3767-4673-B936-0CDAC5E6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Learning Outcomes (continued_2)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120C-AA20-4681-AFE9-1DD8B8D57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Describe precautions you should institute to prevent bleeding in patients with clotting disorders.</a:t>
            </a:r>
          </a:p>
          <a:p>
            <a:r>
              <a:rPr lang="en-US" altLang="en-US" dirty="0"/>
              <a:t>Identify nursing care and teaching you will provide for patients undergoing a splenectomy.</a:t>
            </a:r>
          </a:p>
        </p:txBody>
      </p:sp>
    </p:spTree>
    <p:extLst>
      <p:ext uri="{BB962C8B-B14F-4D97-AF65-F5344CB8AC3E}">
        <p14:creationId xmlns:p14="http://schemas.microsoft.com/office/powerpoint/2010/main" val="33417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0FF3A04-C646-4089-B0AA-E3AE6027C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Hemophilia (continued_3)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ECFFF911-BAD3-49A1-91A4-8EF0EBAEA9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 err="1"/>
              <a:t>Desmopressin</a:t>
            </a:r>
            <a:endParaRPr lang="en-US" altLang="en-US" dirty="0"/>
          </a:p>
          <a:p>
            <a:pPr lvl="1"/>
            <a:r>
              <a:rPr lang="en-US" altLang="en-US" dirty="0"/>
              <a:t>Clotting factors</a:t>
            </a:r>
          </a:p>
          <a:p>
            <a:pPr lvl="2"/>
            <a:r>
              <a:rPr lang="en-US" altLang="en-US" dirty="0"/>
              <a:t>Factor Eight</a:t>
            </a:r>
          </a:p>
          <a:p>
            <a:pPr lvl="2"/>
            <a:r>
              <a:rPr lang="en-US" altLang="en-US" dirty="0"/>
              <a:t>Factor Nine</a:t>
            </a:r>
          </a:p>
          <a:p>
            <a:pPr lvl="1"/>
            <a:r>
              <a:rPr lang="en-US" altLang="en-US" dirty="0"/>
              <a:t>Blood transfusion</a:t>
            </a:r>
          </a:p>
        </p:txBody>
      </p:sp>
    </p:spTree>
    <p:extLst>
      <p:ext uri="{BB962C8B-B14F-4D97-AF65-F5344CB8AC3E}">
        <p14:creationId xmlns:p14="http://schemas.microsoft.com/office/powerpoint/2010/main" val="1539539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E3434B5-25A4-4B97-8785-65F09D959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Hemophilia (continued_4)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3CF603B0-60EC-424E-8099-54A21EAC7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Acute Pain</a:t>
            </a:r>
          </a:p>
          <a:p>
            <a:pPr lvl="1"/>
            <a:r>
              <a:rPr lang="en-US" altLang="en-US" i="1" dirty="0"/>
              <a:t>Risk for Bleeding</a:t>
            </a:r>
          </a:p>
        </p:txBody>
      </p:sp>
    </p:spTree>
    <p:extLst>
      <p:ext uri="{BB962C8B-B14F-4D97-AF65-F5344CB8AC3E}">
        <p14:creationId xmlns:p14="http://schemas.microsoft.com/office/powerpoint/2010/main" val="128302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D8F0878-3154-46B6-ACE0-7DD8882C6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Leukemia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08C9EB43-C96E-4878-8645-59C134A6F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Pathophysiology</a:t>
            </a:r>
            <a:endParaRPr lang="en-US" altLang="en-US" dirty="0"/>
          </a:p>
          <a:p>
            <a:pPr lvl="1"/>
            <a:r>
              <a:rPr lang="en-US" altLang="en-US" dirty="0"/>
              <a:t>Increase in immature white blood cells (W B C’s)</a:t>
            </a:r>
          </a:p>
          <a:p>
            <a:pPr lvl="1"/>
            <a:r>
              <a:rPr lang="en-US" altLang="en-US" dirty="0"/>
              <a:t>Unable to fight infection</a:t>
            </a:r>
          </a:p>
          <a:p>
            <a:r>
              <a:rPr lang="en-US" altLang="en-US" dirty="0"/>
              <a:t>Risk factors</a:t>
            </a:r>
          </a:p>
          <a:p>
            <a:pPr lvl="1"/>
            <a:r>
              <a:rPr lang="en-US" altLang="en-US" dirty="0"/>
              <a:t>Viruses</a:t>
            </a:r>
          </a:p>
          <a:p>
            <a:pPr lvl="1"/>
            <a:r>
              <a:rPr lang="en-US" altLang="en-US" dirty="0"/>
              <a:t>Genetic factors</a:t>
            </a:r>
          </a:p>
          <a:p>
            <a:pPr lvl="1"/>
            <a:r>
              <a:rPr lang="en-US" altLang="en-US" dirty="0"/>
              <a:t>Radiation/chemotherapy</a:t>
            </a:r>
          </a:p>
        </p:txBody>
      </p:sp>
    </p:spTree>
    <p:extLst>
      <p:ext uri="{BB962C8B-B14F-4D97-AF65-F5344CB8AC3E}">
        <p14:creationId xmlns:p14="http://schemas.microsoft.com/office/powerpoint/2010/main" val="4196732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292F267-649F-4E53-B0D9-1FF080D06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Leukemia (continued_1)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83FBF93C-9A40-4483-984F-3E0CEEBF5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4068763"/>
          </a:xfrm>
        </p:spPr>
        <p:txBody>
          <a:bodyPr/>
          <a:lstStyle/>
          <a:p>
            <a:r>
              <a:rPr lang="en-US" altLang="en-US" dirty="0"/>
              <a:t>Types</a:t>
            </a:r>
          </a:p>
          <a:p>
            <a:pPr lvl="1"/>
            <a:r>
              <a:rPr lang="en-US" altLang="en-US" dirty="0"/>
              <a:t>Acute lymphocytic leukemia (A L L)</a:t>
            </a:r>
          </a:p>
          <a:p>
            <a:pPr lvl="1"/>
            <a:r>
              <a:rPr lang="en-US" altLang="en-US" spc="-20" dirty="0"/>
              <a:t>Acute myelogenous (m</a:t>
            </a:r>
            <a:r>
              <a:rPr lang="en-GB" altLang="en-US" spc="-20" dirty="0" err="1"/>
              <a:t>yeloblastic</a:t>
            </a:r>
            <a:r>
              <a:rPr lang="en-GB" altLang="en-US" spc="-20" dirty="0"/>
              <a:t>) </a:t>
            </a:r>
            <a:r>
              <a:rPr lang="en-US" altLang="en-US" spc="-20" dirty="0"/>
              <a:t>leukemia (A M L)</a:t>
            </a:r>
          </a:p>
          <a:p>
            <a:pPr lvl="1"/>
            <a:r>
              <a:rPr lang="en-US" altLang="en-US" dirty="0"/>
              <a:t>Chronic lymphocytic leukemia (C L L)</a:t>
            </a:r>
          </a:p>
          <a:p>
            <a:pPr lvl="1"/>
            <a:r>
              <a:rPr lang="en-US" altLang="en-US" dirty="0"/>
              <a:t>Chronic myelogenous leukemia (C M L)</a:t>
            </a:r>
          </a:p>
        </p:txBody>
      </p:sp>
    </p:spTree>
    <p:extLst>
      <p:ext uri="{BB962C8B-B14F-4D97-AF65-F5344CB8AC3E}">
        <p14:creationId xmlns:p14="http://schemas.microsoft.com/office/powerpoint/2010/main" val="2755736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0AB85C6-A844-4191-AF43-C8D216990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Leukemia (continued_2)</a:t>
            </a:r>
            <a:endParaRPr lang="en-US" altLang="x-none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C26E230-0509-4E55-9776-DBB3BF61A54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2"/>
            <a:ext cx="4038600" cy="4525963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Fever</a:t>
            </a:r>
          </a:p>
          <a:p>
            <a:pPr lvl="1"/>
            <a:r>
              <a:rPr lang="en-US" altLang="en-US" dirty="0"/>
              <a:t>Infection</a:t>
            </a:r>
          </a:p>
          <a:p>
            <a:pPr lvl="1"/>
            <a:r>
              <a:rPr lang="en-US" altLang="en-US" dirty="0"/>
              <a:t>Pallor</a:t>
            </a:r>
          </a:p>
          <a:p>
            <a:pPr lvl="1"/>
            <a:r>
              <a:rPr lang="en-US" altLang="en-US" dirty="0"/>
              <a:t>Weakness</a:t>
            </a:r>
          </a:p>
          <a:p>
            <a:pPr lvl="1"/>
            <a:r>
              <a:rPr lang="en-US" altLang="en-US" dirty="0"/>
              <a:t>Tachycardia</a:t>
            </a:r>
          </a:p>
          <a:p>
            <a:pPr lvl="1"/>
            <a:r>
              <a:rPr lang="en-US" altLang="en-US" dirty="0"/>
              <a:t>Palpitations</a:t>
            </a: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B64C680D-9C41-4CFC-A53F-0FFFF0E9A1D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860271" y="1709058"/>
            <a:ext cx="4038600" cy="3810000"/>
          </a:xfrm>
        </p:spPr>
        <p:txBody>
          <a:bodyPr/>
          <a:lstStyle/>
          <a:p>
            <a:pPr lvl="1"/>
            <a:r>
              <a:rPr lang="en-US" altLang="en-US" dirty="0"/>
              <a:t>Dyspnea</a:t>
            </a:r>
          </a:p>
          <a:p>
            <a:pPr lvl="1"/>
            <a:r>
              <a:rPr lang="en-US" altLang="en-US" dirty="0"/>
              <a:t>Abdominal pain</a:t>
            </a:r>
          </a:p>
          <a:p>
            <a:pPr lvl="1"/>
            <a:r>
              <a:rPr lang="en-US" altLang="en-US" dirty="0"/>
              <a:t>Malaise</a:t>
            </a:r>
          </a:p>
          <a:p>
            <a:pPr lvl="1"/>
            <a:r>
              <a:rPr lang="en-US" altLang="en-US" dirty="0"/>
              <a:t>Sternal/rib pain</a:t>
            </a:r>
          </a:p>
          <a:p>
            <a:pPr lvl="1"/>
            <a:r>
              <a:rPr lang="en-US" altLang="en-US" dirty="0"/>
              <a:t>Central nervous system changes</a:t>
            </a:r>
          </a:p>
          <a:p>
            <a:pPr lvl="1"/>
            <a:r>
              <a:rPr lang="en-US" altLang="en-US" dirty="0"/>
              <a:t>Bleeding</a:t>
            </a:r>
          </a:p>
        </p:txBody>
      </p:sp>
    </p:spTree>
    <p:extLst>
      <p:ext uri="{BB962C8B-B14F-4D97-AF65-F5344CB8AC3E}">
        <p14:creationId xmlns:p14="http://schemas.microsoft.com/office/powerpoint/2010/main" val="37522064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7695DF9-E1B6-4B22-82F6-9DD55894B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Leukemia (continued_3)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77E13B9D-9398-4D53-8EE3-E96E00D4F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 B C</a:t>
            </a:r>
          </a:p>
          <a:p>
            <a:pPr lvl="1"/>
            <a:r>
              <a:rPr lang="en-US" altLang="en-US" dirty="0"/>
              <a:t>Bone marrow aspiration</a:t>
            </a:r>
          </a:p>
          <a:p>
            <a:pPr lvl="1"/>
            <a:r>
              <a:rPr lang="en-US" altLang="en-US" dirty="0"/>
              <a:t>Lumbar puncture</a:t>
            </a:r>
          </a:p>
          <a:p>
            <a:pPr lvl="1"/>
            <a:r>
              <a:rPr lang="en-US" altLang="en-US" dirty="0"/>
              <a:t>Genetic analysis</a:t>
            </a:r>
          </a:p>
        </p:txBody>
      </p:sp>
    </p:spTree>
    <p:extLst>
      <p:ext uri="{BB962C8B-B14F-4D97-AF65-F5344CB8AC3E}">
        <p14:creationId xmlns:p14="http://schemas.microsoft.com/office/powerpoint/2010/main" val="167700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E881D93-A049-4FB0-8D18-69FAF1DED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Leukemia (continued_4)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12D8B1D6-AC92-4E24-8A63-194DC0DEB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Chemotherapy</a:t>
            </a:r>
          </a:p>
          <a:p>
            <a:pPr lvl="1"/>
            <a:r>
              <a:rPr lang="en-US" altLang="en-US" dirty="0"/>
              <a:t>Radiation therapy</a:t>
            </a:r>
          </a:p>
          <a:p>
            <a:pPr lvl="1"/>
            <a:r>
              <a:rPr lang="en-US" altLang="en-US" dirty="0"/>
              <a:t>Bone marrow transplant</a:t>
            </a:r>
          </a:p>
          <a:p>
            <a:pPr lvl="1"/>
            <a:r>
              <a:rPr lang="en-US" altLang="en-US" dirty="0"/>
              <a:t>Peripheral blood stem cell transplant</a:t>
            </a:r>
          </a:p>
        </p:txBody>
      </p:sp>
    </p:spTree>
    <p:extLst>
      <p:ext uri="{BB962C8B-B14F-4D97-AF65-F5344CB8AC3E}">
        <p14:creationId xmlns:p14="http://schemas.microsoft.com/office/powerpoint/2010/main" val="2219471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F8568F1D-DE5B-4D80-B936-D4C969D968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Leukemia </a:t>
            </a:r>
            <a:r>
              <a:rPr lang="en-US" altLang="x-none"/>
              <a:t>(continued_5)</a:t>
            </a:r>
            <a:endParaRPr lang="en-US" altLang="x-none" dirty="0"/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250E0F81-996D-4992-867C-3D9F6243C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Risk for Injury (Infection, Bleeding)</a:t>
            </a:r>
          </a:p>
          <a:p>
            <a:pPr lvl="1"/>
            <a:r>
              <a:rPr lang="en-US" altLang="en-US" i="1" dirty="0"/>
              <a:t>Fatigue</a:t>
            </a:r>
          </a:p>
          <a:p>
            <a:pPr lvl="1"/>
            <a:r>
              <a:rPr lang="en-US" altLang="en-US" i="1" dirty="0"/>
              <a:t>Impaired Oral Mucous Membrane Integrity</a:t>
            </a:r>
          </a:p>
        </p:txBody>
      </p:sp>
    </p:spTree>
    <p:extLst>
      <p:ext uri="{BB962C8B-B14F-4D97-AF65-F5344CB8AC3E}">
        <p14:creationId xmlns:p14="http://schemas.microsoft.com/office/powerpoint/2010/main" val="2876162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A9B871F-EBF5-4D21-BE51-1FF8B2F2A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Multiple Myeloma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C1814BF-D9EE-4EA7-9BD8-D77CA5C70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Pathophysiology</a:t>
            </a:r>
            <a:endParaRPr lang="en-US" altLang="en-US" dirty="0"/>
          </a:p>
          <a:p>
            <a:pPr lvl="1"/>
            <a:r>
              <a:rPr lang="en-US" altLang="en-US" dirty="0"/>
              <a:t>Cancer of plasma cells in bone marrow</a:t>
            </a:r>
          </a:p>
          <a:p>
            <a:pPr lvl="1"/>
            <a:r>
              <a:rPr lang="en-US" altLang="en-US" dirty="0"/>
              <a:t>Tumors devour bone tissue</a:t>
            </a:r>
          </a:p>
          <a:p>
            <a:pPr lvl="1"/>
            <a:r>
              <a:rPr lang="en-US" altLang="en-US" dirty="0"/>
              <a:t>Organ invasion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Unknown</a:t>
            </a:r>
          </a:p>
          <a:p>
            <a:pPr lvl="1"/>
            <a:r>
              <a:rPr lang="en-US" altLang="en-US" dirty="0"/>
              <a:t>Occupational exposures</a:t>
            </a:r>
          </a:p>
        </p:txBody>
      </p:sp>
    </p:spTree>
    <p:extLst>
      <p:ext uri="{BB962C8B-B14F-4D97-AF65-F5344CB8AC3E}">
        <p14:creationId xmlns:p14="http://schemas.microsoft.com/office/powerpoint/2010/main" val="15042071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D29B4B3-F6ED-4499-B9B8-FB2B1D7A6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Multiple Myeloma (continued_1)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DEB926FC-654B-422A-B2C1-A67733609F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Signs and symptoms</a:t>
            </a:r>
          </a:p>
          <a:p>
            <a:pPr lvl="1"/>
            <a:r>
              <a:rPr lang="en-US" altLang="en-US"/>
              <a:t>Bone pain</a:t>
            </a:r>
          </a:p>
          <a:p>
            <a:pPr lvl="1"/>
            <a:r>
              <a:rPr lang="en-US" altLang="en-US"/>
              <a:t>Fever</a:t>
            </a:r>
          </a:p>
          <a:p>
            <a:pPr lvl="1"/>
            <a:r>
              <a:rPr lang="en-US" altLang="en-US"/>
              <a:t>Malaise</a:t>
            </a:r>
          </a:p>
          <a:p>
            <a:pPr lvl="1"/>
            <a:r>
              <a:rPr lang="en-US" altLang="en-US"/>
              <a:t>Spinal cord compression</a:t>
            </a:r>
          </a:p>
          <a:p>
            <a:pPr lvl="1"/>
            <a:r>
              <a:rPr lang="en-US" altLang="en-US"/>
              <a:t>Pathological fractures</a:t>
            </a:r>
          </a:p>
          <a:p>
            <a:pPr lvl="1"/>
            <a:r>
              <a:rPr lang="en-US" altLang="en-US"/>
              <a:t>Hypercalcemia</a:t>
            </a:r>
          </a:p>
          <a:p>
            <a:pPr lvl="1"/>
            <a:r>
              <a:rPr lang="en-US" altLang="en-US"/>
              <a:t>Infection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740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4C82187-E5F1-4DBB-B1FD-F29AB05F6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870BB2E-0E95-4325-8AB6-2A0ABB789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Deficiency of red blood cells (R B C’s), hemoglobin, or both</a:t>
            </a:r>
          </a:p>
          <a:p>
            <a:pPr lvl="1"/>
            <a:r>
              <a:rPr lang="en-US" altLang="en-US" dirty="0"/>
              <a:t>Impaired production</a:t>
            </a:r>
          </a:p>
          <a:p>
            <a:pPr lvl="1"/>
            <a:r>
              <a:rPr lang="en-US" altLang="en-US" dirty="0"/>
              <a:t>Increased destruction</a:t>
            </a:r>
          </a:p>
          <a:p>
            <a:pPr lvl="1"/>
            <a:r>
              <a:rPr lang="en-US" altLang="en-US" dirty="0"/>
              <a:t>Blood loss</a:t>
            </a:r>
          </a:p>
          <a:p>
            <a:r>
              <a:rPr lang="en-US" altLang="en-US" dirty="0"/>
              <a:t>Reduced capacity to carry oxygen to tissues</a:t>
            </a:r>
          </a:p>
        </p:txBody>
      </p:sp>
    </p:spTree>
    <p:extLst>
      <p:ext uri="{BB962C8B-B14F-4D97-AF65-F5344CB8AC3E}">
        <p14:creationId xmlns:p14="http://schemas.microsoft.com/office/powerpoint/2010/main" val="3621913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AE37AE3F-1C12-4AC1-AF3B-779EF26A6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x-none" dirty="0"/>
              <a:t>Multiple Myeloma (continued_2)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5ECF1FA-B331-415D-9E02-C8F1DE58AED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86544"/>
            <a:ext cx="4038600" cy="45259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Diagnostic tests</a:t>
            </a:r>
          </a:p>
          <a:p>
            <a:pPr lvl="1" eaLnBrk="1" hangingPunct="1"/>
            <a:r>
              <a:rPr lang="en-US" altLang="en-US" sz="2800" dirty="0"/>
              <a:t>C B C, blood calcium</a:t>
            </a:r>
          </a:p>
          <a:p>
            <a:pPr lvl="1" eaLnBrk="1" hangingPunct="1"/>
            <a:r>
              <a:rPr lang="en-US" altLang="en-US" sz="2800" dirty="0"/>
              <a:t>Bone x-rays</a:t>
            </a:r>
          </a:p>
          <a:p>
            <a:pPr lvl="1" eaLnBrk="1" hangingPunct="1"/>
            <a:r>
              <a:rPr lang="en-US" altLang="en-US" sz="2800" dirty="0"/>
              <a:t>Urine for </a:t>
            </a:r>
            <a:r>
              <a:rPr lang="en-US" altLang="en-US" sz="2800" dirty="0" err="1"/>
              <a:t>Bence</a:t>
            </a:r>
            <a:r>
              <a:rPr lang="en-US" altLang="en-US" sz="2800" dirty="0"/>
              <a:t>-Jones proteins</a:t>
            </a:r>
          </a:p>
          <a:p>
            <a:pPr lvl="1" eaLnBrk="1" hangingPunct="1"/>
            <a:r>
              <a:rPr lang="en-US" altLang="en-US" sz="2800" dirty="0"/>
              <a:t>Bone marrow biopsy</a:t>
            </a:r>
          </a:p>
        </p:txBody>
      </p:sp>
      <p:pic>
        <p:nvPicPr>
          <p:cNvPr id="3" name="Content Placeholder 2" descr="A. A bone scan where the bone is mostly dark grey. B. A bone scan where the bone is mostly white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956" y="1653381"/>
            <a:ext cx="3962400" cy="3505200"/>
          </a:xfrm>
        </p:spPr>
      </p:pic>
    </p:spTree>
    <p:extLst>
      <p:ext uri="{BB962C8B-B14F-4D97-AF65-F5344CB8AC3E}">
        <p14:creationId xmlns:p14="http://schemas.microsoft.com/office/powerpoint/2010/main" val="2033414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43621D36-C44F-4C69-87CE-4B2830AE5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Multiple Myeloma (continued_3)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3CEF1F32-561D-48B3-BB49-3F3C859FD0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Steroids</a:t>
            </a:r>
          </a:p>
          <a:p>
            <a:pPr lvl="1"/>
            <a:r>
              <a:rPr lang="en-US" altLang="en-US" dirty="0"/>
              <a:t>Chemotherapy</a:t>
            </a:r>
          </a:p>
          <a:p>
            <a:pPr lvl="1"/>
            <a:r>
              <a:rPr lang="en-US" altLang="en-US" dirty="0"/>
              <a:t>Control of serum calcium</a:t>
            </a:r>
          </a:p>
          <a:p>
            <a:pPr lvl="1"/>
            <a:r>
              <a:rPr lang="en-US" altLang="en-US" dirty="0"/>
              <a:t>Radiation</a:t>
            </a:r>
          </a:p>
          <a:p>
            <a:pPr lvl="1"/>
            <a:r>
              <a:rPr lang="en-US" altLang="en-US" dirty="0"/>
              <a:t>Stem cell transplantation</a:t>
            </a:r>
          </a:p>
          <a:p>
            <a:pPr lvl="1"/>
            <a:r>
              <a:rPr lang="en-US" altLang="en-US" dirty="0"/>
              <a:t>I V </a:t>
            </a:r>
            <a:r>
              <a:rPr lang="en-US" altLang="en-US" dirty="0" err="1"/>
              <a:t>pamidronate</a:t>
            </a:r>
            <a:r>
              <a:rPr lang="en-US" altLang="en-US" dirty="0"/>
              <a:t> (</a:t>
            </a:r>
            <a:r>
              <a:rPr lang="en-US" altLang="en-US" dirty="0" err="1"/>
              <a:t>Aredia</a:t>
            </a:r>
            <a:r>
              <a:rPr lang="en-US" alt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5566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D384CBA3-0F7E-406C-AAA7-4953D18BF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Multiple Myeloma </a:t>
            </a:r>
            <a:r>
              <a:rPr lang="en-US" altLang="x-none"/>
              <a:t>(continued_4)</a:t>
            </a:r>
            <a:endParaRPr lang="en-US" altLang="x-none" dirty="0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E2817255-FBD2-4F67-94E2-33B914DF1D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Risk for Infection</a:t>
            </a:r>
          </a:p>
          <a:p>
            <a:pPr lvl="1"/>
            <a:r>
              <a:rPr lang="en-US" altLang="en-US" i="1" dirty="0"/>
              <a:t>Risk for Injury </a:t>
            </a:r>
          </a:p>
          <a:p>
            <a:pPr lvl="2"/>
            <a:r>
              <a:rPr lang="en-US" altLang="en-US" dirty="0"/>
              <a:t>Fracture</a:t>
            </a:r>
          </a:p>
          <a:p>
            <a:pPr lvl="2"/>
            <a:r>
              <a:rPr lang="en-US" altLang="en-US" dirty="0"/>
              <a:t>Complications of immobility</a:t>
            </a:r>
          </a:p>
          <a:p>
            <a:pPr lvl="2"/>
            <a:r>
              <a:rPr lang="en-US" altLang="en-US" dirty="0"/>
              <a:t>Hypercalcemia</a:t>
            </a:r>
          </a:p>
        </p:txBody>
      </p:sp>
    </p:spTree>
    <p:extLst>
      <p:ext uri="{BB962C8B-B14F-4D97-AF65-F5344CB8AC3E}">
        <p14:creationId xmlns:p14="http://schemas.microsoft.com/office/powerpoint/2010/main" val="18402470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B760FD9-4706-4811-97AB-BA0887214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Hodgkin</a:t>
            </a:r>
            <a:r>
              <a:rPr lang="en-US" altLang="ja-JP"/>
              <a:t> Disease</a:t>
            </a:r>
            <a:endParaRPr lang="en-US" altLang="en-US"/>
          </a:p>
        </p:txBody>
      </p:sp>
      <p:sp>
        <p:nvSpPr>
          <p:cNvPr id="59394" name="Rectangle 3">
            <a:extLst>
              <a:ext uri="{FF2B5EF4-FFF2-40B4-BE49-F238E27FC236}">
                <a16:creationId xmlns:a16="http://schemas.microsoft.com/office/drawing/2014/main" id="{7861C662-74D4-4A75-9BDA-CC69264836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Cancer of lymph system</a:t>
            </a:r>
          </a:p>
          <a:p>
            <a:pPr lvl="1"/>
            <a:r>
              <a:rPr lang="en-US" altLang="en-US"/>
              <a:t>Presence of Reed-Sternberg cells</a:t>
            </a:r>
          </a:p>
          <a:p>
            <a:r>
              <a:rPr lang="en-US" altLang="en-US"/>
              <a:t>Etiology</a:t>
            </a:r>
          </a:p>
          <a:p>
            <a:pPr lvl="1"/>
            <a:r>
              <a:rPr lang="en-US" altLang="en-US"/>
              <a:t>Viral </a:t>
            </a:r>
          </a:p>
          <a:p>
            <a:pPr lvl="1"/>
            <a:r>
              <a:rPr lang="en-US" altLang="en-US"/>
              <a:t>Genetic </a:t>
            </a:r>
          </a:p>
          <a:p>
            <a:pPr lvl="1"/>
            <a:r>
              <a:rPr lang="en-US" altLang="en-US"/>
              <a:t>Immune dysfunction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95798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5E2B83B-3E45-4FF3-9FC1-87AD8FA32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Hodgkin</a:t>
            </a:r>
            <a:r>
              <a:rPr lang="en-US" altLang="ja-JP" dirty="0"/>
              <a:t> Disease (continued</a:t>
            </a:r>
            <a:r>
              <a:rPr lang="en-US" altLang="x-none" dirty="0"/>
              <a:t>_1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73576B51-2C09-4F18-98FF-15ADF8711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Painless swollen lymph node</a:t>
            </a:r>
          </a:p>
          <a:p>
            <a:pPr lvl="1"/>
            <a:r>
              <a:rPr lang="en-US" altLang="en-US" dirty="0" err="1"/>
              <a:t>Pruritis</a:t>
            </a:r>
            <a:endParaRPr lang="en-US" altLang="en-US" dirty="0"/>
          </a:p>
          <a:p>
            <a:pPr lvl="1"/>
            <a:r>
              <a:rPr lang="en-US" altLang="en-US" dirty="0"/>
              <a:t>Pain induced by alcohol</a:t>
            </a:r>
          </a:p>
          <a:p>
            <a:pPr lvl="1"/>
            <a:r>
              <a:rPr lang="en-US" altLang="en-US" dirty="0"/>
              <a:t>Fever </a:t>
            </a:r>
          </a:p>
          <a:p>
            <a:pPr lvl="1"/>
            <a:r>
              <a:rPr lang="en-US" altLang="en-US" dirty="0"/>
              <a:t>Night sweats</a:t>
            </a:r>
          </a:p>
          <a:p>
            <a:pPr lvl="1"/>
            <a:r>
              <a:rPr lang="en-US" altLang="en-US" dirty="0"/>
              <a:t>Weight loss</a:t>
            </a:r>
          </a:p>
          <a:p>
            <a:pPr lvl="1"/>
            <a:r>
              <a:rPr lang="en-US" altLang="en-US" dirty="0"/>
              <a:t>Malaise</a:t>
            </a:r>
          </a:p>
        </p:txBody>
      </p:sp>
    </p:spTree>
    <p:extLst>
      <p:ext uri="{BB962C8B-B14F-4D97-AF65-F5344CB8AC3E}">
        <p14:creationId xmlns:p14="http://schemas.microsoft.com/office/powerpoint/2010/main" val="2473546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E3CA531-BCCC-45AA-9952-38D9979C2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Hodgkin</a:t>
            </a:r>
            <a:r>
              <a:rPr lang="en-US" altLang="ja-JP" dirty="0"/>
              <a:t> Disease (continued</a:t>
            </a:r>
            <a:r>
              <a:rPr lang="en-US" altLang="x-none" dirty="0"/>
              <a:t>_2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id="{3A1EE3C1-9737-47EA-AFDB-949835274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Late signs and symptoms</a:t>
            </a:r>
          </a:p>
          <a:p>
            <a:pPr lvl="1"/>
            <a:r>
              <a:rPr lang="en-US" altLang="en-US"/>
              <a:t>Edema of face and neck</a:t>
            </a:r>
          </a:p>
          <a:p>
            <a:pPr lvl="1"/>
            <a:r>
              <a:rPr lang="en-US" altLang="en-US"/>
              <a:t>Jaundice</a:t>
            </a:r>
          </a:p>
          <a:p>
            <a:pPr lvl="1"/>
            <a:r>
              <a:rPr lang="en-US" altLang="en-US"/>
              <a:t>Nerve pain</a:t>
            </a:r>
          </a:p>
          <a:p>
            <a:pPr lvl="1"/>
            <a:r>
              <a:rPr lang="en-US" altLang="en-US"/>
              <a:t>Retroperitoneal node involvement</a:t>
            </a:r>
          </a:p>
          <a:p>
            <a:pPr lvl="1"/>
            <a:r>
              <a:rPr lang="en-US" altLang="en-US"/>
              <a:t>Spleen, liver, and bone involvement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60419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654F4F14-73E8-4EAB-AC3A-DF22F9251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Hodgkin</a:t>
            </a:r>
            <a:r>
              <a:rPr lang="en-US" altLang="ja-JP" dirty="0"/>
              <a:t> Disease (continued</a:t>
            </a:r>
            <a:r>
              <a:rPr lang="en-US" altLang="x-none" dirty="0"/>
              <a:t>_3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F869119E-E15B-4AF0-A1F8-7FA81F5B6D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40971"/>
            <a:ext cx="3815644" cy="4525963"/>
          </a:xfrm>
        </p:spPr>
        <p:txBody>
          <a:bodyPr/>
          <a:lstStyle/>
          <a:p>
            <a:r>
              <a:rPr lang="en-US" altLang="en-US"/>
              <a:t>Diagnostic tests</a:t>
            </a:r>
          </a:p>
          <a:p>
            <a:pPr lvl="1"/>
            <a:r>
              <a:rPr lang="en-US" altLang="en-US" dirty="0"/>
              <a:t>Biopsy</a:t>
            </a:r>
          </a:p>
          <a:p>
            <a:pPr lvl="2"/>
            <a:r>
              <a:rPr lang="en-US" altLang="en-US" dirty="0"/>
              <a:t>Lymph node</a:t>
            </a:r>
          </a:p>
          <a:p>
            <a:pPr lvl="2"/>
            <a:r>
              <a:rPr lang="en-US" altLang="en-US" dirty="0"/>
              <a:t>Liver and spleen</a:t>
            </a:r>
          </a:p>
          <a:p>
            <a:pPr lvl="2"/>
            <a:r>
              <a:rPr lang="en-US" altLang="en-US" dirty="0"/>
              <a:t>Bone marrow</a:t>
            </a:r>
          </a:p>
          <a:p>
            <a:pPr lvl="1"/>
            <a:r>
              <a:rPr lang="en-US" altLang="en-US" dirty="0"/>
              <a:t>Computed tomography (C T) scan</a:t>
            </a:r>
          </a:p>
        </p:txBody>
      </p:sp>
      <p:sp>
        <p:nvSpPr>
          <p:cNvPr id="62467" name="Content Placeholder 1">
            <a:extLst>
              <a:ext uri="{FF2B5EF4-FFF2-40B4-BE49-F238E27FC236}">
                <a16:creationId xmlns:a16="http://schemas.microsoft.com/office/drawing/2014/main" id="{98E2B286-7D55-4C2C-9514-08C122207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0012" y="1774373"/>
            <a:ext cx="4038600" cy="3429000"/>
          </a:xfrm>
        </p:spPr>
        <p:txBody>
          <a:bodyPr/>
          <a:lstStyle/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US" altLang="en-US" dirty="0"/>
              <a:t>Lung scan</a:t>
            </a:r>
          </a:p>
          <a:p>
            <a:pPr lvl="1"/>
            <a:r>
              <a:rPr lang="en-US" altLang="en-US" dirty="0"/>
              <a:t>Bone scan</a:t>
            </a:r>
          </a:p>
          <a:p>
            <a:pPr lvl="1"/>
            <a:r>
              <a:rPr lang="en-US" altLang="en-US" dirty="0"/>
              <a:t>Lymphangiography</a:t>
            </a:r>
          </a:p>
          <a:p>
            <a:pPr lvl="1"/>
            <a:r>
              <a:rPr lang="en-US" altLang="en-US" dirty="0"/>
              <a:t>C B C</a:t>
            </a:r>
          </a:p>
        </p:txBody>
      </p:sp>
    </p:spTree>
    <p:extLst>
      <p:ext uri="{BB962C8B-B14F-4D97-AF65-F5344CB8AC3E}">
        <p14:creationId xmlns:p14="http://schemas.microsoft.com/office/powerpoint/2010/main" val="36340708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F311AA3-FCAC-408B-B14F-85AC040BF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Hodgkin</a:t>
            </a:r>
            <a:r>
              <a:rPr lang="en-US" altLang="ja-JP" dirty="0"/>
              <a:t> Disease (continued</a:t>
            </a:r>
            <a:r>
              <a:rPr lang="en-US" altLang="x-none" dirty="0"/>
              <a:t>_4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AD0BA1C-A614-4E4B-9DF1-11BC2D250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Staging</a:t>
            </a:r>
          </a:p>
          <a:p>
            <a:pPr lvl="1"/>
            <a:r>
              <a:rPr lang="en-US" altLang="en-US" i="1" dirty="0"/>
              <a:t>Stage One:</a:t>
            </a:r>
            <a:r>
              <a:rPr lang="en-US" altLang="en-US" dirty="0"/>
              <a:t> Single lymph node or site</a:t>
            </a:r>
          </a:p>
          <a:p>
            <a:pPr lvl="1"/>
            <a:r>
              <a:rPr lang="en-US" altLang="en-US" i="1" dirty="0"/>
              <a:t>Stage Two: T</a:t>
            </a:r>
            <a:r>
              <a:rPr lang="en-US" altLang="en-US" dirty="0"/>
              <a:t>wo or more nodes on same side of diaphragm</a:t>
            </a:r>
          </a:p>
          <a:p>
            <a:pPr lvl="1"/>
            <a:r>
              <a:rPr lang="en-US" altLang="en-US" i="1" dirty="0"/>
              <a:t>Stage Three: N</a:t>
            </a:r>
            <a:r>
              <a:rPr lang="en-US" altLang="en-US" dirty="0"/>
              <a:t>odes on both sides of diaphragm</a:t>
            </a:r>
          </a:p>
          <a:p>
            <a:pPr lvl="1"/>
            <a:r>
              <a:rPr lang="en-US" altLang="en-US" i="1" dirty="0"/>
              <a:t>Stage Four: W</a:t>
            </a:r>
            <a:r>
              <a:rPr lang="en-US" altLang="en-US" dirty="0"/>
              <a:t>idely disseminated disease in organs or tissues</a:t>
            </a:r>
          </a:p>
        </p:txBody>
      </p:sp>
    </p:spTree>
    <p:extLst>
      <p:ext uri="{BB962C8B-B14F-4D97-AF65-F5344CB8AC3E}">
        <p14:creationId xmlns:p14="http://schemas.microsoft.com/office/powerpoint/2010/main" val="32180494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60AA25F4-EA01-4A7C-8DBE-607A151B9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Hodgkin</a:t>
            </a:r>
            <a:r>
              <a:rPr lang="en-US" altLang="ja-JP" dirty="0"/>
              <a:t> Disease (continued</a:t>
            </a:r>
            <a:r>
              <a:rPr lang="en-US" altLang="x-none" dirty="0"/>
              <a:t>_5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EDDFE4D-8BD8-4FC5-98FB-ABECB32BB3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Chemotherapy</a:t>
            </a:r>
          </a:p>
          <a:p>
            <a:pPr lvl="1"/>
            <a:r>
              <a:rPr lang="en-US" altLang="en-US" dirty="0"/>
              <a:t>Radiation therapy</a:t>
            </a:r>
          </a:p>
        </p:txBody>
      </p:sp>
    </p:spTree>
    <p:extLst>
      <p:ext uri="{BB962C8B-B14F-4D97-AF65-F5344CB8AC3E}">
        <p14:creationId xmlns:p14="http://schemas.microsoft.com/office/powerpoint/2010/main" val="3790339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2988FDC-EEDA-44CA-8047-9762B9B5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Hodgkin</a:t>
            </a:r>
            <a:r>
              <a:rPr lang="en-US" altLang="ja-JP" dirty="0"/>
              <a:t> Disease (continued</a:t>
            </a:r>
            <a:r>
              <a:rPr lang="en-US" altLang="x-none" dirty="0"/>
              <a:t>_6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65538" name="Rectangle 3">
            <a:extLst>
              <a:ext uri="{FF2B5EF4-FFF2-40B4-BE49-F238E27FC236}">
                <a16:creationId xmlns:a16="http://schemas.microsoft.com/office/drawing/2014/main" id="{118BBBAC-D77D-4FBA-92B0-7EE2D4F4C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  <a:p>
            <a:pPr lvl="1"/>
            <a:r>
              <a:rPr lang="en-US" altLang="en-US" i="1" dirty="0"/>
              <a:t>Activity Intolerance</a:t>
            </a:r>
          </a:p>
          <a:p>
            <a:pPr lvl="1"/>
            <a:r>
              <a:rPr lang="en-US" altLang="en-US" i="1" dirty="0"/>
              <a:t>Risk for Infection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409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8705299-7D76-49FB-AA48-31DC178FA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Anemia (continued_1)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9F7C3EC-4BD1-4983-ABDB-13121A9C5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Etiologies</a:t>
            </a:r>
          </a:p>
          <a:p>
            <a:pPr lvl="1"/>
            <a:r>
              <a:rPr lang="en-US" altLang="en-US"/>
              <a:t>Dietary deficiencies</a:t>
            </a:r>
          </a:p>
          <a:p>
            <a:pPr lvl="1"/>
            <a:r>
              <a:rPr lang="en-US" altLang="en-US"/>
              <a:t>Hemolysis</a:t>
            </a:r>
          </a:p>
          <a:p>
            <a:pPr lvl="1"/>
            <a:r>
              <a:rPr lang="en-US" altLang="en-US"/>
              <a:t>Hereditary disorders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52185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65E213A-922F-4A4A-8E71-E9A934A06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Non-Hodgkin</a:t>
            </a:r>
            <a:r>
              <a:rPr lang="en-US" altLang="ja-JP"/>
              <a:t> Lymphomas</a:t>
            </a:r>
            <a:endParaRPr lang="en-US" alt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F262E8A-84FE-4239-B532-3978E6D42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Lymphoma arising from B cells and T cells</a:t>
            </a:r>
          </a:p>
          <a:p>
            <a:r>
              <a:rPr lang="en-US" altLang="en-US" dirty="0"/>
              <a:t>Absence of Reed-Sternberg cells</a:t>
            </a:r>
          </a:p>
          <a:p>
            <a:r>
              <a:rPr lang="en-US" altLang="en-US" dirty="0"/>
              <a:t>Etiology</a:t>
            </a:r>
          </a:p>
          <a:p>
            <a:pPr lvl="1"/>
            <a:r>
              <a:rPr lang="en-US" altLang="en-US" dirty="0"/>
              <a:t>Some viruses</a:t>
            </a:r>
          </a:p>
          <a:p>
            <a:pPr lvl="1"/>
            <a:r>
              <a:rPr lang="en-GB" altLang="en-US" i="1" dirty="0"/>
              <a:t>Helicobacter pylori</a:t>
            </a:r>
          </a:p>
          <a:p>
            <a:pPr lvl="1"/>
            <a:r>
              <a:rPr lang="en-US" altLang="en-US" dirty="0"/>
              <a:t>Immune dysfunction</a:t>
            </a:r>
          </a:p>
          <a:p>
            <a:pPr lvl="1"/>
            <a:r>
              <a:rPr lang="en-US" altLang="en-US" dirty="0"/>
              <a:t>Occupational exposures</a:t>
            </a:r>
          </a:p>
        </p:txBody>
      </p:sp>
    </p:spTree>
    <p:extLst>
      <p:ext uri="{BB962C8B-B14F-4D97-AF65-F5344CB8AC3E}">
        <p14:creationId xmlns:p14="http://schemas.microsoft.com/office/powerpoint/2010/main" val="1401455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D126061-18C6-4B3A-B341-72D90AE9A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Non-Hodgkin</a:t>
            </a:r>
            <a:r>
              <a:rPr lang="en-US" altLang="ja-JP" dirty="0"/>
              <a:t> Lymphomas (continued</a:t>
            </a:r>
            <a:r>
              <a:rPr lang="en-US" altLang="x-none" dirty="0"/>
              <a:t>_1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A088E52-6B0B-4D60-A23B-C49459F5E5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Painless lymph nodes</a:t>
            </a:r>
          </a:p>
          <a:p>
            <a:pPr lvl="1"/>
            <a:r>
              <a:rPr lang="en-US" altLang="en-US" dirty="0"/>
              <a:t>Enlarged tonsils and adenoids</a:t>
            </a:r>
          </a:p>
          <a:p>
            <a:pPr lvl="1"/>
            <a:r>
              <a:rPr lang="en-US" altLang="en-US" dirty="0"/>
              <a:t>Other signs and symptoms similar to Hodgkin </a:t>
            </a:r>
            <a:r>
              <a:rPr lang="en-US" altLang="ja-JP" dirty="0"/>
              <a:t>disease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8892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A10CDC3-B9C0-4EED-865C-2FBFE04590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Non-Hodgkin</a:t>
            </a:r>
            <a:r>
              <a:rPr lang="en-US" altLang="ja-JP" dirty="0"/>
              <a:t> Lymphomas (continued</a:t>
            </a:r>
            <a:r>
              <a:rPr lang="en-US" altLang="x-none" dirty="0"/>
              <a:t>_2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8F17D4C-BFCA-41F0-BB2E-4B17138F1A8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08316"/>
            <a:ext cx="4038600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Biopsy</a:t>
            </a:r>
          </a:p>
          <a:p>
            <a:pPr lvl="2"/>
            <a:r>
              <a:rPr lang="en-US" altLang="en-US" dirty="0"/>
              <a:t>Lymph nodes</a:t>
            </a:r>
          </a:p>
          <a:p>
            <a:pPr lvl="2"/>
            <a:r>
              <a:rPr lang="en-US" altLang="en-US" dirty="0"/>
              <a:t>Tonsils</a:t>
            </a:r>
          </a:p>
          <a:p>
            <a:pPr lvl="2"/>
            <a:r>
              <a:rPr lang="en-US" altLang="en-US" dirty="0"/>
              <a:t>Bone marrow</a:t>
            </a:r>
          </a:p>
          <a:p>
            <a:pPr lvl="2"/>
            <a:r>
              <a:rPr lang="en-US" altLang="en-US" dirty="0"/>
              <a:t>Liver</a:t>
            </a:r>
          </a:p>
          <a:p>
            <a:pPr lvl="2"/>
            <a:r>
              <a:rPr lang="en-US" altLang="en-US" dirty="0"/>
              <a:t>Other</a:t>
            </a:r>
          </a:p>
          <a:p>
            <a:pPr lvl="1"/>
            <a:r>
              <a:rPr lang="en-US" altLang="en-US" dirty="0"/>
              <a:t>Bone scan</a:t>
            </a:r>
          </a:p>
          <a:p>
            <a:pPr lvl="1"/>
            <a:r>
              <a:rPr lang="en-US" altLang="en-US" dirty="0"/>
              <a:t>C T scan</a:t>
            </a:r>
          </a:p>
          <a:p>
            <a:pPr lvl="1"/>
            <a:r>
              <a:rPr lang="en-US" altLang="en-US" dirty="0"/>
              <a:t>Chest x-ray</a:t>
            </a:r>
          </a:p>
          <a:p>
            <a:pPr lvl="1"/>
            <a:r>
              <a:rPr lang="en-GB" altLang="en-US" dirty="0"/>
              <a:t>I V pyelogram</a:t>
            </a:r>
            <a:endParaRPr lang="en-US" altLang="en-US" dirty="0"/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96F8811D-5F03-4075-AAB5-1A27B2F6C01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747158"/>
            <a:ext cx="4038600" cy="3657600"/>
          </a:xfrm>
        </p:spPr>
        <p:txBody>
          <a:bodyPr/>
          <a:lstStyle/>
          <a:p>
            <a:pPr lvl="1"/>
            <a:r>
              <a:rPr lang="en-US" altLang="en-US" dirty="0"/>
              <a:t>Magnetic resonance imaging </a:t>
            </a:r>
          </a:p>
          <a:p>
            <a:pPr lvl="1"/>
            <a:r>
              <a:rPr lang="en-GB" altLang="en-US" dirty="0"/>
              <a:t>Positron emission tomography scan</a:t>
            </a:r>
            <a:endParaRPr lang="en-US" altLang="en-US" dirty="0"/>
          </a:p>
          <a:p>
            <a:pPr lvl="1"/>
            <a:r>
              <a:rPr lang="en-US" altLang="en-US" dirty="0"/>
              <a:t>Lymphangiography</a:t>
            </a:r>
          </a:p>
          <a:p>
            <a:pPr lvl="1"/>
            <a:r>
              <a:rPr lang="en-US" altLang="en-US" dirty="0"/>
              <a:t>C B C</a:t>
            </a:r>
          </a:p>
          <a:p>
            <a:pPr lvl="1"/>
            <a:r>
              <a:rPr lang="en-US" altLang="en-US" dirty="0"/>
              <a:t>Liver function studies</a:t>
            </a:r>
          </a:p>
          <a:p>
            <a:pPr lvl="1"/>
            <a:r>
              <a:rPr lang="en-US" altLang="en-US" dirty="0"/>
              <a:t>Serum calcium</a:t>
            </a:r>
          </a:p>
        </p:txBody>
      </p:sp>
    </p:spTree>
    <p:extLst>
      <p:ext uri="{BB962C8B-B14F-4D97-AF65-F5344CB8AC3E}">
        <p14:creationId xmlns:p14="http://schemas.microsoft.com/office/powerpoint/2010/main" val="1692742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B06904E-6E01-4CCB-A29F-258C0E01F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Non-Hodgkin</a:t>
            </a:r>
            <a:r>
              <a:rPr lang="en-US" altLang="ja-JP" dirty="0"/>
              <a:t> Lymphomas (continued</a:t>
            </a:r>
            <a:r>
              <a:rPr lang="en-US" altLang="x-none" dirty="0"/>
              <a:t>_3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8947A0E-E33B-4174-9A3C-FB548ED99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Chemotherapy</a:t>
            </a:r>
          </a:p>
          <a:p>
            <a:pPr lvl="1"/>
            <a:r>
              <a:rPr lang="en-US" altLang="en-US" dirty="0"/>
              <a:t>Monoclonal antibodies</a:t>
            </a:r>
          </a:p>
          <a:p>
            <a:pPr lvl="1"/>
            <a:r>
              <a:rPr lang="en-US" altLang="en-US" dirty="0"/>
              <a:t>Interferon therapy</a:t>
            </a:r>
          </a:p>
          <a:p>
            <a:pPr lvl="1"/>
            <a:r>
              <a:rPr lang="en-US" altLang="en-US" dirty="0"/>
              <a:t>Radiation therapy</a:t>
            </a:r>
          </a:p>
          <a:p>
            <a:pPr lvl="1"/>
            <a:r>
              <a:rPr lang="en-US" altLang="en-US" dirty="0"/>
              <a:t>Stem cell transplant</a:t>
            </a:r>
          </a:p>
        </p:txBody>
      </p:sp>
    </p:spTree>
    <p:extLst>
      <p:ext uri="{BB962C8B-B14F-4D97-AF65-F5344CB8AC3E}">
        <p14:creationId xmlns:p14="http://schemas.microsoft.com/office/powerpoint/2010/main" val="22197682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1BC314C-D5E9-4E4B-88FF-78F6283F5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Non-Hodgkin</a:t>
            </a:r>
            <a:r>
              <a:rPr lang="en-US" altLang="ja-JP" dirty="0"/>
              <a:t> Lymphomas (continued</a:t>
            </a:r>
            <a:r>
              <a:rPr lang="en-US" altLang="x-none" dirty="0"/>
              <a:t>_4</a:t>
            </a:r>
            <a:r>
              <a:rPr lang="en-US" altLang="ja-JP" dirty="0"/>
              <a:t>)</a:t>
            </a:r>
            <a:endParaRPr lang="en-US" altLang="en-US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4104C25-D91C-461B-AEFA-83B8C3546C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Nursing diagnoses </a:t>
            </a:r>
          </a:p>
          <a:p>
            <a:pPr lvl="1"/>
            <a:r>
              <a:rPr lang="en-US" altLang="en-US" i="1" dirty="0"/>
              <a:t>Activity Intolerance</a:t>
            </a:r>
          </a:p>
          <a:p>
            <a:pPr lvl="1"/>
            <a:r>
              <a:rPr lang="en-US" altLang="en-US" i="1" dirty="0"/>
              <a:t>Risk for Infection</a:t>
            </a:r>
          </a:p>
        </p:txBody>
      </p:sp>
    </p:spTree>
    <p:extLst>
      <p:ext uri="{BB962C8B-B14F-4D97-AF65-F5344CB8AC3E}">
        <p14:creationId xmlns:p14="http://schemas.microsoft.com/office/powerpoint/2010/main" val="2562752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BE13C71-DC81-4966-8CA4-A2A6D0538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Comparison of Lymphomas</a:t>
            </a:r>
            <a:endParaRPr lang="en-US" altLang="x-none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64E9B97-4A24-4606-A6D1-829747B6875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2"/>
            <a:ext cx="4038600" cy="4525963"/>
          </a:xfrm>
        </p:spPr>
        <p:txBody>
          <a:bodyPr/>
          <a:lstStyle/>
          <a:p>
            <a:r>
              <a:rPr lang="en-US" altLang="en-US" dirty="0"/>
              <a:t>Hodgkin</a:t>
            </a:r>
            <a:endParaRPr lang="en-US" altLang="ja-JP" dirty="0"/>
          </a:p>
          <a:p>
            <a:pPr lvl="1"/>
            <a:r>
              <a:rPr lang="en-US" altLang="en-US" dirty="0"/>
              <a:t>Less common</a:t>
            </a:r>
          </a:p>
          <a:p>
            <a:pPr lvl="1"/>
            <a:r>
              <a:rPr lang="en-US" altLang="en-US" dirty="0"/>
              <a:t>Age 15 to 40 and &gt;55</a:t>
            </a:r>
          </a:p>
          <a:p>
            <a:pPr lvl="1"/>
            <a:r>
              <a:rPr lang="en-US" altLang="en-US" dirty="0"/>
              <a:t>Reed-Sternberg cells</a:t>
            </a:r>
          </a:p>
          <a:p>
            <a:pPr lvl="1"/>
            <a:r>
              <a:rPr lang="en-US" altLang="en-US" dirty="0"/>
              <a:t>Younger</a:t>
            </a:r>
          </a:p>
          <a:p>
            <a:pPr lvl="1"/>
            <a:r>
              <a:rPr lang="en-US" altLang="en-US" dirty="0"/>
              <a:t>Good prognosis</a:t>
            </a:r>
          </a:p>
          <a:p>
            <a:pPr lvl="1"/>
            <a:r>
              <a:rPr lang="en-US" altLang="en-US" dirty="0"/>
              <a:t>Alcohol-induced pain</a:t>
            </a:r>
          </a:p>
        </p:txBody>
      </p:sp>
      <p:sp>
        <p:nvSpPr>
          <p:cNvPr id="72707" name="Rectangle 4">
            <a:extLst>
              <a:ext uri="{FF2B5EF4-FFF2-40B4-BE49-F238E27FC236}">
                <a16:creationId xmlns:a16="http://schemas.microsoft.com/office/drawing/2014/main" id="{0E616DCF-A4A3-424B-A767-C2B14D2D43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023556" y="1219201"/>
            <a:ext cx="4038600" cy="4525963"/>
          </a:xfrm>
        </p:spPr>
        <p:txBody>
          <a:bodyPr/>
          <a:lstStyle/>
          <a:p>
            <a:r>
              <a:rPr lang="en-US" altLang="en-US" dirty="0"/>
              <a:t>Non-Hodgkin</a:t>
            </a:r>
            <a:endParaRPr lang="en-US" altLang="ja-JP" dirty="0"/>
          </a:p>
          <a:p>
            <a:pPr lvl="1"/>
            <a:r>
              <a:rPr lang="en-US" altLang="en-US" dirty="0"/>
              <a:t>More common</a:t>
            </a:r>
          </a:p>
          <a:p>
            <a:pPr lvl="1"/>
            <a:r>
              <a:rPr lang="en-US" altLang="en-US" dirty="0"/>
              <a:t>Usually &gt;age 50</a:t>
            </a:r>
          </a:p>
          <a:p>
            <a:pPr lvl="1"/>
            <a:r>
              <a:rPr lang="en-US" altLang="en-US" dirty="0"/>
              <a:t>Absence of Reed-Sternberg cells</a:t>
            </a:r>
          </a:p>
          <a:p>
            <a:pPr lvl="1"/>
            <a:r>
              <a:rPr lang="en-US" altLang="en-US" dirty="0"/>
              <a:t>Poorer prognosis</a:t>
            </a:r>
          </a:p>
        </p:txBody>
      </p:sp>
    </p:spTree>
    <p:extLst>
      <p:ext uri="{BB962C8B-B14F-4D97-AF65-F5344CB8AC3E}">
        <p14:creationId xmlns:p14="http://schemas.microsoft.com/office/powerpoint/2010/main" val="8044733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B473B92-F2F5-4084-9BDB-A0181130D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Splenectomy</a:t>
            </a:r>
            <a:endParaRPr lang="en-US" altLang="x-none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089D365-0D4B-421C-9EF5-9A6F2410A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Surgical removal of the spleen</a:t>
            </a:r>
          </a:p>
          <a:p>
            <a:r>
              <a:rPr lang="en-US" altLang="en-US" dirty="0"/>
              <a:t>Preoperative care</a:t>
            </a:r>
          </a:p>
          <a:p>
            <a:pPr lvl="1"/>
            <a:r>
              <a:rPr lang="en-US" altLang="en-US" dirty="0"/>
              <a:t>Baseline labs</a:t>
            </a:r>
          </a:p>
          <a:p>
            <a:pPr lvl="1"/>
            <a:r>
              <a:rPr lang="en-US" altLang="en-US" dirty="0"/>
              <a:t>Blood transfusion if necessary</a:t>
            </a:r>
          </a:p>
          <a:p>
            <a:pPr lvl="1"/>
            <a:r>
              <a:rPr lang="en-US" altLang="en-US" dirty="0"/>
              <a:t>Vitamin K</a:t>
            </a:r>
          </a:p>
          <a:p>
            <a:pPr lvl="1"/>
            <a:r>
              <a:rPr lang="en-US" altLang="en-US" dirty="0"/>
              <a:t>Baseline vital signs</a:t>
            </a:r>
          </a:p>
          <a:p>
            <a:pPr lvl="1"/>
            <a:r>
              <a:rPr lang="en-US" altLang="en-US" dirty="0"/>
              <a:t>Teach coughing and deep breathing</a:t>
            </a:r>
          </a:p>
        </p:txBody>
      </p:sp>
    </p:spTree>
    <p:extLst>
      <p:ext uri="{BB962C8B-B14F-4D97-AF65-F5344CB8AC3E}">
        <p14:creationId xmlns:p14="http://schemas.microsoft.com/office/powerpoint/2010/main" val="2508442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35D36B8-8435-46C4-9B85-834B1FCA7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Splenectomy (continued_1)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FECF107C-4DE5-41E9-A191-EA166ED1F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Postoperative care</a:t>
            </a:r>
          </a:p>
          <a:p>
            <a:pPr lvl="1"/>
            <a:r>
              <a:rPr lang="en-US" altLang="en-US" dirty="0"/>
              <a:t>Monitor for bleeding.</a:t>
            </a:r>
          </a:p>
          <a:p>
            <a:pPr lvl="1"/>
            <a:r>
              <a:rPr lang="en-US" altLang="en-US" dirty="0"/>
              <a:t>Monitor vital signs.</a:t>
            </a:r>
          </a:p>
          <a:p>
            <a:pPr lvl="1"/>
            <a:r>
              <a:rPr lang="en-US" altLang="en-US" dirty="0"/>
              <a:t>Administer narcotics for pain.</a:t>
            </a:r>
          </a:p>
          <a:p>
            <a:pPr lvl="1"/>
            <a:r>
              <a:rPr lang="en-US" altLang="en-US" dirty="0"/>
              <a:t>Encourage to cough and deep breathe and ambulate.</a:t>
            </a:r>
          </a:p>
        </p:txBody>
      </p:sp>
    </p:spTree>
    <p:extLst>
      <p:ext uri="{BB962C8B-B14F-4D97-AF65-F5344CB8AC3E}">
        <p14:creationId xmlns:p14="http://schemas.microsoft.com/office/powerpoint/2010/main" val="16732778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07E69942-E572-4BFC-8001-5B118D395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Splenectomy (continued_2)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F58CFF8D-86FB-45AE-A988-341ED3749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Complications</a:t>
            </a:r>
          </a:p>
          <a:p>
            <a:pPr lvl="1"/>
            <a:r>
              <a:rPr lang="en-US" altLang="en-US"/>
              <a:t>Bleeding</a:t>
            </a:r>
          </a:p>
          <a:p>
            <a:pPr lvl="1"/>
            <a:r>
              <a:rPr lang="en-US" altLang="en-US"/>
              <a:t>Pneumonia</a:t>
            </a:r>
          </a:p>
          <a:p>
            <a:pPr lvl="1"/>
            <a:r>
              <a:rPr lang="en-US" altLang="en-US"/>
              <a:t>Atelectasis</a:t>
            </a:r>
          </a:p>
          <a:p>
            <a:pPr lvl="1"/>
            <a:r>
              <a:rPr lang="en-US" altLang="en-US"/>
              <a:t>Infection</a:t>
            </a:r>
          </a:p>
          <a:p>
            <a:pPr lvl="1"/>
            <a:r>
              <a:rPr lang="en-GB" altLang="en-US"/>
              <a:t>Overwhelming postsplenectomy infection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1237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dirty="0"/>
              <a:t>The patient with which type of anemia must avoid strenuous exercise and cold temperatures?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627E73-2139-47A5-A521-FAFDE3F4EB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19400"/>
            <a:ext cx="8534400" cy="243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Aplastic</a:t>
            </a:r>
          </a:p>
          <a:p>
            <a:pPr>
              <a:buFont typeface="+mj-lt"/>
              <a:buAutoNum type="arabicPeriod"/>
            </a:pPr>
            <a:r>
              <a:rPr lang="en-US" dirty="0"/>
              <a:t>Sickle cell</a:t>
            </a:r>
          </a:p>
          <a:p>
            <a:pPr>
              <a:buFont typeface="+mj-lt"/>
              <a:buAutoNum type="arabicPeriod"/>
            </a:pPr>
            <a:r>
              <a:rPr lang="en-US" dirty="0"/>
              <a:t>Hemolytic</a:t>
            </a:r>
          </a:p>
          <a:p>
            <a:pPr>
              <a:buFont typeface="+mj-lt"/>
              <a:buAutoNum type="arabicPeriod"/>
            </a:pPr>
            <a:r>
              <a:rPr lang="en-US" dirty="0"/>
              <a:t>Anemia of chronic disease</a:t>
            </a:r>
          </a:p>
        </p:txBody>
      </p:sp>
    </p:spTree>
    <p:extLst>
      <p:ext uri="{BB962C8B-B14F-4D97-AF65-F5344CB8AC3E}">
        <p14:creationId xmlns:p14="http://schemas.microsoft.com/office/powerpoint/2010/main" val="160857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1168280-768D-4877-905B-CBB9E0D29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Anemia (continued_2)</a:t>
            </a:r>
            <a:endParaRPr lang="en-US" altLang="x-none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2B38838-D105-444D-AD03-A0BA57373DB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219202"/>
            <a:ext cx="4038600" cy="4525963"/>
          </a:xfrm>
        </p:spPr>
        <p:txBody>
          <a:bodyPr/>
          <a:lstStyle/>
          <a:p>
            <a:r>
              <a:rPr lang="en-US" altLang="en-US" dirty="0"/>
              <a:t>Signs and symptoms</a:t>
            </a:r>
          </a:p>
          <a:p>
            <a:pPr lvl="1"/>
            <a:r>
              <a:rPr lang="en-US" altLang="en-US" dirty="0"/>
              <a:t>Pallor</a:t>
            </a:r>
          </a:p>
          <a:p>
            <a:pPr lvl="1"/>
            <a:r>
              <a:rPr lang="en-US" altLang="en-US" dirty="0"/>
              <a:t>Tachycardia</a:t>
            </a:r>
          </a:p>
          <a:p>
            <a:pPr lvl="1"/>
            <a:r>
              <a:rPr lang="en-US" altLang="en-US" dirty="0"/>
              <a:t>Tachypnea</a:t>
            </a:r>
          </a:p>
          <a:p>
            <a:pPr lvl="1"/>
            <a:r>
              <a:rPr lang="en-US" altLang="en-US" dirty="0"/>
              <a:t>Irritability</a:t>
            </a:r>
          </a:p>
          <a:p>
            <a:pPr lvl="1"/>
            <a:r>
              <a:rPr lang="en-US" altLang="en-US" dirty="0"/>
              <a:t>Fatigue</a:t>
            </a:r>
          </a:p>
          <a:p>
            <a:pPr lvl="1"/>
            <a:r>
              <a:rPr lang="en-US" altLang="en-US" dirty="0"/>
              <a:t>Dyspnea</a:t>
            </a:r>
          </a:p>
        </p:txBody>
      </p:sp>
      <p:sp>
        <p:nvSpPr>
          <p:cNvPr id="11267" name="Content Placeholder 1">
            <a:extLst>
              <a:ext uri="{FF2B5EF4-FFF2-40B4-BE49-F238E27FC236}">
                <a16:creationId xmlns:a16="http://schemas.microsoft.com/office/drawing/2014/main" id="{EDA11318-6936-4A83-B57F-CAD9F306C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3556" y="1730829"/>
            <a:ext cx="4038600" cy="4525963"/>
          </a:xfrm>
        </p:spPr>
        <p:txBody>
          <a:bodyPr/>
          <a:lstStyle/>
          <a:p>
            <a:pPr lvl="1"/>
            <a:r>
              <a:rPr lang="en-US" altLang="en-US" dirty="0"/>
              <a:t>Pernicious anemia</a:t>
            </a:r>
          </a:p>
          <a:p>
            <a:pPr lvl="2"/>
            <a:r>
              <a:rPr lang="en-US" altLang="en-US" dirty="0"/>
              <a:t>Numb hands or feet</a:t>
            </a:r>
          </a:p>
          <a:p>
            <a:pPr lvl="2"/>
            <a:r>
              <a:rPr lang="en-US" altLang="en-US" dirty="0"/>
              <a:t>Sore tongue</a:t>
            </a:r>
          </a:p>
          <a:p>
            <a:pPr lvl="1"/>
            <a:r>
              <a:rPr lang="en-US" altLang="en-US" dirty="0"/>
              <a:t>Iron deficiency</a:t>
            </a:r>
          </a:p>
          <a:p>
            <a:pPr lvl="2"/>
            <a:r>
              <a:rPr lang="en-US" altLang="en-US" dirty="0"/>
              <a:t>Mouth fissures</a:t>
            </a:r>
          </a:p>
          <a:p>
            <a:pPr lvl="2"/>
            <a:r>
              <a:rPr lang="en-US" altLang="en-US" dirty="0"/>
              <a:t>Glossitis</a:t>
            </a:r>
          </a:p>
          <a:p>
            <a:pPr lvl="2"/>
            <a:r>
              <a:rPr lang="en-US" altLang="en-US" dirty="0"/>
              <a:t>Spoon-shaped nails</a:t>
            </a:r>
          </a:p>
        </p:txBody>
      </p:sp>
    </p:spTree>
    <p:extLst>
      <p:ext uri="{BB962C8B-B14F-4D97-AF65-F5344CB8AC3E}">
        <p14:creationId xmlns:p14="http://schemas.microsoft.com/office/powerpoint/2010/main" val="29697796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17354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</a:t>
            </a:r>
            <a:r>
              <a:rPr lang="en-US" altLang="x-none" dirty="0"/>
              <a:t>(continued_1)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dirty="0"/>
              <a:t>Patients with which disorders are at risk for hemorrhage? </a:t>
            </a:r>
            <a:r>
              <a:rPr lang="en-US" sz="2800" i="1" dirty="0"/>
              <a:t>Select all that apply.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627E73-2139-47A5-A521-FAFDE3F4EB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286000"/>
            <a:ext cx="8534400" cy="2895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Idiopathic thrombocytopenic purpura</a:t>
            </a:r>
          </a:p>
          <a:p>
            <a:pPr>
              <a:buFont typeface="+mj-lt"/>
              <a:buAutoNum type="arabicPeriod"/>
            </a:pPr>
            <a:r>
              <a:rPr lang="en-US" dirty="0"/>
              <a:t>Hemolytic anemia</a:t>
            </a:r>
          </a:p>
          <a:p>
            <a:pPr>
              <a:buFont typeface="+mj-lt"/>
              <a:buAutoNum type="arabicPeriod"/>
            </a:pPr>
            <a:r>
              <a:rPr lang="en-US" dirty="0"/>
              <a:t>Disseminated intravascular coagulation </a:t>
            </a:r>
          </a:p>
          <a:p>
            <a:pPr>
              <a:buFont typeface="+mj-lt"/>
              <a:buAutoNum type="arabicPeriod"/>
            </a:pPr>
            <a:r>
              <a:rPr lang="en-US" dirty="0"/>
              <a:t>Aplastic anemia</a:t>
            </a:r>
          </a:p>
          <a:p>
            <a:pPr>
              <a:buFont typeface="+mj-lt"/>
              <a:buAutoNum type="arabicPeriod"/>
            </a:pPr>
            <a:r>
              <a:rPr lang="en-US" dirty="0"/>
              <a:t>Multiple myeloma</a:t>
            </a:r>
          </a:p>
        </p:txBody>
      </p:sp>
    </p:spTree>
    <p:extLst>
      <p:ext uri="{BB962C8B-B14F-4D97-AF65-F5344CB8AC3E}">
        <p14:creationId xmlns:p14="http://schemas.microsoft.com/office/powerpoint/2010/main" val="11596951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</a:t>
            </a:r>
            <a:r>
              <a:rPr lang="en-US" altLang="x-none" dirty="0"/>
              <a:t>(continued_1)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1, 2, 3, 4, 5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875063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</a:t>
            </a:r>
            <a:r>
              <a:rPr lang="en-US" altLang="x-none" dirty="0"/>
              <a:t>(continued_2)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/>
              <a:t>The patient with which disorder is most at risk for fractures? 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627E73-2139-47A5-A521-FAFDE3F4EB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286000"/>
            <a:ext cx="8534400" cy="2286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Hodgkin lymphoma</a:t>
            </a:r>
          </a:p>
          <a:p>
            <a:pPr>
              <a:buFont typeface="+mj-lt"/>
              <a:buAutoNum type="arabicPeriod"/>
            </a:pPr>
            <a:r>
              <a:rPr lang="en-US" dirty="0"/>
              <a:t>Multiple myeloma</a:t>
            </a:r>
          </a:p>
          <a:p>
            <a:pPr>
              <a:buFont typeface="+mj-lt"/>
              <a:buAutoNum type="arabicPeriod"/>
            </a:pPr>
            <a:r>
              <a:rPr lang="en-US" dirty="0"/>
              <a:t>Leukemia</a:t>
            </a:r>
          </a:p>
          <a:p>
            <a:pPr>
              <a:buFont typeface="+mj-lt"/>
              <a:buAutoNum type="arabicPeriod"/>
            </a:pPr>
            <a:r>
              <a:rPr lang="en-US" dirty="0"/>
              <a:t>Hemophilia</a:t>
            </a:r>
          </a:p>
        </p:txBody>
      </p:sp>
    </p:spTree>
    <p:extLst>
      <p:ext uri="{BB962C8B-B14F-4D97-AF65-F5344CB8AC3E}">
        <p14:creationId xmlns:p14="http://schemas.microsoft.com/office/powerpoint/2010/main" val="285607472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</a:t>
            </a:r>
            <a:r>
              <a:rPr lang="en-US" altLang="x-none" dirty="0"/>
              <a:t>(continued_2)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49266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</a:t>
            </a:r>
            <a:r>
              <a:rPr lang="en-US" altLang="x-none" dirty="0"/>
              <a:t>(continued_3)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dirty="0"/>
              <a:t>Which assessment is most important for the patient with leukemia?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627E73-2139-47A5-A521-FAFDE3F4EB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438400"/>
            <a:ext cx="8534400" cy="2362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Heart rate</a:t>
            </a:r>
          </a:p>
          <a:p>
            <a:pPr>
              <a:buFont typeface="+mj-lt"/>
              <a:buAutoNum type="arabicPeriod"/>
            </a:pPr>
            <a:r>
              <a:rPr lang="en-US" dirty="0"/>
              <a:t>Skin integrity</a:t>
            </a:r>
          </a:p>
          <a:p>
            <a:pPr>
              <a:buFont typeface="+mj-lt"/>
              <a:buAutoNum type="arabicPeriod"/>
            </a:pPr>
            <a:r>
              <a:rPr lang="en-US" dirty="0"/>
              <a:t>Bowel sounds</a:t>
            </a:r>
          </a:p>
          <a:p>
            <a:pPr>
              <a:buFont typeface="+mj-lt"/>
              <a:buAutoNum type="arabicPeriod"/>
            </a:pPr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7081652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</a:t>
            </a:r>
            <a:r>
              <a:rPr lang="en-US" altLang="x-none" dirty="0"/>
              <a:t>(continued_3)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74994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</a:t>
            </a:r>
            <a:r>
              <a:rPr lang="en-US" altLang="x-none" dirty="0"/>
              <a:t>(continued_4)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6FCA-A900-4E55-9CD0-D09F476ED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09700"/>
          </a:xfrm>
        </p:spPr>
        <p:txBody>
          <a:bodyPr/>
          <a:lstStyle/>
          <a:p>
            <a:r>
              <a:rPr lang="en-US" dirty="0"/>
              <a:t>Which patient must be instructed about the risk of overwhelming </a:t>
            </a:r>
            <a:r>
              <a:rPr lang="en-US" dirty="0" err="1"/>
              <a:t>postsplenectomy</a:t>
            </a:r>
            <a:r>
              <a:rPr lang="en-US" dirty="0"/>
              <a:t> infection?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627E73-2139-47A5-A521-FAFDE3F4EB1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743200"/>
            <a:ext cx="8534400" cy="243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Patient receiving chemotherapy</a:t>
            </a:r>
          </a:p>
          <a:p>
            <a:pPr>
              <a:buFont typeface="+mj-lt"/>
              <a:buAutoNum type="arabicPeriod"/>
            </a:pPr>
            <a:r>
              <a:rPr lang="en-US" dirty="0"/>
              <a:t>Patient diagnosed with multiple myeloma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Postsplenectomy</a:t>
            </a:r>
            <a:r>
              <a:rPr lang="en-US" dirty="0"/>
              <a:t> patient</a:t>
            </a:r>
          </a:p>
          <a:p>
            <a:pPr>
              <a:buFont typeface="+mj-lt"/>
              <a:buAutoNum type="arabicPeriod"/>
            </a:pPr>
            <a:r>
              <a:rPr lang="en-US" dirty="0"/>
              <a:t>Patient diagnosed with sickle cell anemia</a:t>
            </a:r>
          </a:p>
        </p:txBody>
      </p:sp>
    </p:spTree>
    <p:extLst>
      <p:ext uri="{BB962C8B-B14F-4D97-AF65-F5344CB8AC3E}">
        <p14:creationId xmlns:p14="http://schemas.microsoft.com/office/powerpoint/2010/main" val="4185286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3BEE77-C627-4932-8C53-CAB94461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</a:t>
            </a:r>
            <a:r>
              <a:rPr lang="en-US" altLang="x-none" dirty="0"/>
              <a:t>(continued_4)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297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16E79A7-BAD0-404B-AD16-59792674A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Anemia (continued_3)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D689CEEC-C1BD-430E-B781-7823F04E2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  <a:p>
            <a:pPr lvl="1"/>
            <a:r>
              <a:rPr lang="en-US" altLang="en-US" dirty="0"/>
              <a:t>Complete blood count (C B C) with microscopic examination</a:t>
            </a:r>
          </a:p>
          <a:p>
            <a:pPr lvl="1"/>
            <a:r>
              <a:rPr lang="en-US" altLang="en-US" dirty="0"/>
              <a:t>Bone marrow analysis</a:t>
            </a:r>
          </a:p>
          <a:p>
            <a:pPr lvl="1"/>
            <a:r>
              <a:rPr lang="en-US" altLang="en-US" dirty="0"/>
              <a:t>Tests to determine source of bleeding</a:t>
            </a:r>
          </a:p>
        </p:txBody>
      </p:sp>
    </p:spTree>
    <p:extLst>
      <p:ext uri="{BB962C8B-B14F-4D97-AF65-F5344CB8AC3E}">
        <p14:creationId xmlns:p14="http://schemas.microsoft.com/office/powerpoint/2010/main" val="256110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677634-BBC1-465D-B830-3681B9532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Anemia (continued_4)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13B6070-BB25-4621-8E52-7BEB93AA52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Therapeutic interventions</a:t>
            </a:r>
          </a:p>
          <a:p>
            <a:pPr lvl="1"/>
            <a:r>
              <a:rPr lang="en-US" altLang="en-US" dirty="0"/>
              <a:t>Eliminate cause</a:t>
            </a:r>
          </a:p>
          <a:p>
            <a:pPr lvl="1"/>
            <a:r>
              <a:rPr lang="en-US" altLang="en-US" dirty="0"/>
              <a:t>Dietary changes</a:t>
            </a:r>
          </a:p>
          <a:p>
            <a:pPr lvl="1"/>
            <a:r>
              <a:rPr lang="en-US" altLang="en-US" dirty="0"/>
              <a:t>Supplements</a:t>
            </a:r>
          </a:p>
          <a:p>
            <a:pPr lvl="1"/>
            <a:r>
              <a:rPr lang="en-US" altLang="en-US" dirty="0"/>
              <a:t>Transfusions</a:t>
            </a:r>
          </a:p>
        </p:txBody>
      </p:sp>
    </p:spTree>
    <p:extLst>
      <p:ext uri="{BB962C8B-B14F-4D97-AF65-F5344CB8AC3E}">
        <p14:creationId xmlns:p14="http://schemas.microsoft.com/office/powerpoint/2010/main" val="109054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a592d4b5-ef12-4eb7-8b0a-4321abea656b"/>
    <ds:schemaRef ds:uri="00c73501-d892-4798-8321-2611750ec216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DCADE5-2311-4AFB-89A3-D543B4E45D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73</TotalTime>
  <Words>1851</Words>
  <Application>Microsoft Office PowerPoint</Application>
  <PresentationFormat>On-screen Show (4:3)</PresentationFormat>
  <Paragraphs>526</Paragraphs>
  <Slides>78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MS PGothic</vt:lpstr>
      <vt:lpstr>MS PGothic</vt:lpstr>
      <vt:lpstr>游ゴシック</vt:lpstr>
      <vt:lpstr>Arial</vt:lpstr>
      <vt:lpstr>Calibri</vt:lpstr>
      <vt:lpstr>Wingdings</vt:lpstr>
      <vt:lpstr>Office Theme</vt:lpstr>
      <vt:lpstr> </vt:lpstr>
      <vt:lpstr>Learning Outcomes</vt:lpstr>
      <vt:lpstr>Learning Outcomes (continued_1)</vt:lpstr>
      <vt:lpstr>Learning Outcomes (continued_2)</vt:lpstr>
      <vt:lpstr>Anemia</vt:lpstr>
      <vt:lpstr>Anemia (continued_1)</vt:lpstr>
      <vt:lpstr>Anemia (continued_2)</vt:lpstr>
      <vt:lpstr>Anemia (continued_3)</vt:lpstr>
      <vt:lpstr>Anemia (continued_4)</vt:lpstr>
      <vt:lpstr>Anemia (continued_5)</vt:lpstr>
      <vt:lpstr>Aplastic Anemia</vt:lpstr>
      <vt:lpstr>Aplastic Anemia (continued_1)</vt:lpstr>
      <vt:lpstr>Aplastic Anemia (continued_2)</vt:lpstr>
      <vt:lpstr>Sickle Cell Anemia</vt:lpstr>
      <vt:lpstr>Sickle Cell Anemia (continued_1)</vt:lpstr>
      <vt:lpstr>Sickle Cell Anemia (continued_2)</vt:lpstr>
      <vt:lpstr>Sickle Cell Anemia (continued_3)</vt:lpstr>
      <vt:lpstr>Sickle Cell Anemia (continued_4)</vt:lpstr>
      <vt:lpstr>Sickle Cell Anemia (continued_5)</vt:lpstr>
      <vt:lpstr>Polycythemia</vt:lpstr>
      <vt:lpstr>Polycythemia (continued_1)</vt:lpstr>
      <vt:lpstr>Polycythemia (continued_2)</vt:lpstr>
      <vt:lpstr>Polycythemia (continued_3)</vt:lpstr>
      <vt:lpstr>Disseminated Intravascular Coagulation</vt:lpstr>
      <vt:lpstr>Disseminated Intravascular Coagulation (continued_1)</vt:lpstr>
      <vt:lpstr>Disseminated Intravascular Coagulation (continued_2)</vt:lpstr>
      <vt:lpstr>Ecchymoses</vt:lpstr>
      <vt:lpstr>Disseminated Intravascular Coagulation (continued_3)</vt:lpstr>
      <vt:lpstr>Disseminated Intravascular Coagulation (continued_4)</vt:lpstr>
      <vt:lpstr>Disseminated Intravascular Coagulation (continued_5)</vt:lpstr>
      <vt:lpstr>Idiopathic Thrombocytopenic Purpura</vt:lpstr>
      <vt:lpstr>Idiopathic Thrombocytopenic Purpura (continued_1)</vt:lpstr>
      <vt:lpstr>Idiopathic Thrombocytopenic Purpura (continued_2)</vt:lpstr>
      <vt:lpstr>Idiopathic Thrombocytopenic Purpura (continued_3)</vt:lpstr>
      <vt:lpstr>Idiopathic Thrombocytopenic Purpura (continued_4)</vt:lpstr>
      <vt:lpstr>Bleeding Precautions</vt:lpstr>
      <vt:lpstr>Hemophilia</vt:lpstr>
      <vt:lpstr>Hemophilia (continued_1)</vt:lpstr>
      <vt:lpstr>Hemophilia (continued_2)</vt:lpstr>
      <vt:lpstr>Hemophilia (continued_3)</vt:lpstr>
      <vt:lpstr>Hemophilia (continued_4)</vt:lpstr>
      <vt:lpstr>Leukemia</vt:lpstr>
      <vt:lpstr>Leukemia (continued_1)</vt:lpstr>
      <vt:lpstr>Leukemia (continued_2)</vt:lpstr>
      <vt:lpstr>Leukemia (continued_3)</vt:lpstr>
      <vt:lpstr>Leukemia (continued_4)</vt:lpstr>
      <vt:lpstr>Leukemia (continued_5)</vt:lpstr>
      <vt:lpstr>Multiple Myeloma</vt:lpstr>
      <vt:lpstr>Multiple Myeloma (continued_1)</vt:lpstr>
      <vt:lpstr>Multiple Myeloma (continued_2)</vt:lpstr>
      <vt:lpstr>Multiple Myeloma (continued_3)</vt:lpstr>
      <vt:lpstr>Multiple Myeloma (continued_4)</vt:lpstr>
      <vt:lpstr>Hodgkin Disease</vt:lpstr>
      <vt:lpstr>Hodgkin Disease (continued_1)</vt:lpstr>
      <vt:lpstr>Hodgkin Disease (continued_2)</vt:lpstr>
      <vt:lpstr>Hodgkin Disease (continued_3)</vt:lpstr>
      <vt:lpstr>Hodgkin Disease (continued_4)</vt:lpstr>
      <vt:lpstr>Hodgkin Disease (continued_5)</vt:lpstr>
      <vt:lpstr>Hodgkin Disease (continued_6)</vt:lpstr>
      <vt:lpstr>Non-Hodgkin Lymphomas</vt:lpstr>
      <vt:lpstr>Non-Hodgkin Lymphomas (continued_1)</vt:lpstr>
      <vt:lpstr>Non-Hodgkin Lymphomas (continued_2)</vt:lpstr>
      <vt:lpstr>Non-Hodgkin Lymphomas (continued_3)</vt:lpstr>
      <vt:lpstr>Non-Hodgkin Lymphomas (continued_4)</vt:lpstr>
      <vt:lpstr>Comparison of Lymphomas</vt:lpstr>
      <vt:lpstr>Splenectomy</vt:lpstr>
      <vt:lpstr>Splenectomy (continued_1)</vt:lpstr>
      <vt:lpstr>Splenectomy (continued_2)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28  Nursing Care of Patients With Hematological and Lymphatic Disorders</dc:title>
  <dc:creator>Williams and Hopper</dc:creator>
  <cp:lastModifiedBy>Paula Reeves</cp:lastModifiedBy>
  <cp:revision>59</cp:revision>
  <cp:lastPrinted>2023-08-08T17:57:58Z</cp:lastPrinted>
  <dcterms:created xsi:type="dcterms:W3CDTF">2019-02-06T11:40:32Z</dcterms:created>
  <dcterms:modified xsi:type="dcterms:W3CDTF">2023-08-08T17:58:22Z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