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4"/>
  </p:notesMasterIdLst>
  <p:handoutMasterIdLst>
    <p:handoutMasterId r:id="rId45"/>
  </p:handoutMasterIdLst>
  <p:sldIdLst>
    <p:sldId id="295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x="9144000" cy="6858000" type="screen4x3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1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805C"/>
    <a:srgbClr val="D99C21"/>
    <a:srgbClr val="585858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501" autoAdjust="0"/>
  </p:normalViewPr>
  <p:slideViewPr>
    <p:cSldViewPr>
      <p:cViewPr varScale="1">
        <p:scale>
          <a:sx n="121" d="100"/>
          <a:sy n="121" d="100"/>
        </p:scale>
        <p:origin x="1350" y="108"/>
      </p:cViewPr>
      <p:guideLst>
        <p:guide orient="horz" pos="912"/>
        <p:guide pos="2880"/>
      </p:guideLst>
    </p:cSldViewPr>
  </p:slideViewPr>
  <p:outlineViewPr>
    <p:cViewPr>
      <p:scale>
        <a:sx n="33" d="100"/>
        <a:sy n="33" d="100"/>
      </p:scale>
      <p:origin x="0" y="-208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69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2561E734-30F1-456B-8B88-B517BAE0A233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56D1CF74-1493-46D2-9CFB-D9771BD39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74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336A6551-8743-415C-B8DC-7E8D559D5B4C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0" y="1154113"/>
            <a:ext cx="41560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D1FE3FD1-3D53-424A-A1AD-A3C30BC9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89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28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7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2689302" y="228600"/>
            <a:ext cx="3733800" cy="4267200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noProof="0" dirty="0"/>
              <a:t>Click icon to add cover image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©2019 F.A. Davis Company</a:t>
            </a:r>
          </a:p>
        </p:txBody>
      </p:sp>
      <p:pic>
        <p:nvPicPr>
          <p:cNvPr id="10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5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62000" y="1326995"/>
            <a:ext cx="3505200" cy="4540405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495800" y="3200400"/>
            <a:ext cx="4495800" cy="838200"/>
          </a:xfrm>
        </p:spPr>
        <p:txBody>
          <a:bodyPr/>
          <a:lstStyle>
            <a:lvl1pPr marL="346075" indent="0">
              <a:buNone/>
              <a:defRPr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</p:spTree>
    <p:extLst>
      <p:ext uri="{BB962C8B-B14F-4D97-AF65-F5344CB8AC3E}">
        <p14:creationId xmlns:p14="http://schemas.microsoft.com/office/powerpoint/2010/main" val="135171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4"/>
          </p:nvPr>
        </p:nvSpPr>
        <p:spPr>
          <a:xfrm>
            <a:off x="762000" y="1338147"/>
            <a:ext cx="7620000" cy="4572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5841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181100"/>
            <a:ext cx="8534400" cy="457200"/>
          </a:xfrm>
        </p:spPr>
        <p:txBody>
          <a:bodyPr/>
          <a:lstStyle>
            <a:lvl1pPr marL="346075" indent="0">
              <a:buNone/>
              <a:defRPr b="1"/>
            </a:lvl1pPr>
          </a:lstStyle>
          <a:p>
            <a:pPr lvl="0"/>
            <a:r>
              <a:rPr lang="en-US" dirty="0"/>
              <a:t>Click to add Question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457200" y="2057400"/>
            <a:ext cx="8534400" cy="4038600"/>
          </a:xfrm>
        </p:spPr>
        <p:txBody>
          <a:bodyPr/>
          <a:lstStyle>
            <a:lvl1pPr marL="860425" indent="-514350">
              <a:buFont typeface="+mj-lt"/>
              <a:buAutoNum type="alphaUcPeriod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57021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219200"/>
            <a:ext cx="8534400" cy="381000"/>
          </a:xfrm>
        </p:spPr>
        <p:txBody>
          <a:bodyPr/>
          <a:lstStyle>
            <a:lvl1pPr marL="346075" indent="0">
              <a:buNone/>
              <a:defRPr/>
            </a:lvl1pPr>
          </a:lstStyle>
          <a:p>
            <a:pPr lvl="0"/>
            <a:r>
              <a:rPr lang="en-US" dirty="0"/>
              <a:t>Click to answer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457200" y="2057400"/>
            <a:ext cx="8534400" cy="4038600"/>
          </a:xfrm>
        </p:spPr>
        <p:txBody>
          <a:bodyPr/>
          <a:lstStyle>
            <a:lvl1pPr marL="346075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7704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cker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FontTx/>
              <a:buNone/>
              <a:defRPr sz="3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3751"/>
            <a:ext cx="8229600" cy="4068763"/>
          </a:xfrm>
        </p:spPr>
        <p:txBody>
          <a:bodyPr/>
          <a:lstStyle>
            <a:lvl1pPr marL="860425" indent="-514350">
              <a:buFont typeface="+mj-lt"/>
              <a:buAutoNum type="alphaUcPeriod"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74639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icker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FontTx/>
              <a:buNone/>
              <a:defRPr sz="3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3751"/>
            <a:ext cx="8229600" cy="4068763"/>
          </a:xfrm>
        </p:spPr>
        <p:txBody>
          <a:bodyPr/>
          <a:lstStyle>
            <a:lvl1pPr marL="346075" indent="0">
              <a:buFontTx/>
              <a:buNone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71095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Chapter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971800" y="2362200"/>
            <a:ext cx="6011334" cy="121919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/>
            </a:lvl1pPr>
            <a:lvl2pPr marL="623887" indent="0">
              <a:buFontTx/>
              <a:buNone/>
              <a:defRPr/>
            </a:lvl2pPr>
            <a:lvl3pPr marL="969962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Chapter Title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ate Placeholder 3"/>
          <p:cNvSpPr txBox="1">
            <a:spLocks/>
          </p:cNvSpPr>
          <p:nvPr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©2019 F.A. Davis Company</a:t>
            </a:r>
          </a:p>
        </p:txBody>
      </p:sp>
      <p:pic>
        <p:nvPicPr>
          <p:cNvPr id="18" name="Picture 1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81000" y="1143000"/>
            <a:ext cx="2590800" cy="3568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284671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73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Chapter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81000" y="1143000"/>
            <a:ext cx="2590800" cy="3568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429000" y="2362200"/>
            <a:ext cx="5410200" cy="565150"/>
          </a:xfr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423557" y="3008009"/>
            <a:ext cx="5410200" cy="565150"/>
          </a:xfr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©2019 F.A. Davis Company</a:t>
            </a:r>
          </a:p>
        </p:txBody>
      </p:sp>
      <p:pic>
        <p:nvPicPr>
          <p:cNvPr id="18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1000" y="163941"/>
            <a:ext cx="570653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lang="en-US" sz="3600" dirty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9746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790700" y="1828800"/>
            <a:ext cx="5562600" cy="457200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/>
            </a:lvl1pPr>
            <a:lvl2pPr marL="623887" indent="0">
              <a:buFontTx/>
              <a:buNone/>
              <a:defRPr/>
            </a:lvl2pPr>
            <a:lvl3pPr marL="969962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Chapter #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831169"/>
            <a:ext cx="7772400" cy="646331"/>
          </a:xfrm>
        </p:spPr>
        <p:txBody>
          <a:bodyPr/>
          <a:lstStyle>
            <a:lvl1pPr marL="0" algn="ctr" defTabSz="914400" rtl="0" eaLnBrk="1" latinLnBrk="0" hangingPunct="1">
              <a:defRPr lang="en-US" sz="4000" kern="1200" dirty="0">
                <a:solidFill>
                  <a:srgbClr val="73737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add Chapter Title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©2019 F.A. Davis Company</a:t>
            </a:r>
          </a:p>
        </p:txBody>
      </p:sp>
      <p:pic>
        <p:nvPicPr>
          <p:cNvPr id="18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041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pter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81000" y="1143000"/>
            <a:ext cx="2590800" cy="3568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423557" y="3008009"/>
            <a:ext cx="5410200" cy="565150"/>
          </a:xfr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©2019 F.A. Davis Company</a:t>
            </a:r>
          </a:p>
        </p:txBody>
      </p:sp>
      <p:pic>
        <p:nvPicPr>
          <p:cNvPr id="18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421770" y="2391819"/>
            <a:ext cx="5411987" cy="5355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lang="en-US" sz="3200" dirty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1391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88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95349"/>
            <a:ext cx="8229600" cy="4068763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917864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Lead-in Head,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449"/>
            <a:ext cx="8229600" cy="4068763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518277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Lead-in Head,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449"/>
            <a:ext cx="8229600" cy="19161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457200" y="3886200"/>
            <a:ext cx="8229600" cy="20050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789410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6356" y="1143000"/>
            <a:ext cx="4038600" cy="4525963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3556" y="1143000"/>
            <a:ext cx="4038600" cy="4525963"/>
          </a:xfrm>
        </p:spPr>
        <p:txBody>
          <a:bodyPr>
            <a:normAutofit/>
          </a:bodyPr>
          <a:lstStyle>
            <a:lvl1pPr marL="282575" indent="-282575">
              <a:defRPr lang="en-US" sz="2800" kern="20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1175" indent="-220663">
              <a:defRPr lang="en-US" sz="24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93688">
              <a:defRPr lang="en-US" sz="2000" kern="1200" baseline="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9025" indent="-28575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590346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ed Lists with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55650" y="1173163"/>
            <a:ext cx="4044950" cy="639762"/>
          </a:xfrm>
        </p:spPr>
        <p:txBody>
          <a:bodyPr/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755650" y="1901825"/>
            <a:ext cx="4044950" cy="3962400"/>
          </a:xfrm>
        </p:spPr>
        <p:txBody>
          <a:bodyPr/>
          <a:lstStyle>
            <a:lvl1pPr marL="237744">
              <a:defRPr sz="2800"/>
            </a:lvl1pPr>
            <a:lvl2pPr marL="457200" indent="-219456">
              <a:defRPr sz="2400"/>
            </a:lvl2pPr>
            <a:lvl3pPr marL="685800" indent="-237744"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0" y="1181100"/>
            <a:ext cx="4038600" cy="660400"/>
          </a:xfrm>
        </p:spPr>
        <p:txBody>
          <a:bodyPr/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4953000" y="1901825"/>
            <a:ext cx="4038600" cy="3962400"/>
          </a:xfrm>
        </p:spPr>
        <p:txBody>
          <a:bodyPr/>
          <a:lstStyle>
            <a:lvl1pPr marL="237744" indent="-274320">
              <a:defRPr sz="2800"/>
            </a:lvl1pPr>
            <a:lvl2pPr marL="457200" indent="-219456">
              <a:defRPr sz="2400"/>
            </a:lvl2pPr>
            <a:lvl3pPr marL="685800" indent="-237744"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384247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and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219200"/>
            <a:ext cx="4038600" cy="4525963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953000" y="1219200"/>
            <a:ext cx="3733800" cy="452628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3676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©2019 F.A. Davis Company</a:t>
            </a:r>
          </a:p>
        </p:txBody>
      </p:sp>
      <p:pic>
        <p:nvPicPr>
          <p:cNvPr id="12" name="Picture 13"/>
          <p:cNvPicPr>
            <a:picLocks noChangeAspect="1"/>
          </p:cNvPicPr>
          <p:nvPr userDrawn="1"/>
        </p:nvPicPr>
        <p:blipFill>
          <a:blip r:embed="rId20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 preferRelativeResize="0">
            <a:picLocks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0" y="6434694"/>
            <a:ext cx="9171432" cy="45719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239154"/>
            <a:ext cx="82296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27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 preferRelativeResize="0">
            <a:picLocks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0" y="6364006"/>
            <a:ext cx="9171432" cy="4571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400800"/>
            <a:ext cx="9144000" cy="45719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95" r:id="rId3"/>
    <p:sldLayoutId id="2147483683" r:id="rId4"/>
    <p:sldLayoutId id="2147483684" r:id="rId5"/>
    <p:sldLayoutId id="2147483692" r:id="rId6"/>
    <p:sldLayoutId id="2147483678" r:id="rId7"/>
    <p:sldLayoutId id="2147483679" r:id="rId8"/>
    <p:sldLayoutId id="2147483680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6" r:id="rId16"/>
    <p:sldLayoutId id="2147483697" r:id="rId17"/>
    <p:sldLayoutId id="2147483698" r:id="rId18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3600" kern="1200">
          <a:solidFill>
            <a:srgbClr val="D99C21"/>
          </a:solidFill>
          <a:latin typeface="+mn-lt"/>
          <a:ea typeface="+mn-ea"/>
          <a:cs typeface="+mn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9pPr>
    </p:titleStyle>
    <p:bodyStyle>
      <a:lvl1pPr marL="623888" indent="-277813" algn="l" rtl="0" eaLnBrk="1" fontAlgn="base" hangingPunct="1">
        <a:spcBef>
          <a:spcPct val="20000"/>
        </a:spcBef>
        <a:spcAft>
          <a:spcPct val="0"/>
        </a:spcAft>
        <a:buClr>
          <a:srgbClr val="28805C"/>
        </a:buClr>
        <a:buFont typeface="Wingdings" panose="05000000000000000000" pitchFamily="2" charset="2"/>
        <a:buChar char="§"/>
        <a:defRPr lang="en-US" sz="3200" kern="2000" dirty="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914400" indent="-290513" algn="l" rtl="0" eaLnBrk="1" fontAlgn="base" hangingPunct="1">
        <a:spcBef>
          <a:spcPct val="20000"/>
        </a:spcBef>
        <a:spcAft>
          <a:spcPct val="0"/>
        </a:spcAft>
        <a:buClr>
          <a:srgbClr val="D99C21"/>
        </a:buClr>
        <a:buFont typeface="Arial" panose="020B0604020202020204" pitchFamily="34" charset="0"/>
        <a:buChar char="•"/>
        <a:defRPr lang="en-US" sz="2800" kern="1200" dirty="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260475" indent="-290513" algn="l" rtl="0" eaLnBrk="1" fontAlgn="base" hangingPunct="1">
        <a:spcBef>
          <a:spcPct val="20000"/>
        </a:spcBef>
        <a:spcAft>
          <a:spcPct val="0"/>
        </a:spcAft>
        <a:buClr>
          <a:srgbClr val="737373"/>
        </a:buClr>
        <a:buFont typeface="Calibri" panose="020F0502020204030204" pitchFamily="34" charset="0"/>
        <a:buChar char="‒"/>
        <a:tabLst>
          <a:tab pos="858838" algn="l"/>
        </a:tabLst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Book cover for Williams and Hopper: Understanding Medical-Surgical Nursing, 6th Edition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" r="3011"/>
          <a:stretch>
            <a:fillRect/>
          </a:stretch>
        </p:blipFill>
        <p:spPr/>
      </p:pic>
      <p:sp>
        <p:nvSpPr>
          <p:cNvPr id="6147" name="Rectangle 3">
            <a:extLst>
              <a:ext uri="{FF2B5EF4-FFF2-40B4-BE49-F238E27FC236}">
                <a16:creationId xmlns:a16="http://schemas.microsoft.com/office/drawing/2014/main" id="{A3E92E8D-BF80-415F-8993-BC7C9E988BD0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x-none" dirty="0"/>
              <a:t>Chapter 18</a:t>
            </a:r>
            <a:endParaRPr lang="en-US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3423557" y="3008008"/>
            <a:ext cx="5410200" cy="1487792"/>
          </a:xfrm>
        </p:spPr>
        <p:txBody>
          <a:bodyPr/>
          <a:lstStyle/>
          <a:p>
            <a:r>
              <a:rPr lang="en-US" altLang="en-US" dirty="0"/>
              <a:t>Immune System Function, Assessment, and Therapeutic Measures</a:t>
            </a:r>
          </a:p>
        </p:txBody>
      </p:sp>
      <p:sp>
        <p:nvSpPr>
          <p:cNvPr id="6146" name="Rectangle 2" hidden="1">
            <a:extLst>
              <a:ext uri="{FF2B5EF4-FFF2-40B4-BE49-F238E27FC236}">
                <a16:creationId xmlns:a16="http://schemas.microsoft.com/office/drawing/2014/main" id="{4FA41D31-72CB-4FEF-BAF0-46FE457F66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570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A278AD8D-43C0-4DF9-9C51-E5BFBC4181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1"/>
              <a:t>Antibodies </a:t>
            </a:r>
            <a:r>
              <a:rPr lang="en-US" altLang="en-US" dirty="0"/>
              <a:t>(continued)</a:t>
            </a:r>
            <a:r>
              <a:rPr lang="en-US" altLang="ja-JP" dirty="0"/>
              <a:t> </a:t>
            </a:r>
            <a:endParaRPr lang="en-US" altLang="en-US" noProof="1"/>
          </a:p>
        </p:txBody>
      </p:sp>
      <p:pic>
        <p:nvPicPr>
          <p:cNvPr id="5" name="Content Placeholder 4" descr="A. Antibodies I g G, I g D, I g E, I g A, and I g M. B. Agglutination occurs in bacteria. Neutralization occurs in a virus and toxin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56" y="2209800"/>
            <a:ext cx="8227944" cy="2735766"/>
          </a:xfrm>
        </p:spPr>
      </p:pic>
    </p:spTree>
    <p:extLst>
      <p:ext uri="{BB962C8B-B14F-4D97-AF65-F5344CB8AC3E}">
        <p14:creationId xmlns:p14="http://schemas.microsoft.com/office/powerpoint/2010/main" val="3555412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AAE70A4-77A7-4BBF-AA0C-93A17C2EDC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 </a:t>
            </a:r>
            <a:r>
              <a:rPr lang="en-US" altLang="en-US" noProof="1"/>
              <a:t>Mechanisms of Immunity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95EC76F1-3000-4166-8A96-FBD3D8068B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noProof="1"/>
              <a:t>Cell-mediated </a:t>
            </a:r>
            <a:r>
              <a:rPr lang="en-US" altLang="en-US" dirty="0" err="1"/>
              <a:t>i</a:t>
            </a:r>
            <a:r>
              <a:rPr lang="en-US" altLang="en-US" noProof="1"/>
              <a:t>mmunity</a:t>
            </a:r>
            <a:endParaRPr lang="en-US" altLang="en-US" dirty="0"/>
          </a:p>
          <a:p>
            <a:r>
              <a:rPr lang="en-US" altLang="en-US" noProof="1"/>
              <a:t>Humoral </a:t>
            </a:r>
            <a:r>
              <a:rPr lang="en-US" altLang="en-US" dirty="0" err="1"/>
              <a:t>i</a:t>
            </a:r>
            <a:r>
              <a:rPr lang="en-US" altLang="en-US" noProof="1"/>
              <a:t>mmunity</a:t>
            </a:r>
          </a:p>
        </p:txBody>
      </p:sp>
    </p:spTree>
    <p:extLst>
      <p:ext uri="{BB962C8B-B14F-4D97-AF65-F5344CB8AC3E}">
        <p14:creationId xmlns:p14="http://schemas.microsoft.com/office/powerpoint/2010/main" val="77118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E4BE2AAF-78B0-47A1-B599-6DD96DCED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Cellular Immunity</a:t>
            </a:r>
          </a:p>
        </p:txBody>
      </p:sp>
      <p:pic>
        <p:nvPicPr>
          <p:cNvPr id="3" name="Content Placeholder 2" descr="A. Antibodies I g G, I g D, I g E, I g A, and I g M. B. Agglutination occurs in bacteria. Neutralization occurs in a virus and toxin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09800"/>
            <a:ext cx="8533197" cy="2837262"/>
          </a:xfrm>
        </p:spPr>
      </p:pic>
    </p:spTree>
    <p:extLst>
      <p:ext uri="{BB962C8B-B14F-4D97-AF65-F5344CB8AC3E}">
        <p14:creationId xmlns:p14="http://schemas.microsoft.com/office/powerpoint/2010/main" val="200300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2B8D844B-F38A-4980-8038-22D46E1A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Humoral Immunity</a:t>
            </a:r>
          </a:p>
        </p:txBody>
      </p:sp>
      <p:pic>
        <p:nvPicPr>
          <p:cNvPr id="3" name="Content Placeholder 2" descr="Humoral immunity flowchart in both text and drawn antigens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783" y="1195388"/>
            <a:ext cx="5921964" cy="4976812"/>
          </a:xfrm>
        </p:spPr>
      </p:pic>
    </p:spTree>
    <p:extLst>
      <p:ext uri="{BB962C8B-B14F-4D97-AF65-F5344CB8AC3E}">
        <p14:creationId xmlns:p14="http://schemas.microsoft.com/office/powerpoint/2010/main" val="2612814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F996B2F-070A-4932-AFB6-114B7E0E64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1"/>
              <a:t>Mechanisms of Immunity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19946308-56CC-431D-BC99-D34D16E81D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153400" cy="4068763"/>
          </a:xfrm>
        </p:spPr>
        <p:txBody>
          <a:bodyPr/>
          <a:lstStyle/>
          <a:p>
            <a:r>
              <a:rPr lang="en-US" altLang="en-US" noProof="1"/>
              <a:t>Cell-mediated </a:t>
            </a:r>
            <a:r>
              <a:rPr lang="en-US" altLang="en-US" dirty="0" err="1"/>
              <a:t>i</a:t>
            </a:r>
            <a:r>
              <a:rPr lang="en-US" altLang="en-US" noProof="1"/>
              <a:t>mmunity</a:t>
            </a:r>
            <a:endParaRPr lang="en-US" altLang="en-US" dirty="0"/>
          </a:p>
          <a:p>
            <a:pPr lvl="1"/>
            <a:r>
              <a:rPr lang="en-US" altLang="en-US" dirty="0"/>
              <a:t>Recognition of foreign antigen by helper T cells (C D4) </a:t>
            </a:r>
          </a:p>
          <a:p>
            <a:pPr lvl="1"/>
            <a:r>
              <a:rPr lang="en-US" altLang="en-US" dirty="0"/>
              <a:t>Killer T cells lyse cells (C D8) </a:t>
            </a:r>
          </a:p>
          <a:p>
            <a:pPr lvl="1"/>
            <a:r>
              <a:rPr lang="en-US" altLang="en-US" dirty="0"/>
              <a:t>Memory T cells remember specific foreign antigens</a:t>
            </a:r>
          </a:p>
          <a:p>
            <a:pPr lvl="1"/>
            <a:r>
              <a:rPr lang="en-US" altLang="en-US" dirty="0"/>
              <a:t>Suppressor T cells limit immune response</a:t>
            </a:r>
            <a:endParaRPr lang="en-US" altLang="en-US" noProof="1"/>
          </a:p>
        </p:txBody>
      </p:sp>
    </p:spTree>
    <p:extLst>
      <p:ext uri="{BB962C8B-B14F-4D97-AF65-F5344CB8AC3E}">
        <p14:creationId xmlns:p14="http://schemas.microsoft.com/office/powerpoint/2010/main" val="3257637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DD10877-87A8-4F54-8F95-F90F81A660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1"/>
              <a:t>Mechanisms of Immunity </a:t>
            </a:r>
            <a:r>
              <a:rPr lang="en-US" altLang="en-US" dirty="0"/>
              <a:t>(continued_1)</a:t>
            </a:r>
            <a:endParaRPr lang="en-US" altLang="en-US" noProof="1"/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7E9C1733-1332-4439-935F-07AF099F07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noProof="1"/>
              <a:t>Humoral </a:t>
            </a:r>
            <a:r>
              <a:rPr lang="en-US" altLang="en-US" dirty="0" err="1"/>
              <a:t>i</a:t>
            </a:r>
            <a:r>
              <a:rPr lang="en-US" altLang="en-US" noProof="1"/>
              <a:t>mmunity</a:t>
            </a:r>
            <a:endParaRPr lang="en-US" altLang="en-US" dirty="0"/>
          </a:p>
          <a:p>
            <a:pPr lvl="1"/>
            <a:r>
              <a:rPr lang="en-US" altLang="en-US" dirty="0"/>
              <a:t>Antibody-mediated immunity recognition of antigen as foreign</a:t>
            </a:r>
          </a:p>
          <a:p>
            <a:pPr lvl="1"/>
            <a:r>
              <a:rPr lang="en-US" altLang="en-US" dirty="0"/>
              <a:t>B cells proliferate and differentiate</a:t>
            </a:r>
          </a:p>
          <a:p>
            <a:pPr lvl="2"/>
            <a:r>
              <a:rPr lang="en-US" altLang="en-US" dirty="0"/>
              <a:t>Plasma cells producing antibodies that circulate forming an antigen-antibody complex</a:t>
            </a:r>
          </a:p>
          <a:p>
            <a:pPr lvl="2"/>
            <a:r>
              <a:rPr lang="en-US" altLang="en-US" dirty="0"/>
              <a:t>Memory B cells </a:t>
            </a:r>
          </a:p>
          <a:p>
            <a:pPr lvl="1"/>
            <a:r>
              <a:rPr lang="en-US" altLang="en-US" dirty="0"/>
              <a:t>Antibodies label antigen for phagocytosis</a:t>
            </a:r>
          </a:p>
        </p:txBody>
      </p:sp>
    </p:spTree>
    <p:extLst>
      <p:ext uri="{BB962C8B-B14F-4D97-AF65-F5344CB8AC3E}">
        <p14:creationId xmlns:p14="http://schemas.microsoft.com/office/powerpoint/2010/main" val="1804992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9F68416-3B83-4F65-803B-56FBA4B32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1"/>
              <a:t>Mechanisms of Immunity </a:t>
            </a:r>
            <a:r>
              <a:rPr lang="en-US" altLang="en-US" dirty="0"/>
              <a:t>(continued_2)</a:t>
            </a:r>
            <a:endParaRPr lang="en-US" altLang="en-US" noProof="1"/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704B9293-E713-46B8-B2CE-7DAFC77525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Antigen-antibody complex stimulates complement fixation</a:t>
            </a:r>
          </a:p>
          <a:p>
            <a:pPr lvl="1"/>
            <a:r>
              <a:rPr lang="en-US" altLang="en-US" dirty="0"/>
              <a:t>Enzyme complex lyses cells</a:t>
            </a:r>
          </a:p>
          <a:p>
            <a:pPr lvl="1"/>
            <a:r>
              <a:rPr lang="en-US" altLang="en-US" dirty="0"/>
              <a:t>Labels foreign antigens for phagocytosis</a:t>
            </a:r>
            <a:endParaRPr lang="en-US" altLang="en-US" noProof="1"/>
          </a:p>
        </p:txBody>
      </p:sp>
    </p:spTree>
    <p:extLst>
      <p:ext uri="{BB962C8B-B14F-4D97-AF65-F5344CB8AC3E}">
        <p14:creationId xmlns:p14="http://schemas.microsoft.com/office/powerpoint/2010/main" val="3959362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60DCCAD-FB8A-493D-8F97-696D69841C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1"/>
              <a:t>Antibody Responses</a:t>
            </a:r>
            <a:endParaRPr lang="en-US" altLang="en-US" dirty="0"/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7EA88D2A-3F99-46F8-B833-C0B63ECFD4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First exposure to foreign antigen stimulates antibody production in small amounts.</a:t>
            </a:r>
          </a:p>
          <a:p>
            <a:r>
              <a:rPr lang="en-US" altLang="en-US" dirty="0"/>
              <a:t>Second exposure to antigen causes memory cells to make large amounts of antibody. </a:t>
            </a:r>
          </a:p>
          <a:p>
            <a:r>
              <a:rPr lang="en-US" altLang="en-US" dirty="0"/>
              <a:t>Vaccines based on this principle</a:t>
            </a:r>
          </a:p>
          <a:p>
            <a:r>
              <a:rPr lang="en-US" altLang="en-US" dirty="0"/>
              <a:t>Allergic responses when antibodies respond to foreign but harmless antigens </a:t>
            </a:r>
            <a:endParaRPr lang="en-US" altLang="en-US" noProof="1"/>
          </a:p>
        </p:txBody>
      </p:sp>
    </p:spTree>
    <p:extLst>
      <p:ext uri="{BB962C8B-B14F-4D97-AF65-F5344CB8AC3E}">
        <p14:creationId xmlns:p14="http://schemas.microsoft.com/office/powerpoint/2010/main" val="40782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C4F58304-49E6-4B96-95FD-519A0DD5EC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1"/>
              <a:t>Antibody Responses </a:t>
            </a:r>
            <a:r>
              <a:rPr lang="en-US" altLang="en-US" dirty="0"/>
              <a:t>(continued)</a:t>
            </a:r>
          </a:p>
        </p:txBody>
      </p:sp>
      <p:pic>
        <p:nvPicPr>
          <p:cNvPr id="3" name="Content Placeholder 2" descr="Primary and secondary antibody responses by antibody level and time after exposure. 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86" y="1781842"/>
            <a:ext cx="7993414" cy="4049997"/>
          </a:xfrm>
        </p:spPr>
      </p:pic>
    </p:spTree>
    <p:extLst>
      <p:ext uri="{BB962C8B-B14F-4D97-AF65-F5344CB8AC3E}">
        <p14:creationId xmlns:p14="http://schemas.microsoft.com/office/powerpoint/2010/main" val="762993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56B9D71F-4DBD-4DB6-BCC2-52C487E3FE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1"/>
              <a:t>Types of Immunity</a:t>
            </a:r>
            <a:endParaRPr lang="en-US" altLang="en-US" dirty="0"/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99551827-20B4-48C8-8113-AEF52E365E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Passive immunity </a:t>
            </a:r>
          </a:p>
          <a:p>
            <a:pPr lvl="1"/>
            <a:r>
              <a:rPr lang="en-US" altLang="en-US" dirty="0"/>
              <a:t>Antibodies obtained outside person</a:t>
            </a:r>
          </a:p>
          <a:p>
            <a:pPr lvl="1"/>
            <a:r>
              <a:rPr lang="en-US" altLang="en-US" dirty="0"/>
              <a:t>Temporary</a:t>
            </a:r>
          </a:p>
          <a:p>
            <a:pPr lvl="1"/>
            <a:r>
              <a:rPr lang="en-US" altLang="en-US" dirty="0"/>
              <a:t>Naturally acquired </a:t>
            </a:r>
          </a:p>
          <a:p>
            <a:pPr lvl="2"/>
            <a:r>
              <a:rPr lang="en-US" altLang="en-US" dirty="0"/>
              <a:t>Placental transmission of antibodies </a:t>
            </a:r>
          </a:p>
          <a:p>
            <a:pPr lvl="2"/>
            <a:r>
              <a:rPr lang="en-US" altLang="en-US" dirty="0"/>
              <a:t>Antibodies in breast milk</a:t>
            </a:r>
          </a:p>
          <a:p>
            <a:pPr lvl="1"/>
            <a:r>
              <a:rPr lang="en-US" altLang="en-US" dirty="0"/>
              <a:t>Artificially acquired </a:t>
            </a:r>
          </a:p>
          <a:p>
            <a:pPr lvl="2"/>
            <a:r>
              <a:rPr lang="en-US" altLang="en-US" dirty="0"/>
              <a:t>Injection of preformed antibodies</a:t>
            </a:r>
          </a:p>
        </p:txBody>
      </p:sp>
    </p:spTree>
    <p:extLst>
      <p:ext uri="{BB962C8B-B14F-4D97-AF65-F5344CB8AC3E}">
        <p14:creationId xmlns:p14="http://schemas.microsoft.com/office/powerpoint/2010/main" val="97675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FE9FE077-1502-449B-BD50-4C192D90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Objectives</a:t>
            </a:r>
          </a:p>
        </p:txBody>
      </p:sp>
      <p:sp>
        <p:nvSpPr>
          <p:cNvPr id="6146" name="Content Placeholder 2">
            <a:extLst>
              <a:ext uri="{FF2B5EF4-FFF2-40B4-BE49-F238E27FC236}">
                <a16:creationId xmlns:a16="http://schemas.microsoft.com/office/drawing/2014/main" id="{67414776-FB96-4BFE-8962-954F9B68E2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229600" cy="4291051"/>
          </a:xfrm>
        </p:spPr>
        <p:txBody>
          <a:bodyPr/>
          <a:lstStyle/>
          <a:p>
            <a:r>
              <a:rPr lang="en-US" altLang="en-US" dirty="0"/>
              <a:t>Identify the type of immunity that is obtained with a vaccine.</a:t>
            </a:r>
          </a:p>
          <a:p>
            <a:r>
              <a:rPr lang="en-US" altLang="en-US" dirty="0"/>
              <a:t>Describe the two mechanisms of immunity.</a:t>
            </a:r>
          </a:p>
          <a:p>
            <a:r>
              <a:rPr lang="en-US" altLang="en-US" dirty="0"/>
              <a:t>Discuss the function of each class of immunoglobulin and how each behaves in a particular immune response.</a:t>
            </a:r>
          </a:p>
          <a:p>
            <a:r>
              <a:rPr lang="en-US" altLang="en-US" dirty="0"/>
              <a:t>Describe how aging affects the immune system.</a:t>
            </a:r>
          </a:p>
        </p:txBody>
      </p:sp>
    </p:spTree>
    <p:extLst>
      <p:ext uri="{BB962C8B-B14F-4D97-AF65-F5344CB8AC3E}">
        <p14:creationId xmlns:p14="http://schemas.microsoft.com/office/powerpoint/2010/main" val="3752715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1257B23A-A020-409A-B630-346B404177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1"/>
              <a:t>Types of Immunity </a:t>
            </a:r>
            <a:r>
              <a:rPr lang="en-US" altLang="en-US" dirty="0"/>
              <a:t>(continued)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9B7BA6EC-8ADE-481D-8F22-84819AEECC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229600" cy="4214851"/>
          </a:xfrm>
        </p:spPr>
        <p:txBody>
          <a:bodyPr/>
          <a:lstStyle/>
          <a:p>
            <a:r>
              <a:rPr lang="en-US" altLang="en-US" dirty="0"/>
              <a:t>Active immunity </a:t>
            </a:r>
          </a:p>
          <a:p>
            <a:pPr lvl="1"/>
            <a:r>
              <a:rPr lang="en-US" altLang="en-US" dirty="0"/>
              <a:t>Produces own antibodies</a:t>
            </a:r>
          </a:p>
          <a:p>
            <a:pPr lvl="1"/>
            <a:r>
              <a:rPr lang="en-US" altLang="en-US" dirty="0"/>
              <a:t>Naturally acquired </a:t>
            </a:r>
          </a:p>
          <a:p>
            <a:pPr lvl="2"/>
            <a:r>
              <a:rPr lang="en-US" altLang="en-US" dirty="0"/>
              <a:t>Recover from disease, memory cells specific for that pathogen</a:t>
            </a:r>
          </a:p>
          <a:p>
            <a:pPr lvl="1"/>
            <a:r>
              <a:rPr lang="en-US" altLang="en-US" dirty="0"/>
              <a:t>Artificially acquired </a:t>
            </a:r>
          </a:p>
          <a:p>
            <a:pPr lvl="2"/>
            <a:r>
              <a:rPr lang="en-US" altLang="en-US" dirty="0"/>
              <a:t>Vaccine </a:t>
            </a:r>
          </a:p>
          <a:p>
            <a:pPr lvl="3"/>
            <a:r>
              <a:rPr lang="en-US" altLang="en-US" dirty="0"/>
              <a:t>Stimulates production of antibodies and memory cells</a:t>
            </a:r>
          </a:p>
          <a:p>
            <a:pPr lvl="3"/>
            <a:r>
              <a:rPr lang="en-US" altLang="en-US" dirty="0"/>
              <a:t>Some confer lifelong immunity</a:t>
            </a:r>
          </a:p>
        </p:txBody>
      </p:sp>
    </p:spTree>
    <p:extLst>
      <p:ext uri="{BB962C8B-B14F-4D97-AF65-F5344CB8AC3E}">
        <p14:creationId xmlns:p14="http://schemas.microsoft.com/office/powerpoint/2010/main" val="702416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AF5246F8-B6D5-40D3-852A-E3B9B96E61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1"/>
              <a:t>Aging and the Immune System</a:t>
            </a:r>
            <a:endParaRPr lang="en-US" altLang="en-US" dirty="0"/>
          </a:p>
        </p:txBody>
      </p:sp>
      <p:pic>
        <p:nvPicPr>
          <p:cNvPr id="5" name="Content Placeholder 4" descr="The aging immune system flowchart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594" y="1195388"/>
            <a:ext cx="4976812" cy="4976812"/>
          </a:xfrm>
        </p:spPr>
      </p:pic>
    </p:spTree>
    <p:extLst>
      <p:ext uri="{BB962C8B-B14F-4D97-AF65-F5344CB8AC3E}">
        <p14:creationId xmlns:p14="http://schemas.microsoft.com/office/powerpoint/2010/main" val="3660328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5E2D620-04F5-4841-B36E-27D379AE64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356" y="-14760"/>
            <a:ext cx="8235244" cy="1089529"/>
          </a:xfrm>
        </p:spPr>
        <p:txBody>
          <a:bodyPr/>
          <a:lstStyle/>
          <a:p>
            <a:r>
              <a:rPr lang="en-US" altLang="en-US" noProof="1"/>
              <a:t>Aging and the Immune System </a:t>
            </a:r>
            <a:r>
              <a:rPr lang="en-US" altLang="en-US" dirty="0"/>
              <a:t>(continued_1)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5E817F78-3391-4595-A550-77A0A4E07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Thymus gland size decreases</a:t>
            </a:r>
          </a:p>
          <a:p>
            <a:r>
              <a:rPr lang="en-US" altLang="en-US" dirty="0"/>
              <a:t>Increased production of immature T cells</a:t>
            </a:r>
          </a:p>
          <a:p>
            <a:r>
              <a:rPr lang="en-US" altLang="en-US" dirty="0"/>
              <a:t>Decreased antibody response</a:t>
            </a:r>
            <a:endParaRPr lang="en-US" altLang="en-US" noProof="1"/>
          </a:p>
        </p:txBody>
      </p:sp>
    </p:spTree>
    <p:extLst>
      <p:ext uri="{BB962C8B-B14F-4D97-AF65-F5344CB8AC3E}">
        <p14:creationId xmlns:p14="http://schemas.microsoft.com/office/powerpoint/2010/main" val="3163820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1B3A87D-EEDD-4833-BAFB-DCCBC4EEEA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1"/>
              <a:t>Aging and the Immune System </a:t>
            </a:r>
            <a:r>
              <a:rPr lang="en-US" altLang="en-US" dirty="0"/>
              <a:t>(continued_2)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EA97AF94-E305-4CAA-B2E7-A1645D195D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noProof="1"/>
              <a:t>Microbiota</a:t>
            </a:r>
          </a:p>
          <a:p>
            <a:pPr lvl="1"/>
            <a:r>
              <a:rPr lang="en-US" altLang="en-US" dirty="0"/>
              <a:t>Collection or community of microbes</a:t>
            </a:r>
            <a:endParaRPr lang="en-US" altLang="en-US" noProof="1"/>
          </a:p>
          <a:p>
            <a:pPr lvl="1"/>
            <a:r>
              <a:rPr lang="en-US" altLang="en-US" noProof="1"/>
              <a:t>Essential for immune function</a:t>
            </a:r>
          </a:p>
          <a:p>
            <a:pPr lvl="1"/>
            <a:r>
              <a:rPr lang="en-US" altLang="en-US" noProof="1"/>
              <a:t>Onging research for understanding</a:t>
            </a:r>
          </a:p>
          <a:p>
            <a:pPr lvl="1"/>
            <a:r>
              <a:rPr lang="en-US" altLang="en-US" dirty="0"/>
              <a:t>Disruption possible factor in disease development</a:t>
            </a:r>
          </a:p>
          <a:p>
            <a:pPr lvl="2"/>
            <a:r>
              <a:rPr lang="en-US" altLang="en-US" dirty="0"/>
              <a:t>Cardiovascular disease, irritable bowel syndrome, immune disorders (lupus, rheumatoid arthritis)</a:t>
            </a:r>
            <a:endParaRPr lang="en-US" altLang="en-US" noProof="1"/>
          </a:p>
        </p:txBody>
      </p:sp>
    </p:spTree>
    <p:extLst>
      <p:ext uri="{BB962C8B-B14F-4D97-AF65-F5344CB8AC3E}">
        <p14:creationId xmlns:p14="http://schemas.microsoft.com/office/powerpoint/2010/main" val="1337941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AC319667-C5AB-43D3-B0D0-F41731DC56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1"/>
              <a:t>Immune System Assessment</a:t>
            </a:r>
            <a:endParaRPr lang="en-US" altLang="en-US" dirty="0"/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39D66AC7-9340-4FCF-AC56-CE023FF73E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noProof="1"/>
              <a:t>Subjective data</a:t>
            </a:r>
          </a:p>
          <a:p>
            <a:pPr lvl="1"/>
            <a:r>
              <a:rPr lang="en-US" altLang="en-US" noProof="1"/>
              <a:t>Demographic </a:t>
            </a:r>
            <a:r>
              <a:rPr lang="en-US" altLang="en-US" dirty="0"/>
              <a:t>d</a:t>
            </a:r>
            <a:r>
              <a:rPr lang="en-US" altLang="en-US" noProof="1"/>
              <a:t>ata</a:t>
            </a:r>
          </a:p>
          <a:p>
            <a:pPr lvl="1"/>
            <a:r>
              <a:rPr lang="en-US" altLang="en-US" dirty="0"/>
              <a:t>Health h</a:t>
            </a:r>
            <a:r>
              <a:rPr lang="en-US" altLang="en-US" noProof="1"/>
              <a:t>istory </a:t>
            </a:r>
          </a:p>
          <a:p>
            <a:r>
              <a:rPr lang="en-US" altLang="en-US" noProof="1"/>
              <a:t>Objective data </a:t>
            </a:r>
          </a:p>
          <a:p>
            <a:pPr lvl="1"/>
            <a:r>
              <a:rPr lang="en-US" altLang="en-US" noProof="1"/>
              <a:t>Physical examination</a:t>
            </a:r>
          </a:p>
        </p:txBody>
      </p:sp>
    </p:spTree>
    <p:extLst>
      <p:ext uri="{BB962C8B-B14F-4D97-AF65-F5344CB8AC3E}">
        <p14:creationId xmlns:p14="http://schemas.microsoft.com/office/powerpoint/2010/main" val="3315672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7E64500-658C-4BE2-AB5C-26EF4A4EB4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1"/>
              <a:t>Diagnostic Tests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0FDCD2FB-D3A9-498B-AC78-4DE785AB45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noProof="1"/>
              <a:t>Blood </a:t>
            </a:r>
            <a:r>
              <a:rPr lang="en-US" altLang="en-US" dirty="0"/>
              <a:t>t</a:t>
            </a:r>
            <a:r>
              <a:rPr lang="en-US" altLang="en-US" noProof="1"/>
              <a:t>ests</a:t>
            </a:r>
          </a:p>
          <a:p>
            <a:r>
              <a:rPr lang="en-US" altLang="en-US" noProof="1"/>
              <a:t>Radiographic </a:t>
            </a:r>
            <a:r>
              <a:rPr lang="en-US" altLang="en-US" dirty="0"/>
              <a:t>t</a:t>
            </a:r>
            <a:r>
              <a:rPr lang="en-US" altLang="en-US" noProof="1"/>
              <a:t>ests</a:t>
            </a:r>
          </a:p>
          <a:p>
            <a:r>
              <a:rPr lang="en-US" altLang="en-US" noProof="1"/>
              <a:t>Biopsy</a:t>
            </a:r>
          </a:p>
          <a:p>
            <a:r>
              <a:rPr lang="en-US" altLang="en-US" noProof="1"/>
              <a:t>Skin </a:t>
            </a:r>
            <a:r>
              <a:rPr lang="en-US" altLang="en-US" dirty="0"/>
              <a:t>t</a:t>
            </a:r>
            <a:r>
              <a:rPr lang="en-US" altLang="en-US" noProof="1"/>
              <a:t>ests</a:t>
            </a:r>
          </a:p>
          <a:p>
            <a:r>
              <a:rPr lang="en-US" altLang="en-US" noProof="1"/>
              <a:t>Gene </a:t>
            </a:r>
            <a:r>
              <a:rPr lang="en-US" altLang="en-US" dirty="0"/>
              <a:t>t</a:t>
            </a:r>
            <a:r>
              <a:rPr lang="en-US" altLang="en-US" noProof="1"/>
              <a:t>esting</a:t>
            </a:r>
          </a:p>
        </p:txBody>
      </p:sp>
    </p:spTree>
    <p:extLst>
      <p:ext uri="{BB962C8B-B14F-4D97-AF65-F5344CB8AC3E}">
        <p14:creationId xmlns:p14="http://schemas.microsoft.com/office/powerpoint/2010/main" val="3196529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D73E9987-C15B-4475-A4ED-98F9DF03A4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1"/>
              <a:t>Therapeutic </a:t>
            </a:r>
            <a:r>
              <a:rPr lang="en-US" altLang="en-US" dirty="0"/>
              <a:t>Interventions</a:t>
            </a:r>
            <a:endParaRPr lang="en-US" altLang="en-US" noProof="1"/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461614B3-1AF2-40AF-A250-A5346C519F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noProof="1"/>
              <a:t>Allergies</a:t>
            </a:r>
            <a:endParaRPr lang="en-US" altLang="en-US" dirty="0"/>
          </a:p>
          <a:p>
            <a:pPr lvl="1"/>
            <a:r>
              <a:rPr lang="en-US" altLang="en-US" dirty="0"/>
              <a:t>Medical I D </a:t>
            </a:r>
          </a:p>
          <a:p>
            <a:pPr lvl="1"/>
            <a:r>
              <a:rPr lang="en-US" altLang="en-US" dirty="0"/>
              <a:t>Ask if allergies</a:t>
            </a:r>
          </a:p>
          <a:p>
            <a:pPr lvl="1"/>
            <a:r>
              <a:rPr lang="en-US" altLang="en-US" dirty="0"/>
              <a:t>Anaphylaxis </a:t>
            </a:r>
          </a:p>
          <a:p>
            <a:pPr lvl="2"/>
            <a:r>
              <a:rPr lang="en-GB" altLang="en-US" dirty="0"/>
              <a:t>Antihistamines</a:t>
            </a:r>
            <a:endParaRPr lang="en-US" altLang="en-US" dirty="0"/>
          </a:p>
          <a:p>
            <a:pPr lvl="2"/>
            <a:r>
              <a:rPr lang="en-US" altLang="en-US" dirty="0"/>
              <a:t>Epinephrine </a:t>
            </a:r>
            <a:r>
              <a:rPr lang="en-US" altLang="en-US" dirty="0" err="1"/>
              <a:t>autoinjector</a:t>
            </a:r>
            <a:r>
              <a:rPr lang="en-US" altLang="en-US" dirty="0"/>
              <a:t> </a:t>
            </a:r>
          </a:p>
          <a:p>
            <a:pPr lvl="3"/>
            <a:r>
              <a:rPr lang="en-US" altLang="en-US" dirty="0"/>
              <a:t>Always have</a:t>
            </a:r>
          </a:p>
          <a:p>
            <a:pPr lvl="3"/>
            <a:r>
              <a:rPr lang="en-US" altLang="en-US" dirty="0"/>
              <a:t>Check expiration date </a:t>
            </a:r>
          </a:p>
        </p:txBody>
      </p:sp>
    </p:spTree>
    <p:extLst>
      <p:ext uri="{BB962C8B-B14F-4D97-AF65-F5344CB8AC3E}">
        <p14:creationId xmlns:p14="http://schemas.microsoft.com/office/powerpoint/2010/main" val="1912315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2B751AB0-55A7-449D-A32E-D798D79AD0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1"/>
              <a:t>Therapeutic </a:t>
            </a:r>
            <a:r>
              <a:rPr lang="en-US" altLang="en-US" dirty="0"/>
              <a:t>Interventions (continued_1)</a:t>
            </a:r>
            <a:endParaRPr lang="en-US" altLang="en-US" noProof="1"/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1EC3BA01-2967-4050-8A33-5312897CCB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noProof="1"/>
              <a:t>Immunotherapy</a:t>
            </a:r>
            <a:endParaRPr lang="en-US" altLang="en-US" dirty="0"/>
          </a:p>
          <a:p>
            <a:pPr lvl="1"/>
            <a:r>
              <a:rPr lang="en-US" altLang="en-US" dirty="0"/>
              <a:t>Desensitize person with anaphylactic reactions or with chronic allergic symptoms.</a:t>
            </a:r>
          </a:p>
          <a:p>
            <a:pPr lvl="1"/>
            <a:r>
              <a:rPr lang="en-US" altLang="en-US" dirty="0"/>
              <a:t>Inject small amounts of extract of allergen</a:t>
            </a:r>
            <a:br>
              <a:rPr lang="en-US" altLang="en-US" dirty="0"/>
            </a:br>
            <a:r>
              <a:rPr lang="en-US" altLang="en-US" dirty="0"/>
              <a:t> until hyposensitivity reached.</a:t>
            </a:r>
          </a:p>
          <a:p>
            <a:pPr lvl="1"/>
            <a:r>
              <a:rPr lang="en-US" altLang="en-US" dirty="0"/>
              <a:t>Recognize anaphylactic reaction can occur.</a:t>
            </a:r>
            <a:endParaRPr lang="en-US" altLang="en-US" noProof="1"/>
          </a:p>
        </p:txBody>
      </p:sp>
    </p:spTree>
    <p:extLst>
      <p:ext uri="{BB962C8B-B14F-4D97-AF65-F5344CB8AC3E}">
        <p14:creationId xmlns:p14="http://schemas.microsoft.com/office/powerpoint/2010/main" val="817696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511DA95-62D9-4A79-AB52-BE24D38A01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1"/>
              <a:t>Therapeutic </a:t>
            </a:r>
            <a:r>
              <a:rPr lang="en-US" altLang="en-US" dirty="0"/>
              <a:t>Interventions (continued_2)</a:t>
            </a:r>
            <a:endParaRPr lang="en-US" altLang="en-US" noProof="1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9A07E2E-C6AC-4C4A-89C4-E319F0533B9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172739"/>
            <a:ext cx="4040188" cy="639762"/>
          </a:xfrm>
          <a:prstGeom prst="rect">
            <a:avLst/>
          </a:prstGeom>
        </p:spPr>
        <p:txBody>
          <a:bodyPr/>
          <a:lstStyle/>
          <a:p>
            <a:pPr marL="346075" indent="0">
              <a:buNone/>
            </a:pPr>
            <a:r>
              <a:rPr lang="en-US" altLang="en-US" sz="3200" b="1" noProof="1"/>
              <a:t>Medications</a:t>
            </a:r>
            <a:endParaRPr lang="en-US" altLang="en-US" sz="3200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A38373-17B9-4383-80F7-3F11F093425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62000" y="1897380"/>
            <a:ext cx="3657600" cy="4038600"/>
          </a:xfrm>
          <a:prstGeom prst="rect">
            <a:avLst/>
          </a:prstGeom>
        </p:spPr>
        <p:txBody>
          <a:bodyPr/>
          <a:lstStyle/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altLang="en-US" sz="2800" dirty="0"/>
              <a:t>Antibiotics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altLang="en-US" sz="2800" dirty="0"/>
              <a:t>Antihistamines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altLang="en-US" sz="2800" dirty="0" err="1"/>
              <a:t>Antivirals</a:t>
            </a:r>
            <a:endParaRPr lang="en-US" altLang="en-US" sz="2800" dirty="0"/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altLang="en-US" sz="2800" dirty="0"/>
              <a:t>Corticosteroids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altLang="en-US" sz="2800" dirty="0"/>
              <a:t>Decongestants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altLang="en-US" sz="2800" dirty="0"/>
              <a:t>Epinephrine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altLang="en-US" sz="2800" dirty="0"/>
              <a:t>Histamine </a:t>
            </a:r>
            <a:r>
              <a:rPr lang="en-US" sz="2800" dirty="0"/>
              <a:t>H₂ b</a:t>
            </a:r>
            <a:r>
              <a:rPr lang="en-US" altLang="en-US" sz="2800" dirty="0"/>
              <a:t>lockers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D62342-36AD-476C-A235-9D7BD067D19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578926" y="1897380"/>
            <a:ext cx="4260273" cy="3962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800" dirty="0"/>
              <a:t>Hormone therapy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800" kern="0" dirty="0"/>
              <a:t>Immunosuppressants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800" kern="0" dirty="0"/>
              <a:t>Interferon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800" kern="0" dirty="0"/>
              <a:t>Leukotriene antagonists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800" dirty="0"/>
              <a:t>Mast cell stabilizing drugs</a:t>
            </a:r>
          </a:p>
        </p:txBody>
      </p:sp>
    </p:spTree>
    <p:extLst>
      <p:ext uri="{BB962C8B-B14F-4D97-AF65-F5344CB8AC3E}">
        <p14:creationId xmlns:p14="http://schemas.microsoft.com/office/powerpoint/2010/main" val="1600861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73C06D99-1640-4C03-8C01-B945A25036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1"/>
              <a:t>Therapeutic </a:t>
            </a:r>
            <a:r>
              <a:rPr lang="en-US" altLang="en-US" dirty="0"/>
              <a:t>Interventions (continued_3)</a:t>
            </a:r>
            <a:endParaRPr lang="en-US" altLang="en-US" noProof="1"/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E3B7D402-F0DD-4483-B758-A00CE7A9E8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noProof="1"/>
              <a:t>Surgical </a:t>
            </a:r>
            <a:r>
              <a:rPr lang="en-US" altLang="en-US" dirty="0"/>
              <a:t>m</a:t>
            </a:r>
            <a:r>
              <a:rPr lang="en-US" altLang="en-US" noProof="1"/>
              <a:t>anagement</a:t>
            </a:r>
            <a:endParaRPr lang="en-US" altLang="en-US" dirty="0"/>
          </a:p>
          <a:p>
            <a:pPr lvl="1"/>
            <a:r>
              <a:rPr lang="en-US" altLang="en-US" dirty="0"/>
              <a:t>Splenectomy</a:t>
            </a:r>
          </a:p>
          <a:p>
            <a:r>
              <a:rPr lang="en-US" altLang="en-US" dirty="0"/>
              <a:t>Monoclonal antibodies</a:t>
            </a:r>
          </a:p>
          <a:p>
            <a:r>
              <a:rPr lang="en-US" altLang="en-US" dirty="0"/>
              <a:t>Recombinant D N A technology </a:t>
            </a:r>
            <a:endParaRPr lang="en-US" altLang="en-US" noProof="1"/>
          </a:p>
        </p:txBody>
      </p:sp>
    </p:spTree>
    <p:extLst>
      <p:ext uri="{BB962C8B-B14F-4D97-AF65-F5344CB8AC3E}">
        <p14:creationId xmlns:p14="http://schemas.microsoft.com/office/powerpoint/2010/main" val="253834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B062451E-E95B-42C6-AECB-5A81DA38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Objectives (continued)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BF201174-1519-4C59-8EBA-788671553A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610600" cy="4672051"/>
          </a:xfrm>
        </p:spPr>
        <p:txBody>
          <a:bodyPr/>
          <a:lstStyle/>
          <a:p>
            <a:r>
              <a:rPr lang="en-US" altLang="en-US" sz="2900" dirty="0"/>
              <a:t>Explain subjective data that are collected when caring for a patient with a disorder of the immune system.</a:t>
            </a:r>
          </a:p>
          <a:p>
            <a:r>
              <a:rPr lang="en-US" altLang="en-US" sz="2900" spc="-20" dirty="0"/>
              <a:t>Explain objective data that are collected when caring for a patient with a disorder of the immune system.</a:t>
            </a:r>
          </a:p>
          <a:p>
            <a:r>
              <a:rPr lang="en-US" altLang="en-US" sz="2900" dirty="0"/>
              <a:t>Describe nursing care provided for patients undergoing diagnostic tests for the immune system.</a:t>
            </a:r>
          </a:p>
          <a:p>
            <a:r>
              <a:rPr lang="en-US" altLang="en-US" sz="2900" dirty="0"/>
              <a:t>Discuss common therapeutic measures used for disorders of the immune system.</a:t>
            </a:r>
          </a:p>
        </p:txBody>
      </p:sp>
    </p:spTree>
    <p:extLst>
      <p:ext uri="{BB962C8B-B14F-4D97-AF65-F5344CB8AC3E}">
        <p14:creationId xmlns:p14="http://schemas.microsoft.com/office/powerpoint/2010/main" val="6229656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6F5C91-4EED-4076-9533-82DDD2C8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471D8-58E3-4BC7-9F7A-771C131AE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1104900"/>
          </a:xfrm>
        </p:spPr>
        <p:txBody>
          <a:bodyPr/>
          <a:lstStyle/>
          <a:p>
            <a:r>
              <a:rPr lang="en-US" altLang="en-US" dirty="0"/>
              <a:t>Antibodies recognized as foreign by the immune system are destroyed.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5688F8-36F1-4F7A-B7B1-30336B592A0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362200"/>
            <a:ext cx="8534400" cy="12192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True</a:t>
            </a:r>
          </a:p>
          <a:p>
            <a:pPr>
              <a:buFont typeface="+mj-lt"/>
              <a:buAutoNum type="arabicPeriod"/>
            </a:pPr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734293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6F5C91-4EED-4076-9533-82DDD2C8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Answer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471D8-58E3-4BC7-9F7A-771C131AE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219200"/>
            <a:ext cx="8534400" cy="457200"/>
          </a:xfrm>
        </p:spPr>
        <p:txBody>
          <a:bodyPr/>
          <a:lstStyle/>
          <a:p>
            <a:r>
              <a:rPr lang="en-US" altLang="en-US" dirty="0"/>
              <a:t>Correct Answer: </a:t>
            </a:r>
            <a:r>
              <a:rPr lang="en-US" altLang="en-US" b="1" dirty="0">
                <a:solidFill>
                  <a:srgbClr val="28805C"/>
                </a:solidFill>
              </a:rPr>
              <a:t>2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457200" y="2057400"/>
            <a:ext cx="8534400" cy="838200"/>
          </a:xfrm>
        </p:spPr>
        <p:txBody>
          <a:bodyPr/>
          <a:lstStyle/>
          <a:p>
            <a:r>
              <a:rPr lang="en-US" b="1" dirty="0"/>
              <a:t>False, antigens are destroyed.</a:t>
            </a:r>
          </a:p>
        </p:txBody>
      </p:sp>
    </p:spTree>
    <p:extLst>
      <p:ext uri="{BB962C8B-B14F-4D97-AF65-F5344CB8AC3E}">
        <p14:creationId xmlns:p14="http://schemas.microsoft.com/office/powerpoint/2010/main" val="24073907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6F5C91-4EED-4076-9533-82DDD2C8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(continued_1)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471D8-58E3-4BC7-9F7A-771C131AE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1104900"/>
          </a:xfrm>
        </p:spPr>
        <p:txBody>
          <a:bodyPr/>
          <a:lstStyle/>
          <a:p>
            <a:r>
              <a:rPr lang="en-US" altLang="en-US" dirty="0"/>
              <a:t>Which of these is one of the classes of human antibodies? </a:t>
            </a:r>
            <a:r>
              <a:rPr lang="en-US" altLang="en-US" sz="2800" i="1" dirty="0"/>
              <a:t>Select all that apply.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5688F8-36F1-4F7A-B7B1-30336B592A0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514600"/>
            <a:ext cx="8534400" cy="29718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en-US" dirty="0"/>
              <a:t>Immunoglobulin (I g)G 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White blood cells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Red blood cells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I g D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I g E </a:t>
            </a:r>
          </a:p>
        </p:txBody>
      </p:sp>
    </p:spTree>
    <p:extLst>
      <p:ext uri="{BB962C8B-B14F-4D97-AF65-F5344CB8AC3E}">
        <p14:creationId xmlns:p14="http://schemas.microsoft.com/office/powerpoint/2010/main" val="2090207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6F5C91-4EED-4076-9533-82DDD2C8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Answer (continued_1)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471D8-58E3-4BC7-9F7A-771C131AE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219200"/>
            <a:ext cx="8534400" cy="533400"/>
          </a:xfrm>
        </p:spPr>
        <p:txBody>
          <a:bodyPr/>
          <a:lstStyle/>
          <a:p>
            <a:r>
              <a:rPr lang="en-US" altLang="en-US" dirty="0"/>
              <a:t>Correct Answer: </a:t>
            </a:r>
            <a:r>
              <a:rPr lang="en-US" altLang="en-US" b="1" dirty="0">
                <a:solidFill>
                  <a:srgbClr val="28805C"/>
                </a:solidFill>
              </a:rPr>
              <a:t>1, 4, 5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171078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6F5C91-4EED-4076-9533-82DDD2C8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(continued_2)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471D8-58E3-4BC7-9F7A-771C131AE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1028700"/>
          </a:xfrm>
        </p:spPr>
        <p:txBody>
          <a:bodyPr/>
          <a:lstStyle/>
          <a:p>
            <a:r>
              <a:rPr lang="en-US" altLang="en-US" dirty="0"/>
              <a:t>An allergic response occurs when antibodies respond to foreign but harmless antigens.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5688F8-36F1-4F7A-B7B1-30336B592A0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286000"/>
            <a:ext cx="8534400" cy="10668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True</a:t>
            </a:r>
          </a:p>
          <a:p>
            <a:pPr>
              <a:buFont typeface="+mj-lt"/>
              <a:buAutoNum type="arabicPeriod"/>
            </a:pPr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7593466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6F5C91-4EED-4076-9533-82DDD2C8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Answer (continued_2)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471D8-58E3-4BC7-9F7A-771C131AE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Correct Answer: </a:t>
            </a:r>
            <a:r>
              <a:rPr lang="en-US" altLang="en-US" b="1" dirty="0">
                <a:solidFill>
                  <a:srgbClr val="28805C"/>
                </a:solidFill>
              </a:rPr>
              <a:t>1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923872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6F5C91-4EED-4076-9533-82DDD2C8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(continued_3)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471D8-58E3-4BC7-9F7A-771C131AE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1562100"/>
          </a:xfrm>
        </p:spPr>
        <p:txBody>
          <a:bodyPr/>
          <a:lstStyle/>
          <a:p>
            <a:r>
              <a:rPr lang="en-US" altLang="en-US" dirty="0"/>
              <a:t>Which of these would the nurse reinforce to a patient who received vaccine education? </a:t>
            </a:r>
            <a:r>
              <a:rPr lang="en-US" altLang="en-US" sz="2800" i="1" dirty="0"/>
              <a:t>Select all that apply</a:t>
            </a:r>
            <a:r>
              <a:rPr lang="en-US" altLang="en-US" sz="2800" dirty="0"/>
              <a:t>.</a:t>
            </a:r>
            <a:endParaRPr lang="en-US" sz="28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5688F8-36F1-4F7A-B7B1-30336B592A0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870200"/>
            <a:ext cx="8534400" cy="34290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en-US" dirty="0"/>
              <a:t>Provides artificially acquired immunity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Stimulates production of small amounts of antibodies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Stimulates production of memory cells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Provides naturally acquired immunity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Provides temporary immunity</a:t>
            </a:r>
          </a:p>
        </p:txBody>
      </p:sp>
    </p:spTree>
    <p:extLst>
      <p:ext uri="{BB962C8B-B14F-4D97-AF65-F5344CB8AC3E}">
        <p14:creationId xmlns:p14="http://schemas.microsoft.com/office/powerpoint/2010/main" val="18293455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6F5C91-4EED-4076-9533-82DDD2C8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Answer (continued_3)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471D8-58E3-4BC7-9F7A-771C131AE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219200"/>
            <a:ext cx="8534400" cy="609600"/>
          </a:xfrm>
        </p:spPr>
        <p:txBody>
          <a:bodyPr/>
          <a:lstStyle/>
          <a:p>
            <a:r>
              <a:rPr lang="en-US" altLang="en-US" dirty="0"/>
              <a:t>Correct Answer: </a:t>
            </a:r>
            <a:r>
              <a:rPr lang="en-US" altLang="en-US" b="1" dirty="0">
                <a:solidFill>
                  <a:srgbClr val="28805C"/>
                </a:solidFill>
              </a:rPr>
              <a:t>1, 2, 3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3054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6F5C91-4EED-4076-9533-82DDD2C8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(continued_4)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471D8-58E3-4BC7-9F7A-771C131AE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2019300"/>
          </a:xfrm>
        </p:spPr>
        <p:txBody>
          <a:bodyPr/>
          <a:lstStyle/>
          <a:p>
            <a:r>
              <a:rPr lang="en-US" altLang="en-US" dirty="0"/>
              <a:t>The nurse contributes to the teaching plan of a patient who is allergic to peanuts by including that it is MOST important for the patient to carry which of the following?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5688F8-36F1-4F7A-B7B1-30336B592A0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3352800"/>
            <a:ext cx="8534400" cy="2438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en-US" dirty="0"/>
              <a:t>Diphenhydramine (</a:t>
            </a:r>
            <a:r>
              <a:rPr lang="fr-FR" altLang="en-US" dirty="0" err="1"/>
              <a:t>Benadryl</a:t>
            </a:r>
            <a:r>
              <a:rPr lang="fr-FR" altLang="en-US" dirty="0"/>
              <a:t>)</a:t>
            </a:r>
          </a:p>
          <a:p>
            <a:pPr>
              <a:buFont typeface="+mj-lt"/>
              <a:buAutoNum type="arabicPeriod"/>
            </a:pPr>
            <a:r>
              <a:rPr lang="fr-FR" altLang="en-US" dirty="0" err="1"/>
              <a:t>Epinephrine</a:t>
            </a:r>
            <a:r>
              <a:rPr lang="fr-FR" altLang="en-US" dirty="0"/>
              <a:t> </a:t>
            </a:r>
            <a:r>
              <a:rPr lang="fr-FR" altLang="en-US" dirty="0" err="1"/>
              <a:t>autoinjector</a:t>
            </a:r>
            <a:r>
              <a:rPr lang="fr-FR" altLang="en-US" dirty="0"/>
              <a:t> </a:t>
            </a:r>
          </a:p>
          <a:p>
            <a:pPr>
              <a:buFont typeface="+mj-lt"/>
              <a:buAutoNum type="arabicPeriod"/>
            </a:pPr>
            <a:r>
              <a:rPr lang="fr-FR" altLang="en-US" dirty="0"/>
              <a:t>Tourniquet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Naloxone (</a:t>
            </a:r>
            <a:r>
              <a:rPr lang="en-US" altLang="en-US" dirty="0" err="1"/>
              <a:t>Narcan</a:t>
            </a:r>
            <a:r>
              <a:rPr lang="en-US" altLang="en-US" dirty="0"/>
              <a:t>)</a:t>
            </a:r>
            <a:endParaRPr lang="fr-FR" altLang="en-US" dirty="0"/>
          </a:p>
        </p:txBody>
      </p:sp>
    </p:spTree>
    <p:extLst>
      <p:ext uri="{BB962C8B-B14F-4D97-AF65-F5344CB8AC3E}">
        <p14:creationId xmlns:p14="http://schemas.microsoft.com/office/powerpoint/2010/main" val="25171749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6F5C91-4EED-4076-9533-82DDD2C8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Answer (continued_4)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471D8-58E3-4BC7-9F7A-771C131AE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219200"/>
            <a:ext cx="8534400" cy="609600"/>
          </a:xfrm>
        </p:spPr>
        <p:txBody>
          <a:bodyPr/>
          <a:lstStyle/>
          <a:p>
            <a:r>
              <a:rPr lang="en-US" altLang="en-US" dirty="0"/>
              <a:t>Correct Answer: </a:t>
            </a:r>
            <a:r>
              <a:rPr lang="en-US" altLang="en-US" b="1" dirty="0">
                <a:solidFill>
                  <a:srgbClr val="28805C"/>
                </a:solidFill>
              </a:rPr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885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8DEC9A6-F336-4891-A8EB-9D7C19F723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Immune System</a:t>
            </a:r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63E175FA-5720-4BE7-B1BB-76FC5A7D6E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Lymphoid organs </a:t>
            </a:r>
          </a:p>
          <a:p>
            <a:r>
              <a:rPr lang="en-US" altLang="en-US" dirty="0"/>
              <a:t>Lymphocytes and white blood cells</a:t>
            </a:r>
          </a:p>
          <a:p>
            <a:r>
              <a:rPr lang="en-US" altLang="en-US" dirty="0"/>
              <a:t>Chemicals</a:t>
            </a:r>
          </a:p>
          <a:p>
            <a:r>
              <a:rPr lang="en-US" altLang="en-US" dirty="0"/>
              <a:t>Lymphatic system </a:t>
            </a:r>
          </a:p>
          <a:p>
            <a:pPr lvl="1"/>
            <a:r>
              <a:rPr lang="en-US" altLang="en-US" dirty="0"/>
              <a:t>Lymphatic vessels, lymph nodes, spleen </a:t>
            </a:r>
          </a:p>
        </p:txBody>
      </p:sp>
    </p:spTree>
    <p:extLst>
      <p:ext uri="{BB962C8B-B14F-4D97-AF65-F5344CB8AC3E}">
        <p14:creationId xmlns:p14="http://schemas.microsoft.com/office/powerpoint/2010/main" val="2061326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978488F2-29D2-442B-B067-7C6F5E2A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Immune System (continued)</a:t>
            </a:r>
          </a:p>
        </p:txBody>
      </p:sp>
      <p:pic>
        <p:nvPicPr>
          <p:cNvPr id="5" name="Content Placeholder 4" descr="Body with the immune system highlighted and various organs labeled. 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195387"/>
            <a:ext cx="2743200" cy="4928961"/>
          </a:xfrm>
        </p:spPr>
      </p:pic>
    </p:spTree>
    <p:extLst>
      <p:ext uri="{BB962C8B-B14F-4D97-AF65-F5344CB8AC3E}">
        <p14:creationId xmlns:p14="http://schemas.microsoft.com/office/powerpoint/2010/main" val="237378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B347E1C-D10F-42F4-AB46-2B4EA3D80D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1"/>
              <a:t>Antigens</a:t>
            </a:r>
            <a:endParaRPr lang="en-US" altLang="en-US" dirty="0"/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E429FFA7-0F00-42E0-9DD1-56ABA805E7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Chemical markers that identify cells</a:t>
            </a:r>
          </a:p>
          <a:p>
            <a:r>
              <a:rPr lang="en-US" altLang="en-US" dirty="0"/>
              <a:t>Human cells have “self”</a:t>
            </a:r>
            <a:r>
              <a:rPr lang="en-US" altLang="ja-JP" dirty="0"/>
              <a:t> antigens </a:t>
            </a:r>
          </a:p>
          <a:p>
            <a:r>
              <a:rPr lang="en-US" altLang="en-US" dirty="0"/>
              <a:t>Foreign cell antigens will not match</a:t>
            </a:r>
          </a:p>
          <a:p>
            <a:r>
              <a:rPr lang="en-US" altLang="en-US" dirty="0"/>
              <a:t>Recognized as foreign and destroyed </a:t>
            </a:r>
            <a:endParaRPr lang="en-US" altLang="en-US" noProof="1"/>
          </a:p>
        </p:txBody>
      </p:sp>
    </p:spTree>
    <p:extLst>
      <p:ext uri="{BB962C8B-B14F-4D97-AF65-F5344CB8AC3E}">
        <p14:creationId xmlns:p14="http://schemas.microsoft.com/office/powerpoint/2010/main" val="3063723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A98A861-2342-4A86-850B-0B87FE6386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1"/>
              <a:t>Lymphocytes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A1C355C9-58F1-44DF-BB15-8137DFC931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noProof="1"/>
              <a:t>Natural </a:t>
            </a:r>
            <a:r>
              <a:rPr lang="en-US" altLang="en-US" dirty="0"/>
              <a:t>k</a:t>
            </a:r>
            <a:r>
              <a:rPr lang="en-US" altLang="en-US" noProof="1"/>
              <a:t>iller </a:t>
            </a:r>
            <a:r>
              <a:rPr lang="en-US" altLang="en-US" dirty="0"/>
              <a:t>c</a:t>
            </a:r>
            <a:r>
              <a:rPr lang="en-US" altLang="en-US" noProof="1"/>
              <a:t>ells</a:t>
            </a:r>
            <a:endParaRPr lang="en-US" altLang="en-US" dirty="0"/>
          </a:p>
          <a:p>
            <a:r>
              <a:rPr lang="en-US" altLang="en-US" dirty="0"/>
              <a:t>Thymus-derived lymphocytes (T cells)</a:t>
            </a:r>
          </a:p>
          <a:p>
            <a:r>
              <a:rPr lang="en-US" altLang="en-US" dirty="0"/>
              <a:t>Bone marrow-derived lymphocytes (B cells)</a:t>
            </a:r>
          </a:p>
          <a:p>
            <a:r>
              <a:rPr lang="en-US" altLang="en-US" noProof="1"/>
              <a:t>Natural </a:t>
            </a:r>
            <a:r>
              <a:rPr lang="en-US" altLang="en-US" dirty="0"/>
              <a:t>k</a:t>
            </a:r>
            <a:r>
              <a:rPr lang="en-US" altLang="en-US" noProof="1"/>
              <a:t>iller </a:t>
            </a:r>
            <a:r>
              <a:rPr lang="en-US" altLang="en-US" dirty="0"/>
              <a:t>c</a:t>
            </a:r>
            <a:r>
              <a:rPr lang="en-US" altLang="en-US" noProof="1"/>
              <a:t>ells</a:t>
            </a:r>
            <a:endParaRPr lang="en-US" altLang="en-US" dirty="0"/>
          </a:p>
          <a:p>
            <a:pPr lvl="1"/>
            <a:r>
              <a:rPr lang="en-US" altLang="en-US" dirty="0"/>
              <a:t>Blood, bone marrow, lymph nodes, spleen </a:t>
            </a:r>
          </a:p>
          <a:p>
            <a:pPr lvl="1"/>
            <a:r>
              <a:rPr lang="en-US" altLang="en-US" dirty="0"/>
              <a:t>Destroy pathogens and tumor cells </a:t>
            </a:r>
          </a:p>
        </p:txBody>
      </p:sp>
    </p:spTree>
    <p:extLst>
      <p:ext uri="{BB962C8B-B14F-4D97-AF65-F5344CB8AC3E}">
        <p14:creationId xmlns:p14="http://schemas.microsoft.com/office/powerpoint/2010/main" val="3957098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0196D9C-D69E-4C4E-8745-A1FFB5519F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1"/>
              <a:t>Lymphocytes</a:t>
            </a:r>
            <a:r>
              <a:rPr lang="en-US" altLang="en-US" dirty="0"/>
              <a:t> (continued)</a:t>
            </a:r>
            <a:endParaRPr lang="en-US" altLang="en-US" noProof="1"/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3330FBD9-4348-4E7B-8D25-6F68DB9523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229600" cy="4291051"/>
          </a:xfrm>
        </p:spPr>
        <p:txBody>
          <a:bodyPr/>
          <a:lstStyle/>
          <a:p>
            <a:r>
              <a:rPr lang="en-US" altLang="en-US" dirty="0"/>
              <a:t>T cells and B cells</a:t>
            </a:r>
          </a:p>
          <a:p>
            <a:pPr lvl="1"/>
            <a:r>
              <a:rPr lang="en-US" altLang="en-US" dirty="0"/>
              <a:t>Each cell responds to one foreign antigen.</a:t>
            </a:r>
          </a:p>
          <a:p>
            <a:r>
              <a:rPr lang="en-US" altLang="en-US" noProof="1"/>
              <a:t>T </a:t>
            </a:r>
            <a:r>
              <a:rPr lang="en-US" altLang="en-US" dirty="0"/>
              <a:t>c</a:t>
            </a:r>
            <a:r>
              <a:rPr lang="en-US" altLang="en-US" noProof="1"/>
              <a:t>ells </a:t>
            </a:r>
            <a:endParaRPr lang="en-US" altLang="en-US" dirty="0"/>
          </a:p>
          <a:p>
            <a:pPr lvl="1"/>
            <a:r>
              <a:rPr lang="en-US" altLang="en-US" dirty="0"/>
              <a:t>Lymph nodes and nodules, spleen </a:t>
            </a:r>
          </a:p>
          <a:p>
            <a:r>
              <a:rPr lang="en-US" altLang="en-US" noProof="1"/>
              <a:t>B </a:t>
            </a:r>
            <a:r>
              <a:rPr lang="en-US" altLang="en-US" dirty="0"/>
              <a:t>c</a:t>
            </a:r>
            <a:r>
              <a:rPr lang="en-US" altLang="en-US" noProof="1"/>
              <a:t>ells</a:t>
            </a:r>
            <a:endParaRPr lang="en-US" altLang="en-US" dirty="0"/>
          </a:p>
          <a:p>
            <a:pPr lvl="1"/>
            <a:r>
              <a:rPr lang="en-US" altLang="en-US" dirty="0"/>
              <a:t>Plasma cells produce antibodies to specific foreign antigen.</a:t>
            </a:r>
          </a:p>
          <a:p>
            <a:pPr lvl="1"/>
            <a:r>
              <a:rPr lang="en-US" altLang="en-US" dirty="0"/>
              <a:t>Memory cells</a:t>
            </a:r>
          </a:p>
        </p:txBody>
      </p:sp>
    </p:spTree>
    <p:extLst>
      <p:ext uri="{BB962C8B-B14F-4D97-AF65-F5344CB8AC3E}">
        <p14:creationId xmlns:p14="http://schemas.microsoft.com/office/powerpoint/2010/main" val="370655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0611511-2F1E-4EF2-B7B2-D6C8B6C4A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1"/>
              <a:t>Antibodies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E0D87B03-A915-4F30-991A-8FF36D7A3E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Immunoglobulins (I g) or gamma globulins</a:t>
            </a:r>
          </a:p>
          <a:p>
            <a:r>
              <a:rPr lang="en-US" altLang="en-US" dirty="0"/>
              <a:t>Proteins produced by plasma cells in response to foreign antigens</a:t>
            </a:r>
          </a:p>
          <a:p>
            <a:r>
              <a:rPr lang="en-US" altLang="en-US" dirty="0"/>
              <a:t>Specific for only one antigen</a:t>
            </a:r>
          </a:p>
          <a:p>
            <a:r>
              <a:rPr lang="en-US" altLang="en-US" dirty="0"/>
              <a:t>Label antigens for destruction</a:t>
            </a:r>
          </a:p>
          <a:p>
            <a:r>
              <a:rPr lang="en-US" altLang="en-US" dirty="0"/>
              <a:t>Five classes of human antibodies</a:t>
            </a:r>
          </a:p>
          <a:p>
            <a:pPr lvl="1"/>
            <a:r>
              <a:rPr lang="en-US" altLang="en-US" dirty="0"/>
              <a:t>I g </a:t>
            </a:r>
            <a:r>
              <a:rPr lang="en-US" altLang="en-US" dirty="0" err="1"/>
              <a:t>G</a:t>
            </a:r>
            <a:r>
              <a:rPr lang="en-US" altLang="en-US" dirty="0"/>
              <a:t>, I g A, I g M, I g D, I g E </a:t>
            </a:r>
          </a:p>
        </p:txBody>
      </p:sp>
    </p:spTree>
    <p:extLst>
      <p:ext uri="{BB962C8B-B14F-4D97-AF65-F5344CB8AC3E}">
        <p14:creationId xmlns:p14="http://schemas.microsoft.com/office/powerpoint/2010/main" val="224039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AD Nursing">
      <a:dk1>
        <a:srgbClr val="737373"/>
      </a:dk1>
      <a:lt1>
        <a:sysClr val="window" lastClr="FFFFFF"/>
      </a:lt1>
      <a:dk2>
        <a:srgbClr val="28805C"/>
      </a:dk2>
      <a:lt2>
        <a:srgbClr val="FFFFFF"/>
      </a:lt2>
      <a:accent1>
        <a:srgbClr val="28805C"/>
      </a:accent1>
      <a:accent2>
        <a:srgbClr val="737373"/>
      </a:accent2>
      <a:accent3>
        <a:srgbClr val="D99C21"/>
      </a:accent3>
      <a:accent4>
        <a:srgbClr val="C00000"/>
      </a:accent4>
      <a:accent5>
        <a:srgbClr val="BFBFBF"/>
      </a:accent5>
      <a:accent6>
        <a:srgbClr val="C2ECDB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_Nursing_Template_Sample.potx" id="{3A991383-4E37-45C3-BFBF-2CA8527BAB96}" vid="{4A2C48B4-D717-466E-8E9B-33A3E46463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0c73501-d892-4798-8321-2611750ec21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98385B5E2AC949AF11150DD84F6C37" ma:contentTypeVersion="11" ma:contentTypeDescription="Create a new document." ma:contentTypeScope="" ma:versionID="36b56c1c0724fb546e3f46be05c4d6a4">
  <xsd:schema xmlns:xsd="http://www.w3.org/2001/XMLSchema" xmlns:xs="http://www.w3.org/2001/XMLSchema" xmlns:p="http://schemas.microsoft.com/office/2006/metadata/properties" xmlns:ns3="00c73501-d892-4798-8321-2611750ec216" xmlns:ns4="a592d4b5-ef12-4eb7-8b0a-4321abea656b" targetNamespace="http://schemas.microsoft.com/office/2006/metadata/properties" ma:root="true" ma:fieldsID="bc5a029c63219565ea9b56375035dac7" ns3:_="" ns4:_="">
    <xsd:import namespace="00c73501-d892-4798-8321-2611750ec216"/>
    <xsd:import namespace="a592d4b5-ef12-4eb7-8b0a-4321abea656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c73501-d892-4798-8321-2611750ec2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92d4b5-ef12-4eb7-8b0a-4321abea656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C939C3-7EE7-4FC7-818E-985D0213E860}">
  <ds:schemaRefs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a592d4b5-ef12-4eb7-8b0a-4321abea656b"/>
    <ds:schemaRef ds:uri="00c73501-d892-4798-8321-2611750ec216"/>
    <ds:schemaRef ds:uri="http://purl.org/dc/dcmitype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523EB0E3-5915-4E57-8F39-28F926E76D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0A91CE-D0AC-4223-BCE6-BB0A72B5F4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c73501-d892-4798-8321-2611750ec216"/>
    <ds:schemaRef ds:uri="a592d4b5-ef12-4eb7-8b0a-4321abea65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976</Words>
  <Application>Microsoft Office PowerPoint</Application>
  <PresentationFormat>On-screen Show (4:3)</PresentationFormat>
  <Paragraphs>192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ＭＳ Ｐゴシック</vt:lpstr>
      <vt:lpstr>Arial</vt:lpstr>
      <vt:lpstr>Calibri</vt:lpstr>
      <vt:lpstr>Wingdings</vt:lpstr>
      <vt:lpstr>Office Theme</vt:lpstr>
      <vt:lpstr> </vt:lpstr>
      <vt:lpstr>Learning Objectives</vt:lpstr>
      <vt:lpstr>Learning Objectives (continued)</vt:lpstr>
      <vt:lpstr>Immune System</vt:lpstr>
      <vt:lpstr>Immune System (continued)</vt:lpstr>
      <vt:lpstr>Antigens</vt:lpstr>
      <vt:lpstr>Lymphocytes</vt:lpstr>
      <vt:lpstr>Lymphocytes (continued)</vt:lpstr>
      <vt:lpstr>Antibodies</vt:lpstr>
      <vt:lpstr>Antibodies (continued) </vt:lpstr>
      <vt:lpstr>Two Mechanisms of Immunity</vt:lpstr>
      <vt:lpstr>Cellular Immunity</vt:lpstr>
      <vt:lpstr>Humoral Immunity</vt:lpstr>
      <vt:lpstr>Mechanisms of Immunity</vt:lpstr>
      <vt:lpstr>Mechanisms of Immunity (continued_1)</vt:lpstr>
      <vt:lpstr>Mechanisms of Immunity (continued_2)</vt:lpstr>
      <vt:lpstr>Antibody Responses</vt:lpstr>
      <vt:lpstr>Antibody Responses (continued)</vt:lpstr>
      <vt:lpstr>Types of Immunity</vt:lpstr>
      <vt:lpstr>Types of Immunity (continued)</vt:lpstr>
      <vt:lpstr>Aging and the Immune System</vt:lpstr>
      <vt:lpstr>Aging and the Immune System (continued_1)</vt:lpstr>
      <vt:lpstr>Aging and the Immune System (continued_2)</vt:lpstr>
      <vt:lpstr>Immune System Assessment</vt:lpstr>
      <vt:lpstr>Diagnostic Tests</vt:lpstr>
      <vt:lpstr>Therapeutic Interventions</vt:lpstr>
      <vt:lpstr>Therapeutic Interventions (continued_1)</vt:lpstr>
      <vt:lpstr>Therapeutic Interventions (continued_2)</vt:lpstr>
      <vt:lpstr>Therapeutic Interventions (continued_3)</vt:lpstr>
      <vt:lpstr>Review Question</vt:lpstr>
      <vt:lpstr>Review Question Answer</vt:lpstr>
      <vt:lpstr>Review Question (continued_1)</vt:lpstr>
      <vt:lpstr>Review Question Answer (continued_1)</vt:lpstr>
      <vt:lpstr>Review Question (continued_2)</vt:lpstr>
      <vt:lpstr>Review Question Answer (continued_2)</vt:lpstr>
      <vt:lpstr>Review Question (continued_3)</vt:lpstr>
      <vt:lpstr>Review Question Answer (continued_3)</vt:lpstr>
      <vt:lpstr>Review Question (continued_4)</vt:lpstr>
      <vt:lpstr>Review Question Answer (continued_4)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18  Immune System Function, Assessment, and Therapeutic Measures</dc:title>
  <dc:creator>Williams and Hopper</dc:creator>
  <cp:lastModifiedBy>Paula Reeves</cp:lastModifiedBy>
  <cp:revision>114</cp:revision>
  <cp:lastPrinted>2023-08-08T18:21:12Z</cp:lastPrinted>
  <dcterms:created xsi:type="dcterms:W3CDTF">2019-01-22T06:29:46Z</dcterms:created>
  <dcterms:modified xsi:type="dcterms:W3CDTF">2023-08-08T18:24:06Z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0x0101001D98385B5E2AC949AF11150DD84F6C37</vt:lpwstr>
  </property>
  <property fmtid="{D5CDD505-2E9C-101B-9397-08002B2CF9AE}" pid="3" name="_dlc_DocIdItemGuid">
    <vt:lpwstr>647463b2-28f5-46c6-8d1e-a6b9b2370ab9</vt:lpwstr>
  </property>
  <property fmtid="{D5CDD505-2E9C-101B-9397-08002B2CF9AE}" pid="4" name="Category">
    <vt:lpwstr>.F.A. Davis</vt:lpwstr>
  </property>
  <property fmtid="{D5CDD505-2E9C-101B-9397-08002B2CF9AE}" pid="5" name="v7hm">
    <vt:lpwstr/>
  </property>
  <property fmtid="{D5CDD505-2E9C-101B-9397-08002B2CF9AE}" pid="6" name="Sub-Category">
    <vt:lpwstr>FAD Powerpiont Presentations</vt:lpwstr>
  </property>
  <property fmtid="{D5CDD505-2E9C-101B-9397-08002B2CF9AE}" pid="7" name="SortOrder">
    <vt:lpwstr/>
  </property>
  <property fmtid="{D5CDD505-2E9C-101B-9397-08002B2CF9AE}" pid="8" name="_dlc_DocId">
    <vt:lpwstr>HESUHV4WET5P-708-25</vt:lpwstr>
  </property>
  <property fmtid="{D5CDD505-2E9C-101B-9397-08002B2CF9AE}" pid="9" name="_dlc_DocIdUrl">
    <vt:lpwstr>http://portal.fadavis.com/marketing/_layouts/15/DocIdRedir.aspx?ID=HESUHV4WET5P-708-25, HESUHV4WET5P-708-25</vt:lpwstr>
  </property>
  <property fmtid="{D5CDD505-2E9C-101B-9397-08002B2CF9AE}" pid="10" name="Tertiary Category">
    <vt:lpwstr/>
  </property>
</Properties>
</file>