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handoutMasterIdLst>
    <p:handoutMasterId r:id="rId63"/>
  </p:handoutMasterIdLst>
  <p:sldIdLst>
    <p:sldId id="31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5501" autoAdjust="0"/>
  </p:normalViewPr>
  <p:slideViewPr>
    <p:cSldViewPr>
      <p:cViewPr varScale="1">
        <p:scale>
          <a:sx n="121" d="100"/>
          <a:sy n="121" d="100"/>
        </p:scale>
        <p:origin x="1350" y="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-41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28467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82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1770" y="2391819"/>
            <a:ext cx="5411987" cy="5355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2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8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20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  <p:sldLayoutId id="2147483698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11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19</a:t>
            </a:r>
            <a:endParaRPr lang="en-US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106791"/>
          </a:xfrm>
        </p:spPr>
        <p:txBody>
          <a:bodyPr/>
          <a:lstStyle/>
          <a:p>
            <a:r>
              <a:rPr lang="en-US" altLang="en-US" dirty="0"/>
              <a:t>Nursing Care of Patients with Immune Disorders</a:t>
            </a:r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02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38C093F8-6561-4E3A-8C47-0999D88F1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noProof="1"/>
              <a:t>Type 1 Hypersensitivity Reaction </a:t>
            </a:r>
            <a:r>
              <a:rPr lang="en-US" altLang="en-US" dirty="0"/>
              <a:t>(continued)</a:t>
            </a:r>
          </a:p>
        </p:txBody>
      </p:sp>
      <p:pic>
        <p:nvPicPr>
          <p:cNvPr id="4" name="Content Placeholder 3" descr="Type 1 hypersensitivity reaction flow chart resulting in histamines and prostaglandin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81843"/>
            <a:ext cx="4343400" cy="4343400"/>
          </a:xfrm>
        </p:spPr>
      </p:pic>
    </p:spTree>
    <p:extLst>
      <p:ext uri="{BB962C8B-B14F-4D97-AF65-F5344CB8AC3E}">
        <p14:creationId xmlns:p14="http://schemas.microsoft.com/office/powerpoint/2010/main" val="188933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B19FACD-6D6B-48A6-BEAB-4305A3812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Allergic Rhinitis</a:t>
            </a:r>
            <a:endParaRPr lang="en-US" altLang="en-US" dirty="0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C4E4DAF0-2A8E-4EC0-989C-C321FBF74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common form of allergy </a:t>
            </a:r>
          </a:p>
          <a:p>
            <a:r>
              <a:rPr lang="en-US" altLang="en-US" dirty="0"/>
              <a:t>Sneezing; nasal itching; runny nose; itchy, red eyes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285070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03FF61C-CE13-4BE0-BEE0-6143ADFD0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Atopic Dermatitis</a:t>
            </a:r>
            <a:endParaRPr lang="en-US" altLang="en-US" dirty="0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B199755-17E7-4CFB-B5B7-9C6273D81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Often called eczema</a:t>
            </a:r>
            <a:endParaRPr lang="en-US" altLang="ja-JP"/>
          </a:p>
          <a:p>
            <a:r>
              <a:rPr lang="en-US" altLang="en-US"/>
              <a:t>Inflammatory skin response</a:t>
            </a:r>
          </a:p>
          <a:p>
            <a:r>
              <a:rPr lang="en-US" altLang="en-US"/>
              <a:t>Pruritus, edema, extremely dry skin, blisters, crusts, scales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02954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9706E92-699E-4C21-9A58-6D187BD0E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Anaphylaxis</a:t>
            </a:r>
            <a:endParaRPr lang="en-US" altLang="en-US" dirty="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66E8954-C535-414F-A413-7F3163BDB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Severe systemic type 1 reaction</a:t>
            </a:r>
          </a:p>
          <a:p>
            <a:r>
              <a:rPr lang="en-US" altLang="en-US" dirty="0"/>
              <a:t>Widespread histamine release</a:t>
            </a:r>
          </a:p>
          <a:p>
            <a:r>
              <a:rPr lang="en-US" altLang="en-US" dirty="0"/>
              <a:t>Bronchial narrowing: Stridor, wheezing, respiratory arrest</a:t>
            </a:r>
          </a:p>
          <a:p>
            <a:r>
              <a:rPr lang="en-US" altLang="en-US" dirty="0"/>
              <a:t>Hypotension, tachycardia, cardiac arrest</a:t>
            </a:r>
          </a:p>
        </p:txBody>
      </p:sp>
    </p:spTree>
    <p:extLst>
      <p:ext uri="{BB962C8B-B14F-4D97-AF65-F5344CB8AC3E}">
        <p14:creationId xmlns:p14="http://schemas.microsoft.com/office/powerpoint/2010/main" val="344113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435E05D-DCE8-468A-8C5F-183961B8D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Anaphylaxis </a:t>
            </a:r>
            <a:r>
              <a:rPr lang="en-US" altLang="en-US"/>
              <a:t>(continued)</a:t>
            </a:r>
            <a:endParaRPr lang="en-US" altLang="en-US" dirty="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3AB81440-F325-499F-848E-3D22F68718C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77290"/>
            <a:ext cx="4038600" cy="4525963"/>
          </a:xfrm>
        </p:spPr>
        <p:txBody>
          <a:bodyPr/>
          <a:lstStyle/>
          <a:p>
            <a:r>
              <a:rPr lang="en-US" altLang="en-US" sz="3200" dirty="0"/>
              <a:t>Immediate treatment guided by symptoms</a:t>
            </a:r>
          </a:p>
          <a:p>
            <a:pPr lvl="1"/>
            <a:r>
              <a:rPr lang="en-US" altLang="en-US" sz="2800" dirty="0"/>
              <a:t>Oxygen </a:t>
            </a:r>
          </a:p>
          <a:p>
            <a:pPr lvl="1"/>
            <a:r>
              <a:rPr lang="en-US" altLang="en-US" sz="2800" dirty="0"/>
              <a:t>Epinephrine </a:t>
            </a:r>
          </a:p>
          <a:p>
            <a:pPr lvl="1"/>
            <a:r>
              <a:rPr lang="en-US" altLang="en-US" sz="2800" dirty="0"/>
              <a:t>Antihistamines </a:t>
            </a:r>
          </a:p>
          <a:p>
            <a:pPr lvl="1"/>
            <a:r>
              <a:rPr lang="en-US" altLang="en-US" sz="2800" dirty="0"/>
              <a:t>Corticosteroids</a:t>
            </a:r>
          </a:p>
          <a:p>
            <a:pPr lvl="1"/>
            <a:r>
              <a:rPr lang="en-US" altLang="en-US" sz="2800" dirty="0"/>
              <a:t>Vasopressors</a:t>
            </a:r>
          </a:p>
          <a:p>
            <a:pPr lvl="1"/>
            <a:r>
              <a:rPr lang="en-US" altLang="en-US" sz="2800" dirty="0"/>
              <a:t>Mechanical ventilation</a:t>
            </a:r>
          </a:p>
        </p:txBody>
      </p:sp>
      <p:sp>
        <p:nvSpPr>
          <p:cNvPr id="18435" name="Content Placeholder 1">
            <a:extLst>
              <a:ext uri="{FF2B5EF4-FFF2-40B4-BE49-F238E27FC236}">
                <a16:creationId xmlns:a16="http://schemas.microsoft.com/office/drawing/2014/main" id="{9F1AA98C-7236-4D00-B7E2-7DDEE4F6446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177290"/>
            <a:ext cx="4038600" cy="4525963"/>
          </a:xfrm>
        </p:spPr>
        <p:txBody>
          <a:bodyPr/>
          <a:lstStyle/>
          <a:p>
            <a:r>
              <a:rPr lang="en-US" altLang="en-US" sz="3200"/>
              <a:t>Nursing care</a:t>
            </a:r>
          </a:p>
          <a:p>
            <a:pPr lvl="1"/>
            <a:r>
              <a:rPr lang="en-US" altLang="en-US" sz="2800"/>
              <a:t>Early recognition </a:t>
            </a:r>
          </a:p>
          <a:p>
            <a:pPr lvl="2"/>
            <a:r>
              <a:rPr lang="en-US" altLang="en-US" sz="2400"/>
              <a:t>Maintain airway</a:t>
            </a:r>
          </a:p>
          <a:p>
            <a:pPr lvl="1"/>
            <a:r>
              <a:rPr lang="en-US" altLang="en-US" sz="2800"/>
              <a:t>Emotional support</a:t>
            </a:r>
          </a:p>
          <a:p>
            <a:pPr lvl="1"/>
            <a:r>
              <a:rPr lang="en-US" altLang="en-US" sz="2800"/>
              <a:t>Education</a:t>
            </a:r>
            <a:endParaRPr lang="en-US" altLang="en-US" sz="2800" noProof="1"/>
          </a:p>
        </p:txBody>
      </p:sp>
    </p:spTree>
    <p:extLst>
      <p:ext uri="{BB962C8B-B14F-4D97-AF65-F5344CB8AC3E}">
        <p14:creationId xmlns:p14="http://schemas.microsoft.com/office/powerpoint/2010/main" val="350709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01A0904-8C37-41A9-9D9E-6E8D97263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Urticaria</a:t>
            </a:r>
            <a:r>
              <a:rPr lang="en-US" altLang="en-US"/>
              <a:t> (Hives) </a:t>
            </a:r>
            <a:endParaRPr lang="en-US" altLang="en-US" dirty="0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B626054-360D-4750-B74F-D4CA0C9D5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367251"/>
          </a:xfrm>
        </p:spPr>
        <p:txBody>
          <a:bodyPr/>
          <a:lstStyle/>
          <a:p>
            <a:r>
              <a:rPr lang="en-US" altLang="en-US"/>
              <a:t>Release of histamine</a:t>
            </a:r>
          </a:p>
          <a:p>
            <a:r>
              <a:rPr lang="en-US" altLang="en-US" dirty="0"/>
              <a:t>Raised, pruritic, </a:t>
            </a:r>
            <a:r>
              <a:rPr lang="en-US" altLang="en-US" dirty="0" err="1"/>
              <a:t>nontender</a:t>
            </a:r>
            <a:r>
              <a:rPr lang="en-US" altLang="en-US" dirty="0"/>
              <a:t>, erythematous wheals on skin</a:t>
            </a:r>
          </a:p>
          <a:p>
            <a:r>
              <a:rPr lang="en-US" altLang="en-US" dirty="0"/>
              <a:t>Therapeutic interventions </a:t>
            </a:r>
          </a:p>
          <a:p>
            <a:pPr lvl="1"/>
            <a:r>
              <a:rPr lang="en-US" altLang="en-US" dirty="0"/>
              <a:t>Epinephrine</a:t>
            </a:r>
          </a:p>
          <a:p>
            <a:pPr lvl="1"/>
            <a:r>
              <a:rPr lang="en-US" altLang="en-US" dirty="0"/>
              <a:t>Corticosteroids </a:t>
            </a:r>
          </a:p>
          <a:p>
            <a:pPr lvl="1"/>
            <a:r>
              <a:rPr lang="en-US" altLang="en-US" dirty="0"/>
              <a:t>Antihistamines</a:t>
            </a:r>
          </a:p>
          <a:p>
            <a:pPr lvl="1"/>
            <a:r>
              <a:rPr lang="en-US" altLang="en-US" dirty="0"/>
              <a:t>Histamine H</a:t>
            </a:r>
            <a:r>
              <a:rPr lang="en-US" altLang="en-US" baseline="-25000" dirty="0"/>
              <a:t>2</a:t>
            </a:r>
            <a:r>
              <a:rPr lang="en-US" altLang="en-US" dirty="0"/>
              <a:t> blockers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68074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71D57B-28B8-4365-9249-CF0CE8DD7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Angioedema</a:t>
            </a:r>
            <a:endParaRPr lang="en-US" altLang="en-US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7BD1A45-3C92-429B-A6D8-F01551EDA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Form of urticaria </a:t>
            </a:r>
          </a:p>
          <a:p>
            <a:r>
              <a:rPr lang="en-US" altLang="en-US" dirty="0"/>
              <a:t>Affects submucosal/subcutaneous tissue rather than skin</a:t>
            </a:r>
          </a:p>
          <a:p>
            <a:r>
              <a:rPr lang="en-US" altLang="en-US" dirty="0"/>
              <a:t>Painless, dermal erythematous/ subcutaneous eruptions, skin/mucous membrane edema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109223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5834650-0BAB-487F-AAF5-4D6A53B4E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Nursing Diagnoses</a:t>
            </a:r>
            <a:endParaRPr lang="en-US" altLang="en-US" dirty="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9163D000-64FE-4846-9CD2-BC5162C75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Impaired Gas Exchange </a:t>
            </a:r>
          </a:p>
          <a:p>
            <a:r>
              <a:rPr lang="en-US" altLang="en-US" i="1" dirty="0"/>
              <a:t>Anxiety </a:t>
            </a:r>
          </a:p>
          <a:p>
            <a:r>
              <a:rPr lang="en-US" altLang="en-US" i="1" dirty="0"/>
              <a:t>Risk for Impaired Skin Integrity </a:t>
            </a:r>
          </a:p>
          <a:p>
            <a:r>
              <a:rPr lang="en-US" altLang="en-US" i="1" dirty="0"/>
              <a:t>Ineffective Health Maintenance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388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5EA92A9-D102-4577-8951-339D64A94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Nursing Care</a:t>
            </a:r>
            <a:endParaRPr lang="en-US" altLang="en-US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0F4AA6B-CCB9-4852-869A-D2B6E34B7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748251"/>
          </a:xfrm>
        </p:spPr>
        <p:txBody>
          <a:bodyPr/>
          <a:lstStyle/>
          <a:p>
            <a:r>
              <a:rPr lang="en-US" altLang="en-US" dirty="0"/>
              <a:t>Monitor respiratory status.</a:t>
            </a:r>
          </a:p>
          <a:p>
            <a:r>
              <a:rPr lang="en-US" altLang="en-US" dirty="0"/>
              <a:t>Monitor level of consciousness.</a:t>
            </a:r>
          </a:p>
          <a:p>
            <a:r>
              <a:rPr lang="en-US" altLang="en-US" dirty="0"/>
              <a:t>Stay with patient. </a:t>
            </a:r>
          </a:p>
          <a:p>
            <a:r>
              <a:rPr lang="en-US" altLang="en-US" dirty="0"/>
              <a:t>Provide information.</a:t>
            </a:r>
          </a:p>
          <a:p>
            <a:r>
              <a:rPr lang="en-US" altLang="en-US" dirty="0"/>
              <a:t>Note and document skin and lesions. </a:t>
            </a:r>
          </a:p>
          <a:p>
            <a:r>
              <a:rPr lang="en-US" altLang="en-US" dirty="0"/>
              <a:t>Teach rubbing or pressure, not scratching.</a:t>
            </a:r>
          </a:p>
          <a:p>
            <a:r>
              <a:rPr lang="en-US" altLang="en-US" dirty="0"/>
              <a:t>Teach patient to wear medical identification.</a:t>
            </a:r>
          </a:p>
          <a:p>
            <a:r>
              <a:rPr lang="en-US" altLang="en-US" dirty="0"/>
              <a:t>Discuss methods of avoiding allergen.</a:t>
            </a:r>
          </a:p>
        </p:txBody>
      </p:sp>
    </p:spTree>
    <p:extLst>
      <p:ext uri="{BB962C8B-B14F-4D97-AF65-F5344CB8AC3E}">
        <p14:creationId xmlns:p14="http://schemas.microsoft.com/office/powerpoint/2010/main" val="129326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25C4501-07B9-4E92-983C-8A3B2E8C4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2 Hypersensitivity Reaction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54E8BC2-B01E-48BF-8AD3-870F693FA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Destruction of substance with antigen </a:t>
            </a:r>
          </a:p>
          <a:p>
            <a:r>
              <a:rPr lang="en-US" altLang="en-US" dirty="0"/>
              <a:t>May be beneficial (bacteria)</a:t>
            </a:r>
          </a:p>
          <a:p>
            <a:r>
              <a:rPr lang="en-US" altLang="en-US" dirty="0"/>
              <a:t>Not beneficial when red blood cell (R B C) sensed as foreign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14351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79B0C95-D7AF-47D4-AB9F-061E4781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Outcomes</a:t>
            </a:r>
            <a:endParaRPr lang="en-US" altLang="en-US" dirty="0"/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74E5F63B-D375-40A9-9042-A24F29DEBE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357851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dirty="0"/>
              <a:t>Explain the immunological mechanism for the four types of hypersensitivities.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Explain the pathophysiology of disorders of the immune system.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Identify the etiologies, signs, and symptoms of immune system disorders.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Plan nursing care for patients undergoing tests for immune system disorders.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Describe current medical treatment for immune system disorders.</a:t>
            </a:r>
          </a:p>
        </p:txBody>
      </p:sp>
    </p:spTree>
    <p:extLst>
      <p:ext uri="{BB962C8B-B14F-4D97-AF65-F5344CB8AC3E}">
        <p14:creationId xmlns:p14="http://schemas.microsoft.com/office/powerpoint/2010/main" val="335832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CFDB12E9-73A8-4BDB-9375-40B421A8A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dirty="0"/>
              <a:t>Type 2 Hypersensitivity Reaction (continued)</a:t>
            </a:r>
          </a:p>
        </p:txBody>
      </p:sp>
      <p:pic>
        <p:nvPicPr>
          <p:cNvPr id="3" name="Content Placeholder 2" descr="Type 2 hypersensitivity reaction flow chart resulting in  R B C membrane degregating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69" y="1195388"/>
            <a:ext cx="4824412" cy="4824412"/>
          </a:xfrm>
        </p:spPr>
      </p:pic>
    </p:spTree>
    <p:extLst>
      <p:ext uri="{BB962C8B-B14F-4D97-AF65-F5344CB8AC3E}">
        <p14:creationId xmlns:p14="http://schemas.microsoft.com/office/powerpoint/2010/main" val="75265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3E7ACB8-A22B-4D91-9A0F-B093BB4A9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Hemolytic Transfusion Reaction</a:t>
            </a:r>
            <a:endParaRPr lang="en-US" altLang="en-US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183883B-DD8C-45CA-A858-8195CA747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RBC’s with foreign antigens rapidly lysed</a:t>
            </a:r>
          </a:p>
          <a:p>
            <a:r>
              <a:rPr lang="en-US" altLang="en-US" dirty="0"/>
              <a:t>Occludes blood vessels</a:t>
            </a:r>
          </a:p>
          <a:p>
            <a:r>
              <a:rPr lang="en-US" altLang="en-US" dirty="0"/>
              <a:t>Ischemia, necrosis</a:t>
            </a:r>
          </a:p>
          <a:p>
            <a:r>
              <a:rPr lang="en-US" altLang="en-US" dirty="0"/>
              <a:t>Life-threatening</a:t>
            </a:r>
          </a:p>
          <a:p>
            <a:r>
              <a:rPr lang="en-US" altLang="en-US" dirty="0"/>
              <a:t>Prevention is key!</a:t>
            </a:r>
          </a:p>
          <a:p>
            <a:pPr lvl="1"/>
            <a:r>
              <a:rPr lang="en-US" altLang="en-US" dirty="0" err="1"/>
              <a:t>Rhogam</a:t>
            </a:r>
            <a:r>
              <a:rPr lang="en-US" altLang="en-US" dirty="0"/>
              <a:t>: Rho(D) negative patients</a:t>
            </a:r>
          </a:p>
          <a:p>
            <a:pPr lvl="1"/>
            <a:r>
              <a:rPr lang="en-US" altLang="en-US" dirty="0"/>
              <a:t>Careful blood transfusion administration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1755763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1DC32CC-56D1-4FBC-8816-B4DD88D09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noProof="1"/>
              <a:t>Hemolytic Transfusion Reaction </a:t>
            </a:r>
            <a:r>
              <a:rPr lang="en-US" altLang="en-US" dirty="0"/>
              <a:t>(continued_1)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D881698-9A4C-4EAC-9F89-84EE35DF3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900651"/>
          </a:xfrm>
        </p:spPr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 Antihistamines </a:t>
            </a:r>
          </a:p>
          <a:p>
            <a:pPr lvl="1"/>
            <a:r>
              <a:rPr lang="en-US" altLang="en-US" dirty="0"/>
              <a:t> Corticosteroids </a:t>
            </a:r>
          </a:p>
          <a:p>
            <a:pPr lvl="1"/>
            <a:r>
              <a:rPr lang="en-US" altLang="en-US" dirty="0"/>
              <a:t> Sympathomimetics</a:t>
            </a:r>
          </a:p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Fear </a:t>
            </a:r>
          </a:p>
          <a:p>
            <a:pPr lvl="1"/>
            <a:r>
              <a:rPr lang="en-US" altLang="en-US" i="1" dirty="0"/>
              <a:t>Ineffective Tissue Perfusion</a:t>
            </a:r>
          </a:p>
          <a:p>
            <a:pPr lvl="1"/>
            <a:r>
              <a:rPr lang="en-US" altLang="en-US" i="1" dirty="0"/>
              <a:t>Risk for Injury</a:t>
            </a:r>
          </a:p>
          <a:p>
            <a:pPr lvl="1"/>
            <a:r>
              <a:rPr lang="en-US" altLang="en-US" i="1" dirty="0"/>
              <a:t>Deficient Knowledge</a:t>
            </a:r>
            <a:endParaRPr lang="en-US" altLang="en-US" i="1" noProof="1"/>
          </a:p>
        </p:txBody>
      </p:sp>
    </p:spTree>
    <p:extLst>
      <p:ext uri="{BB962C8B-B14F-4D97-AF65-F5344CB8AC3E}">
        <p14:creationId xmlns:p14="http://schemas.microsoft.com/office/powerpoint/2010/main" val="152505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5D8A41-D898-4F9A-8918-FA93AC961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noProof="1"/>
              <a:t>Hemolytic Transfusion Reaction </a:t>
            </a:r>
            <a:r>
              <a:rPr lang="en-US" altLang="en-US" dirty="0"/>
              <a:t>(continued_2)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68FDE25-8A23-4BBD-8434-7A20ABC35B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 Prevention</a:t>
            </a:r>
          </a:p>
          <a:p>
            <a:pPr lvl="1"/>
            <a:r>
              <a:rPr lang="en-US" altLang="en-US" dirty="0"/>
              <a:t> Careful transfusion monitoring</a:t>
            </a:r>
          </a:p>
          <a:p>
            <a:pPr lvl="1"/>
            <a:r>
              <a:rPr lang="en-US" altLang="en-US" dirty="0"/>
              <a:t> If reaction, stop blood, follow policy</a:t>
            </a:r>
          </a:p>
          <a:p>
            <a:pPr lvl="1"/>
            <a:r>
              <a:rPr lang="en-US" altLang="en-US" dirty="0"/>
              <a:t> Education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207061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C35C9EC-DAE5-4707-869A-4F6C5A900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3 Hypersensitivity Reaction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6F02410-D735-4D25-A2E5-36610CEB2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Immune complexes formed by antigens and antibodies </a:t>
            </a:r>
          </a:p>
          <a:p>
            <a:r>
              <a:rPr lang="en-US" altLang="en-US" dirty="0"/>
              <a:t>Antigen-antibody complexes within blood vessels</a:t>
            </a:r>
          </a:p>
          <a:p>
            <a:r>
              <a:rPr lang="en-US" altLang="en-US" dirty="0"/>
              <a:t>Enzymes lead to blood vessel damage</a:t>
            </a:r>
          </a:p>
          <a:p>
            <a:r>
              <a:rPr lang="en-US" altLang="en-US" dirty="0"/>
              <a:t>Red edematous lesion, bleeding, necrosis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265888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49891B0-1E30-41F0-88F0-E56F8AA86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dirty="0"/>
              <a:t>Type 3 Hypersensitivity Reaction (continued)</a:t>
            </a:r>
          </a:p>
        </p:txBody>
      </p:sp>
      <p:pic>
        <p:nvPicPr>
          <p:cNvPr id="3" name="Content Placeholder 2" descr="Type 3 hypersensitivity reaction flow chart showing first and second exposures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69" y="1195388"/>
            <a:ext cx="4748212" cy="4748212"/>
          </a:xfrm>
        </p:spPr>
      </p:pic>
    </p:spTree>
    <p:extLst>
      <p:ext uri="{BB962C8B-B14F-4D97-AF65-F5344CB8AC3E}">
        <p14:creationId xmlns:p14="http://schemas.microsoft.com/office/powerpoint/2010/main" val="75603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C0BCD8A-608C-43A8-BF58-785165572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Serum Sickness</a:t>
            </a:r>
            <a:endParaRPr lang="en-US" altLang="en-US" dirty="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43071B08-5298-44C9-949D-BBC75070F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Antigen–antibody complexes cause symptoms of inflammation</a:t>
            </a:r>
          </a:p>
          <a:p>
            <a:r>
              <a:rPr lang="en-US" altLang="en-US"/>
              <a:t>7 to 10 days after penicillin/sulfonamide</a:t>
            </a:r>
          </a:p>
          <a:p>
            <a:r>
              <a:rPr lang="en-US" altLang="en-US"/>
              <a:t>Severe urticaria and angioedema </a:t>
            </a:r>
          </a:p>
          <a:p>
            <a:r>
              <a:rPr lang="en-US" altLang="en-US"/>
              <a:t>Brief and self-limiting condition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539925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5724724-1A2D-4BDB-B678-BDE501CA4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Serum Sickness </a:t>
            </a:r>
            <a:r>
              <a:rPr lang="en-US" altLang="en-US" dirty="0"/>
              <a:t>(continued)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9F35BDC3-33F4-4DF8-9AFF-ACD2B6B14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Acute Pain</a:t>
            </a:r>
          </a:p>
          <a:p>
            <a:pPr lvl="1"/>
            <a:r>
              <a:rPr lang="en-US" altLang="en-US" i="1" dirty="0"/>
              <a:t>Risk for Deficient Fluid Volume </a:t>
            </a:r>
          </a:p>
          <a:p>
            <a:r>
              <a:rPr lang="en-US" altLang="en-US" dirty="0"/>
              <a:t>Nursing care </a:t>
            </a:r>
          </a:p>
          <a:p>
            <a:pPr lvl="1"/>
            <a:r>
              <a:rPr lang="en-US" altLang="en-US" dirty="0"/>
              <a:t> Monitoring of symptoms</a:t>
            </a:r>
          </a:p>
          <a:p>
            <a:pPr lvl="1"/>
            <a:r>
              <a:rPr lang="en-US" altLang="en-US" dirty="0"/>
              <a:t> Evaluation of medication effects</a:t>
            </a:r>
          </a:p>
          <a:p>
            <a:pPr lvl="1"/>
            <a:r>
              <a:rPr lang="en-US" altLang="en-US" dirty="0"/>
              <a:t> Education</a:t>
            </a:r>
          </a:p>
        </p:txBody>
      </p:sp>
    </p:spTree>
    <p:extLst>
      <p:ext uri="{BB962C8B-B14F-4D97-AF65-F5344CB8AC3E}">
        <p14:creationId xmlns:p14="http://schemas.microsoft.com/office/powerpoint/2010/main" val="3254646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47573E-06BB-4C90-97F1-2EEF80715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Type 4 </a:t>
            </a:r>
            <a:r>
              <a:rPr lang="en-US" altLang="en-US" dirty="0"/>
              <a:t>Hypersensitivity Reaction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9F5EE2AC-A0A2-4D73-91FB-054FF300D8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Delayed reaction </a:t>
            </a:r>
          </a:p>
          <a:p>
            <a:r>
              <a:rPr lang="en-US" altLang="en-US"/>
              <a:t>Sensitized T lymphocyte contacts antigen</a:t>
            </a:r>
          </a:p>
          <a:p>
            <a:r>
              <a:rPr lang="en-US" altLang="en-US"/>
              <a:t>Cell-mediated immune response</a:t>
            </a:r>
          </a:p>
          <a:p>
            <a:r>
              <a:rPr lang="en-US" altLang="en-US"/>
              <a:t>Necrosis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212381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79E8952F-05E9-47BD-AEC0-474BED17F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noProof="1"/>
              <a:t>Type 4 </a:t>
            </a:r>
            <a:r>
              <a:rPr lang="en-US" altLang="en-US" dirty="0"/>
              <a:t>Hypersensitivity Reaction (continued)</a:t>
            </a:r>
          </a:p>
        </p:txBody>
      </p:sp>
      <p:pic>
        <p:nvPicPr>
          <p:cNvPr id="3" name="Content Placeholder 2" descr="Hypersensitivity reaction flowchar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84" y="1195387"/>
            <a:ext cx="4923631" cy="4923631"/>
          </a:xfrm>
        </p:spPr>
      </p:pic>
    </p:spTree>
    <p:extLst>
      <p:ext uri="{BB962C8B-B14F-4D97-AF65-F5344CB8AC3E}">
        <p14:creationId xmlns:p14="http://schemas.microsoft.com/office/powerpoint/2010/main" val="406553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BDC9B02-38AF-4143-A3B0-CE0D7AEA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Outcomes (continued)</a:t>
            </a:r>
            <a:endParaRPr lang="en-US" alt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34F345-BD71-43F4-9A09-DC1A23A8A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4672051"/>
          </a:xfrm>
        </p:spPr>
        <p:txBody>
          <a:bodyPr/>
          <a:lstStyle/>
          <a:p>
            <a:r>
              <a:rPr lang="en-US" altLang="en-US" dirty="0"/>
              <a:t>List data collected when caring for patients with disorders of the immune system.</a:t>
            </a:r>
          </a:p>
          <a:p>
            <a:r>
              <a:rPr lang="en-US" altLang="en-US" dirty="0"/>
              <a:t>Explain factors that alter or influence the self-recognition portion of the immune system.</a:t>
            </a:r>
          </a:p>
          <a:p>
            <a:r>
              <a:rPr lang="en-US" altLang="en-US" dirty="0"/>
              <a:t>Plan nursing care for patients with disorders of the immune system.</a:t>
            </a:r>
          </a:p>
          <a:p>
            <a:r>
              <a:rPr lang="en-US" altLang="en-US" dirty="0"/>
              <a:t>Evaluate effectiveness of nursing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560171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D9DAE1D-A671-4EDF-85DA-E28AE35F0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Contact Dermatitis</a:t>
            </a:r>
            <a:endParaRPr lang="en-US" altLang="en-US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C35A158-D234-42D3-897C-7E5397034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Chemical comes in contact with skin</a:t>
            </a:r>
          </a:p>
          <a:p>
            <a:r>
              <a:rPr lang="en-US" altLang="en-US" dirty="0"/>
              <a:t>On second exposure, T cells secrete chemicals</a:t>
            </a:r>
          </a:p>
          <a:p>
            <a:r>
              <a:rPr lang="en-US" altLang="en-US" dirty="0"/>
              <a:t>Poison ivy, poison oak, latex rubber</a:t>
            </a:r>
          </a:p>
          <a:p>
            <a:r>
              <a:rPr lang="en-US" altLang="en-US" dirty="0"/>
              <a:t>Reddened, pruritic, fragile vesicles</a:t>
            </a:r>
          </a:p>
        </p:txBody>
      </p:sp>
    </p:spTree>
    <p:extLst>
      <p:ext uri="{BB962C8B-B14F-4D97-AF65-F5344CB8AC3E}">
        <p14:creationId xmlns:p14="http://schemas.microsoft.com/office/powerpoint/2010/main" val="4156783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57B1AC4-0C83-4C25-831D-136FADCCB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Contact Dermatitis </a:t>
            </a:r>
            <a:r>
              <a:rPr lang="en-US" altLang="en-US"/>
              <a:t>(continued)</a:t>
            </a:r>
            <a:endParaRPr lang="en-US" altLang="en-US" dirty="0"/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9CC23B5-6958-4942-803E-D5407AF98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 </a:t>
            </a:r>
          </a:p>
          <a:p>
            <a:pPr lvl="1"/>
            <a:r>
              <a:rPr lang="en-US" altLang="en-US" dirty="0"/>
              <a:t>Use antihistamines, topical drying agents, corticosteroids. </a:t>
            </a:r>
          </a:p>
          <a:p>
            <a:pPr lvl="1"/>
            <a:r>
              <a:rPr lang="en-US" altLang="en-US" dirty="0"/>
              <a:t>Take tepid baking soda baths or Aveeno baths. </a:t>
            </a:r>
          </a:p>
          <a:p>
            <a:pPr lvl="1"/>
            <a:r>
              <a:rPr lang="en-US" altLang="en-US" dirty="0"/>
              <a:t>Wash with brown soap (</a:t>
            </a:r>
            <a:r>
              <a:rPr lang="en-US" altLang="en-US" dirty="0" err="1"/>
              <a:t>Fels-Naptha</a:t>
            </a:r>
            <a:r>
              <a:rPr lang="en-US" altLang="en-US" dirty="0"/>
              <a:t>). </a:t>
            </a:r>
          </a:p>
          <a:p>
            <a:pPr lvl="1"/>
            <a:r>
              <a:rPr lang="en-US" altLang="en-US" dirty="0"/>
              <a:t>Avoid scratching skin.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47309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13F8D4B-FF70-42B3-989A-691544E86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 Transplant Rejection</a:t>
            </a:r>
            <a:endParaRPr lang="en-US" altLang="en-US" dirty="0"/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42C11931-B68F-41B3-8A89-238C38E96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Transplanted living tissue sensed as foreign </a:t>
            </a:r>
          </a:p>
          <a:p>
            <a:r>
              <a:rPr lang="en-US" altLang="en-US" dirty="0"/>
              <a:t>Lymphocytes sensitized immediately</a:t>
            </a:r>
          </a:p>
          <a:p>
            <a:r>
              <a:rPr lang="en-US" altLang="en-US" dirty="0"/>
              <a:t>Invade transplanted tissue and destroy it</a:t>
            </a:r>
          </a:p>
          <a:p>
            <a:r>
              <a:rPr lang="en-US" altLang="en-US" dirty="0"/>
              <a:t>Failure of organ or tissue</a:t>
            </a:r>
          </a:p>
          <a:p>
            <a:r>
              <a:rPr lang="en-US" altLang="en-US" dirty="0"/>
              <a:t>Infection can result in death</a:t>
            </a:r>
          </a:p>
          <a:p>
            <a:r>
              <a:rPr lang="en-US" altLang="en-US" dirty="0"/>
              <a:t>Prevention</a:t>
            </a:r>
          </a:p>
          <a:p>
            <a:pPr lvl="1"/>
            <a:r>
              <a:rPr lang="en-US" altLang="en-US" dirty="0"/>
              <a:t>Immunosuppression therapy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058544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04A7EB-009D-4A1A-A1C5-F3E71069E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Autoimmune Disorders</a:t>
            </a:r>
            <a:endParaRPr lang="en-US" altLang="en-US" dirty="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738AE2C-10AF-4DCD-A1CB-76002A1D5E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Immune system recognizes body’</a:t>
            </a:r>
            <a:r>
              <a:rPr lang="en-US" altLang="ja-JP"/>
              <a:t>s own cells as foreign</a:t>
            </a:r>
          </a:p>
          <a:p>
            <a:r>
              <a:rPr lang="en-US" altLang="en-US"/>
              <a:t>Immune response destroys cells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1782948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447368B-F4F0-48A0-B3A4-93D5FFCB4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Pernicious Anemia</a:t>
            </a:r>
            <a:endParaRPr lang="en-US" altLang="en-US" dirty="0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8CADF51-7205-4773-A8A5-373B3D7C1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976851"/>
          </a:xfrm>
        </p:spPr>
        <p:txBody>
          <a:bodyPr/>
          <a:lstStyle/>
          <a:p>
            <a:r>
              <a:rPr lang="en-US" altLang="en-US" dirty="0"/>
              <a:t>Antibodies against gastric parietal cells and intrinsic factor</a:t>
            </a:r>
          </a:p>
          <a:p>
            <a:r>
              <a:rPr lang="en-US" altLang="en-US" dirty="0"/>
              <a:t>Vitamin B</a:t>
            </a:r>
            <a:r>
              <a:rPr lang="en-US" altLang="en-US" baseline="-25000" dirty="0"/>
              <a:t>12</a:t>
            </a:r>
            <a:r>
              <a:rPr lang="en-US" altLang="en-US" dirty="0"/>
              <a:t> deficiency</a:t>
            </a:r>
          </a:p>
          <a:p>
            <a:r>
              <a:rPr lang="en-US" altLang="en-US" dirty="0"/>
              <a:t>RBC production decreased</a:t>
            </a:r>
          </a:p>
          <a:p>
            <a:r>
              <a:rPr lang="en-US" altLang="en-US" dirty="0"/>
              <a:t>Also caused by gastric or small bowel resections</a:t>
            </a:r>
          </a:p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Corticosteroids </a:t>
            </a:r>
          </a:p>
          <a:p>
            <a:pPr lvl="1"/>
            <a:r>
              <a:rPr lang="en-US" altLang="en-US" dirty="0"/>
              <a:t>Lifelong vitamin B</a:t>
            </a:r>
            <a:r>
              <a:rPr lang="en-US" altLang="en-US" baseline="-25000" dirty="0"/>
              <a:t>12</a:t>
            </a:r>
            <a:r>
              <a:rPr lang="en-US" altLang="en-US" dirty="0"/>
              <a:t>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6780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0CC2214-E4E0-4398-89D2-2FAD639B6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Idiopathic Autoimmune Hemolytic Anemia</a:t>
            </a:r>
            <a:endParaRPr lang="en-US" altLang="en-US" dirty="0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0016CE-406E-4108-B74F-BDF9EA759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214851"/>
          </a:xfrm>
        </p:spPr>
        <p:txBody>
          <a:bodyPr/>
          <a:lstStyle/>
          <a:p>
            <a:r>
              <a:rPr lang="en-US" altLang="en-US" dirty="0"/>
              <a:t>Autoantibodies attach to RBC’s </a:t>
            </a:r>
          </a:p>
          <a:p>
            <a:pPr lvl="1"/>
            <a:r>
              <a:rPr lang="en-US" altLang="en-US" dirty="0"/>
              <a:t>Lyse or agglutinate</a:t>
            </a:r>
          </a:p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Mild fatigue</a:t>
            </a:r>
          </a:p>
          <a:p>
            <a:pPr lvl="1"/>
            <a:r>
              <a:rPr lang="en-US" altLang="en-US" dirty="0"/>
              <a:t>Pallor</a:t>
            </a:r>
          </a:p>
          <a:p>
            <a:pPr lvl="1"/>
            <a:r>
              <a:rPr lang="en-US" altLang="en-US" dirty="0"/>
              <a:t>Hypotension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Jaundice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122936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CF4B855-E934-4A46-9A5B-F884D9522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Idiopathic Autoimmune Hemolytic Anemia </a:t>
            </a:r>
            <a:r>
              <a:rPr lang="en-US" altLang="en-US" dirty="0"/>
              <a:t>(continued)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56D4E356-C024-4112-89A0-270695E65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Therapeutic interventions</a:t>
            </a:r>
          </a:p>
          <a:p>
            <a:pPr lvl="1"/>
            <a:r>
              <a:rPr lang="en-US" altLang="en-US"/>
              <a:t>Immunosuppressive medications</a:t>
            </a:r>
          </a:p>
          <a:p>
            <a:pPr lvl="1"/>
            <a:r>
              <a:rPr lang="en-US" altLang="en-US"/>
              <a:t>Oxygen</a:t>
            </a:r>
          </a:p>
          <a:p>
            <a:pPr lvl="1"/>
            <a:r>
              <a:rPr lang="en-US" altLang="en-US"/>
              <a:t>Corticosteroids</a:t>
            </a:r>
          </a:p>
          <a:p>
            <a:pPr lvl="1"/>
            <a:r>
              <a:rPr lang="en-US" altLang="en-US"/>
              <a:t>Folic acid </a:t>
            </a:r>
          </a:p>
          <a:p>
            <a:pPr lvl="1"/>
            <a:r>
              <a:rPr lang="en-US" altLang="en-US"/>
              <a:t>Transfusion</a:t>
            </a:r>
          </a:p>
          <a:p>
            <a:pPr lvl="1"/>
            <a:r>
              <a:rPr lang="en-US" altLang="en-US"/>
              <a:t>Erythrocytapheresis</a:t>
            </a:r>
          </a:p>
          <a:p>
            <a:pPr lvl="1"/>
            <a:r>
              <a:rPr lang="en-US" altLang="en-US"/>
              <a:t>Splenectomy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2108788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8D8E733-F007-4307-A46A-6EB269692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Hashimoto’</a:t>
            </a:r>
            <a:r>
              <a:rPr lang="en-US" altLang="ja-JP" noProof="1"/>
              <a:t>s Thyroiditis</a:t>
            </a:r>
            <a:endParaRPr lang="en-US" altLang="en-US" dirty="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A8D4BB0C-D178-47DB-83F1-24C34E781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Autoantibodies for thyroid-stimulating hormone, thyroid gland overstimulation</a:t>
            </a:r>
          </a:p>
          <a:p>
            <a:r>
              <a:rPr lang="en-US" altLang="en-US" dirty="0"/>
              <a:t>Then autoantibodies destroy thyroid, hypothyroidism</a:t>
            </a:r>
          </a:p>
          <a:p>
            <a:r>
              <a:rPr lang="en-US" altLang="en-US" dirty="0"/>
              <a:t>Lifelong thyroxine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202451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1CBB5A5-1ECB-45CF-9395-8941A69C7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Lupus Erythematosus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EC0FE8EA-AAAE-495E-9936-4CA7AE6EC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7848600" cy="4068763"/>
          </a:xfrm>
        </p:spPr>
        <p:txBody>
          <a:bodyPr/>
          <a:lstStyle/>
          <a:p>
            <a:r>
              <a:rPr lang="en-US" altLang="en-US" dirty="0"/>
              <a:t>Three types</a:t>
            </a:r>
          </a:p>
          <a:p>
            <a:pPr lvl="1"/>
            <a:r>
              <a:rPr lang="en-US" altLang="en-US" dirty="0"/>
              <a:t>Discoid lupus erythematosus (DLE)</a:t>
            </a:r>
          </a:p>
          <a:p>
            <a:pPr lvl="2"/>
            <a:r>
              <a:rPr lang="en-US" altLang="en-US" dirty="0"/>
              <a:t>Skin lesions </a:t>
            </a:r>
          </a:p>
          <a:p>
            <a:pPr lvl="1"/>
            <a:r>
              <a:rPr lang="en-US" altLang="en-US" dirty="0"/>
              <a:t>Drug-induced systemic lupus erythematosus (DILE)</a:t>
            </a:r>
          </a:p>
          <a:p>
            <a:pPr lvl="2"/>
            <a:r>
              <a:rPr lang="en-US" altLang="en-US" dirty="0"/>
              <a:t>After certain medication use</a:t>
            </a:r>
          </a:p>
          <a:p>
            <a:pPr lvl="1"/>
            <a:r>
              <a:rPr lang="en-US" altLang="en-US" dirty="0"/>
              <a:t>Systemic lupus erythematosus (SLE)</a:t>
            </a:r>
          </a:p>
          <a:p>
            <a:pPr lvl="2"/>
            <a:r>
              <a:rPr lang="en-US" altLang="en-US" dirty="0"/>
              <a:t>Chronic, inflammatory, multisystem disorder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489878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9C4C4F9-4AA7-4DE4-9332-351391A6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Lupus Erythematosus: Signs and Symptoms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2323BD26-F599-4981-80AF-3F4BBC3EB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DLE</a:t>
            </a:r>
          </a:p>
          <a:p>
            <a:pPr lvl="1"/>
            <a:r>
              <a:rPr lang="en-US" altLang="en-US" dirty="0"/>
              <a:t> Patchy, crusty, sharply defined skin plaques</a:t>
            </a:r>
          </a:p>
          <a:p>
            <a:pPr lvl="1"/>
            <a:r>
              <a:rPr lang="en-US" altLang="en-US" dirty="0"/>
              <a:t> Occur on face/sun-exposed areas</a:t>
            </a:r>
          </a:p>
          <a:p>
            <a:r>
              <a:rPr lang="en-US" altLang="en-US" dirty="0"/>
              <a:t>DILE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err="1"/>
              <a:t>Pleuropericardial</a:t>
            </a:r>
            <a:r>
              <a:rPr lang="en-US" altLang="en-US" dirty="0"/>
              <a:t> inflammation</a:t>
            </a:r>
          </a:p>
          <a:p>
            <a:pPr lvl="1"/>
            <a:r>
              <a:rPr lang="en-US" altLang="en-US" dirty="0"/>
              <a:t> Fever</a:t>
            </a:r>
          </a:p>
          <a:p>
            <a:pPr lvl="1"/>
            <a:r>
              <a:rPr lang="en-US" altLang="en-US" dirty="0"/>
              <a:t> Rash</a:t>
            </a:r>
          </a:p>
          <a:p>
            <a:pPr lvl="1"/>
            <a:r>
              <a:rPr lang="en-US" altLang="en-US" dirty="0"/>
              <a:t> Arthritis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69041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C34AD10-DC65-4059-83D0-588F220FD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Disorders of the Immune System</a:t>
            </a:r>
            <a:endParaRPr lang="en-US" altLang="en-US" dirty="0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79A2EBFC-F7A0-4450-B8F0-CF801864E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Three categories</a:t>
            </a:r>
          </a:p>
          <a:p>
            <a:pPr lvl="1"/>
            <a:r>
              <a:rPr lang="en-US" altLang="en-US"/>
              <a:t>Hypersensitivity reactions </a:t>
            </a:r>
          </a:p>
          <a:p>
            <a:pPr lvl="1"/>
            <a:r>
              <a:rPr lang="en-US" altLang="en-US"/>
              <a:t>Autoimmune disorders </a:t>
            </a:r>
          </a:p>
          <a:p>
            <a:pPr lvl="1"/>
            <a:r>
              <a:rPr lang="en-US" altLang="en-US"/>
              <a:t>Immune deficiencies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9603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D214EFF-2E56-4A32-9874-6B6D743BE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Systemic Lupus Erythematosus (S L E)</a:t>
            </a:r>
            <a:endParaRPr lang="en-US" altLang="en-US" dirty="0"/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ABBA83A2-EF83-4CE7-A881-CFDF2A70F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Etiology</a:t>
            </a:r>
          </a:p>
          <a:p>
            <a:pPr lvl="1"/>
            <a:r>
              <a:rPr lang="en-US" altLang="en-US"/>
              <a:t>Young women of childbearing years</a:t>
            </a:r>
          </a:p>
          <a:p>
            <a:pPr lvl="1"/>
            <a:r>
              <a:rPr lang="en-US" altLang="en-US"/>
              <a:t>First-degree relatives of lupus patients</a:t>
            </a:r>
          </a:p>
          <a:p>
            <a:pPr lvl="1"/>
            <a:r>
              <a:rPr lang="en-US" altLang="en-US"/>
              <a:t>African American/Hispanic population more likely to develop frequently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73348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BEFA63E-D704-487D-9396-7E445C6A5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en-US" dirty="0"/>
              <a:t>Systemic Lupus Erythematosus (SLE) (continued_1)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3D2E86-E02C-45FC-B615-D027A2785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382000" cy="4824451"/>
          </a:xfrm>
        </p:spPr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Early symptoms vague: Fatigue, fever</a:t>
            </a:r>
          </a:p>
          <a:p>
            <a:pPr lvl="1"/>
            <a:r>
              <a:rPr lang="en-US" altLang="en-US" dirty="0"/>
              <a:t>Dermatological: Butterfly rash, bruising photosensitivity, alopecia, pain, pruritis</a:t>
            </a:r>
          </a:p>
          <a:p>
            <a:pPr lvl="1"/>
            <a:r>
              <a:rPr lang="en-US" altLang="en-US" dirty="0"/>
              <a:t>Musculoskeletal: Arthralgia, arthritis</a:t>
            </a:r>
          </a:p>
          <a:p>
            <a:pPr lvl="1"/>
            <a:r>
              <a:rPr lang="en-US" altLang="en-US" dirty="0"/>
              <a:t>Hematological: Anemia, leukocytopenia, thrombocytopenia </a:t>
            </a:r>
          </a:p>
          <a:p>
            <a:pPr lvl="1"/>
            <a:r>
              <a:rPr lang="en-US" altLang="en-US" dirty="0"/>
              <a:t>Cardiopulmonary: Pericarditis, myocarditis, myocardial infarction, vasculitis, pleurisy, </a:t>
            </a:r>
            <a:r>
              <a:rPr lang="en-US" altLang="en-US" dirty="0" err="1"/>
              <a:t>valvular</a:t>
            </a:r>
            <a:r>
              <a:rPr lang="en-US" altLang="en-US" dirty="0"/>
              <a:t> disease</a:t>
            </a:r>
          </a:p>
        </p:txBody>
      </p:sp>
    </p:spTree>
    <p:extLst>
      <p:ext uri="{BB962C8B-B14F-4D97-AF65-F5344CB8AC3E}">
        <p14:creationId xmlns:p14="http://schemas.microsoft.com/office/powerpoint/2010/main" val="4001105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491BE14-B877-42E6-B04E-A0D77F124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en-US" dirty="0"/>
              <a:t>Systemic Lupus Erythematosus (SLE) (continued_2)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676B8AAF-F3CF-454E-AE34-FCC9F3CD7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367251"/>
          </a:xfrm>
        </p:spPr>
        <p:txBody>
          <a:bodyPr/>
          <a:lstStyle/>
          <a:p>
            <a:r>
              <a:rPr lang="en-US" altLang="en-US" dirty="0"/>
              <a:t>Signs and symptoms (continued)</a:t>
            </a:r>
          </a:p>
          <a:p>
            <a:pPr lvl="1"/>
            <a:r>
              <a:rPr lang="en-US" altLang="en-US" dirty="0"/>
              <a:t>Renal: Kidney disease, urinary tract infections, fluid and electrolyte imbalances </a:t>
            </a:r>
          </a:p>
          <a:p>
            <a:pPr lvl="1"/>
            <a:r>
              <a:rPr lang="en-US" altLang="en-US" dirty="0"/>
              <a:t>Central nervous system: C</a:t>
            </a:r>
            <a:r>
              <a:rPr lang="fr-FR" altLang="en-US" dirty="0" err="1"/>
              <a:t>ranial</a:t>
            </a:r>
            <a:r>
              <a:rPr lang="fr-FR" altLang="en-US" dirty="0"/>
              <a:t> neuropathies, </a:t>
            </a:r>
            <a:r>
              <a:rPr lang="fr-FR" altLang="en-US" dirty="0" err="1"/>
              <a:t>seizures</a:t>
            </a:r>
            <a:r>
              <a:rPr lang="fr-FR" altLang="en-US" dirty="0"/>
              <a:t>, cognitive </a:t>
            </a:r>
            <a:r>
              <a:rPr lang="fr-FR" altLang="en-US" dirty="0" err="1"/>
              <a:t>impairment</a:t>
            </a:r>
            <a:endParaRPr lang="fr-FR" altLang="en-US" dirty="0"/>
          </a:p>
          <a:p>
            <a:pPr lvl="1"/>
            <a:r>
              <a:rPr lang="en-US" altLang="en-US" dirty="0"/>
              <a:t>Gastrointestinal: Anorexia, ascites, pancreatitis, intestinal vasculitis </a:t>
            </a:r>
          </a:p>
          <a:p>
            <a:pPr lvl="1"/>
            <a:r>
              <a:rPr lang="en-US" altLang="en-US" dirty="0"/>
              <a:t>Ophthalmological: Conjunctivitis, dry eyes, glaucoma, cataracts, retinal pigmentation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908525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A82EDEB-D845-4BAB-93C3-1EC62BD37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en-US" dirty="0"/>
              <a:t>Systemic Lupus Erythematosus (SLE) (continued_3)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8AB3BF15-550F-431F-A631-F9336A72B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Symptomatic management</a:t>
            </a:r>
          </a:p>
          <a:p>
            <a:pPr lvl="1"/>
            <a:r>
              <a:rPr lang="en-US" altLang="en-US" dirty="0"/>
              <a:t>NSAID’s</a:t>
            </a:r>
          </a:p>
          <a:p>
            <a:pPr lvl="1"/>
            <a:r>
              <a:rPr lang="en-US" altLang="en-US" dirty="0"/>
              <a:t>Immunosuppressants</a:t>
            </a:r>
          </a:p>
          <a:p>
            <a:pPr lvl="1"/>
            <a:r>
              <a:rPr lang="en-US" altLang="en-US" dirty="0"/>
              <a:t>Corticosteroids</a:t>
            </a:r>
          </a:p>
          <a:p>
            <a:pPr lvl="1"/>
            <a:r>
              <a:rPr lang="en-US" altLang="en-US" dirty="0"/>
              <a:t>Antimalarials</a:t>
            </a:r>
          </a:p>
          <a:p>
            <a:pPr lvl="1"/>
            <a:r>
              <a:rPr lang="en-US" altLang="en-US" dirty="0"/>
              <a:t>IV immunoglobulin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118903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E47BFE0-F9C6-4A14-85E0-9024176BE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en-US" dirty="0"/>
              <a:t>Systemic Lupus Erythematosus (S L E) (continued_4)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0BFB41BE-DD95-4D8B-86AE-E3481994E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824451"/>
          </a:xfrm>
        </p:spPr>
        <p:txBody>
          <a:bodyPr/>
          <a:lstStyle/>
          <a:p>
            <a:r>
              <a:rPr lang="en-US" altLang="en-US" dirty="0"/>
              <a:t>Complications</a:t>
            </a:r>
          </a:p>
          <a:p>
            <a:pPr lvl="1"/>
            <a:r>
              <a:rPr lang="en-US" altLang="en-US" dirty="0"/>
              <a:t>Osteonecrosis</a:t>
            </a:r>
          </a:p>
          <a:p>
            <a:pPr lvl="1"/>
            <a:r>
              <a:rPr lang="en-US" altLang="en-US" dirty="0"/>
              <a:t>Kidney disease</a:t>
            </a:r>
          </a:p>
          <a:p>
            <a:pPr lvl="1"/>
            <a:r>
              <a:rPr lang="en-US" altLang="en-US" dirty="0"/>
              <a:t>Thrombocytopenia</a:t>
            </a:r>
          </a:p>
          <a:p>
            <a:pPr lvl="1"/>
            <a:r>
              <a:rPr lang="en-US" altLang="en-US" dirty="0"/>
              <a:t>Emboli</a:t>
            </a:r>
          </a:p>
          <a:p>
            <a:pPr lvl="1"/>
            <a:r>
              <a:rPr lang="en-US" altLang="en-US" dirty="0"/>
              <a:t>Myocarditis</a:t>
            </a:r>
          </a:p>
          <a:p>
            <a:pPr lvl="1"/>
            <a:r>
              <a:rPr lang="en-US" altLang="en-US" dirty="0"/>
              <a:t>Vasculitis</a:t>
            </a:r>
          </a:p>
          <a:p>
            <a:pPr lvl="1"/>
            <a:r>
              <a:rPr lang="en-US" altLang="en-US" dirty="0"/>
              <a:t>Mesenteric or intestinal vasculitis</a:t>
            </a:r>
          </a:p>
          <a:p>
            <a:pPr lvl="1"/>
            <a:r>
              <a:rPr lang="en-US" altLang="en-US" dirty="0"/>
              <a:t>Sepsis </a:t>
            </a:r>
          </a:p>
        </p:txBody>
      </p:sp>
    </p:spTree>
    <p:extLst>
      <p:ext uri="{BB962C8B-B14F-4D97-AF65-F5344CB8AC3E}">
        <p14:creationId xmlns:p14="http://schemas.microsoft.com/office/powerpoint/2010/main" val="182489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42549F3-6FCD-4221-9C4B-0E3BAB3D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en-US" dirty="0"/>
              <a:t>Systemic Lupus Erythematosus (SLE) (continued_5)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6C082374-E11C-4786-9BE3-BF7360BDB1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Acute Pain</a:t>
            </a:r>
          </a:p>
          <a:p>
            <a:pPr lvl="1"/>
            <a:r>
              <a:rPr lang="en-US" altLang="en-US" i="1" dirty="0"/>
              <a:t>Disturbed Body Image</a:t>
            </a:r>
          </a:p>
          <a:p>
            <a:pPr lvl="1"/>
            <a:r>
              <a:rPr lang="en-US" altLang="en-US" i="1" dirty="0"/>
              <a:t>Fatigue </a:t>
            </a:r>
          </a:p>
          <a:p>
            <a:pPr lvl="1"/>
            <a:r>
              <a:rPr lang="en-US" altLang="en-US" i="1" dirty="0"/>
              <a:t>Ineffective Health Maintenance </a:t>
            </a:r>
          </a:p>
        </p:txBody>
      </p:sp>
    </p:spTree>
    <p:extLst>
      <p:ext uri="{BB962C8B-B14F-4D97-AF65-F5344CB8AC3E}">
        <p14:creationId xmlns:p14="http://schemas.microsoft.com/office/powerpoint/2010/main" val="520823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EE4D6DC-E3D2-40D0-9B9E-B75DB1E42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Ankylosing Spondylitis</a:t>
            </a:r>
            <a:endParaRPr lang="en-US" altLang="en-US" dirty="0"/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0E7164E0-11C7-457A-BA37-809DD8667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900651"/>
          </a:xfrm>
        </p:spPr>
        <p:txBody>
          <a:bodyPr/>
          <a:lstStyle/>
          <a:p>
            <a:r>
              <a:rPr lang="en-US" altLang="en-US" dirty="0"/>
              <a:t>Chronic progressive inflammatory disease</a:t>
            </a:r>
          </a:p>
          <a:p>
            <a:pPr lvl="1"/>
            <a:r>
              <a:rPr lang="en-US" altLang="en-US" dirty="0"/>
              <a:t>Sacroiliac, costovertebral, large peripheral joints</a:t>
            </a:r>
          </a:p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Lower back stiffness</a:t>
            </a:r>
          </a:p>
          <a:p>
            <a:pPr lvl="1"/>
            <a:r>
              <a:rPr lang="en-US" altLang="en-US" dirty="0"/>
              <a:t>Pain</a:t>
            </a:r>
          </a:p>
          <a:p>
            <a:pPr lvl="1"/>
            <a:r>
              <a:rPr lang="en-US" altLang="en-US" dirty="0"/>
              <a:t>Lordosis, kyphosis</a:t>
            </a:r>
          </a:p>
          <a:p>
            <a:pPr lvl="1"/>
            <a:r>
              <a:rPr lang="en-US" altLang="en-US" dirty="0"/>
              <a:t>Spasms</a:t>
            </a:r>
          </a:p>
          <a:p>
            <a:pPr lvl="1"/>
            <a:r>
              <a:rPr lang="en-US" altLang="en-US" dirty="0"/>
              <a:t>Fatigue</a:t>
            </a:r>
          </a:p>
          <a:p>
            <a:pPr lvl="1"/>
            <a:r>
              <a:rPr lang="en-US" altLang="en-US" dirty="0"/>
              <a:t>Anorexia, weight loss</a:t>
            </a:r>
          </a:p>
        </p:txBody>
      </p:sp>
    </p:spTree>
    <p:extLst>
      <p:ext uri="{BB962C8B-B14F-4D97-AF65-F5344CB8AC3E}">
        <p14:creationId xmlns:p14="http://schemas.microsoft.com/office/powerpoint/2010/main" val="630087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5A21CBA-8AE8-4636-AEF0-57B64AAC8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Ankylosing Spondylitis </a:t>
            </a:r>
            <a:r>
              <a:rPr lang="en-US" altLang="en-US" dirty="0"/>
              <a:t>(continued)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277371B4-8B3D-45DF-9881-D607CAEAE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443451"/>
          </a:xfrm>
        </p:spPr>
        <p:txBody>
          <a:bodyPr/>
          <a:lstStyle/>
          <a:p>
            <a:r>
              <a:rPr lang="en-US" altLang="en-US" dirty="0"/>
              <a:t>No cure, supportive care, surgery</a:t>
            </a:r>
          </a:p>
          <a:p>
            <a:r>
              <a:rPr lang="en-US" altLang="en-US" dirty="0"/>
              <a:t>Education: Range-of-motion frequently</a:t>
            </a:r>
          </a:p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Chronic Pain</a:t>
            </a:r>
          </a:p>
          <a:p>
            <a:pPr lvl="1"/>
            <a:r>
              <a:rPr lang="en-US" altLang="en-US" i="1" dirty="0"/>
              <a:t>Powerlessness</a:t>
            </a:r>
          </a:p>
          <a:p>
            <a:pPr lvl="1"/>
            <a:r>
              <a:rPr lang="en-US" altLang="en-US" i="1" dirty="0"/>
              <a:t>Fatigue</a:t>
            </a:r>
          </a:p>
          <a:p>
            <a:pPr lvl="1"/>
            <a:r>
              <a:rPr lang="en-US" altLang="en-US" i="1" dirty="0"/>
              <a:t>Self-Care Deficit</a:t>
            </a:r>
          </a:p>
          <a:p>
            <a:pPr lvl="1"/>
            <a:r>
              <a:rPr lang="en-US" altLang="en-US" i="1" dirty="0"/>
              <a:t>Impaired Physical Mobility </a:t>
            </a:r>
            <a:endParaRPr lang="en-US" altLang="en-US" i="1" noProof="1"/>
          </a:p>
        </p:txBody>
      </p:sp>
    </p:spTree>
    <p:extLst>
      <p:ext uri="{BB962C8B-B14F-4D97-AF65-F5344CB8AC3E}">
        <p14:creationId xmlns:p14="http://schemas.microsoft.com/office/powerpoint/2010/main" val="4254868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AC1D70F-6E2D-4DC6-BB19-E1064ED4D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Immune Deficiencies</a:t>
            </a:r>
            <a:endParaRPr lang="en-US" altLang="en-US" dirty="0"/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7DEF8FCD-367E-4460-AA00-DC742681F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or more components of the immune system is completely absent or deficient.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478989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9E5137D-B1E4-454D-95EC-FD43A6EFB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r>
              <a:rPr lang="en-US" altLang="en-US" noProof="1"/>
              <a:t>Hypogammaglobulinemia</a:t>
            </a:r>
            <a:endParaRPr lang="en-US" altLang="en-US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03763E5E-6D04-4D73-BA44-F52E7F354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367251"/>
          </a:xfrm>
        </p:spPr>
        <p:txBody>
          <a:bodyPr/>
          <a:lstStyle/>
          <a:p>
            <a:r>
              <a:rPr lang="en-US" altLang="en-US" dirty="0"/>
              <a:t>Absence/deficiency of one or more of five immunoglobulins from defective B cell function</a:t>
            </a:r>
          </a:p>
          <a:p>
            <a:r>
              <a:rPr lang="en-US" altLang="en-US" dirty="0"/>
              <a:t>Prone to infections</a:t>
            </a:r>
          </a:p>
          <a:p>
            <a:r>
              <a:rPr lang="en-US" altLang="en-US" dirty="0"/>
              <a:t>Therapeutic interventions </a:t>
            </a:r>
          </a:p>
          <a:p>
            <a:pPr lvl="1"/>
            <a:r>
              <a:rPr lang="en-US" altLang="en-US" dirty="0"/>
              <a:t>Minimizing infections </a:t>
            </a:r>
          </a:p>
          <a:p>
            <a:pPr lvl="1"/>
            <a:r>
              <a:rPr lang="en-US" altLang="en-US" dirty="0"/>
              <a:t>IgG injections </a:t>
            </a:r>
          </a:p>
          <a:p>
            <a:pPr lvl="1"/>
            <a:r>
              <a:rPr lang="en-US" altLang="en-US" dirty="0"/>
              <a:t>Fresh frozen plasma 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38873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FF2270B-16E5-47EC-9764-950CDC9A1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dirty="0"/>
              <a:t>Disorders of the Immune System (continued_1)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7BC82B23-ED6C-48A2-9223-B46B185F4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Hypersensitivity reactions </a:t>
            </a:r>
          </a:p>
          <a:p>
            <a:pPr lvl="1"/>
            <a:r>
              <a:rPr lang="en-US" altLang="en-US"/>
              <a:t>Anaphylaxis</a:t>
            </a:r>
          </a:p>
          <a:p>
            <a:pPr lvl="1"/>
            <a:r>
              <a:rPr lang="en-US" altLang="en-US"/>
              <a:t>Hemolytic transfusion reactions</a:t>
            </a:r>
          </a:p>
          <a:p>
            <a:pPr lvl="1"/>
            <a:r>
              <a:rPr lang="en-US" altLang="en-US"/>
              <a:t>Measles</a:t>
            </a:r>
          </a:p>
          <a:p>
            <a:pPr lvl="1"/>
            <a:r>
              <a:rPr lang="en-US" altLang="en-US"/>
              <a:t>Transplant rejections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2572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altLang="en-US" dirty="0"/>
              <a:t>Which of these are the three categories of immune disorders? </a:t>
            </a:r>
            <a:r>
              <a:rPr lang="en-US" altLang="en-US" sz="2800" i="1" dirty="0"/>
              <a:t>Select all that apply.</a:t>
            </a:r>
            <a:endParaRPr lang="en-US" sz="28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A352A-F290-4D7A-AE79-054E42BEEE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2971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Hypersensitivity reactions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Autoimmune disorders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Immune deficiencies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Arthritis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Anemia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51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 Answer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1, 2, 3</a:t>
            </a:r>
            <a:endParaRPr lang="en-US" b="1" dirty="0">
              <a:solidFill>
                <a:srgbClr val="288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40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2019300"/>
          </a:xfrm>
        </p:spPr>
        <p:txBody>
          <a:bodyPr/>
          <a:lstStyle/>
          <a:p>
            <a:r>
              <a:rPr lang="en-US" altLang="en-US" dirty="0"/>
              <a:t>The nurse is observing a patient who is receiving an antibiotic. Which of these would the nurse recognize as signs of anaphylaxis? </a:t>
            </a:r>
            <a:r>
              <a:rPr lang="en-US" altLang="en-US" sz="2800" i="1" dirty="0"/>
              <a:t>Select all that apply.</a:t>
            </a:r>
            <a:endParaRPr lang="en-US" sz="28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A352A-F290-4D7A-AE79-054E42BEEE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257550"/>
            <a:ext cx="8534400" cy="2819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Stridor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Wheezing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Respiratory arrest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Hypertension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Bradycardia</a:t>
            </a:r>
          </a:p>
        </p:txBody>
      </p:sp>
    </p:spTree>
    <p:extLst>
      <p:ext uri="{BB962C8B-B14F-4D97-AF65-F5344CB8AC3E}">
        <p14:creationId xmlns:p14="http://schemas.microsoft.com/office/powerpoint/2010/main" val="4712208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1, 2, 3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0012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562100"/>
          </a:xfrm>
        </p:spPr>
        <p:txBody>
          <a:bodyPr/>
          <a:lstStyle/>
          <a:p>
            <a:r>
              <a:rPr lang="en-US" altLang="en-US" dirty="0"/>
              <a:t>Which of these would the nurse anticipate would be ordered for a patient experiencing anaphylaxis? </a:t>
            </a:r>
            <a:r>
              <a:rPr lang="en-US" altLang="en-US" sz="2800" i="1" dirty="0"/>
              <a:t>Select all that apply.</a:t>
            </a:r>
            <a:endParaRPr lang="en-US" sz="28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A352A-F290-4D7A-AE79-054E42BEEE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788920"/>
            <a:ext cx="8534400" cy="3505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Oxygen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Epinephrine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Insulin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Antihistamines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Corticosteroids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Mechanical ventilation</a:t>
            </a:r>
          </a:p>
        </p:txBody>
      </p:sp>
    </p:spTree>
    <p:extLst>
      <p:ext uri="{BB962C8B-B14F-4D97-AF65-F5344CB8AC3E}">
        <p14:creationId xmlns:p14="http://schemas.microsoft.com/office/powerpoint/2010/main" val="580784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1, 2, 4, 5, 6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1183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562100"/>
          </a:xfrm>
        </p:spPr>
        <p:txBody>
          <a:bodyPr/>
          <a:lstStyle/>
          <a:p>
            <a:r>
              <a:rPr lang="en-US" altLang="en-US" dirty="0"/>
              <a:t>Which of these nursing interventions would the nurse implement for a type I hypersensitivity reaction? </a:t>
            </a:r>
            <a:r>
              <a:rPr lang="en-US" altLang="en-US" sz="2800" i="1" dirty="0"/>
              <a:t>Select all that apply.</a:t>
            </a:r>
            <a:endParaRPr lang="en-US" sz="28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A352A-F290-4D7A-AE79-054E42BEEE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800350"/>
            <a:ext cx="8534400" cy="3352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Monitor respiratory status.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Monitor level of consciousness.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Place the patient in isolation.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Provide information.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Teach to avoid rubbing or applying pressure for itching.</a:t>
            </a:r>
          </a:p>
        </p:txBody>
      </p:sp>
    </p:spTree>
    <p:extLst>
      <p:ext uri="{BB962C8B-B14F-4D97-AF65-F5344CB8AC3E}">
        <p14:creationId xmlns:p14="http://schemas.microsoft.com/office/powerpoint/2010/main" val="2900344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5A5F7-123C-4D40-B2A6-894D297A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7191-1A41-4F4C-B110-838455B4F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1, 2, 4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41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9813ED5-B9E2-4C72-A9B6-769D9C70B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dirty="0"/>
              <a:t>Disorders of the Immune System (continued_2)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CCDF3D31-0814-4688-BEDC-F1FAF4397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Autoimmune disorders </a:t>
            </a:r>
          </a:p>
          <a:p>
            <a:pPr lvl="1"/>
            <a:r>
              <a:rPr lang="en-US" altLang="en-US"/>
              <a:t>Rheumatoid arthritis</a:t>
            </a:r>
          </a:p>
          <a:p>
            <a:pPr lvl="1"/>
            <a:r>
              <a:rPr lang="en-US" altLang="en-US"/>
              <a:t>Ulcerative colitis</a:t>
            </a:r>
          </a:p>
          <a:p>
            <a:pPr lvl="1"/>
            <a:r>
              <a:rPr lang="en-US" altLang="en-US"/>
              <a:t>Multiple sclerosis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05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9166E37-0FF8-4D95-B53C-C379B5AA0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dirty="0"/>
              <a:t>Disorders of the Immune System (continued_3)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2C54B34C-6BD0-42FB-97EF-D6CFA931A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Immune deficiencies </a:t>
            </a:r>
          </a:p>
          <a:p>
            <a:pPr lvl="1"/>
            <a:r>
              <a:rPr lang="en-US" altLang="en-US"/>
              <a:t> Hypogammaglobulinemia</a:t>
            </a:r>
          </a:p>
          <a:p>
            <a:pPr lvl="1"/>
            <a:r>
              <a:rPr lang="en-US" altLang="en-US"/>
              <a:t> Acquired immunodeficiency syndrome (AIDS)</a:t>
            </a:r>
            <a:endParaRPr lang="en-US" altLang="en-US" noProof="1"/>
          </a:p>
        </p:txBody>
      </p:sp>
    </p:spTree>
    <p:extLst>
      <p:ext uri="{BB962C8B-B14F-4D97-AF65-F5344CB8AC3E}">
        <p14:creationId xmlns:p14="http://schemas.microsoft.com/office/powerpoint/2010/main" val="52745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6595455-1E05-4195-B523-A1D5768C5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Hypersensitivity Reactions</a:t>
            </a:r>
            <a:endParaRPr lang="en-US" altLang="en-US" dirty="0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C5666FB7-F502-43C9-9F84-770FC97ED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Injury to body due to exaggerated response</a:t>
            </a:r>
          </a:p>
          <a:p>
            <a:r>
              <a:rPr lang="en-US" altLang="en-US" dirty="0"/>
              <a:t>Classified by way tissue is injured</a:t>
            </a:r>
          </a:p>
          <a:p>
            <a:pPr lvl="1"/>
            <a:r>
              <a:rPr lang="en-US" altLang="en-US" dirty="0"/>
              <a:t>Type 1, 2, 3, 4</a:t>
            </a:r>
          </a:p>
        </p:txBody>
      </p:sp>
    </p:spTree>
    <p:extLst>
      <p:ext uri="{BB962C8B-B14F-4D97-AF65-F5344CB8AC3E}">
        <p14:creationId xmlns:p14="http://schemas.microsoft.com/office/powerpoint/2010/main" val="397026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CAA401-E650-40DB-814B-7CFF1F3C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Type 1 Hypersensitivity Reaction</a:t>
            </a:r>
            <a:endParaRPr lang="en-US" altLang="en-US" dirty="0"/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77E1F5B-8703-4EF6-93AD-DB5D51530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Anaphylactic reaction</a:t>
            </a:r>
          </a:p>
          <a:p>
            <a:r>
              <a:rPr lang="en-US" altLang="en-US"/>
              <a:t>Occurs immediately </a:t>
            </a:r>
            <a:endParaRPr lang="en-US" altLang="en-US" noProof="1"/>
          </a:p>
          <a:p>
            <a:r>
              <a:rPr lang="en-US" altLang="en-US"/>
              <a:t>Mild to severe, life-threatening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818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_Nursing_Template_Sample.potx" id="{3A991383-4E37-45C3-BFBF-2CA8527BAB96}" vid="{4A2C48B4-D717-466E-8E9B-33A3E4646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939C3-7EE7-4FC7-818E-985D0213E860}">
  <ds:schemaRefs>
    <ds:schemaRef ds:uri="http://schemas.microsoft.com/office/2006/documentManagement/types"/>
    <ds:schemaRef ds:uri="http://schemas.microsoft.com/office/2006/metadata/properties"/>
    <ds:schemaRef ds:uri="00c73501-d892-4798-8321-2611750ec216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592d4b5-ef12-4eb7-8b0a-4321abea656b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3EC51-754D-45EA-999C-F8D2EB80A3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1478</Words>
  <Application>Microsoft Office PowerPoint</Application>
  <PresentationFormat>On-screen Show (4:3)</PresentationFormat>
  <Paragraphs>327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ＭＳ Ｐゴシック</vt:lpstr>
      <vt:lpstr>Arial</vt:lpstr>
      <vt:lpstr>Calibri</vt:lpstr>
      <vt:lpstr>Wingdings</vt:lpstr>
      <vt:lpstr>Office Theme</vt:lpstr>
      <vt:lpstr> </vt:lpstr>
      <vt:lpstr>Learning Outcomes</vt:lpstr>
      <vt:lpstr>Learning Outcomes (continued)</vt:lpstr>
      <vt:lpstr>Disorders of the Immune System</vt:lpstr>
      <vt:lpstr>Disorders of the Immune System (continued_1)</vt:lpstr>
      <vt:lpstr>Disorders of the Immune System (continued_2)</vt:lpstr>
      <vt:lpstr>Disorders of the Immune System (continued_3)</vt:lpstr>
      <vt:lpstr>Hypersensitivity Reactions</vt:lpstr>
      <vt:lpstr>Type 1 Hypersensitivity Reaction</vt:lpstr>
      <vt:lpstr>Type 1 Hypersensitivity Reaction (continued)</vt:lpstr>
      <vt:lpstr>Allergic Rhinitis</vt:lpstr>
      <vt:lpstr>Atopic Dermatitis</vt:lpstr>
      <vt:lpstr>Anaphylaxis</vt:lpstr>
      <vt:lpstr>Anaphylaxis (continued)</vt:lpstr>
      <vt:lpstr>Urticaria (Hives) </vt:lpstr>
      <vt:lpstr>Angioedema</vt:lpstr>
      <vt:lpstr>Nursing Diagnoses</vt:lpstr>
      <vt:lpstr>Nursing Care</vt:lpstr>
      <vt:lpstr>Type 2 Hypersensitivity Reaction</vt:lpstr>
      <vt:lpstr>Type 2 Hypersensitivity Reaction (continued)</vt:lpstr>
      <vt:lpstr>Hemolytic Transfusion Reaction</vt:lpstr>
      <vt:lpstr>Hemolytic Transfusion Reaction (continued_1)</vt:lpstr>
      <vt:lpstr>Hemolytic Transfusion Reaction (continued_2)</vt:lpstr>
      <vt:lpstr>Type 3 Hypersensitivity Reaction</vt:lpstr>
      <vt:lpstr>Type 3 Hypersensitivity Reaction (continued)</vt:lpstr>
      <vt:lpstr>Serum Sickness</vt:lpstr>
      <vt:lpstr>Serum Sickness (continued)</vt:lpstr>
      <vt:lpstr>Type 4 Hypersensitivity Reaction</vt:lpstr>
      <vt:lpstr>Type 4 Hypersensitivity Reaction (continued)</vt:lpstr>
      <vt:lpstr>Contact Dermatitis</vt:lpstr>
      <vt:lpstr>Contact Dermatitis (continued)</vt:lpstr>
      <vt:lpstr> Transplant Rejection</vt:lpstr>
      <vt:lpstr>Autoimmune Disorders</vt:lpstr>
      <vt:lpstr>Pernicious Anemia</vt:lpstr>
      <vt:lpstr>Idiopathic Autoimmune Hemolytic Anemia</vt:lpstr>
      <vt:lpstr>Idiopathic Autoimmune Hemolytic Anemia (continued)</vt:lpstr>
      <vt:lpstr>Hashimoto’s Thyroiditis</vt:lpstr>
      <vt:lpstr>Lupus Erythematosus</vt:lpstr>
      <vt:lpstr>Lupus Erythematosus: Signs and Symptoms</vt:lpstr>
      <vt:lpstr>Systemic Lupus Erythematosus (S L E)</vt:lpstr>
      <vt:lpstr>Systemic Lupus Erythematosus (SLE) (continued_1)</vt:lpstr>
      <vt:lpstr>Systemic Lupus Erythematosus (SLE) (continued_2)</vt:lpstr>
      <vt:lpstr>Systemic Lupus Erythematosus (SLE) (continued_3)</vt:lpstr>
      <vt:lpstr>Systemic Lupus Erythematosus (S L E) (continued_4)</vt:lpstr>
      <vt:lpstr>Systemic Lupus Erythematosus (SLE) (continued_5)</vt:lpstr>
      <vt:lpstr>Ankylosing Spondylitis</vt:lpstr>
      <vt:lpstr>Ankylosing Spondylitis (continued)</vt:lpstr>
      <vt:lpstr>Immune Deficiencies</vt:lpstr>
      <vt:lpstr>Hypogammaglobulinemia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 (continued_3)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 Nursing Care of Patients with Immune Disorders</dc:title>
  <dc:creator>Williams and Hopper</dc:creator>
  <cp:lastModifiedBy>Paula Reeves</cp:lastModifiedBy>
  <cp:revision>126</cp:revision>
  <cp:lastPrinted>2023-08-08T18:24:51Z</cp:lastPrinted>
  <dcterms:created xsi:type="dcterms:W3CDTF">2019-01-22T06:29:46Z</dcterms:created>
  <dcterms:modified xsi:type="dcterms:W3CDTF">2023-08-08T18:25:27Z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