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3"/>
  </p:notesMasterIdLst>
  <p:handoutMasterIdLst>
    <p:handoutMasterId r:id="rId64"/>
  </p:handoutMasterIdLst>
  <p:sldIdLst>
    <p:sldId id="31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</p:sldIdLst>
  <p:sldSz cx="9144000" cy="6858000" type="screen4x3"/>
  <p:notesSz cx="6950075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5501" autoAdjust="0"/>
  </p:normalViewPr>
  <p:slideViewPr>
    <p:cSldViewPr>
      <p:cViewPr varScale="1">
        <p:scale>
          <a:sx n="121" d="100"/>
          <a:sy n="121" d="100"/>
        </p:scale>
        <p:origin x="1350" y="108"/>
      </p:cViewPr>
      <p:guideLst>
        <p:guide orient="horz" pos="912"/>
        <p:guide pos="2880"/>
      </p:guideLst>
    </p:cSldViewPr>
  </p:slideViewPr>
  <p:outlineViewPr>
    <p:cViewPr>
      <p:scale>
        <a:sx n="33" d="100"/>
        <a:sy n="33" d="100"/>
      </p:scale>
      <p:origin x="0" y="-404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0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3810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2971800" y="2362200"/>
            <a:ext cx="6011334" cy="1219199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28467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873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14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421770" y="2391819"/>
            <a:ext cx="5411987" cy="5355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2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88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©2019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 userDrawn="1"/>
        </p:nvPicPr>
        <p:blipFill>
          <a:blip r:embed="rId20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684" r:id="rId5"/>
    <p:sldLayoutId id="2147483692" r:id="rId6"/>
    <p:sldLayoutId id="2147483678" r:id="rId7"/>
    <p:sldLayoutId id="2147483679" r:id="rId8"/>
    <p:sldLayoutId id="2147483680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6" r:id="rId16"/>
    <p:sldLayoutId id="2147483697" r:id="rId17"/>
    <p:sldLayoutId id="2147483698" r:id="rId18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Book cover for Williams and Hopper: Understanding Medical-Surgical Nursing, 6th Edition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3011"/>
          <a:stretch>
            <a:fillRect/>
          </a:stretch>
        </p:blipFill>
        <p:spPr/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A3E92E8D-BF80-415F-8993-BC7C9E988BD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x-none" dirty="0"/>
              <a:t>Chapter 20</a:t>
            </a:r>
            <a:endParaRPr lang="en-US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3423557" y="3008008"/>
            <a:ext cx="5410200" cy="1106791"/>
          </a:xfrm>
        </p:spPr>
        <p:txBody>
          <a:bodyPr/>
          <a:lstStyle/>
          <a:p>
            <a:r>
              <a:rPr lang="en-US" altLang="en-US" dirty="0"/>
              <a:t>Nursing Care of Patients with </a:t>
            </a:r>
          </a:p>
          <a:p>
            <a:r>
              <a:rPr lang="en-US" altLang="en-US" dirty="0"/>
              <a:t>HIV Disease and AIDS</a:t>
            </a:r>
          </a:p>
        </p:txBody>
      </p:sp>
      <p:sp>
        <p:nvSpPr>
          <p:cNvPr id="6146" name="Rectangle 2" hidden="1">
            <a:extLst>
              <a:ext uri="{FF2B5EF4-FFF2-40B4-BE49-F238E27FC236}">
                <a16:creationId xmlns:a16="http://schemas.microsoft.com/office/drawing/2014/main" id="{4FA41D31-72CB-4FEF-BAF0-46FE457F66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51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07CB684-0D4F-4673-9EFB-897C4E992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Antiviral Drugs and the 7 Steps</a:t>
            </a:r>
            <a:endParaRPr lang="en-US" altLang="en-US" dirty="0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4B3EF7E5-82D6-4DCB-8B2D-53499F5A1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Binding: </a:t>
            </a:r>
            <a:r>
              <a:rPr lang="en-GB" dirty="0"/>
              <a:t>Cellular chemokine receptor type 5 (CCR5)</a:t>
            </a:r>
            <a:r>
              <a:rPr lang="en-GB" altLang="x-none" dirty="0"/>
              <a:t> antagonists block attachment</a:t>
            </a:r>
            <a:endParaRPr lang="en-US" altLang="en-US" dirty="0"/>
          </a:p>
          <a:p>
            <a:r>
              <a:rPr lang="en-US" altLang="en-US" dirty="0"/>
              <a:t>Fusion: </a:t>
            </a:r>
            <a:r>
              <a:rPr lang="en-GB" altLang="x-none" dirty="0"/>
              <a:t>Fusion inhibitors </a:t>
            </a:r>
            <a:endParaRPr lang="en-US" altLang="x-none" dirty="0"/>
          </a:p>
          <a:p>
            <a:r>
              <a:rPr lang="en-US" altLang="en-US" dirty="0"/>
              <a:t>Reverse transcriptase: Stopped by n</a:t>
            </a:r>
            <a:r>
              <a:rPr lang="en-GB" dirty="0"/>
              <a:t>on-nucleoside reverse transcriptase inhibitors (NNRTI</a:t>
            </a:r>
            <a:r>
              <a:rPr lang="en-US" altLang="en-US" dirty="0"/>
              <a:t>’</a:t>
            </a:r>
            <a:r>
              <a:rPr lang="en-GB" dirty="0"/>
              <a:t>s)</a:t>
            </a:r>
            <a:r>
              <a:rPr lang="en-US" dirty="0"/>
              <a:t>, n</a:t>
            </a:r>
            <a:r>
              <a:rPr lang="en-GB" dirty="0" err="1"/>
              <a:t>ucleoside</a:t>
            </a:r>
            <a:r>
              <a:rPr lang="en-GB" dirty="0"/>
              <a:t> reverse transcriptase inhibitors (NRTI</a:t>
            </a:r>
            <a:r>
              <a:rPr lang="en-US" altLang="en-US" dirty="0"/>
              <a:t>’</a:t>
            </a:r>
            <a:r>
              <a:rPr lang="en-GB" dirty="0"/>
              <a:t>s)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96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CBEDE70-81A8-4622-9A15-7E8872374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Antiviral Drugs and the 7 Steps (continued)</a:t>
            </a:r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34AC5785-6068-4254-9272-434D6ED96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4068763"/>
          </a:xfrm>
        </p:spPr>
        <p:txBody>
          <a:bodyPr/>
          <a:lstStyle/>
          <a:p>
            <a:r>
              <a:rPr lang="en-US" altLang="en-US" dirty="0"/>
              <a:t>Integrase: </a:t>
            </a:r>
            <a:r>
              <a:rPr lang="en-GB" altLang="x-none" dirty="0"/>
              <a:t>Integrase inhibitors</a:t>
            </a:r>
            <a:endParaRPr lang="en-US" altLang="en-US" dirty="0"/>
          </a:p>
          <a:p>
            <a:r>
              <a:rPr lang="en-US" altLang="en-US" dirty="0"/>
              <a:t>Replication: Prevented by </a:t>
            </a:r>
            <a:r>
              <a:rPr lang="en-GB" altLang="x-none" dirty="0"/>
              <a:t>NNRTI</a:t>
            </a:r>
            <a:r>
              <a:rPr lang="en-US" altLang="en-US" dirty="0"/>
              <a:t>’</a:t>
            </a:r>
            <a:r>
              <a:rPr lang="en-GB" altLang="x-none" dirty="0"/>
              <a:t>s, NRTI</a:t>
            </a:r>
            <a:r>
              <a:rPr lang="en-US" altLang="en-US" dirty="0"/>
              <a:t>’</a:t>
            </a:r>
            <a:r>
              <a:rPr lang="en-GB" altLang="x-none" dirty="0"/>
              <a:t>s</a:t>
            </a:r>
            <a:endParaRPr lang="en-US" altLang="en-US" dirty="0"/>
          </a:p>
          <a:p>
            <a:r>
              <a:rPr lang="en-US" altLang="en-US" dirty="0"/>
              <a:t>Packaging</a:t>
            </a:r>
          </a:p>
          <a:p>
            <a:r>
              <a:rPr lang="en-US" altLang="en-US" dirty="0"/>
              <a:t>Budding: Protease inhibitors </a:t>
            </a:r>
          </a:p>
        </p:txBody>
      </p:sp>
    </p:spTree>
    <p:extLst>
      <p:ext uri="{BB962C8B-B14F-4D97-AF65-F5344CB8AC3E}">
        <p14:creationId xmlns:p14="http://schemas.microsoft.com/office/powerpoint/2010/main" val="403797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C26FD45-945D-4A39-9BAD-7E8A99D85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Progression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711AC8F-BF79-41A6-95AA-8454ECF3B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Initial infection</a:t>
            </a:r>
          </a:p>
          <a:p>
            <a:r>
              <a:rPr lang="en-US" altLang="en-US" dirty="0"/>
              <a:t>Clinical latency: Symptom-free period</a:t>
            </a:r>
          </a:p>
          <a:p>
            <a:r>
              <a:rPr lang="en-US" altLang="en-US" dirty="0"/>
              <a:t>CD4 T lymphocytes decreasing</a:t>
            </a:r>
          </a:p>
          <a:p>
            <a:r>
              <a:rPr lang="en-US" altLang="en-US" dirty="0"/>
              <a:t>8 to 12 years until symptoms of HIV </a:t>
            </a:r>
          </a:p>
          <a:p>
            <a:r>
              <a:rPr lang="en-US" altLang="en-US" dirty="0"/>
              <a:t>Symptoms are of weakening immune system</a:t>
            </a:r>
          </a:p>
        </p:txBody>
      </p:sp>
    </p:spTree>
    <p:extLst>
      <p:ext uri="{BB962C8B-B14F-4D97-AF65-F5344CB8AC3E}">
        <p14:creationId xmlns:p14="http://schemas.microsoft.com/office/powerpoint/2010/main" val="87506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C26FD45-945D-4A39-9BAD-7E8A99D85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Progression (continued_1)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711AC8F-BF79-41A6-95AA-8454ECF3B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AIDS</a:t>
            </a:r>
          </a:p>
          <a:p>
            <a:pPr lvl="1"/>
            <a:r>
              <a:rPr lang="en-US" altLang="en-US" dirty="0"/>
              <a:t>CD4 T lymphocytes less than 200 cells/</a:t>
            </a:r>
            <a:r>
              <a:rPr lang="en-US" dirty="0"/>
              <a:t>microliter</a:t>
            </a:r>
            <a:endParaRPr lang="en-US" altLang="en-US" dirty="0"/>
          </a:p>
          <a:p>
            <a:pPr lvl="1"/>
            <a:r>
              <a:rPr lang="en-GB" altLang="en-US" dirty="0"/>
              <a:t>CD4 T lymphocyte less than 14% of total lymphocytes</a:t>
            </a:r>
            <a:endParaRPr lang="en-US" altLang="en-US" dirty="0"/>
          </a:p>
          <a:p>
            <a:pPr lvl="1"/>
            <a:r>
              <a:rPr lang="en-US" altLang="en-US" dirty="0"/>
              <a:t>Opportunistic infections/cancers</a:t>
            </a:r>
          </a:p>
        </p:txBody>
      </p:sp>
    </p:spTree>
    <p:extLst>
      <p:ext uri="{BB962C8B-B14F-4D97-AF65-F5344CB8AC3E}">
        <p14:creationId xmlns:p14="http://schemas.microsoft.com/office/powerpoint/2010/main" val="43293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>
            <a:extLst>
              <a:ext uri="{FF2B5EF4-FFF2-40B4-BE49-F238E27FC236}">
                <a16:creationId xmlns:a16="http://schemas.microsoft.com/office/drawing/2014/main" id="{58E27FC0-24BE-4461-A3DB-4BEE06EA04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Progression (continued_2)</a:t>
            </a:r>
          </a:p>
        </p:txBody>
      </p:sp>
      <p:pic>
        <p:nvPicPr>
          <p:cNvPr id="3" name="Content Placeholder 2" descr="C D 4 + T-lymphocyte count during H I V disease and AIDS measured by H I V infection phases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41" y="1676400"/>
            <a:ext cx="6937862" cy="3741156"/>
          </a:xfrm>
        </p:spPr>
      </p:pic>
    </p:spTree>
    <p:extLst>
      <p:ext uri="{BB962C8B-B14F-4D97-AF65-F5344CB8AC3E}">
        <p14:creationId xmlns:p14="http://schemas.microsoft.com/office/powerpoint/2010/main" val="2009019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938FB4F-21F0-44CE-A60C-2BED691A6F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Prevention 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C9E845B4-2A34-4C55-BBC7-89D44519BB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Prevention/education to manage epidemic</a:t>
            </a:r>
          </a:p>
          <a:p>
            <a:r>
              <a:rPr lang="en-US" altLang="en-US" dirty="0"/>
              <a:t>Centers for Disease Control and Prevention (CDC) recommendation</a:t>
            </a:r>
          </a:p>
          <a:p>
            <a:pPr lvl="1"/>
            <a:r>
              <a:rPr lang="en-US" altLang="en-US" dirty="0"/>
              <a:t>Teach all ages from older children through older adults.</a:t>
            </a:r>
          </a:p>
        </p:txBody>
      </p:sp>
    </p:spTree>
    <p:extLst>
      <p:ext uri="{BB962C8B-B14F-4D97-AF65-F5344CB8AC3E}">
        <p14:creationId xmlns:p14="http://schemas.microsoft.com/office/powerpoint/2010/main" val="22101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143BC0-CEB8-4370-B805-CC07109DA9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Older Adults and HIV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63CD50D8-900D-4373-B565-9EB4E4B01C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2014: 17% over age 50</a:t>
            </a:r>
          </a:p>
          <a:p>
            <a:r>
              <a:rPr lang="en-US" altLang="en-US" dirty="0"/>
              <a:t>Diagnosed late when AIDS present</a:t>
            </a:r>
          </a:p>
          <a:p>
            <a:r>
              <a:rPr lang="en-US" altLang="en-US" dirty="0"/>
              <a:t>Less likely to</a:t>
            </a:r>
          </a:p>
          <a:p>
            <a:pPr lvl="1"/>
            <a:r>
              <a:rPr lang="en-US" altLang="en-US" dirty="0"/>
              <a:t>Be tested for HIV</a:t>
            </a:r>
          </a:p>
          <a:p>
            <a:pPr lvl="1"/>
            <a:r>
              <a:rPr lang="en-US" altLang="en-US" dirty="0"/>
              <a:t>Use condoms</a:t>
            </a:r>
          </a:p>
          <a:p>
            <a:r>
              <a:rPr lang="en-US" altLang="en-US" dirty="0"/>
              <a:t>Increased risk from aging immune system</a:t>
            </a:r>
          </a:p>
          <a:p>
            <a:r>
              <a:rPr lang="en-US" altLang="en-US" dirty="0"/>
              <a:t>Women at increased risk</a:t>
            </a:r>
          </a:p>
        </p:txBody>
      </p:sp>
    </p:spTree>
    <p:extLst>
      <p:ext uri="{BB962C8B-B14F-4D97-AF65-F5344CB8AC3E}">
        <p14:creationId xmlns:p14="http://schemas.microsoft.com/office/powerpoint/2010/main" val="287466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AE15138-C59A-4C6D-BE77-F16A883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Mode of Transmission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D861959-AA64-4173-BA87-66D21DA4B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Through HIV-infected </a:t>
            </a:r>
          </a:p>
          <a:p>
            <a:pPr lvl="1"/>
            <a:r>
              <a:rPr lang="en-US" altLang="en-US" dirty="0"/>
              <a:t>Blood</a:t>
            </a:r>
          </a:p>
          <a:p>
            <a:pPr lvl="1"/>
            <a:r>
              <a:rPr lang="en-US" altLang="en-US" dirty="0"/>
              <a:t>Breast milk </a:t>
            </a:r>
          </a:p>
          <a:p>
            <a:pPr lvl="1"/>
            <a:r>
              <a:rPr lang="en-US" altLang="en-US" dirty="0"/>
              <a:t>Semen</a:t>
            </a:r>
          </a:p>
          <a:p>
            <a:pPr lvl="1"/>
            <a:r>
              <a:rPr lang="en-US" altLang="en-US" dirty="0"/>
              <a:t>Vaginal secretions</a:t>
            </a:r>
          </a:p>
          <a:p>
            <a:r>
              <a:rPr lang="en-US" altLang="en-US" dirty="0"/>
              <a:t>HIV not spread casually</a:t>
            </a:r>
          </a:p>
        </p:txBody>
      </p:sp>
    </p:spTree>
    <p:extLst>
      <p:ext uri="{BB962C8B-B14F-4D97-AF65-F5344CB8AC3E}">
        <p14:creationId xmlns:p14="http://schemas.microsoft.com/office/powerpoint/2010/main" val="3098586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1B4A776-53B1-4EE7-A631-82E370DCE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Routes of Transmission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78CBA1A-DBDB-4647-943B-1D87B931D9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Sexual </a:t>
            </a:r>
          </a:p>
          <a:p>
            <a:r>
              <a:rPr lang="en-US" altLang="en-US"/>
              <a:t>Parenteral </a:t>
            </a:r>
          </a:p>
          <a:p>
            <a:r>
              <a:rPr lang="en-US" altLang="en-US"/>
              <a:t>Perinatal </a:t>
            </a:r>
          </a:p>
        </p:txBody>
      </p:sp>
    </p:spTree>
    <p:extLst>
      <p:ext uri="{BB962C8B-B14F-4D97-AF65-F5344CB8AC3E}">
        <p14:creationId xmlns:p14="http://schemas.microsoft.com/office/powerpoint/2010/main" val="117457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8F721AC-6728-454A-A7D7-2145D8B0D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Pre-Exposure Prophylaxis (</a:t>
            </a:r>
            <a:r>
              <a:rPr lang="en-US" altLang="en-US" dirty="0" err="1"/>
              <a:t>PrEP</a:t>
            </a:r>
            <a:r>
              <a:rPr lang="en-US" altLang="en-US" dirty="0"/>
              <a:t>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C27ED43-F386-4689-AE11-108DD5B33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Effective prevention for those at high risk</a:t>
            </a:r>
          </a:p>
          <a:p>
            <a:r>
              <a:rPr lang="en-US" altLang="en-US" dirty="0"/>
              <a:t>Antiretroviral drug</a:t>
            </a:r>
          </a:p>
          <a:p>
            <a:r>
              <a:rPr lang="en-GB" altLang="en-US" dirty="0"/>
              <a:t>Emtricitabine/tenofovir disoproxil (Truvada)</a:t>
            </a:r>
            <a:endParaRPr lang="en-US" altLang="en-US" dirty="0"/>
          </a:p>
          <a:p>
            <a:pPr lvl="1"/>
            <a:r>
              <a:rPr lang="en-US" altLang="en-US" dirty="0"/>
              <a:t>Daily pill</a:t>
            </a:r>
          </a:p>
          <a:p>
            <a:pPr lvl="1"/>
            <a:r>
              <a:rPr lang="en-US" altLang="en-US" dirty="0"/>
              <a:t>Take consistently</a:t>
            </a:r>
          </a:p>
          <a:p>
            <a:r>
              <a:rPr lang="en-US" altLang="en-US" dirty="0"/>
              <a:t>Used with other transmission precautions</a:t>
            </a:r>
          </a:p>
        </p:txBody>
      </p:sp>
    </p:spTree>
    <p:extLst>
      <p:ext uri="{BB962C8B-B14F-4D97-AF65-F5344CB8AC3E}">
        <p14:creationId xmlns:p14="http://schemas.microsoft.com/office/powerpoint/2010/main" val="355095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5439164-323F-4AA8-B538-D2BC18D7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0F245696-EFC0-4ECF-828C-74984CEB4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382000" cy="4367251"/>
          </a:xfrm>
        </p:spPr>
        <p:txBody>
          <a:bodyPr/>
          <a:lstStyle/>
          <a:p>
            <a:r>
              <a:rPr lang="en-US" altLang="en-US" dirty="0"/>
              <a:t>Define human immunodeficiency virus (HIV) and acquired immunodeficiency syndrome (AIDS).</a:t>
            </a:r>
          </a:p>
          <a:p>
            <a:r>
              <a:rPr lang="en-US" altLang="en-US" dirty="0"/>
              <a:t>Explain how HIV is transmitted.</a:t>
            </a:r>
          </a:p>
          <a:p>
            <a:r>
              <a:rPr lang="en-US" altLang="en-US" dirty="0"/>
              <a:t>Explain tests for diagnosing HIV.</a:t>
            </a:r>
          </a:p>
          <a:p>
            <a:r>
              <a:rPr lang="en-US" altLang="en-US" dirty="0"/>
              <a:t>Describe the prognosis for HIV and AIDS.</a:t>
            </a:r>
          </a:p>
          <a:p>
            <a:r>
              <a:rPr lang="en-US" altLang="en-US" dirty="0"/>
              <a:t>Develop a teaching plan for prevention of an HIV infection.</a:t>
            </a:r>
          </a:p>
        </p:txBody>
      </p:sp>
    </p:spTree>
    <p:extLst>
      <p:ext uri="{BB962C8B-B14F-4D97-AF65-F5344CB8AC3E}">
        <p14:creationId xmlns:p14="http://schemas.microsoft.com/office/powerpoint/2010/main" val="8406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912DA10-ABE5-4A2F-A5F8-398358A35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r>
              <a:rPr lang="en-US" altLang="en-US" dirty="0"/>
              <a:t>HIV Counseling/Testing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9A26815-9411-486A-BBA9-5918BBD53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205451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en-US" dirty="0"/>
              <a:t>Per CDC guidelines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Routine testing for 15 to 65 years old, pregnant females or after sexual assault 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Confidentially/anonymously</a:t>
            </a:r>
          </a:p>
          <a:p>
            <a:pPr>
              <a:spcBef>
                <a:spcPts val="400"/>
              </a:spcBef>
            </a:pPr>
            <a:r>
              <a:rPr lang="en-US" altLang="en-US" dirty="0"/>
              <a:t>Post-test counseling by trained personnel</a:t>
            </a:r>
          </a:p>
          <a:p>
            <a:pPr lvl="1"/>
            <a:r>
              <a:rPr lang="en-US" altLang="en-US" dirty="0"/>
              <a:t>Explain test results.</a:t>
            </a:r>
          </a:p>
          <a:p>
            <a:pPr lvl="1"/>
            <a:r>
              <a:rPr lang="en-US" altLang="en-US" dirty="0"/>
              <a:t>Assist with informing sexual partners/drug needle sharers.</a:t>
            </a:r>
          </a:p>
          <a:p>
            <a:pPr lvl="1"/>
            <a:r>
              <a:rPr lang="en-US" altLang="en-US" dirty="0"/>
              <a:t>Discuss risk factor reduction.</a:t>
            </a:r>
          </a:p>
          <a:p>
            <a:pPr lvl="1"/>
            <a:r>
              <a:rPr lang="en-US" altLang="en-US" dirty="0"/>
              <a:t>Give care options.</a:t>
            </a:r>
          </a:p>
        </p:txBody>
      </p:sp>
    </p:spTree>
    <p:extLst>
      <p:ext uri="{BB962C8B-B14F-4D97-AF65-F5344CB8AC3E}">
        <p14:creationId xmlns:p14="http://schemas.microsoft.com/office/powerpoint/2010/main" val="903175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2EFEC84-545A-4B13-9BBC-F2931466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Sexual Transmission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326E1021-2943-40B1-8B4E-2AF0D9698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Highest risk </a:t>
            </a:r>
          </a:p>
          <a:p>
            <a:pPr lvl="1"/>
            <a:r>
              <a:rPr lang="en-US" altLang="en-US" dirty="0"/>
              <a:t>Anal sex </a:t>
            </a:r>
          </a:p>
          <a:p>
            <a:r>
              <a:rPr lang="en-US" altLang="en-US" dirty="0"/>
              <a:t>Greater risk to women </a:t>
            </a:r>
          </a:p>
          <a:p>
            <a:r>
              <a:rPr lang="en-US" altLang="en-US" dirty="0"/>
              <a:t>HIV infection reduced with </a:t>
            </a:r>
            <a:r>
              <a:rPr lang="en-US" altLang="en-US" dirty="0" err="1"/>
              <a:t>PrEP</a:t>
            </a:r>
            <a:endParaRPr lang="en-US" altLang="en-US" dirty="0"/>
          </a:p>
          <a:p>
            <a:r>
              <a:rPr lang="en-US" altLang="en-US" dirty="0"/>
              <a:t>Early treatment reduces transmission to uninfected partners 96%</a:t>
            </a:r>
          </a:p>
        </p:txBody>
      </p:sp>
    </p:spTree>
    <p:extLst>
      <p:ext uri="{BB962C8B-B14F-4D97-AF65-F5344CB8AC3E}">
        <p14:creationId xmlns:p14="http://schemas.microsoft.com/office/powerpoint/2010/main" val="379413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3087C24-5182-485C-97A5-6C5300691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Safer Sex Practices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735DB9A4-B139-4E10-9458-EF376EC17E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Abstinence </a:t>
            </a:r>
          </a:p>
          <a:p>
            <a:r>
              <a:rPr lang="en-US" altLang="en-US" dirty="0"/>
              <a:t>Monogamous sexual relationship</a:t>
            </a:r>
          </a:p>
          <a:p>
            <a:r>
              <a:rPr lang="en-US" altLang="en-US" dirty="0"/>
              <a:t>Limit sexual partners</a:t>
            </a:r>
          </a:p>
          <a:p>
            <a:r>
              <a:rPr lang="en-US" altLang="en-US" dirty="0"/>
              <a:t>Condoms</a:t>
            </a:r>
          </a:p>
          <a:p>
            <a:r>
              <a:rPr lang="en-US" altLang="en-US" dirty="0"/>
              <a:t>Dental dams</a:t>
            </a:r>
          </a:p>
          <a:p>
            <a:r>
              <a:rPr lang="en-US" altLang="en-US" dirty="0"/>
              <a:t>Latex gloves</a:t>
            </a:r>
          </a:p>
        </p:txBody>
      </p:sp>
    </p:spTree>
    <p:extLst>
      <p:ext uri="{BB962C8B-B14F-4D97-AF65-F5344CB8AC3E}">
        <p14:creationId xmlns:p14="http://schemas.microsoft.com/office/powerpoint/2010/main" val="3015566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706340C-70B9-4B0E-8A36-AFB1AAAB8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Parenteral Transmission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30807F3B-547E-4B2D-B907-17F4053EBA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Injection drug use</a:t>
            </a:r>
          </a:p>
          <a:p>
            <a:pPr lvl="1"/>
            <a:r>
              <a:rPr lang="en-US" altLang="en-US" dirty="0"/>
              <a:t> Avoid</a:t>
            </a:r>
          </a:p>
          <a:p>
            <a:pPr lvl="1"/>
            <a:r>
              <a:rPr lang="en-US" altLang="en-US" dirty="0"/>
              <a:t> Do not share drug injection equipment.</a:t>
            </a:r>
          </a:p>
          <a:p>
            <a:pPr lvl="1"/>
            <a:r>
              <a:rPr lang="en-US" altLang="en-US" dirty="0"/>
              <a:t> Clean equipment if won’t stop sharing.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err="1"/>
              <a:t>PrEP</a:t>
            </a:r>
            <a:r>
              <a:rPr lang="en-US" altLang="en-US" dirty="0"/>
              <a:t> reduces transmission risk. </a:t>
            </a:r>
          </a:p>
          <a:p>
            <a:r>
              <a:rPr lang="en-US" altLang="en-US" dirty="0"/>
              <a:t>Autologous blood transfusions</a:t>
            </a:r>
          </a:p>
          <a:p>
            <a:pPr lvl="1"/>
            <a:r>
              <a:rPr lang="en-US" altLang="en-US" dirty="0"/>
              <a:t> Reduces risk</a:t>
            </a:r>
          </a:p>
        </p:txBody>
      </p:sp>
    </p:spTree>
    <p:extLst>
      <p:ext uri="{BB962C8B-B14F-4D97-AF65-F5344CB8AC3E}">
        <p14:creationId xmlns:p14="http://schemas.microsoft.com/office/powerpoint/2010/main" val="4155146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69CC19E-3FFB-4B88-A870-C1A1139DF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Perinatal Transmission Prevention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7C6211E5-3516-4802-AADD-BDCD8BD6E8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Routine testing during prenatal care</a:t>
            </a:r>
          </a:p>
          <a:p>
            <a:r>
              <a:rPr lang="en-US" altLang="en-US" dirty="0"/>
              <a:t>Repeat in third trimester for high risk </a:t>
            </a:r>
          </a:p>
          <a:p>
            <a:r>
              <a:rPr lang="en-US" altLang="en-US" dirty="0"/>
              <a:t>If HIV positive, antiretroviral therapy</a:t>
            </a:r>
          </a:p>
          <a:p>
            <a:pPr lvl="1"/>
            <a:r>
              <a:rPr lang="en-US" altLang="en-US" dirty="0"/>
              <a:t>Pregnancy, labor, delivery</a:t>
            </a:r>
          </a:p>
          <a:p>
            <a:r>
              <a:rPr lang="en-US" altLang="en-US" dirty="0"/>
              <a:t>Infant given Zidovudine for 6 weeks</a:t>
            </a:r>
          </a:p>
        </p:txBody>
      </p:sp>
    </p:spTree>
    <p:extLst>
      <p:ext uri="{BB962C8B-B14F-4D97-AF65-F5344CB8AC3E}">
        <p14:creationId xmlns:p14="http://schemas.microsoft.com/office/powerpoint/2010/main" val="1058936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BF90639-167B-4DD7-B404-8337591610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Prevention for Health Care Workers</a:t>
            </a:r>
            <a:endParaRPr lang="en-US" altLang="en-US" dirty="0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C98D3D3A-A43F-4FB4-B17E-7F92F730D5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Hand hygiene</a:t>
            </a:r>
          </a:p>
          <a:p>
            <a:r>
              <a:rPr lang="en-US" altLang="en-US" dirty="0"/>
              <a:t>Personal protective equipment</a:t>
            </a:r>
          </a:p>
          <a:p>
            <a:r>
              <a:rPr lang="en-US" altLang="en-US" dirty="0"/>
              <a:t>Standard precautions</a:t>
            </a:r>
          </a:p>
          <a:p>
            <a:r>
              <a:rPr lang="en-US" altLang="en-US" dirty="0"/>
              <a:t>Needle sticks </a:t>
            </a:r>
          </a:p>
          <a:p>
            <a:pPr lvl="1"/>
            <a:r>
              <a:rPr lang="en-US" altLang="en-US" dirty="0"/>
              <a:t>No recapping of needles</a:t>
            </a:r>
          </a:p>
          <a:p>
            <a:pPr lvl="1"/>
            <a:r>
              <a:rPr lang="en-US" altLang="en-US" dirty="0"/>
              <a:t>Needleless system</a:t>
            </a:r>
          </a:p>
          <a:p>
            <a:pPr lvl="1"/>
            <a:r>
              <a:rPr lang="en-US" altLang="en-US" dirty="0"/>
              <a:t>Needle safety devices</a:t>
            </a:r>
          </a:p>
        </p:txBody>
      </p:sp>
    </p:spTree>
    <p:extLst>
      <p:ext uri="{BB962C8B-B14F-4D97-AF65-F5344CB8AC3E}">
        <p14:creationId xmlns:p14="http://schemas.microsoft.com/office/powerpoint/2010/main" val="2700543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63474D3-4C0B-4E01-8956-5A13AE144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Postexposure Prophylaxis Guidelines</a:t>
            </a:r>
            <a:endParaRPr lang="en-US" altLang="en-US" dirty="0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B9831B4D-0452-4E2E-B6CE-A66842923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/>
          <a:p>
            <a:r>
              <a:rPr lang="en-US" altLang="en-US" dirty="0"/>
              <a:t>Urgent medical condition</a:t>
            </a:r>
          </a:p>
          <a:p>
            <a:r>
              <a:rPr lang="en-US" altLang="en-US" dirty="0"/>
              <a:t>Wash exposure site with soap/water. </a:t>
            </a:r>
          </a:p>
          <a:p>
            <a:r>
              <a:rPr lang="en-US" altLang="en-US" dirty="0"/>
              <a:t>Mucous membrane exposure, flush with water. </a:t>
            </a:r>
          </a:p>
          <a:p>
            <a:r>
              <a:rPr lang="en-US" altLang="en-US" dirty="0"/>
              <a:t>Consider risk.</a:t>
            </a:r>
          </a:p>
          <a:p>
            <a:r>
              <a:rPr lang="en-US" altLang="en-US" dirty="0"/>
              <a:t>Test source.</a:t>
            </a:r>
          </a:p>
          <a:p>
            <a:r>
              <a:rPr lang="en-US" altLang="en-US" dirty="0"/>
              <a:t>Treatment for 28 days </a:t>
            </a:r>
          </a:p>
          <a:p>
            <a:pPr lvl="1"/>
            <a:r>
              <a:rPr lang="en-US" altLang="en-US" dirty="0"/>
              <a:t>Begin within hours of exposure.</a:t>
            </a:r>
          </a:p>
        </p:txBody>
      </p:sp>
    </p:spTree>
    <p:extLst>
      <p:ext uri="{BB962C8B-B14F-4D97-AF65-F5344CB8AC3E}">
        <p14:creationId xmlns:p14="http://schemas.microsoft.com/office/powerpoint/2010/main" val="3452740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774EA3E-0059-403C-BEE0-D487412C4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After HIV Infected 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136B8776-B72A-4748-828A-DDEC545AC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Signs and symptoms 6 to 12 weeks</a:t>
            </a:r>
          </a:p>
          <a:p>
            <a:pPr lvl="1"/>
            <a:r>
              <a:rPr lang="en-US" altLang="en-US" dirty="0"/>
              <a:t>Fatigue</a:t>
            </a:r>
          </a:p>
          <a:p>
            <a:pPr lvl="1"/>
            <a:r>
              <a:rPr lang="en-US" altLang="en-US" dirty="0"/>
              <a:t>Headache</a:t>
            </a:r>
          </a:p>
          <a:p>
            <a:pPr lvl="1"/>
            <a:r>
              <a:rPr lang="en-US" altLang="en-US" dirty="0"/>
              <a:t>Fever</a:t>
            </a:r>
          </a:p>
          <a:p>
            <a:pPr lvl="1"/>
            <a:r>
              <a:rPr lang="en-US" altLang="en-US" dirty="0"/>
              <a:t>Lymphadenopathy</a:t>
            </a:r>
          </a:p>
          <a:p>
            <a:pPr lvl="1"/>
            <a:r>
              <a:rPr lang="en-US" altLang="en-US" dirty="0"/>
              <a:t>Diarrhea</a:t>
            </a:r>
          </a:p>
          <a:p>
            <a:pPr lvl="1"/>
            <a:r>
              <a:rPr lang="en-US" altLang="en-US" dirty="0"/>
              <a:t>Sore throat</a:t>
            </a:r>
          </a:p>
        </p:txBody>
      </p:sp>
    </p:spTree>
    <p:extLst>
      <p:ext uri="{BB962C8B-B14F-4D97-AF65-F5344CB8AC3E}">
        <p14:creationId xmlns:p14="http://schemas.microsoft.com/office/powerpoint/2010/main" val="3579418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787BB21-A3B1-4E6E-9AD2-B8304DE85F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Late HIV Infection Phase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FA3DB259-287A-43DE-92D0-FD4C9738866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3891844" cy="4525963"/>
          </a:xfrm>
        </p:spPr>
        <p:txBody>
          <a:bodyPr/>
          <a:lstStyle/>
          <a:p>
            <a:r>
              <a:rPr lang="en-US" altLang="en-US" sz="3200" dirty="0"/>
              <a:t>Signs and symptoms</a:t>
            </a:r>
          </a:p>
          <a:p>
            <a:pPr lvl="1"/>
            <a:r>
              <a:rPr lang="en-US" altLang="en-US" sz="2800" dirty="0"/>
              <a:t>Shortness of breath</a:t>
            </a:r>
          </a:p>
          <a:p>
            <a:pPr lvl="1"/>
            <a:r>
              <a:rPr lang="en-US" altLang="en-US" sz="2800" dirty="0"/>
              <a:t>Weight loss</a:t>
            </a:r>
          </a:p>
          <a:p>
            <a:pPr lvl="1"/>
            <a:r>
              <a:rPr lang="en-US" altLang="en-US" sz="2800" dirty="0"/>
              <a:t>Night sweats</a:t>
            </a:r>
          </a:p>
          <a:p>
            <a:pPr lvl="1"/>
            <a:r>
              <a:rPr lang="en-US" altLang="en-US" sz="2800" dirty="0"/>
              <a:t>Persistent diarrhea</a:t>
            </a:r>
          </a:p>
          <a:p>
            <a:pPr lvl="1"/>
            <a:r>
              <a:rPr lang="en-US" altLang="en-US" sz="2800" dirty="0"/>
              <a:t>Oral/vaginal candidiasis</a:t>
            </a:r>
            <a:endParaRPr lang="en-US" altLang="en-US" dirty="0"/>
          </a:p>
        </p:txBody>
      </p:sp>
      <p:sp>
        <p:nvSpPr>
          <p:cNvPr id="31747" name="Content Placeholder 3">
            <a:extLst>
              <a:ext uri="{FF2B5EF4-FFF2-40B4-BE49-F238E27FC236}">
                <a16:creationId xmlns:a16="http://schemas.microsoft.com/office/drawing/2014/main" id="{CF5DA78E-3EDA-438C-826F-A438788DA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9393" y="1732280"/>
            <a:ext cx="4038600" cy="3992563"/>
          </a:xfrm>
        </p:spPr>
        <p:txBody>
          <a:bodyPr>
            <a:normAutofit/>
          </a:bodyPr>
          <a:lstStyle/>
          <a:p>
            <a:pPr lvl="1"/>
            <a:r>
              <a:rPr lang="en-US" altLang="en-US" sz="2800" dirty="0"/>
              <a:t>Dry skin, skin lesions</a:t>
            </a:r>
          </a:p>
          <a:p>
            <a:pPr lvl="1"/>
            <a:r>
              <a:rPr lang="en-US" altLang="en-US" sz="2800" dirty="0"/>
              <a:t>Peripheral neuropathy</a:t>
            </a:r>
          </a:p>
          <a:p>
            <a:pPr lvl="1"/>
            <a:r>
              <a:rPr lang="en-US" altLang="en-US" sz="2800" dirty="0"/>
              <a:t>Shingles</a:t>
            </a:r>
          </a:p>
          <a:p>
            <a:pPr lvl="1"/>
            <a:r>
              <a:rPr lang="en-US" altLang="en-US" sz="2800" dirty="0"/>
              <a:t>Seizures</a:t>
            </a:r>
          </a:p>
          <a:p>
            <a:pPr lvl="1"/>
            <a:r>
              <a:rPr lang="en-US" altLang="en-US" sz="2800" dirty="0"/>
              <a:t>Dementia</a:t>
            </a:r>
          </a:p>
        </p:txBody>
      </p:sp>
    </p:spTree>
    <p:extLst>
      <p:ext uri="{BB962C8B-B14F-4D97-AF65-F5344CB8AC3E}">
        <p14:creationId xmlns:p14="http://schemas.microsoft.com/office/powerpoint/2010/main" val="3710957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7CBA744-3ECB-4916-90CD-7800252DD0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Final Stage of HIV Infection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E753BA0-714A-4894-BD9D-5D22B46236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AIDS diagnosis </a:t>
            </a:r>
          </a:p>
          <a:p>
            <a:pPr lvl="1"/>
            <a:r>
              <a:rPr lang="en-US" altLang="en-US" dirty="0"/>
              <a:t>C D4 T lymphocyte count less than 200 cells/</a:t>
            </a:r>
            <a:r>
              <a:rPr lang="en-US" dirty="0"/>
              <a:t>microliter</a:t>
            </a:r>
            <a:r>
              <a:rPr lang="en-US" altLang="en-US" dirty="0"/>
              <a:t> </a:t>
            </a:r>
          </a:p>
          <a:p>
            <a:pPr marL="623887" lvl="1" indent="0">
              <a:buNone/>
            </a:pPr>
            <a:r>
              <a:rPr lang="en-US" altLang="en-US" dirty="0"/>
              <a:t>          OR</a:t>
            </a:r>
          </a:p>
          <a:p>
            <a:pPr lvl="1"/>
            <a:r>
              <a:rPr lang="en-US" altLang="en-US" dirty="0"/>
              <a:t>Opportunistic infections and diseases</a:t>
            </a:r>
          </a:p>
          <a:p>
            <a:pPr lvl="2"/>
            <a:r>
              <a:rPr lang="en-US" altLang="en-US" dirty="0"/>
              <a:t>CDC defined </a:t>
            </a:r>
          </a:p>
        </p:txBody>
      </p:sp>
    </p:spTree>
    <p:extLst>
      <p:ext uri="{BB962C8B-B14F-4D97-AF65-F5344CB8AC3E}">
        <p14:creationId xmlns:p14="http://schemas.microsoft.com/office/powerpoint/2010/main" val="359530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FC13E40-DD36-4632-9F56-48B25901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Objectives (continued)</a:t>
            </a:r>
          </a:p>
        </p:txBody>
      </p:sp>
      <p:sp>
        <p:nvSpPr>
          <p:cNvPr id="7170" name="Content Placeholder 2">
            <a:extLst>
              <a:ext uri="{FF2B5EF4-FFF2-40B4-BE49-F238E27FC236}">
                <a16:creationId xmlns:a16="http://schemas.microsoft.com/office/drawing/2014/main" id="{A87C31A9-545D-4789-8D1C-4DBF6426F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001000" cy="4672051"/>
          </a:xfrm>
        </p:spPr>
        <p:txBody>
          <a:bodyPr/>
          <a:lstStyle/>
          <a:p>
            <a:r>
              <a:rPr lang="en-US" altLang="en-US" dirty="0"/>
              <a:t>Identify prevention measures used to decrease infection and opportunistic diseases for patients with HIV.</a:t>
            </a:r>
          </a:p>
          <a:p>
            <a:r>
              <a:rPr lang="en-US" altLang="en-US" dirty="0"/>
              <a:t>Develop a teaching plan for a patient with HIV receiving antiretroviral therapy.</a:t>
            </a:r>
          </a:p>
          <a:p>
            <a:r>
              <a:rPr lang="en-US" altLang="en-US" dirty="0"/>
              <a:t>Plan nursing care for patients with HIV and AIDS related to medications, coinfection prevention, and maintaining nutritional status.</a:t>
            </a:r>
          </a:p>
        </p:txBody>
      </p:sp>
    </p:spTree>
    <p:extLst>
      <p:ext uri="{BB962C8B-B14F-4D97-AF65-F5344CB8AC3E}">
        <p14:creationId xmlns:p14="http://schemas.microsoft.com/office/powerpoint/2010/main" val="25859212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91759E9-2538-468A-89FD-61AAA3428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Complications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E35D2A47-D736-4C4A-B152-E6125B3197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AIDS wasting syndrome</a:t>
            </a:r>
          </a:p>
          <a:p>
            <a:pPr lvl="1"/>
            <a:r>
              <a:rPr lang="en-US" altLang="en-US" dirty="0"/>
              <a:t>Weight loss more than 10%</a:t>
            </a:r>
          </a:p>
          <a:p>
            <a:pPr lvl="1"/>
            <a:r>
              <a:rPr lang="en-US" altLang="en-US" dirty="0"/>
              <a:t>Plus for more than 30 days</a:t>
            </a:r>
          </a:p>
          <a:p>
            <a:pPr lvl="2"/>
            <a:r>
              <a:rPr lang="en-US" altLang="en-US" dirty="0"/>
              <a:t>Chronic weakness or fever </a:t>
            </a:r>
          </a:p>
          <a:p>
            <a:pPr marL="969962" lvl="2" indent="0">
              <a:buNone/>
            </a:pPr>
            <a:r>
              <a:rPr lang="en-US" altLang="en-US" dirty="0"/>
              <a:t>         OR</a:t>
            </a:r>
          </a:p>
          <a:p>
            <a:pPr lvl="2"/>
            <a:r>
              <a:rPr lang="en-US" altLang="en-US" dirty="0"/>
              <a:t>Chronic diarrhea </a:t>
            </a:r>
          </a:p>
        </p:txBody>
      </p:sp>
    </p:spTree>
    <p:extLst>
      <p:ext uri="{BB962C8B-B14F-4D97-AF65-F5344CB8AC3E}">
        <p14:creationId xmlns:p14="http://schemas.microsoft.com/office/powerpoint/2010/main" val="3798522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6B151E-5FEE-47C8-8C3B-B4C1798B35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Complications (continued_1)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A91E68D9-21FB-4CBB-8700-1841171FD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AIDS dementia complex</a:t>
            </a:r>
          </a:p>
          <a:p>
            <a:pPr lvl="1"/>
            <a:r>
              <a:rPr lang="en-US" altLang="en-US" dirty="0"/>
              <a:t>Memory impairment</a:t>
            </a:r>
          </a:p>
          <a:p>
            <a:pPr lvl="1"/>
            <a:r>
              <a:rPr lang="en-US" altLang="en-US" dirty="0"/>
              <a:t>Personality changes</a:t>
            </a:r>
          </a:p>
          <a:p>
            <a:pPr lvl="1"/>
            <a:r>
              <a:rPr lang="en-US" altLang="en-US" dirty="0"/>
              <a:t>Hallucinations</a:t>
            </a:r>
          </a:p>
          <a:p>
            <a:pPr lvl="1"/>
            <a:r>
              <a:rPr lang="en-US" altLang="en-US" dirty="0"/>
              <a:t>Loss of balance</a:t>
            </a:r>
          </a:p>
          <a:p>
            <a:pPr lvl="1"/>
            <a:r>
              <a:rPr lang="en-US" altLang="en-US" dirty="0"/>
              <a:t>Slow responses </a:t>
            </a:r>
          </a:p>
          <a:p>
            <a:pPr lvl="1"/>
            <a:r>
              <a:rPr lang="en-US" altLang="en-US" dirty="0"/>
              <a:t>Safety important</a:t>
            </a:r>
          </a:p>
        </p:txBody>
      </p:sp>
    </p:spTree>
    <p:extLst>
      <p:ext uri="{BB962C8B-B14F-4D97-AF65-F5344CB8AC3E}">
        <p14:creationId xmlns:p14="http://schemas.microsoft.com/office/powerpoint/2010/main" val="40345070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014FCF90-4B6E-48F5-AD04-18E3564F8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Complications (continued_2)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D909FD8B-3AD9-4D5C-8FB2-CBF8C22EB1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91051"/>
          </a:xfrm>
        </p:spPr>
        <p:txBody>
          <a:bodyPr/>
          <a:lstStyle/>
          <a:p>
            <a:r>
              <a:rPr lang="en-US" altLang="en-US" dirty="0"/>
              <a:t>Opportunistic infection</a:t>
            </a:r>
          </a:p>
          <a:p>
            <a:pPr lvl="1"/>
            <a:r>
              <a:rPr lang="en-US" altLang="en-US" dirty="0"/>
              <a:t>Candida </a:t>
            </a:r>
            <a:r>
              <a:rPr lang="en-US" altLang="en-US" dirty="0" err="1"/>
              <a:t>albicans</a:t>
            </a:r>
            <a:endParaRPr lang="en-US" altLang="en-US" dirty="0"/>
          </a:p>
          <a:p>
            <a:pPr lvl="1"/>
            <a:r>
              <a:rPr lang="en-US" altLang="en-US" dirty="0"/>
              <a:t>Cytomegalovirus </a:t>
            </a:r>
          </a:p>
          <a:p>
            <a:pPr lvl="1"/>
            <a:r>
              <a:rPr lang="en-US" altLang="en-US" dirty="0"/>
              <a:t>Pneumocystis pneumonia</a:t>
            </a:r>
          </a:p>
          <a:p>
            <a:pPr lvl="1"/>
            <a:r>
              <a:rPr lang="en-US" altLang="en-US" dirty="0"/>
              <a:t>Tuberculosis </a:t>
            </a:r>
          </a:p>
          <a:p>
            <a:pPr lvl="1"/>
            <a:r>
              <a:rPr lang="en-US" altLang="en-US" dirty="0"/>
              <a:t>Other</a:t>
            </a:r>
          </a:p>
          <a:p>
            <a:r>
              <a:rPr lang="en-US" altLang="en-US" dirty="0"/>
              <a:t>Cancer </a:t>
            </a:r>
          </a:p>
          <a:p>
            <a:pPr lvl="1"/>
            <a:r>
              <a:rPr lang="en-US" altLang="en-US" dirty="0"/>
              <a:t>Kaposi sarcoma (rarely seen with therapy)</a:t>
            </a:r>
          </a:p>
        </p:txBody>
      </p:sp>
    </p:spTree>
    <p:extLst>
      <p:ext uri="{BB962C8B-B14F-4D97-AF65-F5344CB8AC3E}">
        <p14:creationId xmlns:p14="http://schemas.microsoft.com/office/powerpoint/2010/main" val="42626044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956576-1216-4682-AE22-3315F6332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Diagnosis 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8758B66B-854B-4356-86B1-51BFDE4AE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HIV antigen/antibody combination test </a:t>
            </a:r>
          </a:p>
          <a:p>
            <a:r>
              <a:rPr lang="en-US" altLang="en-US" dirty="0"/>
              <a:t>Nucleic acid test </a:t>
            </a:r>
          </a:p>
          <a:p>
            <a:r>
              <a:rPr lang="en-US" altLang="en-US" dirty="0"/>
              <a:t>Complete blood count/lymphocyte count </a:t>
            </a:r>
          </a:p>
          <a:p>
            <a:r>
              <a:rPr lang="en-US" altLang="en-US" dirty="0"/>
              <a:t>C D4 T lymphocyte count</a:t>
            </a:r>
          </a:p>
          <a:p>
            <a:r>
              <a:rPr lang="en-US" altLang="en-US" dirty="0"/>
              <a:t>Viral load testing</a:t>
            </a:r>
          </a:p>
          <a:p>
            <a:r>
              <a:rPr lang="en-US" altLang="en-US" dirty="0"/>
              <a:t>Genotyping </a:t>
            </a:r>
          </a:p>
        </p:txBody>
      </p:sp>
    </p:spTree>
    <p:extLst>
      <p:ext uri="{BB962C8B-B14F-4D97-AF65-F5344CB8AC3E}">
        <p14:creationId xmlns:p14="http://schemas.microsoft.com/office/powerpoint/2010/main" val="1854385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2B1B472-7E06-4909-8DA6-54FE2D99B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r>
              <a:rPr lang="en-US" altLang="en-US" dirty="0"/>
              <a:t>HIV Antigen/Antibody Testing Pattern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98E6D52-2A08-400A-8112-FBC65C0E12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HIV antigen/antibody combination immunoassay </a:t>
            </a:r>
          </a:p>
          <a:p>
            <a:r>
              <a:rPr lang="en-US" altLang="en-US" dirty="0"/>
              <a:t>HIV antibody immunoassay differentiation test for HIV-1 and HIV-2</a:t>
            </a:r>
          </a:p>
          <a:p>
            <a:r>
              <a:rPr lang="en-US" altLang="en-US" dirty="0"/>
              <a:t>HIV-1 nucleic acid test </a:t>
            </a:r>
          </a:p>
        </p:txBody>
      </p:sp>
    </p:spTree>
    <p:extLst>
      <p:ext uri="{BB962C8B-B14F-4D97-AF65-F5344CB8AC3E}">
        <p14:creationId xmlns:p14="http://schemas.microsoft.com/office/powerpoint/2010/main" val="600543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715E4E7-99ED-4FB7-A4E0-DCB5F63E9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 D4 T Lymphocyte Count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FDD83E93-F338-4533-A978-023416587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Initial evaluation of status of immune system </a:t>
            </a:r>
          </a:p>
          <a:p>
            <a:r>
              <a:rPr lang="en-GB" altLang="en-US" dirty="0"/>
              <a:t>Identifies need for </a:t>
            </a:r>
            <a:r>
              <a:rPr lang="en-US" altLang="en-US" dirty="0"/>
              <a:t>antiretroviral </a:t>
            </a:r>
            <a:r>
              <a:rPr lang="en-GB" altLang="en-US" dirty="0"/>
              <a:t>therapy</a:t>
            </a:r>
          </a:p>
          <a:p>
            <a:r>
              <a:rPr lang="en-GB" altLang="en-US" dirty="0"/>
              <a:t>Normal: 332 to 1,642 cells/</a:t>
            </a:r>
            <a:r>
              <a:rPr lang="en-US" dirty="0"/>
              <a:t>microliter</a:t>
            </a:r>
            <a:endParaRPr lang="en-GB" altLang="en-US" dirty="0"/>
          </a:p>
          <a:p>
            <a:r>
              <a:rPr lang="en-GB" altLang="en-US" dirty="0"/>
              <a:t>In </a:t>
            </a:r>
            <a:r>
              <a:rPr lang="en-US" altLang="en-US" dirty="0"/>
              <a:t>HIV</a:t>
            </a:r>
            <a:r>
              <a:rPr lang="en-GB" altLang="en-US" dirty="0"/>
              <a:t> levels drop</a:t>
            </a:r>
          </a:p>
          <a:p>
            <a:r>
              <a:rPr lang="en-GB" altLang="en-US" dirty="0"/>
              <a:t>Monitor during </a:t>
            </a:r>
            <a:r>
              <a:rPr lang="en-US" altLang="en-US" dirty="0"/>
              <a:t>antiretroviral</a:t>
            </a:r>
            <a:r>
              <a:rPr lang="en-GB" altLang="en-US" dirty="0"/>
              <a:t> therapy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5398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77299E3-97E3-4A0E-9B88-4A824F467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r>
              <a:rPr lang="en-US" altLang="en-US" dirty="0"/>
              <a:t>Viral Load Testing 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C3F1F443-D5E7-42E9-B39D-C1D68E0CDE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Measures amount of HIV RNA in plasma </a:t>
            </a:r>
          </a:p>
          <a:p>
            <a:r>
              <a:rPr lang="en-US" altLang="en-US" dirty="0"/>
              <a:t>Shows response to antiretroviral therapy</a:t>
            </a:r>
          </a:p>
          <a:p>
            <a:r>
              <a:rPr lang="en-US" altLang="en-US" dirty="0"/>
              <a:t>Within 1 month of antiretroviral therapy</a:t>
            </a:r>
          </a:p>
          <a:p>
            <a:r>
              <a:rPr lang="en-US" altLang="en-US" dirty="0"/>
              <a:t>Then 3 to 4 month intervals for 2 years</a:t>
            </a:r>
          </a:p>
          <a:p>
            <a:r>
              <a:rPr lang="en-US" altLang="en-US" dirty="0"/>
              <a:t>Then every 6 months if virus suppressed</a:t>
            </a:r>
          </a:p>
          <a:p>
            <a:r>
              <a:rPr lang="en-US" altLang="en-US" dirty="0"/>
              <a:t>Goal: Ultra-sensitive undetectable viral load </a:t>
            </a:r>
          </a:p>
        </p:txBody>
      </p:sp>
    </p:spTree>
    <p:extLst>
      <p:ext uri="{BB962C8B-B14F-4D97-AF65-F5344CB8AC3E}">
        <p14:creationId xmlns:p14="http://schemas.microsoft.com/office/powerpoint/2010/main" val="2458178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1253683-CB87-45C4-9930-C9058B9D2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Genotyping 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56A6D039-E31A-4018-A3AA-A8D64C5DCF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Measures resistance to current antiviral treatments</a:t>
            </a:r>
          </a:p>
          <a:p>
            <a:r>
              <a:rPr lang="en-US" altLang="en-US" dirty="0"/>
              <a:t>Guides treatment regimens</a:t>
            </a:r>
          </a:p>
        </p:txBody>
      </p:sp>
    </p:spTree>
    <p:extLst>
      <p:ext uri="{BB962C8B-B14F-4D97-AF65-F5344CB8AC3E}">
        <p14:creationId xmlns:p14="http://schemas.microsoft.com/office/powerpoint/2010/main" val="534468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DED6817-30AE-43BA-847B-ED89E71B2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General Testing</a:t>
            </a:r>
            <a:endParaRPr lang="en-US" altLang="en-US" dirty="0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C8178CDF-3E06-4E08-9620-4BB1B265BD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Syphilis </a:t>
            </a:r>
          </a:p>
          <a:p>
            <a:r>
              <a:rPr lang="en-US" altLang="en-US" dirty="0"/>
              <a:t>Hepatitis A, B, C </a:t>
            </a:r>
          </a:p>
          <a:p>
            <a:r>
              <a:rPr lang="en-US" altLang="en-US" dirty="0"/>
              <a:t>Liver chemistry panels</a:t>
            </a:r>
          </a:p>
        </p:txBody>
      </p:sp>
    </p:spTree>
    <p:extLst>
      <p:ext uri="{BB962C8B-B14F-4D97-AF65-F5344CB8AC3E}">
        <p14:creationId xmlns:p14="http://schemas.microsoft.com/office/powerpoint/2010/main" val="23678480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6E66C50-019D-42F8-B4A1-B5BB32D9F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Therapeutic Interventions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3F37323F-A545-41BB-BAD6-AECC71A537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 cure </a:t>
            </a:r>
          </a:p>
          <a:p>
            <a:r>
              <a:rPr lang="en-US" altLang="en-US" dirty="0"/>
              <a:t>Begin antiretroviral therapy (ART)</a:t>
            </a:r>
          </a:p>
          <a:p>
            <a:r>
              <a:rPr lang="en-US" altLang="en-US" dirty="0"/>
              <a:t>Goal of therapy</a:t>
            </a:r>
          </a:p>
          <a:p>
            <a:pPr lvl="1"/>
            <a:r>
              <a:rPr lang="en-US" altLang="en-US" dirty="0"/>
              <a:t> Prevent/delay opportunistic diseases</a:t>
            </a:r>
          </a:p>
        </p:txBody>
      </p:sp>
    </p:spTree>
    <p:extLst>
      <p:ext uri="{BB962C8B-B14F-4D97-AF65-F5344CB8AC3E}">
        <p14:creationId xmlns:p14="http://schemas.microsoft.com/office/powerpoint/2010/main" val="109956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8813BD-B3F2-43C3-8E74-4298448F7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E2BE08DA-0342-4BC4-8A7E-3ADABC83EE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Chronic infection with treatment</a:t>
            </a:r>
          </a:p>
          <a:p>
            <a:r>
              <a:rPr lang="en-US" altLang="en-US" dirty="0"/>
              <a:t>Sometimes progressive immune disorder</a:t>
            </a:r>
          </a:p>
          <a:p>
            <a:r>
              <a:rPr lang="en-US" altLang="en-US" dirty="0"/>
              <a:t>HIV untreated results in AIDS over time.</a:t>
            </a:r>
          </a:p>
        </p:txBody>
      </p:sp>
    </p:spTree>
    <p:extLst>
      <p:ext uri="{BB962C8B-B14F-4D97-AF65-F5344CB8AC3E}">
        <p14:creationId xmlns:p14="http://schemas.microsoft.com/office/powerpoint/2010/main" val="14648078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CC7F970-4390-4FED-BE9D-FAB8BBA8DA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Prophylactic Intervention 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F17DFFD-F11B-449F-8743-7F72F19736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Hepatitis A, B </a:t>
            </a:r>
          </a:p>
          <a:p>
            <a:r>
              <a:rPr lang="en-US" altLang="en-US" dirty="0"/>
              <a:t>Herpes simplex </a:t>
            </a:r>
          </a:p>
          <a:p>
            <a:r>
              <a:rPr lang="en-US" altLang="en-US" dirty="0" err="1"/>
              <a:t>Microbacterium</a:t>
            </a:r>
            <a:r>
              <a:rPr lang="en-US" altLang="en-US" dirty="0"/>
              <a:t> avium complex</a:t>
            </a:r>
          </a:p>
          <a:p>
            <a:r>
              <a:rPr lang="en-US" altLang="en-US" dirty="0"/>
              <a:t>Pneumocystis pneumonia </a:t>
            </a:r>
          </a:p>
        </p:txBody>
      </p:sp>
    </p:spTree>
    <p:extLst>
      <p:ext uri="{BB962C8B-B14F-4D97-AF65-F5344CB8AC3E}">
        <p14:creationId xmlns:p14="http://schemas.microsoft.com/office/powerpoint/2010/main" val="2685944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579FEEF-54DD-4748-B831-66D0DE3290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356" y="234539"/>
            <a:ext cx="8235244" cy="590931"/>
          </a:xfrm>
        </p:spPr>
        <p:txBody>
          <a:bodyPr/>
          <a:lstStyle/>
          <a:p>
            <a:r>
              <a:rPr lang="en-US" altLang="en-US" dirty="0"/>
              <a:t>Antiretroviral Therapy (ART)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B492D5B5-0D5E-4C11-832D-B547C2EBB6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458200" cy="4367251"/>
          </a:xfrm>
        </p:spPr>
        <p:txBody>
          <a:bodyPr/>
          <a:lstStyle/>
          <a:p>
            <a:r>
              <a:rPr lang="en-US" altLang="en-US" dirty="0"/>
              <a:t>Early, aggressive treatment</a:t>
            </a:r>
          </a:p>
          <a:p>
            <a:r>
              <a:rPr lang="en-US" altLang="en-US" dirty="0"/>
              <a:t>Each drug class acts on different stage of HIV life cycle</a:t>
            </a:r>
          </a:p>
          <a:p>
            <a:r>
              <a:rPr lang="en-US" altLang="en-US" dirty="0"/>
              <a:t>Multiple drug therapy</a:t>
            </a:r>
          </a:p>
          <a:p>
            <a:pPr lvl="1"/>
            <a:r>
              <a:rPr lang="en-US" altLang="en-US" dirty="0"/>
              <a:t>Three drugs in at least two classes of treatment categories </a:t>
            </a:r>
          </a:p>
          <a:p>
            <a:r>
              <a:rPr lang="en-US" altLang="en-US" dirty="0"/>
              <a:t>Reduces viral load to undetectable level</a:t>
            </a:r>
          </a:p>
          <a:p>
            <a:r>
              <a:rPr lang="en-US" altLang="en-US" dirty="0"/>
              <a:t>Prolongs survival </a:t>
            </a:r>
          </a:p>
        </p:txBody>
      </p:sp>
    </p:spTree>
    <p:extLst>
      <p:ext uri="{BB962C8B-B14F-4D97-AF65-F5344CB8AC3E}">
        <p14:creationId xmlns:p14="http://schemas.microsoft.com/office/powerpoint/2010/main" val="15962512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BE39B15-6829-4001-BBCD-556ECD14C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 Drugs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3A015167-E8F5-4C40-9506-D2C0AC43B1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4291051"/>
          </a:xfrm>
        </p:spPr>
        <p:txBody>
          <a:bodyPr/>
          <a:lstStyle/>
          <a:p>
            <a:r>
              <a:rPr lang="en-US" altLang="en-US" dirty="0"/>
              <a:t>CCR5 antagonists</a:t>
            </a:r>
          </a:p>
          <a:p>
            <a:pPr lvl="1"/>
            <a:r>
              <a:rPr lang="en-US" altLang="en-US" dirty="0"/>
              <a:t>Block CCR5 receptor that opens host cell door to prevent HIV-1 entry into CD4 cells</a:t>
            </a:r>
          </a:p>
          <a:p>
            <a:r>
              <a:rPr lang="en-US" altLang="en-US" dirty="0"/>
              <a:t>Fusion inhibitors </a:t>
            </a:r>
          </a:p>
          <a:p>
            <a:pPr lvl="1"/>
            <a:r>
              <a:rPr lang="en-US" altLang="en-US" dirty="0"/>
              <a:t>Block HIV fusion with CD4 cell membrane</a:t>
            </a:r>
          </a:p>
          <a:p>
            <a:r>
              <a:rPr lang="en-US" altLang="en-US" dirty="0"/>
              <a:t>NRTI’s</a:t>
            </a:r>
          </a:p>
          <a:p>
            <a:pPr lvl="1"/>
            <a:r>
              <a:rPr lang="en-US" altLang="en-US" dirty="0"/>
              <a:t>Block HIV reverse transcriptase</a:t>
            </a:r>
          </a:p>
          <a:p>
            <a:pPr lvl="1"/>
            <a:r>
              <a:rPr lang="en-US" altLang="en-US" dirty="0"/>
              <a:t>Inhibit reverse transcriptase/viral replication</a:t>
            </a:r>
          </a:p>
        </p:txBody>
      </p:sp>
    </p:spTree>
    <p:extLst>
      <p:ext uri="{BB962C8B-B14F-4D97-AF65-F5344CB8AC3E}">
        <p14:creationId xmlns:p14="http://schemas.microsoft.com/office/powerpoint/2010/main" val="114826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B56BDF8-EF32-41DE-8179-F13CBB180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ART Drugs (continued)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DC4905BC-9498-41CA-B5BD-2474D7B33F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Integrase</a:t>
            </a:r>
            <a:r>
              <a:rPr lang="en-US" altLang="en-US" dirty="0"/>
              <a:t> inhibitors </a:t>
            </a:r>
          </a:p>
          <a:p>
            <a:pPr lvl="1"/>
            <a:r>
              <a:rPr lang="en-US" altLang="en-US" dirty="0"/>
              <a:t>Block HIV from combining with its genetic code </a:t>
            </a:r>
          </a:p>
          <a:p>
            <a:r>
              <a:rPr lang="en-US" altLang="en-US" dirty="0"/>
              <a:t>Protease inhibitors</a:t>
            </a:r>
          </a:p>
          <a:p>
            <a:pPr lvl="1"/>
            <a:r>
              <a:rPr lang="en-US" altLang="en-US" dirty="0"/>
              <a:t>Bind to active site of HIV protease enzyme</a:t>
            </a:r>
          </a:p>
          <a:p>
            <a:pPr lvl="1"/>
            <a:r>
              <a:rPr lang="en-US" altLang="en-US" dirty="0"/>
              <a:t>Interrupt formation of viral particles</a:t>
            </a:r>
          </a:p>
        </p:txBody>
      </p:sp>
    </p:spTree>
    <p:extLst>
      <p:ext uri="{BB962C8B-B14F-4D97-AF65-F5344CB8AC3E}">
        <p14:creationId xmlns:p14="http://schemas.microsoft.com/office/powerpoint/2010/main" val="834427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84FFB79-ABCD-4741-B71A-93BD97C8F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Nursing Diagnoses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78D09DBA-CC48-4362-B152-27ECD03573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Ineffective Protection</a:t>
            </a:r>
          </a:p>
          <a:p>
            <a:r>
              <a:rPr lang="en-US" altLang="en-US" i="1" dirty="0"/>
              <a:t>Ineffective Coping </a:t>
            </a:r>
          </a:p>
          <a:p>
            <a:r>
              <a:rPr lang="en-US" altLang="en-US" i="1" dirty="0"/>
              <a:t>Risk for Injury</a:t>
            </a:r>
          </a:p>
          <a:p>
            <a:r>
              <a:rPr lang="en-US" altLang="en-US" i="1" dirty="0"/>
              <a:t>Deficient Knowledge</a:t>
            </a:r>
          </a:p>
          <a:p>
            <a:r>
              <a:rPr lang="en-US" altLang="en-US" i="1" dirty="0"/>
              <a:t>Impaired Gas Exchange</a:t>
            </a:r>
          </a:p>
          <a:p>
            <a:r>
              <a:rPr lang="en-US" altLang="en-US" i="1" dirty="0"/>
              <a:t>Diarrhea</a:t>
            </a:r>
          </a:p>
          <a:p>
            <a:r>
              <a:rPr lang="en-US" altLang="en-US" i="1" dirty="0"/>
              <a:t>Fatigue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075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9E70C49-25C8-4B89-BD80-0653AAB8A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Nursing Diagnoses (continued)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68E2963A-41F6-4E7B-8B6E-6583FFD7A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Imbalance Nutrition: Less Than Body Requirements</a:t>
            </a:r>
          </a:p>
          <a:p>
            <a:r>
              <a:rPr lang="en-US" altLang="en-US" i="1" dirty="0"/>
              <a:t>Impaired Oral Mucous Membrane Integrity</a:t>
            </a:r>
          </a:p>
          <a:p>
            <a:r>
              <a:rPr lang="en-US" altLang="en-US" i="1" dirty="0"/>
              <a:t>Acute or Chronic Pain </a:t>
            </a:r>
          </a:p>
          <a:p>
            <a:r>
              <a:rPr lang="en-US" altLang="en-US" i="1" dirty="0"/>
              <a:t>Impaired Skin Integrity</a:t>
            </a:r>
          </a:p>
          <a:p>
            <a:r>
              <a:rPr lang="en-US" altLang="en-US" i="1" dirty="0"/>
              <a:t>Risk for Situational Low Self-Esteem</a:t>
            </a:r>
          </a:p>
          <a:p>
            <a:r>
              <a:rPr lang="en-US" altLang="en-US" i="1" dirty="0"/>
              <a:t>Social Isolation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6091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8ADC7F4-846B-4627-8D08-5A1E21634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Nursing Intervention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6B7CE722-AA59-4AD7-9B28-6D817EE6D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Ineffective protection</a:t>
            </a:r>
          </a:p>
          <a:p>
            <a:pPr lvl="1"/>
            <a:r>
              <a:rPr lang="en-US" altLang="en-US" dirty="0"/>
              <a:t>Hand hygiene/bathing</a:t>
            </a:r>
          </a:p>
          <a:p>
            <a:pPr lvl="1"/>
            <a:r>
              <a:rPr lang="en-US" altLang="en-US" dirty="0"/>
              <a:t>Avoid sharing grooming items.</a:t>
            </a:r>
          </a:p>
          <a:p>
            <a:pPr lvl="1"/>
            <a:r>
              <a:rPr lang="en-US" altLang="en-US" dirty="0"/>
              <a:t>Wash toothbrush.</a:t>
            </a:r>
          </a:p>
          <a:p>
            <a:pPr lvl="1"/>
            <a:r>
              <a:rPr lang="en-US" altLang="en-US" dirty="0"/>
              <a:t>Use clean dishes.</a:t>
            </a:r>
          </a:p>
          <a:p>
            <a:pPr lvl="1"/>
            <a:r>
              <a:rPr lang="en-US" altLang="en-US" dirty="0"/>
              <a:t>Report infection symptoms.</a:t>
            </a:r>
          </a:p>
        </p:txBody>
      </p:sp>
    </p:spTree>
    <p:extLst>
      <p:ext uri="{BB962C8B-B14F-4D97-AF65-F5344CB8AC3E}">
        <p14:creationId xmlns:p14="http://schemas.microsoft.com/office/powerpoint/2010/main" val="17066912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54825300-6E1C-4693-A198-7DC7850BE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Nursing Intervention (continued_1)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B29C4C14-0710-4453-BBB9-D8A6C58B7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/>
          <a:p>
            <a:r>
              <a:rPr lang="en-US" altLang="en-US" dirty="0"/>
              <a:t>Acute or chronic pain </a:t>
            </a:r>
          </a:p>
          <a:p>
            <a:pPr lvl="1"/>
            <a:r>
              <a:rPr lang="en-US" altLang="en-US" dirty="0"/>
              <a:t>Identify cause.</a:t>
            </a:r>
          </a:p>
          <a:p>
            <a:pPr lvl="1"/>
            <a:r>
              <a:rPr lang="en-US" altLang="en-US" dirty="0"/>
              <a:t>Medications</a:t>
            </a:r>
          </a:p>
          <a:p>
            <a:pPr lvl="1"/>
            <a:r>
              <a:rPr lang="en-US" altLang="en-US" dirty="0"/>
              <a:t>Complementary therapy</a:t>
            </a:r>
          </a:p>
          <a:p>
            <a:pPr lvl="2"/>
            <a:r>
              <a:rPr lang="en-US" altLang="en-US" dirty="0"/>
              <a:t>Heat/cold</a:t>
            </a:r>
          </a:p>
          <a:p>
            <a:pPr lvl="2"/>
            <a:r>
              <a:rPr lang="en-US" altLang="en-US" dirty="0"/>
              <a:t>Massage</a:t>
            </a:r>
          </a:p>
          <a:p>
            <a:pPr lvl="2"/>
            <a:r>
              <a:rPr lang="en-US" altLang="en-US" dirty="0"/>
              <a:t>Positioning</a:t>
            </a:r>
          </a:p>
          <a:p>
            <a:r>
              <a:rPr lang="en-US" altLang="en-US" dirty="0"/>
              <a:t>Fatigue</a:t>
            </a:r>
          </a:p>
          <a:p>
            <a:pPr lvl="1"/>
            <a:r>
              <a:rPr lang="en-US" altLang="en-US" dirty="0"/>
              <a:t>Alternate activity and rest.</a:t>
            </a:r>
          </a:p>
          <a:p>
            <a:pPr lvl="1"/>
            <a:r>
              <a:rPr lang="en-US" altLang="en-US" dirty="0"/>
              <a:t>Prioritize activity timing.</a:t>
            </a:r>
          </a:p>
        </p:txBody>
      </p:sp>
    </p:spTree>
    <p:extLst>
      <p:ext uri="{BB962C8B-B14F-4D97-AF65-F5344CB8AC3E}">
        <p14:creationId xmlns:p14="http://schemas.microsoft.com/office/powerpoint/2010/main" val="3109285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54917946-7E0F-4BB2-8113-19C6EB078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Nursing Intervention (continued_2)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747CA565-CA47-4214-8989-FA2C9A8A18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Imbalanced nutrition </a:t>
            </a:r>
          </a:p>
          <a:p>
            <a:pPr lvl="1"/>
            <a:r>
              <a:rPr lang="en-US" altLang="en-US"/>
              <a:t>Identify interfering factors.</a:t>
            </a:r>
          </a:p>
          <a:p>
            <a:pPr lvl="1"/>
            <a:r>
              <a:rPr lang="en-US" altLang="en-US"/>
              <a:t>Weigh.</a:t>
            </a:r>
          </a:p>
          <a:p>
            <a:pPr lvl="1"/>
            <a:r>
              <a:rPr lang="en-US" altLang="en-US"/>
              <a:t>Monitor caloric intake.</a:t>
            </a:r>
          </a:p>
          <a:p>
            <a:pPr lvl="1"/>
            <a:r>
              <a:rPr lang="en-US" altLang="en-US"/>
              <a:t>Consult dietitian.</a:t>
            </a:r>
          </a:p>
          <a:p>
            <a:pPr lvl="1"/>
            <a:r>
              <a:rPr lang="en-US" altLang="en-US"/>
              <a:t>Have patient eat small, frequent meals.</a:t>
            </a:r>
          </a:p>
          <a:p>
            <a:pPr lvl="1"/>
            <a:r>
              <a:rPr lang="en-US" altLang="en-US"/>
              <a:t>Use antiemetics.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5721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562100"/>
          </a:xfrm>
        </p:spPr>
        <p:txBody>
          <a:bodyPr/>
          <a:lstStyle/>
          <a:p>
            <a:r>
              <a:rPr lang="en-US" altLang="en-US" dirty="0"/>
              <a:t>The nurse would recognize the need for further teaching about HIV if the patient stated which of the following about HIV? </a:t>
            </a:r>
            <a:r>
              <a:rPr lang="en-US" altLang="en-US" sz="2800" i="1" dirty="0"/>
              <a:t>Select all that apply.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AA7F3-5B76-43E0-8A92-68219A381E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895600"/>
            <a:ext cx="8534400" cy="2971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“HIV is an acute infection.”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“It can be a progressive immune disorder.”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“Over time, HIV can cause AIDS.”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“HIV is curable.”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“ART increases HIV replication.”</a:t>
            </a:r>
          </a:p>
        </p:txBody>
      </p:sp>
    </p:spTree>
    <p:extLst>
      <p:ext uri="{BB962C8B-B14F-4D97-AF65-F5344CB8AC3E}">
        <p14:creationId xmlns:p14="http://schemas.microsoft.com/office/powerpoint/2010/main" val="250338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BD78B6D-4C21-4F04-8F76-09FAFDEA9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AIDS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352683F9-9DF1-4808-94AE-378D135E3D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Final stage of HIV infection</a:t>
            </a:r>
          </a:p>
          <a:p>
            <a:r>
              <a:rPr lang="en-US" altLang="en-US" dirty="0"/>
              <a:t>No cure</a:t>
            </a:r>
          </a:p>
          <a:p>
            <a:r>
              <a:rPr lang="en-US" altLang="en-US" dirty="0"/>
              <a:t>Can be fatal</a:t>
            </a:r>
          </a:p>
        </p:txBody>
      </p:sp>
    </p:spTree>
    <p:extLst>
      <p:ext uri="{BB962C8B-B14F-4D97-AF65-F5344CB8AC3E}">
        <p14:creationId xmlns:p14="http://schemas.microsoft.com/office/powerpoint/2010/main" val="91202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Question Answer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1, 4, 5</a:t>
            </a:r>
          </a:p>
        </p:txBody>
      </p:sp>
    </p:spTree>
    <p:extLst>
      <p:ext uri="{BB962C8B-B14F-4D97-AF65-F5344CB8AC3E}">
        <p14:creationId xmlns:p14="http://schemas.microsoft.com/office/powerpoint/2010/main" val="3705361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2095500"/>
          </a:xfrm>
        </p:spPr>
        <p:txBody>
          <a:bodyPr/>
          <a:lstStyle/>
          <a:p>
            <a:r>
              <a:rPr lang="en-US" altLang="en-US" dirty="0"/>
              <a:t>The nurse is assisting with education at a health fair. Which of these would the nurse include as modes of transmission for HIV?</a:t>
            </a:r>
          </a:p>
          <a:p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AA7F3-5B76-43E0-8A92-68219A381E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333750"/>
            <a:ext cx="8534400" cy="2971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Men who have sex with men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Heterosexual contact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Handshaking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Injection drug use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Sharing dishes and eating utensils</a:t>
            </a:r>
          </a:p>
        </p:txBody>
      </p:sp>
    </p:spTree>
    <p:extLst>
      <p:ext uri="{BB962C8B-B14F-4D97-AF65-F5344CB8AC3E}">
        <p14:creationId xmlns:p14="http://schemas.microsoft.com/office/powerpoint/2010/main" val="3326048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83504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2095500"/>
          </a:xfrm>
        </p:spPr>
        <p:txBody>
          <a:bodyPr/>
          <a:lstStyle/>
          <a:p>
            <a:r>
              <a:rPr lang="en-US" altLang="en-US" dirty="0"/>
              <a:t>The nurse is assisting with education at a health fair. Which of these would the nurse include as sources of exposure to HIV?</a:t>
            </a:r>
          </a:p>
          <a:p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AA7F3-5B76-43E0-8A92-68219A381E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352800"/>
            <a:ext cx="8534400" cy="2819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Blood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Semen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Tears 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Vaginal secretions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Breast milk</a:t>
            </a:r>
          </a:p>
        </p:txBody>
      </p:sp>
    </p:spTree>
    <p:extLst>
      <p:ext uri="{BB962C8B-B14F-4D97-AF65-F5344CB8AC3E}">
        <p14:creationId xmlns:p14="http://schemas.microsoft.com/office/powerpoint/2010/main" val="3183145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1, 2, 4, 5</a:t>
            </a:r>
          </a:p>
        </p:txBody>
      </p:sp>
    </p:spTree>
    <p:extLst>
      <p:ext uri="{BB962C8B-B14F-4D97-AF65-F5344CB8AC3E}">
        <p14:creationId xmlns:p14="http://schemas.microsoft.com/office/powerpoint/2010/main" val="8369706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714500"/>
          </a:xfrm>
        </p:spPr>
        <p:txBody>
          <a:bodyPr/>
          <a:lstStyle/>
          <a:p>
            <a:r>
              <a:rPr lang="en-US" altLang="en-US" dirty="0"/>
              <a:t>Which of the following would the nurse include when teaching about </a:t>
            </a:r>
            <a:r>
              <a:rPr lang="en-US" altLang="en-US" dirty="0" err="1"/>
              <a:t>PrEP</a:t>
            </a:r>
            <a:r>
              <a:rPr lang="en-US" altLang="en-US" dirty="0"/>
              <a:t>? </a:t>
            </a:r>
          </a:p>
          <a:p>
            <a:r>
              <a:rPr lang="en-US" altLang="en-US" sz="2800" i="1" dirty="0"/>
              <a:t>Select all that apply.</a:t>
            </a:r>
            <a:endParaRPr lang="en-US" sz="28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AA7F3-5B76-43E0-8A92-68219A381E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952750"/>
            <a:ext cx="8534400" cy="33528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dirty="0"/>
              <a:t>Prevention for those at high risk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Antiretroviral drug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Weekly injection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Other transmission precautions not needed</a:t>
            </a:r>
          </a:p>
          <a:p>
            <a:pPr>
              <a:buFont typeface="+mj-lt"/>
              <a:buAutoNum type="arabicPeriod"/>
            </a:pPr>
            <a:r>
              <a:rPr lang="en-US" altLang="en-US" dirty="0"/>
              <a:t>Daily pill</a:t>
            </a:r>
          </a:p>
        </p:txBody>
      </p:sp>
    </p:spTree>
    <p:extLst>
      <p:ext uri="{BB962C8B-B14F-4D97-AF65-F5344CB8AC3E}">
        <p14:creationId xmlns:p14="http://schemas.microsoft.com/office/powerpoint/2010/main" val="17796826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6096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9056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altLang="en-US" sz="3000" dirty="0"/>
              <a:t>The nurse experiences a needle stick. Which of these actions should the nurse take?</a:t>
            </a:r>
          </a:p>
          <a:p>
            <a:r>
              <a:rPr lang="en-US" altLang="en-US" sz="2600" i="1" dirty="0"/>
              <a:t>Select all that apply.</a:t>
            </a:r>
            <a:endParaRPr lang="en-US" sz="2600" i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BAA7F3-5B76-43E0-8A92-68219A381E6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716530"/>
            <a:ext cx="8534400" cy="3760470"/>
          </a:xfrm>
        </p:spPr>
        <p:txBody>
          <a:bodyPr/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altLang="en-US" sz="3000" dirty="0"/>
              <a:t>Wash exposure site with soap/water.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altLang="en-US" sz="3000" dirty="0"/>
              <a:t>Seek urgent medical care.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altLang="en-US" sz="3000" dirty="0"/>
              <a:t>Flush mucous membranes with water.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altLang="en-US" sz="3000" dirty="0"/>
              <a:t>Begin ordered therapy within hours after exposure.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altLang="en-US" sz="3000" dirty="0"/>
              <a:t>Follow treatment for 1 week. 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altLang="en-US" sz="3000" dirty="0"/>
              <a:t>Test source.</a:t>
            </a:r>
          </a:p>
        </p:txBody>
      </p:sp>
    </p:spTree>
    <p:extLst>
      <p:ext uri="{BB962C8B-B14F-4D97-AF65-F5344CB8AC3E}">
        <p14:creationId xmlns:p14="http://schemas.microsoft.com/office/powerpoint/2010/main" val="1154222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30CC28-E3B2-4DE9-9A0E-76805709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Answer (continued_4)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95D1-F8EC-4E61-9BE3-53023ABEA6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219200"/>
            <a:ext cx="8534400" cy="533400"/>
          </a:xfrm>
        </p:spPr>
        <p:txBody>
          <a:bodyPr/>
          <a:lstStyle/>
          <a:p>
            <a:r>
              <a:rPr lang="en-US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1, 2, 4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7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CEAC77B-F500-4F23-AE51-64F3BC638B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Incidence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74CB4A55-B8C5-4410-9DC2-281B65ED5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2015 </a:t>
            </a:r>
          </a:p>
          <a:p>
            <a:pPr lvl="1"/>
            <a:r>
              <a:rPr lang="en-US" altLang="en-US" dirty="0"/>
              <a:t>1.1 million infected with HIV </a:t>
            </a:r>
          </a:p>
          <a:p>
            <a:pPr lvl="1"/>
            <a:r>
              <a:rPr lang="en-US" altLang="en-US" dirty="0"/>
              <a:t>15% unaware of infection status</a:t>
            </a:r>
          </a:p>
          <a:p>
            <a:r>
              <a:rPr lang="en-US" altLang="en-US" dirty="0"/>
              <a:t>2016</a:t>
            </a:r>
          </a:p>
          <a:p>
            <a:pPr lvl="1"/>
            <a:r>
              <a:rPr lang="en-US" altLang="en-US" dirty="0"/>
              <a:t>39,782 newly infected with HIV </a:t>
            </a:r>
          </a:p>
          <a:p>
            <a:pPr lvl="1"/>
            <a:r>
              <a:rPr lang="en-US" altLang="en-US" dirty="0"/>
              <a:t>45% African Americans (highest %)</a:t>
            </a:r>
          </a:p>
          <a:p>
            <a:pPr lvl="1"/>
            <a:r>
              <a:rPr lang="en-US" altLang="en-US" dirty="0"/>
              <a:t>19% women (declining)</a:t>
            </a:r>
          </a:p>
        </p:txBody>
      </p:sp>
    </p:spTree>
    <p:extLst>
      <p:ext uri="{BB962C8B-B14F-4D97-AF65-F5344CB8AC3E}">
        <p14:creationId xmlns:p14="http://schemas.microsoft.com/office/powerpoint/2010/main" val="30670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96D3BB5-16D8-4591-AA08-E25A935E0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Subtypes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A0403418-D360-4DAC-8AB5-0763695B4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HIV-1</a:t>
            </a:r>
          </a:p>
          <a:p>
            <a:pPr lvl="1"/>
            <a:r>
              <a:rPr lang="en-US" altLang="en-US" dirty="0"/>
              <a:t>Primary type </a:t>
            </a:r>
          </a:p>
          <a:p>
            <a:pPr lvl="1"/>
            <a:r>
              <a:rPr lang="en-US" altLang="en-US" dirty="0"/>
              <a:t>Worldwide</a:t>
            </a:r>
          </a:p>
          <a:p>
            <a:r>
              <a:rPr lang="en-US" altLang="en-US" dirty="0"/>
              <a:t> HIV-2 </a:t>
            </a:r>
          </a:p>
          <a:p>
            <a:pPr lvl="1"/>
            <a:r>
              <a:rPr lang="en-US" altLang="en-US" dirty="0"/>
              <a:t>Primarily West Africa </a:t>
            </a:r>
          </a:p>
        </p:txBody>
      </p:sp>
    </p:spTree>
    <p:extLst>
      <p:ext uri="{BB962C8B-B14F-4D97-AF65-F5344CB8AC3E}">
        <p14:creationId xmlns:p14="http://schemas.microsoft.com/office/powerpoint/2010/main" val="147759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854795E-F297-4CF9-9212-15C540E22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HIV Pathophysiology: 7 Steps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A8EECEF7-C650-4564-BB0A-50EABD111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4672051"/>
          </a:xfrm>
        </p:spPr>
        <p:txBody>
          <a:bodyPr/>
          <a:lstStyle/>
          <a:p>
            <a:r>
              <a:rPr lang="en-US" altLang="en-US" dirty="0"/>
              <a:t>Binding: CD4 receptor of host cell</a:t>
            </a:r>
          </a:p>
          <a:p>
            <a:r>
              <a:rPr lang="en-US" altLang="en-US" dirty="0"/>
              <a:t>Fusion: Membranes fuse</a:t>
            </a:r>
          </a:p>
          <a:p>
            <a:r>
              <a:rPr lang="en-US" altLang="en-US" dirty="0"/>
              <a:t>Reverse transcriptase: Viral RNA to DNA</a:t>
            </a:r>
          </a:p>
          <a:p>
            <a:r>
              <a:rPr lang="en-US" altLang="en-US" dirty="0"/>
              <a:t>Integrase: HIV DNA into host cell DNA</a:t>
            </a:r>
          </a:p>
          <a:p>
            <a:r>
              <a:rPr lang="en-US" altLang="en-US" dirty="0"/>
              <a:t>Replication: Host cell makes HIV proteins</a:t>
            </a:r>
          </a:p>
          <a:p>
            <a:r>
              <a:rPr lang="en-US" altLang="en-US" dirty="0"/>
              <a:t>Packaging: Viral envelope for new HIV</a:t>
            </a:r>
          </a:p>
          <a:p>
            <a:r>
              <a:rPr lang="en-US" altLang="en-US" dirty="0"/>
              <a:t>Budding: Release and protease cutting of HIV proteins </a:t>
            </a:r>
          </a:p>
        </p:txBody>
      </p:sp>
    </p:spTree>
    <p:extLst>
      <p:ext uri="{BB962C8B-B14F-4D97-AF65-F5344CB8AC3E}">
        <p14:creationId xmlns:p14="http://schemas.microsoft.com/office/powerpoint/2010/main" val="561753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35080265-CEFD-47E1-8331-4C21F5F694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 I V Pathophysiology: 7 Steps (continued)</a:t>
            </a:r>
            <a:endParaRPr lang="en-US" altLang="en-US" dirty="0"/>
          </a:p>
        </p:txBody>
      </p:sp>
      <p:pic>
        <p:nvPicPr>
          <p:cNvPr id="4" name="Content Placeholder 3" descr="A. Pathophysiology in a normal immune system. B. Pathophysiology in an immune system with H I V. 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219200"/>
            <a:ext cx="4847431" cy="4847431"/>
          </a:xfrm>
        </p:spPr>
      </p:pic>
    </p:spTree>
    <p:extLst>
      <p:ext uri="{BB962C8B-B14F-4D97-AF65-F5344CB8AC3E}">
        <p14:creationId xmlns:p14="http://schemas.microsoft.com/office/powerpoint/2010/main" val="402650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_Nursing_Template_Sample.potx" id="{3A991383-4E37-45C3-BFBF-2CA8527BAB96}" vid="{4A2C48B4-D717-466E-8E9B-33A3E46463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1" ma:contentTypeDescription="Create a new document." ma:contentTypeScope="" ma:versionID="36b56c1c0724fb546e3f46be05c4d6a4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bc5a029c63219565ea9b56375035dac7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purl.org/dc/elements/1.1/"/>
    <ds:schemaRef ds:uri="00c73501-d892-4798-8321-2611750ec216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a592d4b5-ef12-4eb7-8b0a-4321abea656b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B5F775C-DC60-4FBC-B054-9DDC8A4FB8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1645</Words>
  <Application>Microsoft Office PowerPoint</Application>
  <PresentationFormat>On-screen Show (4:3)</PresentationFormat>
  <Paragraphs>351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Wingdings</vt:lpstr>
      <vt:lpstr>Office Theme</vt:lpstr>
      <vt:lpstr> </vt:lpstr>
      <vt:lpstr>Learning Objectives</vt:lpstr>
      <vt:lpstr>Learning Objectives (continued)</vt:lpstr>
      <vt:lpstr>HIV</vt:lpstr>
      <vt:lpstr>AIDS</vt:lpstr>
      <vt:lpstr> Incidence</vt:lpstr>
      <vt:lpstr>HIV Subtypes</vt:lpstr>
      <vt:lpstr>HIV Pathophysiology: 7 Steps</vt:lpstr>
      <vt:lpstr>H I V Pathophysiology: 7 Steps (continued)</vt:lpstr>
      <vt:lpstr>Antiviral Drugs and the 7 Steps</vt:lpstr>
      <vt:lpstr>Antiviral Drugs and the 7 Steps (continued)</vt:lpstr>
      <vt:lpstr>HIV Progression</vt:lpstr>
      <vt:lpstr>HIV Progression (continued_1)</vt:lpstr>
      <vt:lpstr>HIV Progression (continued_2)</vt:lpstr>
      <vt:lpstr>HIV Prevention </vt:lpstr>
      <vt:lpstr> Older Adults and HIV</vt:lpstr>
      <vt:lpstr>HIV Mode of Transmission</vt:lpstr>
      <vt:lpstr>HIV Routes of Transmission</vt:lpstr>
      <vt:lpstr> Pre-Exposure Prophylaxis (PrEP)</vt:lpstr>
      <vt:lpstr>HIV Counseling/Testing</vt:lpstr>
      <vt:lpstr>HIV Sexual Transmission</vt:lpstr>
      <vt:lpstr>Safer Sex Practices</vt:lpstr>
      <vt:lpstr>Parenteral Transmission</vt:lpstr>
      <vt:lpstr>Perinatal Transmission Prevention</vt:lpstr>
      <vt:lpstr>Prevention for Health Care Workers</vt:lpstr>
      <vt:lpstr>Postexposure Prophylaxis Guidelines</vt:lpstr>
      <vt:lpstr>After HIV Infected </vt:lpstr>
      <vt:lpstr>Late HIV Infection Phase</vt:lpstr>
      <vt:lpstr>Final Stage of HIV Infection </vt:lpstr>
      <vt:lpstr>Complications</vt:lpstr>
      <vt:lpstr>Complications (continued_1)</vt:lpstr>
      <vt:lpstr>Complications (continued_2)</vt:lpstr>
      <vt:lpstr>Diagnosis </vt:lpstr>
      <vt:lpstr>HIV Antigen/Antibody Testing Pattern</vt:lpstr>
      <vt:lpstr>C D4 T Lymphocyte Count</vt:lpstr>
      <vt:lpstr>Viral Load Testing </vt:lpstr>
      <vt:lpstr>Genotyping </vt:lpstr>
      <vt:lpstr>General Testing</vt:lpstr>
      <vt:lpstr>Therapeutic Interventions </vt:lpstr>
      <vt:lpstr>Prophylactic Intervention </vt:lpstr>
      <vt:lpstr>Antiretroviral Therapy (ART)</vt:lpstr>
      <vt:lpstr>ART Drugs</vt:lpstr>
      <vt:lpstr>ART Drugs (continued)</vt:lpstr>
      <vt:lpstr>Nursing Diagnoses</vt:lpstr>
      <vt:lpstr>Nursing Diagnoses (continued)</vt:lpstr>
      <vt:lpstr>Nursing Intervention</vt:lpstr>
      <vt:lpstr>Nursing Intervention (continued_1)</vt:lpstr>
      <vt:lpstr>Nursing Intervention (continued_2)</vt:lpstr>
      <vt:lpstr>Review Question</vt:lpstr>
      <vt:lpstr>Review Question Answer</vt:lpstr>
      <vt:lpstr>Review Question (continued_1)</vt:lpstr>
      <vt:lpstr>Review Question Answer (continued_1)</vt:lpstr>
      <vt:lpstr>Review Question (continued_2)</vt:lpstr>
      <vt:lpstr>Review Question Answer (continued_2)</vt:lpstr>
      <vt:lpstr>Review Question (continued_3)</vt:lpstr>
      <vt:lpstr>Review Question Answer (continued_3)</vt:lpstr>
      <vt:lpstr>Review Question (continued_4)</vt:lpstr>
      <vt:lpstr>Review Question Answer (continued_4)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20  Nursing Care of Patients with H I V Disease and AIDS</dc:title>
  <dc:creator>Williams and Hopper</dc:creator>
  <cp:lastModifiedBy>Paula Reeves</cp:lastModifiedBy>
  <cp:revision>121</cp:revision>
  <cp:lastPrinted>2023-08-08T18:26:04Z</cp:lastPrinted>
  <dcterms:created xsi:type="dcterms:W3CDTF">2019-01-22T06:29:46Z</dcterms:created>
  <dcterms:modified xsi:type="dcterms:W3CDTF">2023-08-08T18:26:32Z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