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4"/>
  </p:notesMasterIdLst>
  <p:handoutMasterIdLst>
    <p:handoutMasterId r:id="rId75"/>
  </p:handoutMasterIdLst>
  <p:sldIdLst>
    <p:sldId id="325"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Lst>
  <p:sldSz cx="9144000" cy="6858000" type="screen4x3"/>
  <p:notesSz cx="6950075" cy="9236075"/>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912"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805C"/>
    <a:srgbClr val="D99C21"/>
    <a:srgbClr val="585858"/>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5501" autoAdjust="0"/>
  </p:normalViewPr>
  <p:slideViewPr>
    <p:cSldViewPr>
      <p:cViewPr varScale="1">
        <p:scale>
          <a:sx n="121" d="100"/>
          <a:sy n="121" d="100"/>
        </p:scale>
        <p:origin x="1350" y="108"/>
      </p:cViewPr>
      <p:guideLst>
        <p:guide orient="horz" pos="912"/>
        <p:guide pos="2880"/>
      </p:guideLst>
    </p:cSldViewPr>
  </p:slideViewPr>
  <p:outlineViewPr>
    <p:cViewPr>
      <p:scale>
        <a:sx n="33" d="100"/>
        <a:sy n="33" d="100"/>
      </p:scale>
      <p:origin x="0" y="-4597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1692"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sz="quarter" idx="1"/>
          </p:nvPr>
        </p:nvSpPr>
        <p:spPr>
          <a:xfrm>
            <a:off x="3936768" y="0"/>
            <a:ext cx="3011699" cy="463408"/>
          </a:xfrm>
          <a:prstGeom prst="rect">
            <a:avLst/>
          </a:prstGeom>
        </p:spPr>
        <p:txBody>
          <a:bodyPr vert="horz" lIns="92492" tIns="46246" rIns="92492" bIns="46246" rtlCol="0"/>
          <a:lstStyle>
            <a:lvl1pPr algn="r">
              <a:defRPr sz="1200"/>
            </a:lvl1pPr>
          </a:lstStyle>
          <a:p>
            <a:fld id="{2561E734-30F1-456B-8B88-B517BAE0A233}" type="datetimeFigureOut">
              <a:rPr lang="en-US" smtClean="0"/>
              <a:t>8/8/2023</a:t>
            </a:fld>
            <a:endParaRPr lang="en-US"/>
          </a:p>
        </p:txBody>
      </p:sp>
      <p:sp>
        <p:nvSpPr>
          <p:cNvPr id="4" name="Footer Placeholder 3"/>
          <p:cNvSpPr>
            <a:spLocks noGrp="1"/>
          </p:cNvSpPr>
          <p:nvPr>
            <p:ph type="ftr" sz="quarter" idx="2"/>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a:p>
        </p:txBody>
      </p:sp>
      <p:sp>
        <p:nvSpPr>
          <p:cNvPr id="5" name="Slide Number Placeholder 4"/>
          <p:cNvSpPr>
            <a:spLocks noGrp="1"/>
          </p:cNvSpPr>
          <p:nvPr>
            <p:ph type="sldNum" sz="quarter" idx="3"/>
          </p:nvPr>
        </p:nvSpPr>
        <p:spPr>
          <a:xfrm>
            <a:off x="3936768" y="8772669"/>
            <a:ext cx="3011699" cy="463407"/>
          </a:xfrm>
          <a:prstGeom prst="rect">
            <a:avLst/>
          </a:prstGeom>
        </p:spPr>
        <p:txBody>
          <a:bodyPr vert="horz" lIns="92492" tIns="46246" rIns="92492" bIns="46246" rtlCol="0" anchor="b"/>
          <a:lstStyle>
            <a:lvl1pPr algn="r">
              <a:defRPr sz="1200"/>
            </a:lvl1pPr>
          </a:lstStyle>
          <a:p>
            <a:fld id="{56D1CF74-1493-46D2-9CFB-D9771BD399B9}" type="slidenum">
              <a:rPr lang="en-US" smtClean="0"/>
              <a:t>‹#›</a:t>
            </a:fld>
            <a:endParaRPr lang="en-US"/>
          </a:p>
        </p:txBody>
      </p:sp>
    </p:spTree>
    <p:extLst>
      <p:ext uri="{BB962C8B-B14F-4D97-AF65-F5344CB8AC3E}">
        <p14:creationId xmlns:p14="http://schemas.microsoft.com/office/powerpoint/2010/main" val="4233874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336A6551-8743-415C-B8DC-7E8D559D5B4C}" type="datetimeFigureOut">
              <a:rPr lang="en-US" smtClean="0"/>
              <a:t>8/8/2023</a:t>
            </a:fld>
            <a:endParaRPr lang="en-US"/>
          </a:p>
        </p:txBody>
      </p:sp>
      <p:sp>
        <p:nvSpPr>
          <p:cNvPr id="4" name="Slide Image Placeholder 3"/>
          <p:cNvSpPr>
            <a:spLocks noGrp="1" noRot="1" noChangeAspect="1"/>
          </p:cNvSpPr>
          <p:nvPr>
            <p:ph type="sldImg" idx="2"/>
          </p:nvPr>
        </p:nvSpPr>
        <p:spPr>
          <a:xfrm>
            <a:off x="1397000" y="1154113"/>
            <a:ext cx="4156075" cy="3117850"/>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D1FE3FD1-3D53-424A-A1AD-A3C30BC928DB}" type="slidenum">
              <a:rPr lang="en-US" smtClean="0"/>
              <a:t>‹#›</a:t>
            </a:fld>
            <a:endParaRPr lang="en-US"/>
          </a:p>
        </p:txBody>
      </p:sp>
    </p:spTree>
    <p:extLst>
      <p:ext uri="{BB962C8B-B14F-4D97-AF65-F5344CB8AC3E}">
        <p14:creationId xmlns:p14="http://schemas.microsoft.com/office/powerpoint/2010/main" val="2207289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3" name="Picture Placeholder 11"/>
          <p:cNvSpPr>
            <a:spLocks noGrp="1"/>
          </p:cNvSpPr>
          <p:nvPr>
            <p:ph type="pic" sz="quarter" idx="13" hasCustomPrompt="1"/>
          </p:nvPr>
        </p:nvSpPr>
        <p:spPr>
          <a:xfrm>
            <a:off x="2689302" y="228600"/>
            <a:ext cx="3733800" cy="4267200"/>
          </a:xfrm>
        </p:spPr>
        <p:txBody>
          <a:bodyPr rtlCol="0">
            <a:normAutofit/>
          </a:bodyPr>
          <a:lstStyle>
            <a:lvl1pPr>
              <a:defRPr/>
            </a:lvl1pPr>
          </a:lstStyle>
          <a:p>
            <a:pPr lvl="0"/>
            <a:r>
              <a:rPr lang="en-US" noProof="0" dirty="0"/>
              <a:t>Click icon to add cover image</a:t>
            </a:r>
          </a:p>
        </p:txBody>
      </p:sp>
      <p:sp>
        <p:nvSpPr>
          <p:cNvPr id="14" name="Rectangle 13"/>
          <p:cNvSpPr/>
          <p:nvPr userDrawn="1"/>
        </p:nvSpPr>
        <p:spPr>
          <a:xfrm>
            <a:off x="0" y="6356350"/>
            <a:ext cx="9144000" cy="50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Date Placeholder 3"/>
          <p:cNvSpPr txBox="1">
            <a:spLocks/>
          </p:cNvSpPr>
          <p:nvPr userDrawn="1"/>
        </p:nvSpPr>
        <p:spPr>
          <a:xfrm>
            <a:off x="101599" y="6470650"/>
            <a:ext cx="2422525" cy="365125"/>
          </a:xfrm>
          <a:prstGeom prst="rect">
            <a:avLst/>
          </a:prstGeom>
        </p:spPr>
        <p:txBody>
          <a:bodyPr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b="1" dirty="0">
                <a:solidFill>
                  <a:srgbClr val="585858"/>
                </a:solidFill>
              </a:rPr>
              <a:t>Copyright ©2019 F.A. Davis Company</a:t>
            </a:r>
          </a:p>
        </p:txBody>
      </p:sp>
      <p:pic>
        <p:nvPicPr>
          <p:cNvPr id="10" name="Picture 13"/>
          <p:cNvPicPr>
            <a:picLocks noChangeAspect="1"/>
          </p:cNvPicPr>
          <p:nvPr userDrawn="1"/>
        </p:nvPicPr>
        <p:blipFill>
          <a:blip r:embed="rId2" cstate="print">
            <a:clrChange>
              <a:clrFrom>
                <a:srgbClr val="FFFFFE"/>
              </a:clrFrom>
              <a:clrTo>
                <a:srgbClr val="FFFFFE">
                  <a:alpha val="0"/>
                </a:srgbClr>
              </a:clrTo>
            </a:clrChange>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7977294" y="6492183"/>
            <a:ext cx="1005840" cy="35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0" y="4728898"/>
            <a:ext cx="9144000" cy="1708150"/>
          </a:xfrm>
          <a:prstGeom prst="rect">
            <a:avLst/>
          </a:prstGeom>
          <a:solidFill>
            <a:srgbClr val="2880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0" y="4728898"/>
            <a:ext cx="9144000" cy="0"/>
          </a:xfrm>
          <a:prstGeom prst="line">
            <a:avLst/>
          </a:prstGeom>
          <a:ln w="50800">
            <a:solidFill>
              <a:srgbClr val="D99C21"/>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4"/>
          <a:stretch>
            <a:fillRect/>
          </a:stretch>
        </p:blipFill>
        <p:spPr>
          <a:xfrm>
            <a:off x="0" y="6426743"/>
            <a:ext cx="9169400" cy="48773"/>
          </a:xfrm>
          <a:prstGeom prst="rect">
            <a:avLst/>
          </a:prstGeom>
        </p:spPr>
      </p:pic>
    </p:spTree>
    <p:extLst>
      <p:ext uri="{BB962C8B-B14F-4D97-AF65-F5344CB8AC3E}">
        <p14:creationId xmlns:p14="http://schemas.microsoft.com/office/powerpoint/2010/main" val="2659551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Fig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7" name="Picture Placeholder 6"/>
          <p:cNvSpPr>
            <a:spLocks noGrp="1"/>
          </p:cNvSpPr>
          <p:nvPr>
            <p:ph type="pic" sz="quarter" idx="13"/>
          </p:nvPr>
        </p:nvSpPr>
        <p:spPr>
          <a:xfrm>
            <a:off x="762000" y="1326995"/>
            <a:ext cx="3505200" cy="4540405"/>
          </a:xfrm>
        </p:spPr>
        <p:txBody>
          <a:bodyPr rtlCol="0">
            <a:normAutofit/>
          </a:bodyPr>
          <a:lstStyle/>
          <a:p>
            <a:pPr lvl="0"/>
            <a:r>
              <a:rPr lang="en-US" noProof="0"/>
              <a:t>Click icon to add picture</a:t>
            </a:r>
            <a:endParaRPr lang="en-US" noProof="0" dirty="0"/>
          </a:p>
        </p:txBody>
      </p:sp>
      <p:sp>
        <p:nvSpPr>
          <p:cNvPr id="6" name="Text Placeholder 5"/>
          <p:cNvSpPr>
            <a:spLocks noGrp="1"/>
          </p:cNvSpPr>
          <p:nvPr>
            <p:ph type="body" sz="quarter" idx="16" hasCustomPrompt="1"/>
          </p:nvPr>
        </p:nvSpPr>
        <p:spPr>
          <a:xfrm>
            <a:off x="4495800" y="3200400"/>
            <a:ext cx="4495800" cy="838200"/>
          </a:xfrm>
        </p:spPr>
        <p:txBody>
          <a:bodyPr/>
          <a:lstStyle>
            <a:lvl1pPr marL="346075" indent="0">
              <a:buNone/>
              <a:defRPr/>
            </a:lvl1pPr>
          </a:lstStyle>
          <a:p>
            <a:pPr lvl="0"/>
            <a:r>
              <a:rPr lang="en-US" dirty="0"/>
              <a:t>Click to add Caption</a:t>
            </a:r>
          </a:p>
        </p:txBody>
      </p:sp>
    </p:spTree>
    <p:extLst>
      <p:ext uri="{BB962C8B-B14F-4D97-AF65-F5344CB8AC3E}">
        <p14:creationId xmlns:p14="http://schemas.microsoft.com/office/powerpoint/2010/main" val="135171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able Placeholder 7"/>
          <p:cNvSpPr>
            <a:spLocks noGrp="1"/>
          </p:cNvSpPr>
          <p:nvPr>
            <p:ph type="tbl" sz="quarter" idx="14"/>
          </p:nvPr>
        </p:nvSpPr>
        <p:spPr>
          <a:xfrm>
            <a:off x="762000" y="1338147"/>
            <a:ext cx="7620000" cy="4572000"/>
          </a:xfrm>
        </p:spPr>
        <p:txBody>
          <a:bodyPr rtlCol="0">
            <a:normAutofit/>
          </a:bodyPr>
          <a:lstStyle/>
          <a:p>
            <a:pPr lvl="0"/>
            <a:r>
              <a:rPr lang="en-US" noProof="0"/>
              <a:t>Click icon to add table</a:t>
            </a:r>
            <a:endParaRPr lang="en-US" noProof="0" dirty="0"/>
          </a:p>
        </p:txBody>
      </p:sp>
    </p:spTree>
    <p:extLst>
      <p:ext uri="{BB962C8B-B14F-4D97-AF65-F5344CB8AC3E}">
        <p14:creationId xmlns:p14="http://schemas.microsoft.com/office/powerpoint/2010/main" val="248584152"/>
      </p:ext>
    </p:extLst>
  </p:cSld>
  <p:clrMapOvr>
    <a:masterClrMapping/>
  </p:clrMapOvr>
  <p:extLst mod="1">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7"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Text Placeholder 3"/>
          <p:cNvSpPr>
            <a:spLocks noGrp="1"/>
          </p:cNvSpPr>
          <p:nvPr>
            <p:ph type="body" sz="quarter" idx="10" hasCustomPrompt="1"/>
          </p:nvPr>
        </p:nvSpPr>
        <p:spPr>
          <a:xfrm>
            <a:off x="457200" y="1181100"/>
            <a:ext cx="8534400" cy="457200"/>
          </a:xfrm>
        </p:spPr>
        <p:txBody>
          <a:bodyPr/>
          <a:lstStyle>
            <a:lvl1pPr marL="346075" indent="0">
              <a:buNone/>
              <a:defRPr b="1"/>
            </a:lvl1pPr>
          </a:lstStyle>
          <a:p>
            <a:pPr lvl="0"/>
            <a:r>
              <a:rPr lang="en-US" dirty="0"/>
              <a:t>Click to add Question</a:t>
            </a:r>
          </a:p>
        </p:txBody>
      </p:sp>
      <p:sp>
        <p:nvSpPr>
          <p:cNvPr id="9" name="Content Placeholder 8"/>
          <p:cNvSpPr>
            <a:spLocks noGrp="1"/>
          </p:cNvSpPr>
          <p:nvPr>
            <p:ph sz="quarter" idx="11"/>
          </p:nvPr>
        </p:nvSpPr>
        <p:spPr>
          <a:xfrm>
            <a:off x="457200" y="2057400"/>
            <a:ext cx="8534400" cy="4038600"/>
          </a:xfrm>
        </p:spPr>
        <p:txBody>
          <a:bodyPr/>
          <a:lstStyle>
            <a:lvl1pPr marL="860425" indent="-514350">
              <a:buFont typeface="+mj-lt"/>
              <a:buAutoNum type="alphaUcPeriod"/>
              <a:defRPr/>
            </a:lvl1pPr>
          </a:lstStyle>
          <a:p>
            <a:pPr lvl="0"/>
            <a:r>
              <a:rPr lang="en-US"/>
              <a:t>Click to edit Master text styles</a:t>
            </a:r>
          </a:p>
        </p:txBody>
      </p:sp>
    </p:spTree>
    <p:extLst>
      <p:ext uri="{BB962C8B-B14F-4D97-AF65-F5344CB8AC3E}">
        <p14:creationId xmlns:p14="http://schemas.microsoft.com/office/powerpoint/2010/main" val="2175702165"/>
      </p:ext>
    </p:extLst>
  </p:cSld>
  <p:clrMapOvr>
    <a:masterClrMapping/>
  </p:clrMapOvr>
  <p:extLst mod="1">
    <p:ext uri="{DCECCB84-F9BA-43D5-87BE-67443E8EF086}">
      <p15:sldGuideLst xmlns:p15="http://schemas.microsoft.com/office/powerpoint/2012/main">
        <p15:guide id="1" orient="horz" pos="1008" userDrawn="1">
          <p15:clr>
            <a:srgbClr val="FBAE40"/>
          </p15:clr>
        </p15:guide>
        <p15:guide id="2" pos="28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5"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9" name="Text Placeholder 8"/>
          <p:cNvSpPr>
            <a:spLocks noGrp="1"/>
          </p:cNvSpPr>
          <p:nvPr>
            <p:ph type="body" sz="quarter" idx="10" hasCustomPrompt="1"/>
          </p:nvPr>
        </p:nvSpPr>
        <p:spPr>
          <a:xfrm>
            <a:off x="457200" y="1219200"/>
            <a:ext cx="8534400" cy="381000"/>
          </a:xfrm>
        </p:spPr>
        <p:txBody>
          <a:bodyPr/>
          <a:lstStyle>
            <a:lvl1pPr marL="346075" indent="0">
              <a:buNone/>
              <a:defRPr/>
            </a:lvl1pPr>
          </a:lstStyle>
          <a:p>
            <a:pPr lvl="0"/>
            <a:r>
              <a:rPr lang="en-US" dirty="0"/>
              <a:t>Click to answer</a:t>
            </a:r>
          </a:p>
        </p:txBody>
      </p:sp>
      <p:sp>
        <p:nvSpPr>
          <p:cNvPr id="13" name="Content Placeholder 12"/>
          <p:cNvSpPr>
            <a:spLocks noGrp="1"/>
          </p:cNvSpPr>
          <p:nvPr>
            <p:ph sz="quarter" idx="11"/>
          </p:nvPr>
        </p:nvSpPr>
        <p:spPr>
          <a:xfrm>
            <a:off x="457200" y="2057400"/>
            <a:ext cx="8534400" cy="4038600"/>
          </a:xfrm>
        </p:spPr>
        <p:txBody>
          <a:bodyPr/>
          <a:lstStyle>
            <a:lvl1pPr marL="346075" indent="0">
              <a:buNone/>
              <a:defRPr/>
            </a:lvl1pPr>
          </a:lstStyle>
          <a:p>
            <a:pPr lvl="0"/>
            <a:r>
              <a:rPr lang="en-US"/>
              <a:t>Click to edit Master text styles</a:t>
            </a:r>
          </a:p>
        </p:txBody>
      </p:sp>
    </p:spTree>
    <p:extLst>
      <p:ext uri="{BB962C8B-B14F-4D97-AF65-F5344CB8AC3E}">
        <p14:creationId xmlns:p14="http://schemas.microsoft.com/office/powerpoint/2010/main" val="1295770433"/>
      </p:ext>
    </p:extLst>
  </p:cSld>
  <p:clrMapOvr>
    <a:masterClrMapping/>
  </p:clrMapOvr>
  <p:extLst mod="1">
    <p:ext uri="{DCECCB84-F9BA-43D5-87BE-67443E8EF086}">
      <p15:sldGuideLst xmlns:p15="http://schemas.microsoft.com/office/powerpoint/2012/main">
        <p15:guide id="1" orient="horz" pos="1008" userDrawn="1">
          <p15:clr>
            <a:srgbClr val="FBAE40"/>
          </p15:clr>
        </p15:guide>
        <p15:guide id="2" pos="28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ickerCheck">
    <p:spTree>
      <p:nvGrpSpPr>
        <p:cNvPr id="1" name=""/>
        <p:cNvGrpSpPr/>
        <p:nvPr/>
      </p:nvGrpSpPr>
      <p:grpSpPr>
        <a:xfrm>
          <a:off x="0" y="0"/>
          <a:ext cx="0" cy="0"/>
          <a:chOff x="0" y="0"/>
          <a:chExt cx="0" cy="0"/>
        </a:xfrm>
      </p:grpSpPr>
      <p:sp>
        <p:nvSpPr>
          <p:cNvPr id="7"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6" name="Text Placeholder 5"/>
          <p:cNvSpPr>
            <a:spLocks noGrp="1"/>
          </p:cNvSpPr>
          <p:nvPr>
            <p:ph type="body" sz="quarter" idx="11"/>
          </p:nvPr>
        </p:nvSpPr>
        <p:spPr>
          <a:xfrm>
            <a:off x="457200" y="1295400"/>
            <a:ext cx="8229600" cy="381000"/>
          </a:xfrm>
        </p:spPr>
        <p:txBody>
          <a:bodyPr anchor="ctr">
            <a:noAutofit/>
          </a:bodyPr>
          <a:lstStyle>
            <a:lvl1pPr marL="346075" indent="0">
              <a:buFontTx/>
              <a:buNone/>
              <a:defRPr sz="3200" b="0"/>
            </a:lvl1pPr>
          </a:lstStyle>
          <a:p>
            <a:pPr lvl="0"/>
            <a:r>
              <a:rPr lang="en-US"/>
              <a:t>Click to edit Master text styles</a:t>
            </a:r>
          </a:p>
        </p:txBody>
      </p:sp>
      <p:sp>
        <p:nvSpPr>
          <p:cNvPr id="3" name="Content Placeholder 2"/>
          <p:cNvSpPr>
            <a:spLocks noGrp="1"/>
          </p:cNvSpPr>
          <p:nvPr>
            <p:ph idx="1"/>
          </p:nvPr>
        </p:nvSpPr>
        <p:spPr>
          <a:xfrm>
            <a:off x="457200" y="1763751"/>
            <a:ext cx="8229600" cy="4068763"/>
          </a:xfrm>
        </p:spPr>
        <p:txBody>
          <a:bodyPr/>
          <a:lstStyle>
            <a:lvl1pPr marL="860425" indent="-514350">
              <a:buFont typeface="+mj-lt"/>
              <a:buAutoNum type="alphaUcPeriod"/>
              <a:defRPr/>
            </a:lvl1pPr>
            <a:lvl2pPr marL="914400" indent="-290513">
              <a:defRPr/>
            </a:lvl2pPr>
            <a:lvl3pPr marL="1260475" indent="-290513">
              <a:defRPr sz="2000"/>
            </a:lvl3pPr>
            <a:lvl4pPr marL="1600200" indent="-228600">
              <a:buFont typeface="Wingdings" panose="05000000000000000000" pitchFamily="2" charset="2"/>
              <a:buChar char="§"/>
              <a:defRPr sz="1800">
                <a:solidFill>
                  <a:srgbClr val="737373"/>
                </a:solidFill>
              </a:defRPr>
            </a:lvl4pPr>
          </a:lstStyle>
          <a:p>
            <a:pPr lvl="0"/>
            <a:r>
              <a:rPr lang="en-US"/>
              <a:t>Click to edit Master text styles</a:t>
            </a:r>
          </a:p>
        </p:txBody>
      </p:sp>
    </p:spTree>
    <p:extLst>
      <p:ext uri="{BB962C8B-B14F-4D97-AF65-F5344CB8AC3E}">
        <p14:creationId xmlns:p14="http://schemas.microsoft.com/office/powerpoint/2010/main" val="3217463967"/>
      </p:ext>
    </p:extLst>
  </p:cSld>
  <p:clrMapOvr>
    <a:masterClrMapping/>
  </p:clrMapOvr>
  <p:extLst mod="1">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lickerCheck">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457200" y="1295400"/>
            <a:ext cx="8229600" cy="381000"/>
          </a:xfrm>
        </p:spPr>
        <p:txBody>
          <a:bodyPr anchor="ctr">
            <a:noAutofit/>
          </a:bodyPr>
          <a:lstStyle>
            <a:lvl1pPr marL="346075" indent="0">
              <a:buFontTx/>
              <a:buNone/>
              <a:defRPr sz="3200" b="0"/>
            </a:lvl1pPr>
          </a:lstStyle>
          <a:p>
            <a:pPr lvl="0"/>
            <a:r>
              <a:rPr lang="en-US"/>
              <a:t>Click to edit Master text styles</a:t>
            </a:r>
          </a:p>
        </p:txBody>
      </p:sp>
      <p:sp>
        <p:nvSpPr>
          <p:cNvPr id="3" name="Content Placeholder 2"/>
          <p:cNvSpPr>
            <a:spLocks noGrp="1"/>
          </p:cNvSpPr>
          <p:nvPr>
            <p:ph idx="1"/>
          </p:nvPr>
        </p:nvSpPr>
        <p:spPr>
          <a:xfrm>
            <a:off x="457200" y="1763751"/>
            <a:ext cx="8229600" cy="4068763"/>
          </a:xfrm>
        </p:spPr>
        <p:txBody>
          <a:bodyPr/>
          <a:lstStyle>
            <a:lvl1pPr marL="346075" indent="0">
              <a:buFontTx/>
              <a:buNone/>
              <a:defRPr/>
            </a:lvl1pPr>
            <a:lvl2pPr marL="914400" indent="-290513">
              <a:defRPr/>
            </a:lvl2pPr>
            <a:lvl3pPr marL="1260475" indent="-290513">
              <a:defRPr sz="2000"/>
            </a:lvl3pPr>
            <a:lvl4pPr marL="1600200" indent="-228600">
              <a:buFont typeface="Wingdings" panose="05000000000000000000" pitchFamily="2" charset="2"/>
              <a:buChar char="§"/>
              <a:defRPr sz="1800">
                <a:solidFill>
                  <a:srgbClr val="737373"/>
                </a:solidFill>
              </a:defRPr>
            </a:lvl4pPr>
          </a:lstStyle>
          <a:p>
            <a:pPr lvl="0"/>
            <a:r>
              <a:rPr lang="en-US"/>
              <a:t>Click to edit Master text styles</a:t>
            </a:r>
          </a:p>
        </p:txBody>
      </p:sp>
    </p:spTree>
    <p:extLst>
      <p:ext uri="{BB962C8B-B14F-4D97-AF65-F5344CB8AC3E}">
        <p14:creationId xmlns:p14="http://schemas.microsoft.com/office/powerpoint/2010/main" val="2757109553"/>
      </p:ext>
    </p:extLst>
  </p:cSld>
  <p:clrMapOvr>
    <a:masterClrMapping/>
  </p:clrMapOvr>
  <p:extLst mod="1">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1_Chapter and Title">
    <p:spTree>
      <p:nvGrpSpPr>
        <p:cNvPr id="1" name=""/>
        <p:cNvGrpSpPr/>
        <p:nvPr/>
      </p:nvGrpSpPr>
      <p:grpSpPr>
        <a:xfrm>
          <a:off x="0" y="0"/>
          <a:ext cx="0" cy="0"/>
          <a:chOff x="0" y="0"/>
          <a:chExt cx="0" cy="0"/>
        </a:xfrm>
      </p:grpSpPr>
      <p:sp>
        <p:nvSpPr>
          <p:cNvPr id="13" name="Text Placeholder 12"/>
          <p:cNvSpPr>
            <a:spLocks noGrp="1"/>
          </p:cNvSpPr>
          <p:nvPr>
            <p:ph type="body" sz="quarter" idx="13" hasCustomPrompt="1"/>
          </p:nvPr>
        </p:nvSpPr>
        <p:spPr>
          <a:xfrm>
            <a:off x="2971800" y="2362200"/>
            <a:ext cx="6011334" cy="1219199"/>
          </a:xfrm>
        </p:spPr>
        <p:txBody>
          <a:bodyPr anchor="ctr">
            <a:noAutofit/>
          </a:bodyPr>
          <a:lstStyle>
            <a:lvl1pPr marL="0" indent="0" algn="ctr">
              <a:buFontTx/>
              <a:buNone/>
              <a:defRPr sz="3200"/>
            </a:lvl1pPr>
            <a:lvl2pPr marL="623887" indent="0">
              <a:buFontTx/>
              <a:buNone/>
              <a:defRPr/>
            </a:lvl2pPr>
            <a:lvl3pPr marL="969962" indent="0">
              <a:buFontTx/>
              <a:buNone/>
              <a:defRPr/>
            </a:lvl3pPr>
            <a:lvl4pPr marL="1371600" indent="0">
              <a:buFontTx/>
              <a:buNone/>
              <a:defRPr/>
            </a:lvl4pPr>
            <a:lvl5pPr marL="1828800" indent="0">
              <a:buFontTx/>
              <a:buNone/>
              <a:defRPr/>
            </a:lvl5pPr>
          </a:lstStyle>
          <a:p>
            <a:pPr lvl="0"/>
            <a:r>
              <a:rPr lang="en-US" dirty="0"/>
              <a:t>Click to add Chapter Title</a:t>
            </a:r>
          </a:p>
        </p:txBody>
      </p:sp>
      <p:sp>
        <p:nvSpPr>
          <p:cNvPr id="16" name="Rectangle 15"/>
          <p:cNvSpPr/>
          <p:nvPr/>
        </p:nvSpPr>
        <p:spPr>
          <a:xfrm>
            <a:off x="0" y="6356350"/>
            <a:ext cx="9144000" cy="50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ate Placeholder 3"/>
          <p:cNvSpPr txBox="1">
            <a:spLocks/>
          </p:cNvSpPr>
          <p:nvPr/>
        </p:nvSpPr>
        <p:spPr>
          <a:xfrm>
            <a:off x="101599" y="6470650"/>
            <a:ext cx="2422525" cy="365125"/>
          </a:xfrm>
          <a:prstGeom prst="rect">
            <a:avLst/>
          </a:prstGeom>
        </p:spPr>
        <p:txBody>
          <a:bodyPr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b="1" dirty="0">
                <a:solidFill>
                  <a:srgbClr val="585858"/>
                </a:solidFill>
              </a:rPr>
              <a:t>Copyright ©2019 F.A. Davis Company</a:t>
            </a:r>
          </a:p>
        </p:txBody>
      </p:sp>
      <p:pic>
        <p:nvPicPr>
          <p:cNvPr id="18" name="Picture 13"/>
          <p:cNvPicPr>
            <a:picLocks noChangeAspect="1"/>
          </p:cNvPicPr>
          <p:nvPr/>
        </p:nvPicPr>
        <p:blipFill>
          <a:blip r:embed="rId2" cstate="print">
            <a:clrChange>
              <a:clrFrom>
                <a:srgbClr val="FFFFFE"/>
              </a:clrFrom>
              <a:clrTo>
                <a:srgbClr val="FFFFFE">
                  <a:alpha val="0"/>
                </a:srgbClr>
              </a:clrTo>
            </a:clrChange>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7977294" y="6492183"/>
            <a:ext cx="1005840" cy="35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0" y="4728898"/>
            <a:ext cx="9144000" cy="1708150"/>
          </a:xfrm>
          <a:prstGeom prst="rect">
            <a:avLst/>
          </a:prstGeom>
          <a:solidFill>
            <a:srgbClr val="2880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 name="Straight Connector 10"/>
          <p:cNvCxnSpPr/>
          <p:nvPr/>
        </p:nvCxnSpPr>
        <p:spPr>
          <a:xfrm>
            <a:off x="0" y="4728898"/>
            <a:ext cx="9144000" cy="0"/>
          </a:xfrm>
          <a:prstGeom prst="line">
            <a:avLst/>
          </a:prstGeom>
          <a:ln w="50800">
            <a:solidFill>
              <a:srgbClr val="D99C2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a:stretch>
            <a:fillRect/>
          </a:stretch>
        </p:blipFill>
        <p:spPr>
          <a:xfrm>
            <a:off x="0" y="6426743"/>
            <a:ext cx="9169400" cy="48773"/>
          </a:xfrm>
          <a:prstGeom prst="rect">
            <a:avLst/>
          </a:prstGeom>
        </p:spPr>
      </p:pic>
      <p:sp>
        <p:nvSpPr>
          <p:cNvPr id="4" name="Picture Placeholder 3"/>
          <p:cNvSpPr>
            <a:spLocks noGrp="1"/>
          </p:cNvSpPr>
          <p:nvPr>
            <p:ph type="pic" sz="quarter" idx="14"/>
          </p:nvPr>
        </p:nvSpPr>
        <p:spPr>
          <a:xfrm>
            <a:off x="381000" y="1143000"/>
            <a:ext cx="2590800" cy="3568700"/>
          </a:xfrm>
        </p:spPr>
        <p:txBody>
          <a:bodyPr/>
          <a:lstStyle/>
          <a:p>
            <a:r>
              <a:rPr lang="en-US"/>
              <a:t>Click icon to add picture</a:t>
            </a:r>
          </a:p>
        </p:txBody>
      </p:sp>
    </p:spTree>
    <p:extLst>
      <p:ext uri="{BB962C8B-B14F-4D97-AF65-F5344CB8AC3E}">
        <p14:creationId xmlns:p14="http://schemas.microsoft.com/office/powerpoint/2010/main" val="1028467145"/>
      </p:ext>
    </p:extLst>
  </p:cSld>
  <p:clrMapOvr>
    <a:masterClrMapping/>
  </p:clrMapOvr>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87873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5_Chapter and Title">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a:xfrm>
            <a:off x="381000" y="1143000"/>
            <a:ext cx="2590800" cy="3568700"/>
          </a:xfrm>
        </p:spPr>
        <p:txBody>
          <a:bodyPr/>
          <a:lstStyle/>
          <a:p>
            <a:r>
              <a:rPr lang="en-US"/>
              <a:t>Click icon to add picture</a:t>
            </a:r>
            <a:endParaRPr lang="en-US" dirty="0"/>
          </a:p>
        </p:txBody>
      </p:sp>
      <p:sp>
        <p:nvSpPr>
          <p:cNvPr id="5" name="Text Placeholder 4"/>
          <p:cNvSpPr>
            <a:spLocks noGrp="1"/>
          </p:cNvSpPr>
          <p:nvPr>
            <p:ph type="body" sz="quarter" idx="15"/>
          </p:nvPr>
        </p:nvSpPr>
        <p:spPr>
          <a:xfrm>
            <a:off x="3429000" y="2362200"/>
            <a:ext cx="5410200" cy="565150"/>
          </a:xfrm>
        </p:spPr>
        <p:txBody>
          <a:bodyPr/>
          <a:lstStyle>
            <a:lvl1pPr marL="0" indent="0" algn="r">
              <a:buNone/>
              <a:defRPr sz="3200"/>
            </a:lvl1pPr>
          </a:lstStyle>
          <a:p>
            <a:pPr lvl="0"/>
            <a:r>
              <a:rPr lang="en-US"/>
              <a:t>Click to edit Master text styles</a:t>
            </a:r>
          </a:p>
        </p:txBody>
      </p:sp>
      <p:sp>
        <p:nvSpPr>
          <p:cNvPr id="15" name="Text Placeholder 5"/>
          <p:cNvSpPr>
            <a:spLocks noGrp="1"/>
          </p:cNvSpPr>
          <p:nvPr>
            <p:ph type="body" sz="quarter" idx="16"/>
          </p:nvPr>
        </p:nvSpPr>
        <p:spPr>
          <a:xfrm>
            <a:off x="3423557" y="3008009"/>
            <a:ext cx="5410200" cy="565150"/>
          </a:xfrm>
        </p:spPr>
        <p:txBody>
          <a:bodyPr/>
          <a:lstStyle>
            <a:lvl1pPr marL="0" indent="0" algn="r">
              <a:buNone/>
              <a:defRPr sz="3200"/>
            </a:lvl1pPr>
          </a:lstStyle>
          <a:p>
            <a:pPr lvl="0"/>
            <a:r>
              <a:rPr lang="en-US"/>
              <a:t>Click to edit Master text styles</a:t>
            </a:r>
          </a:p>
        </p:txBody>
      </p:sp>
      <p:sp>
        <p:nvSpPr>
          <p:cNvPr id="16" name="Rectangle 15"/>
          <p:cNvSpPr/>
          <p:nvPr userDrawn="1"/>
        </p:nvSpPr>
        <p:spPr>
          <a:xfrm>
            <a:off x="0" y="6356350"/>
            <a:ext cx="9144000" cy="50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ate Placeholder 3"/>
          <p:cNvSpPr txBox="1">
            <a:spLocks/>
          </p:cNvSpPr>
          <p:nvPr userDrawn="1"/>
        </p:nvSpPr>
        <p:spPr>
          <a:xfrm>
            <a:off x="101599" y="6470650"/>
            <a:ext cx="2422525" cy="365125"/>
          </a:xfrm>
          <a:prstGeom prst="rect">
            <a:avLst/>
          </a:prstGeom>
        </p:spPr>
        <p:txBody>
          <a:bodyPr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b="1" dirty="0">
                <a:solidFill>
                  <a:srgbClr val="585858"/>
                </a:solidFill>
              </a:rPr>
              <a:t>Copyright ©2019 F.A. Davis Company</a:t>
            </a:r>
          </a:p>
        </p:txBody>
      </p:sp>
      <p:pic>
        <p:nvPicPr>
          <p:cNvPr id="18" name="Picture 13"/>
          <p:cNvPicPr>
            <a:picLocks noChangeAspect="1"/>
          </p:cNvPicPr>
          <p:nvPr userDrawn="1"/>
        </p:nvPicPr>
        <p:blipFill>
          <a:blip r:embed="rId2" cstate="print">
            <a:clrChange>
              <a:clrFrom>
                <a:srgbClr val="FFFFFE"/>
              </a:clrFrom>
              <a:clrTo>
                <a:srgbClr val="FFFFFE">
                  <a:alpha val="0"/>
                </a:srgbClr>
              </a:clrTo>
            </a:clrChange>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7977294" y="6492183"/>
            <a:ext cx="1005840" cy="35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4728898"/>
            <a:ext cx="9144000" cy="1708150"/>
          </a:xfrm>
          <a:prstGeom prst="rect">
            <a:avLst/>
          </a:prstGeom>
          <a:solidFill>
            <a:srgbClr val="2880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 name="Straight Connector 10"/>
          <p:cNvCxnSpPr/>
          <p:nvPr userDrawn="1"/>
        </p:nvCxnSpPr>
        <p:spPr>
          <a:xfrm>
            <a:off x="0" y="4728898"/>
            <a:ext cx="9144000" cy="0"/>
          </a:xfrm>
          <a:prstGeom prst="line">
            <a:avLst/>
          </a:prstGeom>
          <a:ln w="50800">
            <a:solidFill>
              <a:srgbClr val="D99C2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4"/>
          <a:stretch>
            <a:fillRect/>
          </a:stretch>
        </p:blipFill>
        <p:spPr>
          <a:xfrm>
            <a:off x="0" y="6426743"/>
            <a:ext cx="9169400" cy="48773"/>
          </a:xfrm>
          <a:prstGeom prst="rect">
            <a:avLst/>
          </a:prstGeom>
        </p:spPr>
      </p:pic>
      <p:sp>
        <p:nvSpPr>
          <p:cNvPr id="14" name="Title 1"/>
          <p:cNvSpPr>
            <a:spLocks noGrp="1"/>
          </p:cNvSpPr>
          <p:nvPr>
            <p:ph type="title"/>
          </p:nvPr>
        </p:nvSpPr>
        <p:spPr>
          <a:xfrm>
            <a:off x="381000" y="163941"/>
            <a:ext cx="570653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r">
              <a:defRPr lang="en-US" sz="3600" dirty="0">
                <a:solidFill>
                  <a:schemeClr val="tx1">
                    <a:lumMod val="75000"/>
                  </a:schemeClr>
                </a:solidFill>
              </a:defRPr>
            </a:lvl1pPr>
          </a:lstStyle>
          <a:p>
            <a:pPr lvl="0"/>
            <a:r>
              <a:rPr lang="en-US"/>
              <a:t>Click to edit Master title style</a:t>
            </a:r>
            <a:endParaRPr lang="en-US" dirty="0"/>
          </a:p>
        </p:txBody>
      </p:sp>
    </p:spTree>
    <p:extLst>
      <p:ext uri="{BB962C8B-B14F-4D97-AF65-F5344CB8AC3E}">
        <p14:creationId xmlns:p14="http://schemas.microsoft.com/office/powerpoint/2010/main" val="2471875206"/>
      </p:ext>
    </p:extLst>
  </p:cSld>
  <p:clrMapOvr>
    <a:masterClrMapping/>
  </p:clrMapOvr>
  <p:extLst mod="1">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and Title">
    <p:spTree>
      <p:nvGrpSpPr>
        <p:cNvPr id="1" name=""/>
        <p:cNvGrpSpPr/>
        <p:nvPr/>
      </p:nvGrpSpPr>
      <p:grpSpPr>
        <a:xfrm>
          <a:off x="0" y="0"/>
          <a:ext cx="0" cy="0"/>
          <a:chOff x="0" y="0"/>
          <a:chExt cx="0" cy="0"/>
        </a:xfrm>
      </p:grpSpPr>
      <p:sp>
        <p:nvSpPr>
          <p:cNvPr id="13" name="Text Placeholder 12"/>
          <p:cNvSpPr>
            <a:spLocks noGrp="1"/>
          </p:cNvSpPr>
          <p:nvPr>
            <p:ph type="body" sz="quarter" idx="13" hasCustomPrompt="1"/>
          </p:nvPr>
        </p:nvSpPr>
        <p:spPr>
          <a:xfrm>
            <a:off x="1790700" y="1828800"/>
            <a:ext cx="5562600" cy="457200"/>
          </a:xfrm>
        </p:spPr>
        <p:txBody>
          <a:bodyPr anchor="ctr">
            <a:noAutofit/>
          </a:bodyPr>
          <a:lstStyle>
            <a:lvl1pPr marL="0" indent="0" algn="ctr">
              <a:buFontTx/>
              <a:buNone/>
              <a:defRPr sz="3200"/>
            </a:lvl1pPr>
            <a:lvl2pPr marL="623887" indent="0">
              <a:buFontTx/>
              <a:buNone/>
              <a:defRPr/>
            </a:lvl2pPr>
            <a:lvl3pPr marL="969962" indent="0">
              <a:buFontTx/>
              <a:buNone/>
              <a:defRPr/>
            </a:lvl3pPr>
            <a:lvl4pPr marL="1371600" indent="0">
              <a:buFontTx/>
              <a:buNone/>
              <a:defRPr/>
            </a:lvl4pPr>
            <a:lvl5pPr marL="1828800" indent="0">
              <a:buFontTx/>
              <a:buNone/>
              <a:defRPr/>
            </a:lvl5pPr>
          </a:lstStyle>
          <a:p>
            <a:pPr lvl="0"/>
            <a:r>
              <a:rPr lang="en-US" dirty="0"/>
              <a:t>Chapter #</a:t>
            </a:r>
          </a:p>
        </p:txBody>
      </p:sp>
      <p:sp>
        <p:nvSpPr>
          <p:cNvPr id="2" name="Title 1"/>
          <p:cNvSpPr>
            <a:spLocks noGrp="1"/>
          </p:cNvSpPr>
          <p:nvPr>
            <p:ph type="ctrTitle" hasCustomPrompt="1"/>
          </p:nvPr>
        </p:nvSpPr>
        <p:spPr>
          <a:xfrm>
            <a:off x="685800" y="2831169"/>
            <a:ext cx="7772400" cy="646331"/>
          </a:xfrm>
        </p:spPr>
        <p:txBody>
          <a:bodyPr/>
          <a:lstStyle>
            <a:lvl1pPr marL="0" algn="ctr" defTabSz="914400" rtl="0" eaLnBrk="1" latinLnBrk="0" hangingPunct="1">
              <a:defRPr lang="en-US" sz="4000" kern="1200" dirty="0">
                <a:solidFill>
                  <a:srgbClr val="737373"/>
                </a:solidFill>
                <a:latin typeface="+mn-lt"/>
                <a:ea typeface="+mn-ea"/>
                <a:cs typeface="+mn-cs"/>
              </a:defRPr>
            </a:lvl1pPr>
          </a:lstStyle>
          <a:p>
            <a:r>
              <a:rPr lang="en-US" dirty="0"/>
              <a:t>Click to add Chapter Title</a:t>
            </a:r>
          </a:p>
        </p:txBody>
      </p:sp>
      <p:sp>
        <p:nvSpPr>
          <p:cNvPr id="16" name="Rectangle 15"/>
          <p:cNvSpPr/>
          <p:nvPr userDrawn="1"/>
        </p:nvSpPr>
        <p:spPr>
          <a:xfrm>
            <a:off x="0" y="6356350"/>
            <a:ext cx="9144000" cy="50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ate Placeholder 3"/>
          <p:cNvSpPr txBox="1">
            <a:spLocks/>
          </p:cNvSpPr>
          <p:nvPr userDrawn="1"/>
        </p:nvSpPr>
        <p:spPr>
          <a:xfrm>
            <a:off x="101599" y="6470650"/>
            <a:ext cx="2422525" cy="365125"/>
          </a:xfrm>
          <a:prstGeom prst="rect">
            <a:avLst/>
          </a:prstGeom>
        </p:spPr>
        <p:txBody>
          <a:bodyPr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b="1" dirty="0">
                <a:solidFill>
                  <a:srgbClr val="585858"/>
                </a:solidFill>
              </a:rPr>
              <a:t>Copyright ©2019 F.A. Davis Company</a:t>
            </a:r>
          </a:p>
        </p:txBody>
      </p:sp>
      <p:pic>
        <p:nvPicPr>
          <p:cNvPr id="18" name="Picture 13"/>
          <p:cNvPicPr>
            <a:picLocks noChangeAspect="1"/>
          </p:cNvPicPr>
          <p:nvPr userDrawn="1"/>
        </p:nvPicPr>
        <p:blipFill>
          <a:blip r:embed="rId2" cstate="print">
            <a:clrChange>
              <a:clrFrom>
                <a:srgbClr val="FFFFFE"/>
              </a:clrFrom>
              <a:clrTo>
                <a:srgbClr val="FFFFFE">
                  <a:alpha val="0"/>
                </a:srgbClr>
              </a:clrTo>
            </a:clrChange>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7977294" y="6492183"/>
            <a:ext cx="1005840" cy="35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4728898"/>
            <a:ext cx="9144000" cy="1708150"/>
          </a:xfrm>
          <a:prstGeom prst="rect">
            <a:avLst/>
          </a:prstGeom>
          <a:solidFill>
            <a:srgbClr val="2880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 name="Straight Connector 10"/>
          <p:cNvCxnSpPr/>
          <p:nvPr userDrawn="1"/>
        </p:nvCxnSpPr>
        <p:spPr>
          <a:xfrm>
            <a:off x="0" y="4728898"/>
            <a:ext cx="9144000" cy="0"/>
          </a:xfrm>
          <a:prstGeom prst="line">
            <a:avLst/>
          </a:prstGeom>
          <a:ln w="50800">
            <a:solidFill>
              <a:srgbClr val="D99C2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4"/>
          <a:stretch>
            <a:fillRect/>
          </a:stretch>
        </p:blipFill>
        <p:spPr>
          <a:xfrm>
            <a:off x="0" y="6426743"/>
            <a:ext cx="9169400" cy="48773"/>
          </a:xfrm>
          <a:prstGeom prst="rect">
            <a:avLst/>
          </a:prstGeom>
        </p:spPr>
      </p:pic>
    </p:spTree>
    <p:extLst>
      <p:ext uri="{BB962C8B-B14F-4D97-AF65-F5344CB8AC3E}">
        <p14:creationId xmlns:p14="http://schemas.microsoft.com/office/powerpoint/2010/main" val="3208904195"/>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4_Chapter and Title">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a:xfrm>
            <a:off x="381000" y="1143000"/>
            <a:ext cx="2590800" cy="3568700"/>
          </a:xfrm>
        </p:spPr>
        <p:txBody>
          <a:bodyPr/>
          <a:lstStyle/>
          <a:p>
            <a:r>
              <a:rPr lang="en-US"/>
              <a:t>Click icon to add picture</a:t>
            </a:r>
            <a:endParaRPr lang="en-US" dirty="0"/>
          </a:p>
        </p:txBody>
      </p:sp>
      <p:sp>
        <p:nvSpPr>
          <p:cNvPr id="15" name="Text Placeholder 5"/>
          <p:cNvSpPr>
            <a:spLocks noGrp="1"/>
          </p:cNvSpPr>
          <p:nvPr>
            <p:ph type="body" sz="quarter" idx="16"/>
          </p:nvPr>
        </p:nvSpPr>
        <p:spPr>
          <a:xfrm>
            <a:off x="3423557" y="3008009"/>
            <a:ext cx="5410200" cy="565150"/>
          </a:xfrm>
        </p:spPr>
        <p:txBody>
          <a:bodyPr/>
          <a:lstStyle>
            <a:lvl1pPr marL="0" indent="0" algn="r">
              <a:buNone/>
              <a:defRPr sz="3200"/>
            </a:lvl1pPr>
          </a:lstStyle>
          <a:p>
            <a:pPr lvl="0"/>
            <a:r>
              <a:rPr lang="en-US" dirty="0"/>
              <a:t>Click to edit Master text styles</a:t>
            </a:r>
          </a:p>
        </p:txBody>
      </p:sp>
      <p:sp>
        <p:nvSpPr>
          <p:cNvPr id="16" name="Rectangle 15"/>
          <p:cNvSpPr/>
          <p:nvPr userDrawn="1"/>
        </p:nvSpPr>
        <p:spPr>
          <a:xfrm>
            <a:off x="0" y="6356350"/>
            <a:ext cx="9144000" cy="50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ate Placeholder 3"/>
          <p:cNvSpPr txBox="1">
            <a:spLocks/>
          </p:cNvSpPr>
          <p:nvPr userDrawn="1"/>
        </p:nvSpPr>
        <p:spPr>
          <a:xfrm>
            <a:off x="101599" y="6470650"/>
            <a:ext cx="2422525" cy="365125"/>
          </a:xfrm>
          <a:prstGeom prst="rect">
            <a:avLst/>
          </a:prstGeom>
        </p:spPr>
        <p:txBody>
          <a:bodyPr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b="1" dirty="0">
                <a:solidFill>
                  <a:srgbClr val="585858"/>
                </a:solidFill>
              </a:rPr>
              <a:t>Copyright ©2019 F.A. Davis Company</a:t>
            </a:r>
          </a:p>
        </p:txBody>
      </p:sp>
      <p:pic>
        <p:nvPicPr>
          <p:cNvPr id="18" name="Picture 13"/>
          <p:cNvPicPr>
            <a:picLocks noChangeAspect="1"/>
          </p:cNvPicPr>
          <p:nvPr userDrawn="1"/>
        </p:nvPicPr>
        <p:blipFill>
          <a:blip r:embed="rId2" cstate="print">
            <a:clrChange>
              <a:clrFrom>
                <a:srgbClr val="FFFFFE"/>
              </a:clrFrom>
              <a:clrTo>
                <a:srgbClr val="FFFFFE">
                  <a:alpha val="0"/>
                </a:srgbClr>
              </a:clrTo>
            </a:clrChange>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7977294" y="6492183"/>
            <a:ext cx="1005840" cy="35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4728898"/>
            <a:ext cx="9144000" cy="1708150"/>
          </a:xfrm>
          <a:prstGeom prst="rect">
            <a:avLst/>
          </a:prstGeom>
          <a:solidFill>
            <a:srgbClr val="2880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 name="Straight Connector 10"/>
          <p:cNvCxnSpPr/>
          <p:nvPr userDrawn="1"/>
        </p:nvCxnSpPr>
        <p:spPr>
          <a:xfrm>
            <a:off x="0" y="4728898"/>
            <a:ext cx="9144000" cy="0"/>
          </a:xfrm>
          <a:prstGeom prst="line">
            <a:avLst/>
          </a:prstGeom>
          <a:ln w="50800">
            <a:solidFill>
              <a:srgbClr val="D99C2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4"/>
          <a:stretch>
            <a:fillRect/>
          </a:stretch>
        </p:blipFill>
        <p:spPr>
          <a:xfrm>
            <a:off x="0" y="6426743"/>
            <a:ext cx="9169400" cy="48773"/>
          </a:xfrm>
          <a:prstGeom prst="rect">
            <a:avLst/>
          </a:prstGeom>
        </p:spPr>
      </p:pic>
      <p:sp>
        <p:nvSpPr>
          <p:cNvPr id="14" name="Title 1"/>
          <p:cNvSpPr>
            <a:spLocks noGrp="1"/>
          </p:cNvSpPr>
          <p:nvPr>
            <p:ph type="title"/>
          </p:nvPr>
        </p:nvSpPr>
        <p:spPr>
          <a:xfrm>
            <a:off x="3421770" y="2391819"/>
            <a:ext cx="5411987" cy="5355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r">
              <a:defRPr lang="en-US" sz="3200" dirty="0">
                <a:solidFill>
                  <a:schemeClr val="tx1">
                    <a:lumMod val="75000"/>
                  </a:schemeClr>
                </a:solidFill>
              </a:defRPr>
            </a:lvl1pPr>
          </a:lstStyle>
          <a:p>
            <a:pPr lvl="0"/>
            <a:r>
              <a:rPr lang="en-US" dirty="0"/>
              <a:t>Click to edit Master title style</a:t>
            </a:r>
          </a:p>
        </p:txBody>
      </p:sp>
    </p:spTree>
    <p:extLst>
      <p:ext uri="{BB962C8B-B14F-4D97-AF65-F5344CB8AC3E}">
        <p14:creationId xmlns:p14="http://schemas.microsoft.com/office/powerpoint/2010/main" val="393139167"/>
      </p:ext>
    </p:extLst>
  </p:cSld>
  <p:clrMapOvr>
    <a:masterClrMapping/>
  </p:clrMapOvr>
  <p:extLst mod="1">
    <p:ext uri="{DCECCB84-F9BA-43D5-87BE-67443E8EF086}">
      <p15:sldGuideLst xmlns:p15="http://schemas.microsoft.com/office/powerpoint/2012/main">
        <p15:guide id="1" orient="horz" pos="1488" userDrawn="1">
          <p15:clr>
            <a:srgbClr val="FBAE40"/>
          </p15:clr>
        </p15:guide>
        <p15:guide id="2" pos="21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Content Placeholder 2"/>
          <p:cNvSpPr>
            <a:spLocks noGrp="1"/>
          </p:cNvSpPr>
          <p:nvPr>
            <p:ph idx="1"/>
          </p:nvPr>
        </p:nvSpPr>
        <p:spPr>
          <a:xfrm>
            <a:off x="457200" y="1195349"/>
            <a:ext cx="8229600" cy="4068763"/>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91786487"/>
      </p:ext>
    </p:extLst>
  </p:cSld>
  <p:clrMapOvr>
    <a:masterClrMapping/>
  </p:clrMapOvr>
  <p:extLst mod="1">
    <p:ext uri="{DCECCB84-F9BA-43D5-87BE-67443E8EF086}">
      <p15:sldGuideLst xmlns:p15="http://schemas.microsoft.com/office/powerpoint/2012/main">
        <p15:guide id="1" orient="horz" pos="1008" userDrawn="1">
          <p15:clr>
            <a:srgbClr val="FBAE40"/>
          </p15:clr>
        </p15:guide>
        <p15:guide id="2" pos="4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Lead-in Head, and Bulleted List">
    <p:spTree>
      <p:nvGrpSpPr>
        <p:cNvPr id="1" name=""/>
        <p:cNvGrpSpPr/>
        <p:nvPr/>
      </p:nvGrpSpPr>
      <p:grpSpPr>
        <a:xfrm>
          <a:off x="0" y="0"/>
          <a:ext cx="0" cy="0"/>
          <a:chOff x="0" y="0"/>
          <a:chExt cx="0" cy="0"/>
        </a:xfrm>
      </p:grpSpPr>
      <p:sp>
        <p:nvSpPr>
          <p:cNvPr id="8"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6" name="Text Placeholder 5"/>
          <p:cNvSpPr>
            <a:spLocks noGrp="1"/>
          </p:cNvSpPr>
          <p:nvPr>
            <p:ph type="body" sz="quarter" idx="11"/>
          </p:nvPr>
        </p:nvSpPr>
        <p:spPr>
          <a:xfrm>
            <a:off x="457200" y="1295400"/>
            <a:ext cx="8229600" cy="381000"/>
          </a:xfrm>
        </p:spPr>
        <p:txBody>
          <a:bodyPr anchor="ctr">
            <a:noAutofit/>
          </a:bodyPr>
          <a:lstStyle>
            <a:lvl1pPr marL="346075" indent="0">
              <a:buNone/>
              <a:defRPr sz="3200"/>
            </a:lvl1pPr>
          </a:lstStyle>
          <a:p>
            <a:pPr lvl="0"/>
            <a:r>
              <a:rPr lang="en-US"/>
              <a:t>Click to edit Master text styles</a:t>
            </a:r>
          </a:p>
        </p:txBody>
      </p:sp>
      <p:sp>
        <p:nvSpPr>
          <p:cNvPr id="3" name="Content Placeholder 2"/>
          <p:cNvSpPr>
            <a:spLocks noGrp="1"/>
          </p:cNvSpPr>
          <p:nvPr>
            <p:ph idx="1"/>
          </p:nvPr>
        </p:nvSpPr>
        <p:spPr>
          <a:xfrm>
            <a:off x="457200" y="1741449"/>
            <a:ext cx="8229600" cy="4068763"/>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51827765"/>
      </p:ext>
    </p:extLst>
  </p:cSld>
  <p:clrMapOvr>
    <a:masterClrMapping/>
  </p:clrMapOvr>
  <p:extLst mod="1">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Lead-in Head, and Bulleted List">
    <p:spTree>
      <p:nvGrpSpPr>
        <p:cNvPr id="1" name=""/>
        <p:cNvGrpSpPr/>
        <p:nvPr/>
      </p:nvGrpSpPr>
      <p:grpSpPr>
        <a:xfrm>
          <a:off x="0" y="0"/>
          <a:ext cx="0" cy="0"/>
          <a:chOff x="0" y="0"/>
          <a:chExt cx="0" cy="0"/>
        </a:xfrm>
      </p:grpSpPr>
      <p:sp>
        <p:nvSpPr>
          <p:cNvPr id="8"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6" name="Text Placeholder 5"/>
          <p:cNvSpPr>
            <a:spLocks noGrp="1"/>
          </p:cNvSpPr>
          <p:nvPr>
            <p:ph type="body" sz="quarter" idx="11"/>
          </p:nvPr>
        </p:nvSpPr>
        <p:spPr>
          <a:xfrm>
            <a:off x="457200" y="1295400"/>
            <a:ext cx="8229600" cy="381000"/>
          </a:xfrm>
        </p:spPr>
        <p:txBody>
          <a:bodyPr anchor="ctr">
            <a:noAutofit/>
          </a:bodyPr>
          <a:lstStyle>
            <a:lvl1pPr marL="346075" indent="0">
              <a:buNone/>
              <a:defRPr sz="3200"/>
            </a:lvl1pPr>
          </a:lstStyle>
          <a:p>
            <a:pPr lvl="0"/>
            <a:r>
              <a:rPr lang="en-US"/>
              <a:t>Click to edit Master text styles</a:t>
            </a:r>
          </a:p>
        </p:txBody>
      </p:sp>
      <p:sp>
        <p:nvSpPr>
          <p:cNvPr id="3" name="Content Placeholder 2"/>
          <p:cNvSpPr>
            <a:spLocks noGrp="1"/>
          </p:cNvSpPr>
          <p:nvPr>
            <p:ph idx="1"/>
          </p:nvPr>
        </p:nvSpPr>
        <p:spPr>
          <a:xfrm>
            <a:off x="457200" y="1741449"/>
            <a:ext cx="8229600" cy="19161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idx="12"/>
          </p:nvPr>
        </p:nvSpPr>
        <p:spPr>
          <a:xfrm>
            <a:off x="457200" y="3886200"/>
            <a:ext cx="8229600" cy="20050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178941078"/>
      </p:ext>
    </p:extLst>
  </p:cSld>
  <p:clrMapOvr>
    <a:masterClrMapping/>
  </p:clrMapOvr>
  <p:extLst mod="1">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Bulleted Lists">
    <p:spTree>
      <p:nvGrpSpPr>
        <p:cNvPr id="1" name=""/>
        <p:cNvGrpSpPr/>
        <p:nvPr/>
      </p:nvGrpSpPr>
      <p:grpSpPr>
        <a:xfrm>
          <a:off x="0" y="0"/>
          <a:ext cx="0" cy="0"/>
          <a:chOff x="0" y="0"/>
          <a:chExt cx="0" cy="0"/>
        </a:xfrm>
      </p:grpSpPr>
      <p:sp>
        <p:nvSpPr>
          <p:cNvPr id="6"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3" name="Content Placeholder 2"/>
          <p:cNvSpPr>
            <a:spLocks noGrp="1"/>
          </p:cNvSpPr>
          <p:nvPr>
            <p:ph sz="half" idx="1"/>
          </p:nvPr>
        </p:nvSpPr>
        <p:spPr>
          <a:xfrm>
            <a:off x="756356" y="1143000"/>
            <a:ext cx="4038600" cy="4525963"/>
          </a:xfrm>
        </p:spPr>
        <p:txBody>
          <a:bodyPr>
            <a:normAutofit/>
          </a:bodyPr>
          <a:lstStyle>
            <a:lvl1pPr marL="290513" indent="-290513">
              <a:defRPr sz="2800">
                <a:solidFill>
                  <a:schemeClr val="tx1">
                    <a:lumMod val="75000"/>
                  </a:schemeClr>
                </a:solidFill>
              </a:defRPr>
            </a:lvl1pPr>
            <a:lvl2pPr marL="512763" indent="-222250">
              <a:defRPr sz="2400">
                <a:solidFill>
                  <a:schemeClr val="tx1">
                    <a:lumMod val="75000"/>
                  </a:schemeClr>
                </a:solidFill>
              </a:defRPr>
            </a:lvl2pPr>
            <a:lvl3pPr marL="803275" indent="-290513">
              <a:tabLst>
                <a:tab pos="803275" algn="l"/>
                <a:tab pos="858838" algn="l"/>
              </a:tabLst>
              <a:defRPr sz="2000">
                <a:solidFill>
                  <a:schemeClr val="tx1">
                    <a:lumMod val="75000"/>
                  </a:schemeClr>
                </a:solidFill>
              </a:defRPr>
            </a:lvl3pPr>
            <a:lvl4pPr marL="1081088" indent="-277813">
              <a:buFont typeface="Wingdings" panose="05000000000000000000" pitchFamily="2" charset="2"/>
              <a:buChar char="§"/>
              <a:defRPr sz="1800">
                <a:solidFill>
                  <a:schemeClr val="tx1">
                    <a:lumMod val="75000"/>
                  </a:schemeClr>
                </a:solidFill>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23556" y="1143000"/>
            <a:ext cx="4038600" cy="4525963"/>
          </a:xfrm>
        </p:spPr>
        <p:txBody>
          <a:bodyPr>
            <a:normAutofit/>
          </a:bodyPr>
          <a:lstStyle>
            <a:lvl1pPr marL="282575" indent="-282575">
              <a:defRPr lang="en-US" sz="2800" kern="2000" dirty="0" smtClean="0">
                <a:solidFill>
                  <a:schemeClr val="tx1">
                    <a:lumMod val="75000"/>
                  </a:schemeClr>
                </a:solidFill>
                <a:latin typeface="+mn-lt"/>
                <a:ea typeface="+mn-ea"/>
                <a:cs typeface="+mn-cs"/>
              </a:defRPr>
            </a:lvl1pPr>
            <a:lvl2pPr marL="511175" indent="-220663">
              <a:defRPr lang="en-US" sz="2400" kern="1200" dirty="0" smtClean="0">
                <a:solidFill>
                  <a:schemeClr val="tx1">
                    <a:lumMod val="75000"/>
                  </a:schemeClr>
                </a:solidFill>
                <a:latin typeface="+mn-lt"/>
                <a:ea typeface="+mn-ea"/>
                <a:cs typeface="+mn-cs"/>
              </a:defRPr>
            </a:lvl2pPr>
            <a:lvl3pPr marL="804863" indent="-293688">
              <a:defRPr lang="en-US" sz="2000" kern="1200" baseline="0" dirty="0" smtClean="0">
                <a:solidFill>
                  <a:schemeClr val="tx1">
                    <a:lumMod val="75000"/>
                  </a:schemeClr>
                </a:solidFill>
                <a:latin typeface="+mn-lt"/>
                <a:ea typeface="+mn-ea"/>
                <a:cs typeface="+mn-cs"/>
              </a:defRPr>
            </a:lvl3pPr>
            <a:lvl4pPr marL="1089025" indent="-285750">
              <a:buFont typeface="Wingdings" panose="05000000000000000000" pitchFamily="2" charset="2"/>
              <a:buChar char="§"/>
              <a:defRPr lang="en-US" sz="1800" kern="1200" dirty="0" smtClean="0">
                <a:solidFill>
                  <a:schemeClr val="tx1">
                    <a:lumMod val="75000"/>
                  </a:schemeClr>
                </a:solidFill>
                <a:latin typeface="+mn-lt"/>
                <a:ea typeface="+mn-ea"/>
                <a:cs typeface="+mn-cs"/>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59034639"/>
      </p:ext>
    </p:extLst>
  </p:cSld>
  <p:clrMapOvr>
    <a:masterClrMapping/>
  </p:clrMapOvr>
  <p:extLst mod="1">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Bulleted Lists with Heads">
    <p:spTree>
      <p:nvGrpSpPr>
        <p:cNvPr id="1" name=""/>
        <p:cNvGrpSpPr/>
        <p:nvPr/>
      </p:nvGrpSpPr>
      <p:grpSpPr>
        <a:xfrm>
          <a:off x="0" y="0"/>
          <a:ext cx="0" cy="0"/>
          <a:chOff x="0" y="0"/>
          <a:chExt cx="0" cy="0"/>
        </a:xfrm>
      </p:grpSpPr>
      <p:sp>
        <p:nvSpPr>
          <p:cNvPr id="8"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Text Placeholder 3"/>
          <p:cNvSpPr>
            <a:spLocks noGrp="1"/>
          </p:cNvSpPr>
          <p:nvPr>
            <p:ph type="body" sz="quarter" idx="15" hasCustomPrompt="1"/>
          </p:nvPr>
        </p:nvSpPr>
        <p:spPr>
          <a:xfrm>
            <a:off x="755650" y="1173163"/>
            <a:ext cx="4044950" cy="639762"/>
          </a:xfrm>
        </p:spPr>
        <p:txBody>
          <a:bodyPr/>
          <a:lstStyle>
            <a:lvl1pPr marL="0" indent="0">
              <a:buNone/>
              <a:defRPr sz="2800" b="1"/>
            </a:lvl1pPr>
          </a:lstStyle>
          <a:p>
            <a:pPr lvl="0"/>
            <a:r>
              <a:rPr lang="en-US" dirty="0"/>
              <a:t>Click to add text</a:t>
            </a:r>
          </a:p>
        </p:txBody>
      </p:sp>
      <p:sp>
        <p:nvSpPr>
          <p:cNvPr id="7" name="Content Placeholder 6"/>
          <p:cNvSpPr>
            <a:spLocks noGrp="1"/>
          </p:cNvSpPr>
          <p:nvPr>
            <p:ph sz="quarter" idx="16"/>
          </p:nvPr>
        </p:nvSpPr>
        <p:spPr>
          <a:xfrm>
            <a:off x="755650" y="1901825"/>
            <a:ext cx="4044950" cy="3962400"/>
          </a:xfrm>
        </p:spPr>
        <p:txBody>
          <a:bodyPr/>
          <a:lstStyle>
            <a:lvl1pPr marL="237744">
              <a:defRPr sz="2800"/>
            </a:lvl1pPr>
            <a:lvl2pPr marL="457200" indent="-219456">
              <a:defRPr sz="2400"/>
            </a:lvl2pPr>
            <a:lvl3pPr marL="685800" indent="-237744">
              <a:defRPr sz="2000"/>
            </a:lvl3pPr>
          </a:lstStyle>
          <a:p>
            <a:pPr lvl="0"/>
            <a:r>
              <a:rPr lang="en-US"/>
              <a:t>Click to edit Master text styles</a:t>
            </a:r>
          </a:p>
          <a:p>
            <a:pPr lvl="1"/>
            <a:r>
              <a:rPr lang="en-US"/>
              <a:t>Second level</a:t>
            </a:r>
          </a:p>
          <a:p>
            <a:pPr lvl="2"/>
            <a:r>
              <a:rPr lang="en-US"/>
              <a:t>Third level</a:t>
            </a:r>
          </a:p>
        </p:txBody>
      </p:sp>
      <p:sp>
        <p:nvSpPr>
          <p:cNvPr id="10" name="Text Placeholder 9"/>
          <p:cNvSpPr>
            <a:spLocks noGrp="1"/>
          </p:cNvSpPr>
          <p:nvPr>
            <p:ph type="body" sz="quarter" idx="17" hasCustomPrompt="1"/>
          </p:nvPr>
        </p:nvSpPr>
        <p:spPr>
          <a:xfrm>
            <a:off x="4953000" y="1181100"/>
            <a:ext cx="4038600" cy="660400"/>
          </a:xfrm>
        </p:spPr>
        <p:txBody>
          <a:bodyPr/>
          <a:lstStyle>
            <a:lvl1pPr marL="0" indent="0">
              <a:buNone/>
              <a:defRPr sz="2800" b="1"/>
            </a:lvl1pPr>
          </a:lstStyle>
          <a:p>
            <a:pPr lvl="0"/>
            <a:r>
              <a:rPr lang="en-US" dirty="0"/>
              <a:t>Click to add text</a:t>
            </a:r>
          </a:p>
        </p:txBody>
      </p:sp>
      <p:sp>
        <p:nvSpPr>
          <p:cNvPr id="13" name="Content Placeholder 12"/>
          <p:cNvSpPr>
            <a:spLocks noGrp="1"/>
          </p:cNvSpPr>
          <p:nvPr>
            <p:ph sz="quarter" idx="18"/>
          </p:nvPr>
        </p:nvSpPr>
        <p:spPr>
          <a:xfrm>
            <a:off x="4953000" y="1901825"/>
            <a:ext cx="4038600" cy="3962400"/>
          </a:xfrm>
        </p:spPr>
        <p:txBody>
          <a:bodyPr/>
          <a:lstStyle>
            <a:lvl1pPr marL="237744" indent="-274320">
              <a:defRPr sz="2800"/>
            </a:lvl1pPr>
            <a:lvl2pPr marL="457200" indent="-219456">
              <a:defRPr sz="2400"/>
            </a:lvl2pPr>
            <a:lvl3pPr marL="685800" indent="-237744">
              <a:defRPr sz="20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738424730"/>
      </p:ext>
    </p:extLst>
  </p:cSld>
  <p:clrMapOvr>
    <a:masterClrMapping/>
  </p:clrMapOvr>
  <p:extLst mod="1">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ed List and Figure">
    <p:spTree>
      <p:nvGrpSpPr>
        <p:cNvPr id="1" name=""/>
        <p:cNvGrpSpPr/>
        <p:nvPr/>
      </p:nvGrpSpPr>
      <p:grpSpPr>
        <a:xfrm>
          <a:off x="0" y="0"/>
          <a:ext cx="0" cy="0"/>
          <a:chOff x="0" y="0"/>
          <a:chExt cx="0" cy="0"/>
        </a:xfrm>
      </p:grpSpPr>
      <p:sp>
        <p:nvSpPr>
          <p:cNvPr id="6"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3" name="Content Placeholder 2"/>
          <p:cNvSpPr>
            <a:spLocks noGrp="1"/>
          </p:cNvSpPr>
          <p:nvPr>
            <p:ph sz="half" idx="1"/>
          </p:nvPr>
        </p:nvSpPr>
        <p:spPr>
          <a:xfrm>
            <a:off x="762000" y="1219200"/>
            <a:ext cx="4038600" cy="4525963"/>
          </a:xfrm>
        </p:spPr>
        <p:txBody>
          <a:bodyPr>
            <a:normAutofit/>
          </a:bodyPr>
          <a:lstStyle>
            <a:lvl1pPr marL="290513" indent="-290513">
              <a:defRPr sz="2800">
                <a:solidFill>
                  <a:schemeClr val="tx1">
                    <a:lumMod val="75000"/>
                  </a:schemeClr>
                </a:solidFill>
              </a:defRPr>
            </a:lvl1pPr>
            <a:lvl2pPr marL="512763" indent="-222250">
              <a:defRPr sz="2400">
                <a:solidFill>
                  <a:schemeClr val="tx1">
                    <a:lumMod val="75000"/>
                  </a:schemeClr>
                </a:solidFill>
              </a:defRPr>
            </a:lvl2pPr>
            <a:lvl3pPr marL="803275" indent="-290513">
              <a:tabLst>
                <a:tab pos="803275" algn="l"/>
                <a:tab pos="858838" algn="l"/>
              </a:tabLst>
              <a:defRPr sz="2000">
                <a:solidFill>
                  <a:schemeClr val="tx1">
                    <a:lumMod val="75000"/>
                  </a:schemeClr>
                </a:solidFill>
              </a:defRPr>
            </a:lvl3pPr>
            <a:lvl4pPr marL="1081088" indent="-277813">
              <a:buFont typeface="Wingdings" panose="05000000000000000000" pitchFamily="2" charset="2"/>
              <a:buChar char="§"/>
              <a:defRPr sz="1800">
                <a:solidFill>
                  <a:schemeClr val="tx1">
                    <a:lumMod val="75000"/>
                  </a:schemeClr>
                </a:solidFill>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Picture Placeholder 6"/>
          <p:cNvSpPr>
            <a:spLocks noGrp="1"/>
          </p:cNvSpPr>
          <p:nvPr>
            <p:ph type="pic" sz="quarter" idx="12"/>
          </p:nvPr>
        </p:nvSpPr>
        <p:spPr>
          <a:xfrm>
            <a:off x="4953000" y="1219200"/>
            <a:ext cx="3733800" cy="4526280"/>
          </a:xfrm>
        </p:spPr>
        <p:txBody>
          <a:bodyPr rtlCol="0">
            <a:normAutofit/>
          </a:bodyPr>
          <a:lstStyle/>
          <a:p>
            <a:pPr lvl="0"/>
            <a:r>
              <a:rPr lang="en-US" noProof="0"/>
              <a:t>Click icon to add picture</a:t>
            </a:r>
            <a:endParaRPr lang="en-US" noProof="0" dirty="0"/>
          </a:p>
        </p:txBody>
      </p:sp>
    </p:spTree>
    <p:extLst>
      <p:ext uri="{BB962C8B-B14F-4D97-AF65-F5344CB8AC3E}">
        <p14:creationId xmlns:p14="http://schemas.microsoft.com/office/powerpoint/2010/main" val="275367672"/>
      </p:ext>
    </p:extLst>
  </p:cSld>
  <p:clrMapOvr>
    <a:masterClrMapping/>
  </p:clrMapOvr>
  <p:extLst mod="1">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microsoft.com/office/2007/relationships/hdphoto" Target="../media/hdphoto1.wdp"/><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userDrawn="1"/>
        </p:nvSpPr>
        <p:spPr>
          <a:xfrm>
            <a:off x="0" y="6356350"/>
            <a:ext cx="9144000" cy="50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p:cNvSpPr txBox="1">
            <a:spLocks/>
          </p:cNvSpPr>
          <p:nvPr userDrawn="1"/>
        </p:nvSpPr>
        <p:spPr>
          <a:xfrm>
            <a:off x="101599" y="6470650"/>
            <a:ext cx="2422525" cy="365125"/>
          </a:xfrm>
          <a:prstGeom prst="rect">
            <a:avLst/>
          </a:prstGeom>
        </p:spPr>
        <p:txBody>
          <a:bodyPr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b="1" dirty="0">
                <a:solidFill>
                  <a:srgbClr val="585858"/>
                </a:solidFill>
              </a:rPr>
              <a:t>Copyright ©2019 F.A. Davis Company</a:t>
            </a:r>
          </a:p>
        </p:txBody>
      </p:sp>
      <p:pic>
        <p:nvPicPr>
          <p:cNvPr id="12" name="Picture 13"/>
          <p:cNvPicPr>
            <a:picLocks noChangeAspect="1"/>
          </p:cNvPicPr>
          <p:nvPr userDrawn="1"/>
        </p:nvPicPr>
        <p:blipFill>
          <a:blip r:embed="rId20" cstate="print">
            <a:clrChange>
              <a:clrFrom>
                <a:srgbClr val="FFFFFE"/>
              </a:clrFrom>
              <a:clrTo>
                <a:srgbClr val="FFFFFE">
                  <a:alpha val="0"/>
                </a:srgbClr>
              </a:clrTo>
            </a:clrChange>
            <a:extLst>
              <a:ext uri="{BEBA8EAE-BF5A-486C-A8C5-ECC9F3942E4B}">
                <a14:imgProps xmlns:a14="http://schemas.microsoft.com/office/drawing/2010/main">
                  <a14:imgLayer r:embed="rId21">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7977294" y="6492183"/>
            <a:ext cx="1005840" cy="35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preferRelativeResize="0">
            <a:picLocks/>
          </p:cNvPicPr>
          <p:nvPr userDrawn="1"/>
        </p:nvPicPr>
        <p:blipFill>
          <a:blip r:embed="rId22"/>
          <a:stretch>
            <a:fillRect/>
          </a:stretch>
        </p:blipFill>
        <p:spPr>
          <a:xfrm>
            <a:off x="0" y="6434694"/>
            <a:ext cx="9171432" cy="45719"/>
          </a:xfrm>
          <a:prstGeom prst="rect">
            <a:avLst/>
          </a:prstGeom>
        </p:spPr>
      </p:pic>
      <p:sp>
        <p:nvSpPr>
          <p:cNvPr id="1026" name="Title Placeholder 1"/>
          <p:cNvSpPr>
            <a:spLocks noGrp="1"/>
          </p:cNvSpPr>
          <p:nvPr>
            <p:ph type="title"/>
          </p:nvPr>
        </p:nvSpPr>
        <p:spPr bwMode="auto">
          <a:xfrm>
            <a:off x="762000" y="239154"/>
            <a:ext cx="82296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457200" y="12954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endParaRPr lang="en-US" altLang="en-US" dirty="0"/>
          </a:p>
          <a:p>
            <a:pPr lvl="2"/>
            <a:endParaRPr lang="en-US" altLang="en-US" dirty="0"/>
          </a:p>
        </p:txBody>
      </p:sp>
      <p:cxnSp>
        <p:nvCxnSpPr>
          <p:cNvPr id="7" name="Straight Connector 6"/>
          <p:cNvCxnSpPr/>
          <p:nvPr/>
        </p:nvCxnSpPr>
        <p:spPr>
          <a:xfrm>
            <a:off x="0" y="990600"/>
            <a:ext cx="9144000" cy="0"/>
          </a:xfrm>
          <a:prstGeom prst="line">
            <a:avLst/>
          </a:prstGeom>
          <a:ln w="12700">
            <a:solidFill>
              <a:srgbClr val="D99C21"/>
            </a:solidFill>
          </a:ln>
        </p:spPr>
        <p:style>
          <a:lnRef idx="1">
            <a:schemeClr val="accent1"/>
          </a:lnRef>
          <a:fillRef idx="0">
            <a:schemeClr val="accent1"/>
          </a:fillRef>
          <a:effectRef idx="0">
            <a:schemeClr val="accent1"/>
          </a:effectRef>
          <a:fontRef idx="minor">
            <a:schemeClr val="tx1"/>
          </a:fontRef>
        </p:style>
      </p:cxnSp>
      <p:pic>
        <p:nvPicPr>
          <p:cNvPr id="14" name="Picture 13"/>
          <p:cNvPicPr preferRelativeResize="0">
            <a:picLocks/>
          </p:cNvPicPr>
          <p:nvPr userDrawn="1"/>
        </p:nvPicPr>
        <p:blipFill>
          <a:blip r:embed="rId22"/>
          <a:stretch>
            <a:fillRect/>
          </a:stretch>
        </p:blipFill>
        <p:spPr>
          <a:xfrm>
            <a:off x="0" y="6364006"/>
            <a:ext cx="9171432" cy="45719"/>
          </a:xfrm>
          <a:prstGeom prst="rect">
            <a:avLst/>
          </a:prstGeom>
        </p:spPr>
      </p:pic>
      <p:sp>
        <p:nvSpPr>
          <p:cNvPr id="9" name="Rectangle 8"/>
          <p:cNvSpPr/>
          <p:nvPr/>
        </p:nvSpPr>
        <p:spPr>
          <a:xfrm>
            <a:off x="0" y="6400800"/>
            <a:ext cx="9144000" cy="45719"/>
          </a:xfrm>
          <a:prstGeom prst="rect">
            <a:avLst/>
          </a:prstGeom>
          <a:solidFill>
            <a:srgbClr val="2880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lstStyle/>
          <a:p>
            <a:pPr algn="ctr" fontAlgn="auto">
              <a:spcBef>
                <a:spcPts val="0"/>
              </a:spcBef>
              <a:spcAft>
                <a:spcPts val="0"/>
              </a:spcAft>
              <a:defRPr/>
            </a:pPr>
            <a:endParaRPr lang="en-US" dirty="0"/>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95" r:id="rId3"/>
    <p:sldLayoutId id="2147483683" r:id="rId4"/>
    <p:sldLayoutId id="2147483684" r:id="rId5"/>
    <p:sldLayoutId id="2147483692" r:id="rId6"/>
    <p:sldLayoutId id="2147483678" r:id="rId7"/>
    <p:sldLayoutId id="2147483679" r:id="rId8"/>
    <p:sldLayoutId id="2147483680" r:id="rId9"/>
    <p:sldLayoutId id="2147483685" r:id="rId10"/>
    <p:sldLayoutId id="2147483686" r:id="rId11"/>
    <p:sldLayoutId id="2147483687" r:id="rId12"/>
    <p:sldLayoutId id="2147483688" r:id="rId13"/>
    <p:sldLayoutId id="2147483689" r:id="rId14"/>
    <p:sldLayoutId id="2147483690" r:id="rId15"/>
    <p:sldLayoutId id="2147483696" r:id="rId16"/>
    <p:sldLayoutId id="2147483697" r:id="rId17"/>
    <p:sldLayoutId id="2147483698" r:id="rId18"/>
  </p:sldLayoutIdLst>
  <p:txStyles>
    <p:titleStyle>
      <a:lvl1pPr algn="l" rtl="0" eaLnBrk="1" fontAlgn="base" hangingPunct="1">
        <a:lnSpc>
          <a:spcPct val="90000"/>
        </a:lnSpc>
        <a:spcBef>
          <a:spcPct val="0"/>
        </a:spcBef>
        <a:spcAft>
          <a:spcPct val="0"/>
        </a:spcAft>
        <a:defRPr lang="en-US" sz="3600" kern="1200">
          <a:solidFill>
            <a:srgbClr val="D99C21"/>
          </a:solidFill>
          <a:latin typeface="+mn-lt"/>
          <a:ea typeface="+mn-ea"/>
          <a:cs typeface="+mn-cs"/>
        </a:defRPr>
      </a:lvl1pPr>
      <a:lvl2pPr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2pPr>
      <a:lvl3pPr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3pPr>
      <a:lvl4pPr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4pPr>
      <a:lvl5pPr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5pPr>
      <a:lvl6pPr marL="457200"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6pPr>
      <a:lvl7pPr marL="914400"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7pPr>
      <a:lvl8pPr marL="1371600"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8pPr>
      <a:lvl9pPr marL="1828800"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9pPr>
    </p:titleStyle>
    <p:bodyStyle>
      <a:lvl1pPr marL="623888" indent="-277813" algn="l" rtl="0" eaLnBrk="1" fontAlgn="base" hangingPunct="1">
        <a:spcBef>
          <a:spcPct val="20000"/>
        </a:spcBef>
        <a:spcAft>
          <a:spcPct val="0"/>
        </a:spcAft>
        <a:buClr>
          <a:srgbClr val="28805C"/>
        </a:buClr>
        <a:buFont typeface="Wingdings" panose="05000000000000000000" pitchFamily="2" charset="2"/>
        <a:buChar char="§"/>
        <a:defRPr lang="en-US" sz="3200" kern="2000" dirty="0">
          <a:solidFill>
            <a:schemeClr val="tx1">
              <a:lumMod val="75000"/>
            </a:schemeClr>
          </a:solidFill>
          <a:latin typeface="+mn-lt"/>
          <a:ea typeface="+mn-ea"/>
          <a:cs typeface="+mn-cs"/>
        </a:defRPr>
      </a:lvl1pPr>
      <a:lvl2pPr marL="914400" indent="-290513" algn="l" rtl="0" eaLnBrk="1" fontAlgn="base" hangingPunct="1">
        <a:spcBef>
          <a:spcPct val="20000"/>
        </a:spcBef>
        <a:spcAft>
          <a:spcPct val="0"/>
        </a:spcAft>
        <a:buClr>
          <a:srgbClr val="D99C21"/>
        </a:buClr>
        <a:buFont typeface="Arial" panose="020B0604020202020204" pitchFamily="34" charset="0"/>
        <a:buChar char="•"/>
        <a:defRPr lang="en-US" sz="2800" kern="1200" dirty="0">
          <a:solidFill>
            <a:schemeClr val="tx1">
              <a:lumMod val="75000"/>
            </a:schemeClr>
          </a:solidFill>
          <a:latin typeface="+mn-lt"/>
          <a:ea typeface="+mn-ea"/>
          <a:cs typeface="+mn-cs"/>
        </a:defRPr>
      </a:lvl2pPr>
      <a:lvl3pPr marL="1260475" indent="-290513" algn="l" rtl="0" eaLnBrk="1" fontAlgn="base" hangingPunct="1">
        <a:spcBef>
          <a:spcPct val="20000"/>
        </a:spcBef>
        <a:spcAft>
          <a:spcPct val="0"/>
        </a:spcAft>
        <a:buClr>
          <a:srgbClr val="737373"/>
        </a:buClr>
        <a:buFont typeface="Calibri" panose="020F0502020204030204" pitchFamily="34" charset="0"/>
        <a:buChar char="‒"/>
        <a:tabLst>
          <a:tab pos="858838" algn="l"/>
        </a:tabLst>
        <a:defRPr sz="2800" kern="1200">
          <a:solidFill>
            <a:schemeClr val="tx1">
              <a:lumMod val="75000"/>
            </a:schemeClr>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Book cover for Williams and Hopper: Understanding Medical-Surgical Nursing, 6th Edition"/>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l="3011" r="3011"/>
          <a:stretch>
            <a:fillRect/>
          </a:stretch>
        </p:blipFill>
        <p:spPr/>
      </p:pic>
      <p:sp>
        <p:nvSpPr>
          <p:cNvPr id="6147" name="Rectangle 3">
            <a:extLst>
              <a:ext uri="{FF2B5EF4-FFF2-40B4-BE49-F238E27FC236}">
                <a16:creationId xmlns:a16="http://schemas.microsoft.com/office/drawing/2014/main" id="{A3E92E8D-BF80-415F-8993-BC7C9E988BD0}"/>
              </a:ext>
            </a:extLst>
          </p:cNvPr>
          <p:cNvSpPr>
            <a:spLocks noGrp="1" noChangeArrowheads="1"/>
          </p:cNvSpPr>
          <p:nvPr>
            <p:ph type="body" sz="quarter" idx="15"/>
          </p:nvPr>
        </p:nvSpPr>
        <p:spPr/>
        <p:txBody>
          <a:bodyPr/>
          <a:lstStyle/>
          <a:p>
            <a:r>
              <a:rPr lang="en-US" altLang="x-none" dirty="0"/>
              <a:t>Chapter 8</a:t>
            </a:r>
            <a:endParaRPr lang="en-US" altLang="en-US" dirty="0"/>
          </a:p>
        </p:txBody>
      </p:sp>
      <p:sp>
        <p:nvSpPr>
          <p:cNvPr id="10" name="Text Placeholder 9"/>
          <p:cNvSpPr>
            <a:spLocks noGrp="1"/>
          </p:cNvSpPr>
          <p:nvPr>
            <p:ph type="body" sz="quarter" idx="16"/>
          </p:nvPr>
        </p:nvSpPr>
        <p:spPr>
          <a:xfrm>
            <a:off x="3423557" y="3008008"/>
            <a:ext cx="5410200" cy="1106791"/>
          </a:xfrm>
        </p:spPr>
        <p:txBody>
          <a:bodyPr/>
          <a:lstStyle/>
          <a:p>
            <a:r>
              <a:rPr lang="en-US" altLang="en-US" dirty="0"/>
              <a:t>Nursing Care of Patients With Infections</a:t>
            </a:r>
          </a:p>
        </p:txBody>
      </p:sp>
      <p:sp>
        <p:nvSpPr>
          <p:cNvPr id="6146" name="Rectangle 2" hidden="1">
            <a:extLst>
              <a:ext uri="{FF2B5EF4-FFF2-40B4-BE49-F238E27FC236}">
                <a16:creationId xmlns:a16="http://schemas.microsoft.com/office/drawing/2014/main" id="{4FA41D31-72CB-4FEF-BAF0-46FE457F667D}"/>
              </a:ext>
            </a:extLst>
          </p:cNvPr>
          <p:cNvSpPr>
            <a:spLocks noGrp="1" noChangeArrowheads="1"/>
          </p:cNvSpPr>
          <p:nvPr>
            <p:ph type="title"/>
          </p:nvPr>
        </p:nvSpPr>
        <p:spPr/>
        <p:txBody>
          <a:bodyPr/>
          <a:lstStyle/>
          <a:p>
            <a:r>
              <a:rPr lang="en-US" altLang="x-none" dirty="0"/>
              <a:t> </a:t>
            </a:r>
          </a:p>
        </p:txBody>
      </p:sp>
    </p:spTree>
    <p:extLst>
      <p:ext uri="{BB962C8B-B14F-4D97-AF65-F5344CB8AC3E}">
        <p14:creationId xmlns:p14="http://schemas.microsoft.com/office/powerpoint/2010/main" val="3191403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F9BE025-27E9-4331-8556-CEBC5FD2ADB0}"/>
              </a:ext>
            </a:extLst>
          </p:cNvPr>
          <p:cNvSpPr>
            <a:spLocks noGrp="1" noChangeArrowheads="1"/>
          </p:cNvSpPr>
          <p:nvPr>
            <p:ph type="title"/>
          </p:nvPr>
        </p:nvSpPr>
        <p:spPr/>
        <p:txBody>
          <a:bodyPr/>
          <a:lstStyle/>
          <a:p>
            <a:r>
              <a:rPr lang="en-US" altLang="en-US"/>
              <a:t>Direct </a:t>
            </a:r>
            <a:endParaRPr lang="en-US" altLang="en-US" dirty="0"/>
          </a:p>
        </p:txBody>
      </p:sp>
      <p:sp>
        <p:nvSpPr>
          <p:cNvPr id="15362" name="Rectangle 3">
            <a:extLst>
              <a:ext uri="{FF2B5EF4-FFF2-40B4-BE49-F238E27FC236}">
                <a16:creationId xmlns:a16="http://schemas.microsoft.com/office/drawing/2014/main" id="{04E6D5BA-5742-4135-BAB7-4E8EC49617FB}"/>
              </a:ext>
            </a:extLst>
          </p:cNvPr>
          <p:cNvSpPr>
            <a:spLocks noGrp="1" noChangeArrowheads="1"/>
          </p:cNvSpPr>
          <p:nvPr>
            <p:ph sz="half" idx="1"/>
          </p:nvPr>
        </p:nvSpPr>
        <p:spPr/>
        <p:txBody>
          <a:bodyPr/>
          <a:lstStyle/>
          <a:p>
            <a:r>
              <a:rPr lang="en-US" altLang="en-US" sz="3200"/>
              <a:t>Direct contact</a:t>
            </a:r>
          </a:p>
          <a:p>
            <a:pPr lvl="1"/>
            <a:r>
              <a:rPr lang="en-US" altLang="en-US" sz="2800"/>
              <a:t>Touching</a:t>
            </a:r>
          </a:p>
          <a:p>
            <a:pPr lvl="1"/>
            <a:r>
              <a:rPr lang="en-US" altLang="en-US" sz="2800"/>
              <a:t>Kissing</a:t>
            </a:r>
          </a:p>
          <a:p>
            <a:pPr lvl="1"/>
            <a:r>
              <a:rPr lang="en-US" altLang="en-US" sz="2800"/>
              <a:t>Sexual contact</a:t>
            </a:r>
          </a:p>
          <a:p>
            <a:r>
              <a:rPr lang="en-US" altLang="en-US" sz="3200"/>
              <a:t>Droplet spread</a:t>
            </a:r>
          </a:p>
          <a:p>
            <a:pPr lvl="1"/>
            <a:r>
              <a:rPr lang="en-US" altLang="en-US" sz="2800"/>
              <a:t>Sneezing</a:t>
            </a:r>
          </a:p>
          <a:p>
            <a:pPr lvl="1"/>
            <a:r>
              <a:rPr lang="en-US" altLang="en-US" sz="2800"/>
              <a:t>Coughing</a:t>
            </a:r>
          </a:p>
          <a:p>
            <a:pPr lvl="1"/>
            <a:r>
              <a:rPr lang="en-US" altLang="en-US" sz="2800"/>
              <a:t>Talking</a:t>
            </a:r>
            <a:endParaRPr lang="en-US" altLang="en-US" sz="2800" dirty="0"/>
          </a:p>
        </p:txBody>
      </p:sp>
      <p:sp>
        <p:nvSpPr>
          <p:cNvPr id="15363" name="Content Placeholder 4">
            <a:extLst>
              <a:ext uri="{FF2B5EF4-FFF2-40B4-BE49-F238E27FC236}">
                <a16:creationId xmlns:a16="http://schemas.microsoft.com/office/drawing/2014/main" id="{02AC5096-991F-48F1-A3B5-39E812760138}"/>
              </a:ext>
            </a:extLst>
          </p:cNvPr>
          <p:cNvSpPr>
            <a:spLocks noGrp="1"/>
          </p:cNvSpPr>
          <p:nvPr>
            <p:ph sz="half" idx="2"/>
          </p:nvPr>
        </p:nvSpPr>
        <p:spPr/>
        <p:txBody>
          <a:bodyPr/>
          <a:lstStyle/>
          <a:p>
            <a:r>
              <a:rPr lang="en-US" altLang="en-US" sz="3200"/>
              <a:t>Disease examples</a:t>
            </a:r>
          </a:p>
          <a:p>
            <a:pPr lvl="1"/>
            <a:r>
              <a:rPr lang="en-US" altLang="en-US" sz="2800"/>
              <a:t>Scabies</a:t>
            </a:r>
          </a:p>
          <a:p>
            <a:pPr lvl="1"/>
            <a:r>
              <a:rPr lang="en-US" altLang="en-US" sz="2800"/>
              <a:t>Infectious mononucleosis</a:t>
            </a:r>
          </a:p>
          <a:p>
            <a:pPr lvl="1"/>
            <a:r>
              <a:rPr lang="en-US" altLang="en-US" sz="2800"/>
              <a:t>Sexually transmitted infections</a:t>
            </a:r>
          </a:p>
          <a:p>
            <a:pPr lvl="1"/>
            <a:r>
              <a:rPr lang="en-US" altLang="en-US" sz="2800"/>
              <a:t>Pertussis</a:t>
            </a:r>
          </a:p>
          <a:p>
            <a:pPr lvl="1"/>
            <a:r>
              <a:rPr lang="en-US" altLang="en-US" sz="2800"/>
              <a:t>Influenza</a:t>
            </a:r>
            <a:endParaRPr lang="en-US" altLang="en-US" sz="2800" dirty="0"/>
          </a:p>
        </p:txBody>
      </p:sp>
    </p:spTree>
    <p:extLst>
      <p:ext uri="{BB962C8B-B14F-4D97-AF65-F5344CB8AC3E}">
        <p14:creationId xmlns:p14="http://schemas.microsoft.com/office/powerpoint/2010/main" val="1621705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1D34226-CFF9-445D-B76B-8E172F0F36E0}"/>
              </a:ext>
            </a:extLst>
          </p:cNvPr>
          <p:cNvSpPr>
            <a:spLocks noGrp="1" noChangeArrowheads="1"/>
          </p:cNvSpPr>
          <p:nvPr>
            <p:ph type="title"/>
          </p:nvPr>
        </p:nvSpPr>
        <p:spPr/>
        <p:txBody>
          <a:bodyPr/>
          <a:lstStyle/>
          <a:p>
            <a:r>
              <a:rPr lang="en-US" altLang="en-US" dirty="0"/>
              <a:t>Direct (continued) </a:t>
            </a:r>
          </a:p>
        </p:txBody>
      </p:sp>
      <p:sp>
        <p:nvSpPr>
          <p:cNvPr id="16386" name="Rectangle 3">
            <a:extLst>
              <a:ext uri="{FF2B5EF4-FFF2-40B4-BE49-F238E27FC236}">
                <a16:creationId xmlns:a16="http://schemas.microsoft.com/office/drawing/2014/main" id="{1D771C5B-80F9-496A-B9EE-B9EA476B0DEC}"/>
              </a:ext>
            </a:extLst>
          </p:cNvPr>
          <p:cNvSpPr>
            <a:spLocks noGrp="1" noChangeArrowheads="1"/>
          </p:cNvSpPr>
          <p:nvPr>
            <p:ph sz="half" idx="1"/>
          </p:nvPr>
        </p:nvSpPr>
        <p:spPr>
          <a:xfrm>
            <a:off x="756356" y="1223010"/>
            <a:ext cx="4038600" cy="4525963"/>
          </a:xfrm>
        </p:spPr>
        <p:txBody>
          <a:bodyPr>
            <a:normAutofit lnSpcReduction="10000"/>
          </a:bodyPr>
          <a:lstStyle/>
          <a:p>
            <a:r>
              <a:rPr lang="en-US" altLang="en-US" sz="3200" dirty="0"/>
              <a:t>Prevention</a:t>
            </a:r>
          </a:p>
          <a:p>
            <a:pPr lvl="1"/>
            <a:r>
              <a:rPr lang="en-US" altLang="en-US" sz="2800" dirty="0"/>
              <a:t>Hand hygiene</a:t>
            </a:r>
          </a:p>
          <a:p>
            <a:pPr lvl="1"/>
            <a:r>
              <a:rPr lang="en-US" altLang="en-US" sz="2800" dirty="0"/>
              <a:t>Aseptic technique</a:t>
            </a:r>
          </a:p>
          <a:p>
            <a:pPr lvl="1"/>
            <a:r>
              <a:rPr lang="en-US" altLang="en-US" sz="2800" dirty="0"/>
              <a:t>Personal protective equipment (P </a:t>
            </a:r>
            <a:r>
              <a:rPr lang="en-US" altLang="en-US" sz="2800" dirty="0" err="1"/>
              <a:t>P</a:t>
            </a:r>
            <a:r>
              <a:rPr lang="en-US" altLang="en-US" sz="2800" dirty="0"/>
              <a:t> E)</a:t>
            </a:r>
          </a:p>
          <a:p>
            <a:pPr lvl="2"/>
            <a:r>
              <a:rPr lang="en-US" altLang="en-US" sz="2400" dirty="0"/>
              <a:t>Gloves</a:t>
            </a:r>
          </a:p>
          <a:p>
            <a:pPr lvl="2"/>
            <a:r>
              <a:rPr lang="en-US" altLang="en-US" sz="2400" dirty="0"/>
              <a:t>Surgical masks</a:t>
            </a:r>
          </a:p>
          <a:p>
            <a:pPr lvl="2"/>
            <a:r>
              <a:rPr lang="en-US" altLang="en-US" sz="2400" dirty="0"/>
              <a:t>Goggles</a:t>
            </a:r>
          </a:p>
          <a:p>
            <a:pPr lvl="2"/>
            <a:r>
              <a:rPr lang="en-US" altLang="en-US" sz="2400" dirty="0"/>
              <a:t>Gowns</a:t>
            </a:r>
          </a:p>
          <a:p>
            <a:pPr lvl="2"/>
            <a:r>
              <a:rPr lang="en-US" altLang="en-US" sz="2400" dirty="0"/>
              <a:t>Shoe covers</a:t>
            </a:r>
            <a:endParaRPr lang="en-US" altLang="en-US" dirty="0"/>
          </a:p>
        </p:txBody>
      </p:sp>
      <p:pic>
        <p:nvPicPr>
          <p:cNvPr id="3" name="Content Placeholder 2" descr="Woman wearing safety goggles, a mask, gloves, and gown."/>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18150" y="1540605"/>
            <a:ext cx="3048000" cy="3730752"/>
          </a:xfrm>
        </p:spPr>
      </p:pic>
    </p:spTree>
    <p:extLst>
      <p:ext uri="{BB962C8B-B14F-4D97-AF65-F5344CB8AC3E}">
        <p14:creationId xmlns:p14="http://schemas.microsoft.com/office/powerpoint/2010/main" val="2137046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CB7CA6B6-9555-47CF-9751-698B59797A29}"/>
              </a:ext>
            </a:extLst>
          </p:cNvPr>
          <p:cNvSpPr>
            <a:spLocks noGrp="1" noChangeArrowheads="1"/>
          </p:cNvSpPr>
          <p:nvPr>
            <p:ph type="title"/>
          </p:nvPr>
        </p:nvSpPr>
        <p:spPr/>
        <p:txBody>
          <a:bodyPr/>
          <a:lstStyle/>
          <a:p>
            <a:r>
              <a:rPr lang="en-US" altLang="en-US"/>
              <a:t>Indirect </a:t>
            </a:r>
            <a:endParaRPr lang="en-US" altLang="en-US" dirty="0"/>
          </a:p>
        </p:txBody>
      </p:sp>
      <p:sp>
        <p:nvSpPr>
          <p:cNvPr id="10" name="Text Placeholder 9"/>
          <p:cNvSpPr>
            <a:spLocks noGrp="1"/>
          </p:cNvSpPr>
          <p:nvPr>
            <p:ph type="body" sz="quarter" idx="15"/>
          </p:nvPr>
        </p:nvSpPr>
        <p:spPr>
          <a:xfrm>
            <a:off x="755650" y="1173163"/>
            <a:ext cx="8235950" cy="1058862"/>
          </a:xfrm>
        </p:spPr>
        <p:txBody>
          <a:bodyPr/>
          <a:lstStyle/>
          <a:p>
            <a:pPr marL="292100" indent="-292100">
              <a:buFont typeface="Wingdings" panose="05000000000000000000" pitchFamily="2" charset="2"/>
              <a:buChar char="§"/>
            </a:pPr>
            <a:r>
              <a:rPr lang="en-US" altLang="en-US" sz="3200" b="0" dirty="0"/>
              <a:t>Vehicle-borne transmission by contact with contaminated object</a:t>
            </a:r>
            <a:endParaRPr lang="en-US" sz="3200" b="0" dirty="0"/>
          </a:p>
        </p:txBody>
      </p:sp>
      <p:sp>
        <p:nvSpPr>
          <p:cNvPr id="2" name="Rectangle 3">
            <a:extLst>
              <a:ext uri="{FF2B5EF4-FFF2-40B4-BE49-F238E27FC236}">
                <a16:creationId xmlns:a16="http://schemas.microsoft.com/office/drawing/2014/main" id="{94405F9A-5EDB-43F8-97D5-5BC649240BCA}"/>
              </a:ext>
            </a:extLst>
          </p:cNvPr>
          <p:cNvSpPr>
            <a:spLocks noGrp="1" noChangeArrowheads="1"/>
          </p:cNvSpPr>
          <p:nvPr>
            <p:ph sz="quarter" idx="16"/>
          </p:nvPr>
        </p:nvSpPr>
        <p:spPr>
          <a:xfrm>
            <a:off x="755650" y="2289175"/>
            <a:ext cx="4044950" cy="3962400"/>
          </a:xfrm>
        </p:spPr>
        <p:txBody>
          <a:bodyPr/>
          <a:lstStyle/>
          <a:p>
            <a:pPr marL="57150" lvl="1" indent="-342900">
              <a:spcBef>
                <a:spcPts val="900"/>
              </a:spcBef>
              <a:buClr>
                <a:schemeClr val="accent3"/>
              </a:buClr>
            </a:pPr>
            <a:r>
              <a:rPr lang="en-US" altLang="en-US" sz="2800" dirty="0"/>
              <a:t>Vehicle examples</a:t>
            </a:r>
          </a:p>
          <a:p>
            <a:pPr lvl="2">
              <a:spcBef>
                <a:spcPts val="900"/>
              </a:spcBef>
              <a:buClr>
                <a:schemeClr val="tx1"/>
              </a:buClr>
              <a:buFont typeface="Lucida Sans" panose="020B0602030504020204" pitchFamily="34" charset="0"/>
              <a:buChar char="–"/>
            </a:pPr>
            <a:r>
              <a:rPr lang="en-US" altLang="en-US" sz="2400" dirty="0"/>
              <a:t>Toys, bedding, dressings, surgical instruments</a:t>
            </a:r>
          </a:p>
          <a:p>
            <a:pPr lvl="2">
              <a:spcBef>
                <a:spcPts val="900"/>
              </a:spcBef>
              <a:buClr>
                <a:schemeClr val="tx1"/>
              </a:buClr>
              <a:buFont typeface="Lucida Sans" panose="020B0602030504020204" pitchFamily="34" charset="0"/>
              <a:buChar char="–"/>
            </a:pPr>
            <a:r>
              <a:rPr lang="en-US" altLang="en-US" sz="2400" dirty="0"/>
              <a:t>Biological: Blood, organs</a:t>
            </a:r>
          </a:p>
          <a:p>
            <a:pPr lvl="2">
              <a:spcBef>
                <a:spcPts val="900"/>
              </a:spcBef>
              <a:buClr>
                <a:schemeClr val="tx1"/>
              </a:buClr>
              <a:buFont typeface="Lucida Sans" panose="020B0602030504020204" pitchFamily="34" charset="0"/>
              <a:buChar char="–"/>
            </a:pPr>
            <a:r>
              <a:rPr lang="en-US" altLang="en-US" sz="2400" dirty="0"/>
              <a:t>Water/food</a:t>
            </a:r>
          </a:p>
          <a:p>
            <a:pPr marL="57150" lvl="1" indent="-342900">
              <a:spcBef>
                <a:spcPts val="900"/>
              </a:spcBef>
              <a:buClr>
                <a:schemeClr val="accent3"/>
              </a:buClr>
            </a:pPr>
            <a:r>
              <a:rPr lang="en-US" altLang="en-US" sz="2800" dirty="0"/>
              <a:t>Disease examples </a:t>
            </a:r>
          </a:p>
          <a:p>
            <a:pPr lvl="2">
              <a:spcBef>
                <a:spcPts val="900"/>
              </a:spcBef>
              <a:buClr>
                <a:schemeClr val="tx1"/>
              </a:buClr>
              <a:buFont typeface="Calibri" pitchFamily="34" charset="0"/>
              <a:buChar char="−"/>
            </a:pPr>
            <a:r>
              <a:rPr lang="en-GB" altLang="en-US" sz="2400" dirty="0"/>
              <a:t>Influenza, norovirus, hepatitis</a:t>
            </a:r>
            <a:endParaRPr lang="en-US" altLang="en-US" dirty="0"/>
          </a:p>
        </p:txBody>
      </p:sp>
      <p:sp>
        <p:nvSpPr>
          <p:cNvPr id="12" name="Content Placeholder 11"/>
          <p:cNvSpPr>
            <a:spLocks noGrp="1"/>
          </p:cNvSpPr>
          <p:nvPr>
            <p:ph sz="quarter" idx="18"/>
          </p:nvPr>
        </p:nvSpPr>
        <p:spPr>
          <a:xfrm>
            <a:off x="4953000" y="2289175"/>
            <a:ext cx="4038600" cy="3962400"/>
          </a:xfrm>
        </p:spPr>
        <p:txBody>
          <a:bodyPr/>
          <a:lstStyle/>
          <a:p>
            <a:pPr marL="57150" lvl="1" indent="-342900">
              <a:spcBef>
                <a:spcPts val="900"/>
              </a:spcBef>
              <a:buClr>
                <a:schemeClr val="accent3"/>
              </a:buClr>
            </a:pPr>
            <a:r>
              <a:rPr lang="en-US" altLang="en-US" sz="2800" dirty="0"/>
              <a:t>Prevention </a:t>
            </a:r>
          </a:p>
          <a:p>
            <a:pPr lvl="2">
              <a:spcBef>
                <a:spcPts val="900"/>
              </a:spcBef>
              <a:buClr>
                <a:schemeClr val="tx1"/>
              </a:buClr>
              <a:buFont typeface="Lucida Sans" panose="020B0602030504020204" pitchFamily="34" charset="0"/>
              <a:buChar char="–"/>
            </a:pPr>
            <a:r>
              <a:rPr lang="en-US" altLang="en-US" sz="2400" dirty="0"/>
              <a:t>Hand hygiene, stethoscope cleaning </a:t>
            </a:r>
          </a:p>
          <a:p>
            <a:pPr lvl="2">
              <a:spcBef>
                <a:spcPts val="900"/>
              </a:spcBef>
              <a:buClr>
                <a:schemeClr val="tx1"/>
              </a:buClr>
              <a:buFont typeface="Lucida Sans" panose="020B0602030504020204" pitchFamily="34" charset="0"/>
              <a:buChar char="–"/>
            </a:pPr>
            <a:r>
              <a:rPr lang="en-US" altLang="en-US" sz="2400" dirty="0"/>
              <a:t>Cleaning per protocols</a:t>
            </a:r>
          </a:p>
          <a:p>
            <a:pPr lvl="2">
              <a:spcBef>
                <a:spcPts val="900"/>
              </a:spcBef>
              <a:buClr>
                <a:schemeClr val="tx1"/>
              </a:buClr>
              <a:buFont typeface="Lucida Sans" panose="020B0602030504020204" pitchFamily="34" charset="0"/>
              <a:buChar char="–"/>
            </a:pPr>
            <a:r>
              <a:rPr lang="en-US" altLang="en-US" sz="2400" dirty="0"/>
              <a:t>Clean water/food</a:t>
            </a:r>
            <a:endParaRPr lang="en-US" dirty="0"/>
          </a:p>
        </p:txBody>
      </p:sp>
    </p:spTree>
    <p:extLst>
      <p:ext uri="{BB962C8B-B14F-4D97-AF65-F5344CB8AC3E}">
        <p14:creationId xmlns:p14="http://schemas.microsoft.com/office/powerpoint/2010/main" val="1558959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8542708-C83C-4357-A61C-174765506101}"/>
              </a:ext>
            </a:extLst>
          </p:cNvPr>
          <p:cNvSpPr>
            <a:spLocks noGrp="1" noChangeArrowheads="1"/>
          </p:cNvSpPr>
          <p:nvPr>
            <p:ph type="title"/>
          </p:nvPr>
        </p:nvSpPr>
        <p:spPr/>
        <p:txBody>
          <a:bodyPr/>
          <a:lstStyle/>
          <a:p>
            <a:r>
              <a:rPr lang="en-US" altLang="en-US" dirty="0"/>
              <a:t>Indirect (continued_1)</a:t>
            </a:r>
          </a:p>
        </p:txBody>
      </p:sp>
      <p:sp>
        <p:nvSpPr>
          <p:cNvPr id="18434" name="Rectangle 3">
            <a:extLst>
              <a:ext uri="{FF2B5EF4-FFF2-40B4-BE49-F238E27FC236}">
                <a16:creationId xmlns:a16="http://schemas.microsoft.com/office/drawing/2014/main" id="{4A243D4F-3AD9-4127-9CB9-1B9A043B919A}"/>
              </a:ext>
            </a:extLst>
          </p:cNvPr>
          <p:cNvSpPr>
            <a:spLocks noGrp="1" noChangeArrowheads="1"/>
          </p:cNvSpPr>
          <p:nvPr>
            <p:ph idx="1"/>
          </p:nvPr>
        </p:nvSpPr>
        <p:spPr/>
        <p:txBody>
          <a:bodyPr/>
          <a:lstStyle/>
          <a:p>
            <a:r>
              <a:rPr lang="en-US" altLang="en-US" dirty="0"/>
              <a:t>Vector-borne transmission by living source other than humans </a:t>
            </a:r>
          </a:p>
          <a:p>
            <a:pPr lvl="1"/>
            <a:r>
              <a:rPr lang="en-US" altLang="en-US" dirty="0"/>
              <a:t>Vectors: </a:t>
            </a:r>
            <a:r>
              <a:rPr lang="en-GB" altLang="en-US" dirty="0"/>
              <a:t>Fleas, mice, mosquitos, rats, ticks</a:t>
            </a:r>
          </a:p>
          <a:p>
            <a:pPr lvl="1"/>
            <a:r>
              <a:rPr lang="en-GB" altLang="en-US" dirty="0"/>
              <a:t>Disease examples</a:t>
            </a:r>
          </a:p>
          <a:p>
            <a:pPr lvl="2"/>
            <a:r>
              <a:rPr lang="en-GB" altLang="en-US" dirty="0"/>
              <a:t>Lyme disease, malaria, plague, </a:t>
            </a:r>
            <a:r>
              <a:rPr lang="en-GB" altLang="en-US" dirty="0" err="1"/>
              <a:t>Zika</a:t>
            </a:r>
            <a:endParaRPr lang="en-US" altLang="en-US" dirty="0"/>
          </a:p>
          <a:p>
            <a:pPr lvl="1"/>
            <a:r>
              <a:rPr lang="en-US" altLang="en-US" dirty="0"/>
              <a:t>Prevention: Insect repellents, rodent control </a:t>
            </a:r>
          </a:p>
        </p:txBody>
      </p:sp>
    </p:spTree>
    <p:extLst>
      <p:ext uri="{BB962C8B-B14F-4D97-AF65-F5344CB8AC3E}">
        <p14:creationId xmlns:p14="http://schemas.microsoft.com/office/powerpoint/2010/main" val="3089797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1064507E-D7A5-441C-B60E-ED5B2F1133A9}"/>
              </a:ext>
            </a:extLst>
          </p:cNvPr>
          <p:cNvSpPr>
            <a:spLocks noGrp="1" noChangeArrowheads="1"/>
          </p:cNvSpPr>
          <p:nvPr>
            <p:ph type="title"/>
          </p:nvPr>
        </p:nvSpPr>
        <p:spPr/>
        <p:txBody>
          <a:bodyPr/>
          <a:lstStyle/>
          <a:p>
            <a:r>
              <a:rPr lang="en-US" altLang="en-US" dirty="0"/>
              <a:t>Indirect (continued_2)</a:t>
            </a:r>
          </a:p>
        </p:txBody>
      </p:sp>
      <p:sp>
        <p:nvSpPr>
          <p:cNvPr id="2" name="Rectangle 3">
            <a:extLst>
              <a:ext uri="{FF2B5EF4-FFF2-40B4-BE49-F238E27FC236}">
                <a16:creationId xmlns:a16="http://schemas.microsoft.com/office/drawing/2014/main" id="{35FC8F27-67AD-401B-AF3C-894A7594B5F7}"/>
              </a:ext>
            </a:extLst>
          </p:cNvPr>
          <p:cNvSpPr>
            <a:spLocks noGrp="1" noChangeArrowheads="1"/>
          </p:cNvSpPr>
          <p:nvPr>
            <p:ph idx="1"/>
          </p:nvPr>
        </p:nvSpPr>
        <p:spPr/>
        <p:txBody>
          <a:bodyPr/>
          <a:lstStyle/>
          <a:p>
            <a:r>
              <a:rPr lang="en-US" altLang="en-US" dirty="0"/>
              <a:t>Airborne transmission</a:t>
            </a:r>
          </a:p>
          <a:p>
            <a:pPr lvl="1"/>
            <a:r>
              <a:rPr lang="en-US" altLang="en-US" dirty="0"/>
              <a:t>Dust or droplet nuclei carry pathogen through air</a:t>
            </a:r>
          </a:p>
          <a:p>
            <a:pPr lvl="2"/>
            <a:r>
              <a:rPr lang="en-US" altLang="en-US" dirty="0"/>
              <a:t>Small particles in air for long time and large distance Inhaled/deposited on host mucous membranes</a:t>
            </a:r>
          </a:p>
          <a:p>
            <a:pPr lvl="1"/>
            <a:r>
              <a:rPr lang="en-US" altLang="en-US" dirty="0"/>
              <a:t>Disease examples: Measles, chickenpox, tuberculosis</a:t>
            </a:r>
          </a:p>
          <a:p>
            <a:pPr lvl="1"/>
            <a:r>
              <a:rPr lang="en-US" altLang="en-US" dirty="0"/>
              <a:t>Prevention</a:t>
            </a:r>
          </a:p>
          <a:p>
            <a:pPr lvl="2"/>
            <a:r>
              <a:rPr lang="en-US" altLang="en-US" dirty="0"/>
              <a:t>High-efficiency particulate air (H E P A) respirators </a:t>
            </a:r>
          </a:p>
        </p:txBody>
      </p:sp>
    </p:spTree>
    <p:extLst>
      <p:ext uri="{BB962C8B-B14F-4D97-AF65-F5344CB8AC3E}">
        <p14:creationId xmlns:p14="http://schemas.microsoft.com/office/powerpoint/2010/main" val="2038596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1E65674-6515-43D6-A01D-F498B4E16E02}"/>
              </a:ext>
            </a:extLst>
          </p:cNvPr>
          <p:cNvSpPr>
            <a:spLocks noGrp="1" noChangeArrowheads="1"/>
          </p:cNvSpPr>
          <p:nvPr>
            <p:ph type="title"/>
          </p:nvPr>
        </p:nvSpPr>
        <p:spPr/>
        <p:txBody>
          <a:bodyPr/>
          <a:lstStyle/>
          <a:p>
            <a:r>
              <a:rPr lang="en-US" altLang="en-US"/>
              <a:t>Be Safe!</a:t>
            </a:r>
            <a:endParaRPr lang="en-US" altLang="en-US" dirty="0"/>
          </a:p>
        </p:txBody>
      </p:sp>
      <p:sp>
        <p:nvSpPr>
          <p:cNvPr id="20482" name="Rectangle 3">
            <a:extLst>
              <a:ext uri="{FF2B5EF4-FFF2-40B4-BE49-F238E27FC236}">
                <a16:creationId xmlns:a16="http://schemas.microsoft.com/office/drawing/2014/main" id="{E36CA910-7222-4B42-9893-97352E303AA3}"/>
              </a:ext>
            </a:extLst>
          </p:cNvPr>
          <p:cNvSpPr>
            <a:spLocks noGrp="1" noChangeArrowheads="1"/>
          </p:cNvSpPr>
          <p:nvPr>
            <p:ph idx="1"/>
          </p:nvPr>
        </p:nvSpPr>
        <p:spPr/>
        <p:txBody>
          <a:bodyPr/>
          <a:lstStyle/>
          <a:p>
            <a:r>
              <a:rPr lang="en-US" altLang="en-US" dirty="0"/>
              <a:t>Airborne transmission</a:t>
            </a:r>
          </a:p>
          <a:p>
            <a:pPr lvl="1"/>
            <a:r>
              <a:rPr lang="en-US" altLang="en-US" dirty="0"/>
              <a:t>Must have your own fit-tested H E P A respirator.</a:t>
            </a:r>
          </a:p>
          <a:p>
            <a:pPr lvl="1"/>
            <a:r>
              <a:rPr lang="en-US" altLang="en-US" dirty="0"/>
              <a:t>Do not enter a patient’s room without a fit-tested H E P A respirator.</a:t>
            </a:r>
          </a:p>
          <a:p>
            <a:pPr lvl="1"/>
            <a:r>
              <a:rPr lang="en-US" altLang="en-US" dirty="0"/>
              <a:t>Surgical masks do not protect!</a:t>
            </a:r>
          </a:p>
        </p:txBody>
      </p:sp>
    </p:spTree>
    <p:extLst>
      <p:ext uri="{BB962C8B-B14F-4D97-AF65-F5344CB8AC3E}">
        <p14:creationId xmlns:p14="http://schemas.microsoft.com/office/powerpoint/2010/main" val="139118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794E8EB-8327-4F23-84D5-C9425BF00317}"/>
              </a:ext>
            </a:extLst>
          </p:cNvPr>
          <p:cNvSpPr>
            <a:spLocks noGrp="1" noChangeArrowheads="1"/>
          </p:cNvSpPr>
          <p:nvPr>
            <p:ph type="title"/>
          </p:nvPr>
        </p:nvSpPr>
        <p:spPr/>
        <p:txBody>
          <a:bodyPr/>
          <a:lstStyle/>
          <a:p>
            <a:r>
              <a:rPr lang="en-US" altLang="en-US"/>
              <a:t>Link 5: Portal of Entry</a:t>
            </a:r>
            <a:endParaRPr lang="en-US" altLang="en-US" dirty="0"/>
          </a:p>
        </p:txBody>
      </p:sp>
      <p:sp>
        <p:nvSpPr>
          <p:cNvPr id="21506" name="Rectangle 3">
            <a:extLst>
              <a:ext uri="{FF2B5EF4-FFF2-40B4-BE49-F238E27FC236}">
                <a16:creationId xmlns:a16="http://schemas.microsoft.com/office/drawing/2014/main" id="{57797777-A555-47A5-B7F1-421FB0BF72F2}"/>
              </a:ext>
            </a:extLst>
          </p:cNvPr>
          <p:cNvSpPr>
            <a:spLocks noGrp="1" noChangeArrowheads="1"/>
          </p:cNvSpPr>
          <p:nvPr>
            <p:ph idx="1"/>
          </p:nvPr>
        </p:nvSpPr>
        <p:spPr/>
        <p:txBody>
          <a:bodyPr/>
          <a:lstStyle/>
          <a:p>
            <a:r>
              <a:rPr lang="en-US" altLang="en-US" dirty="0"/>
              <a:t>Entry into susceptible host</a:t>
            </a:r>
          </a:p>
          <a:p>
            <a:r>
              <a:rPr lang="en-US" altLang="en-US" dirty="0"/>
              <a:t>Portals</a:t>
            </a:r>
          </a:p>
          <a:p>
            <a:pPr lvl="1"/>
            <a:r>
              <a:rPr lang="en-US" altLang="en-US" dirty="0"/>
              <a:t>Respiratory tract </a:t>
            </a:r>
          </a:p>
          <a:p>
            <a:pPr lvl="1"/>
            <a:r>
              <a:rPr lang="en-US" altLang="en-US" dirty="0"/>
              <a:t>Skin </a:t>
            </a:r>
          </a:p>
          <a:p>
            <a:pPr lvl="1"/>
            <a:r>
              <a:rPr lang="en-US" altLang="en-US" dirty="0"/>
              <a:t>Mucous membranes </a:t>
            </a:r>
          </a:p>
          <a:p>
            <a:pPr lvl="1"/>
            <a:r>
              <a:rPr lang="en-US" altLang="en-US" dirty="0"/>
              <a:t>Gastrointestinal tract </a:t>
            </a:r>
          </a:p>
          <a:p>
            <a:pPr lvl="1"/>
            <a:r>
              <a:rPr lang="en-US" altLang="en-US" dirty="0"/>
              <a:t>Genitourinary tract</a:t>
            </a:r>
          </a:p>
          <a:p>
            <a:pPr lvl="1"/>
            <a:r>
              <a:rPr lang="en-US" altLang="en-US" dirty="0"/>
              <a:t>Placenta </a:t>
            </a:r>
          </a:p>
        </p:txBody>
      </p:sp>
    </p:spTree>
    <p:extLst>
      <p:ext uri="{BB962C8B-B14F-4D97-AF65-F5344CB8AC3E}">
        <p14:creationId xmlns:p14="http://schemas.microsoft.com/office/powerpoint/2010/main" val="4003531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FC86FB5-4FBE-47F5-A10C-FB6442388EC3}"/>
              </a:ext>
            </a:extLst>
          </p:cNvPr>
          <p:cNvSpPr>
            <a:spLocks noGrp="1" noChangeArrowheads="1"/>
          </p:cNvSpPr>
          <p:nvPr>
            <p:ph type="title"/>
          </p:nvPr>
        </p:nvSpPr>
        <p:spPr/>
        <p:txBody>
          <a:bodyPr/>
          <a:lstStyle/>
          <a:p>
            <a:r>
              <a:rPr lang="en-US" altLang="en-US"/>
              <a:t>Link 6: Susceptible Host</a:t>
            </a:r>
            <a:endParaRPr lang="en-US" altLang="en-US" dirty="0"/>
          </a:p>
        </p:txBody>
      </p:sp>
      <p:sp>
        <p:nvSpPr>
          <p:cNvPr id="2" name="Rectangle 3">
            <a:extLst>
              <a:ext uri="{FF2B5EF4-FFF2-40B4-BE49-F238E27FC236}">
                <a16:creationId xmlns:a16="http://schemas.microsoft.com/office/drawing/2014/main" id="{118A24CE-91E9-470B-A731-2A204C055FA9}"/>
              </a:ext>
            </a:extLst>
          </p:cNvPr>
          <p:cNvSpPr>
            <a:spLocks noGrp="1" noChangeArrowheads="1"/>
          </p:cNvSpPr>
          <p:nvPr>
            <p:ph idx="1"/>
          </p:nvPr>
        </p:nvSpPr>
        <p:spPr>
          <a:xfrm>
            <a:off x="457200" y="1195349"/>
            <a:ext cx="8229600" cy="4748251"/>
          </a:xfrm>
        </p:spPr>
        <p:txBody>
          <a:bodyPr/>
          <a:lstStyle/>
          <a:p>
            <a:r>
              <a:rPr lang="en-US" altLang="en-US" dirty="0"/>
              <a:t>Occurs from defense breakdown</a:t>
            </a:r>
          </a:p>
          <a:p>
            <a:r>
              <a:rPr lang="en-US" altLang="en-US" dirty="0"/>
              <a:t>Increased risk</a:t>
            </a:r>
          </a:p>
          <a:p>
            <a:pPr lvl="1"/>
            <a:r>
              <a:rPr lang="en-GB" altLang="en-US" dirty="0"/>
              <a:t>Burns</a:t>
            </a:r>
            <a:endParaRPr lang="en-US" altLang="en-US" dirty="0"/>
          </a:p>
          <a:p>
            <a:pPr lvl="1"/>
            <a:r>
              <a:rPr lang="en-GB" altLang="en-US" dirty="0"/>
              <a:t>Chronic disease</a:t>
            </a:r>
            <a:endParaRPr lang="en-US" altLang="en-US" dirty="0"/>
          </a:p>
          <a:p>
            <a:pPr lvl="1"/>
            <a:r>
              <a:rPr lang="en-GB" altLang="en-US" dirty="0"/>
              <a:t>Immunocompromised</a:t>
            </a:r>
            <a:endParaRPr lang="en-US" altLang="en-US" dirty="0"/>
          </a:p>
          <a:p>
            <a:pPr lvl="1"/>
            <a:r>
              <a:rPr lang="en-GB" altLang="en-US" dirty="0"/>
              <a:t>Invasive procedures</a:t>
            </a:r>
            <a:endParaRPr lang="en-US" altLang="en-US" dirty="0"/>
          </a:p>
          <a:p>
            <a:pPr lvl="1"/>
            <a:r>
              <a:rPr lang="en-GB" altLang="en-US" dirty="0"/>
              <a:t>Malnourishment</a:t>
            </a:r>
            <a:endParaRPr lang="en-US" altLang="en-US" dirty="0"/>
          </a:p>
          <a:p>
            <a:pPr lvl="1"/>
            <a:r>
              <a:rPr lang="en-GB" altLang="en-US" dirty="0"/>
              <a:t>Stress</a:t>
            </a:r>
            <a:endParaRPr lang="en-US" altLang="en-US" dirty="0"/>
          </a:p>
          <a:p>
            <a:pPr lvl="1"/>
            <a:r>
              <a:rPr lang="en-GB" altLang="en-US" dirty="0"/>
              <a:t>Young or old age </a:t>
            </a:r>
            <a:endParaRPr lang="en-US" altLang="en-US" dirty="0"/>
          </a:p>
        </p:txBody>
      </p:sp>
    </p:spTree>
    <p:extLst>
      <p:ext uri="{BB962C8B-B14F-4D97-AF65-F5344CB8AC3E}">
        <p14:creationId xmlns:p14="http://schemas.microsoft.com/office/powerpoint/2010/main" val="3947303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2ECC973-0849-46CA-9397-AE8CBF17A806}"/>
              </a:ext>
            </a:extLst>
          </p:cNvPr>
          <p:cNvSpPr>
            <a:spLocks noGrp="1" noChangeArrowheads="1"/>
          </p:cNvSpPr>
          <p:nvPr>
            <p:ph type="title"/>
          </p:nvPr>
        </p:nvSpPr>
        <p:spPr/>
        <p:txBody>
          <a:bodyPr/>
          <a:lstStyle/>
          <a:p>
            <a:r>
              <a:rPr lang="en-US" altLang="en-US"/>
              <a:t>Body’s Defense Mechanisms</a:t>
            </a:r>
            <a:endParaRPr lang="en-US" altLang="en-US" dirty="0"/>
          </a:p>
        </p:txBody>
      </p:sp>
      <p:sp>
        <p:nvSpPr>
          <p:cNvPr id="23554" name="Rectangle 3">
            <a:extLst>
              <a:ext uri="{FF2B5EF4-FFF2-40B4-BE49-F238E27FC236}">
                <a16:creationId xmlns:a16="http://schemas.microsoft.com/office/drawing/2014/main" id="{3CC2B00D-138C-478F-B992-BC619B9F1B3B}"/>
              </a:ext>
            </a:extLst>
          </p:cNvPr>
          <p:cNvSpPr>
            <a:spLocks noGrp="1" noChangeArrowheads="1"/>
          </p:cNvSpPr>
          <p:nvPr>
            <p:ph idx="1"/>
          </p:nvPr>
        </p:nvSpPr>
        <p:spPr>
          <a:xfrm>
            <a:off x="457200" y="1195349"/>
            <a:ext cx="8229600" cy="4900651"/>
          </a:xfrm>
        </p:spPr>
        <p:txBody>
          <a:bodyPr/>
          <a:lstStyle/>
          <a:p>
            <a:r>
              <a:rPr lang="en-US" altLang="en-US" dirty="0"/>
              <a:t>Skin and mucous membranes</a:t>
            </a:r>
          </a:p>
          <a:p>
            <a:r>
              <a:rPr lang="en-US" altLang="en-US" dirty="0"/>
              <a:t>Cilia</a:t>
            </a:r>
          </a:p>
          <a:p>
            <a:r>
              <a:rPr lang="en-US" altLang="en-US" dirty="0"/>
              <a:t>Gastric acid</a:t>
            </a:r>
          </a:p>
          <a:p>
            <a:r>
              <a:rPr lang="en-US" altLang="en-US" dirty="0"/>
              <a:t>Immunoglobulins</a:t>
            </a:r>
          </a:p>
          <a:p>
            <a:r>
              <a:rPr lang="en-US" altLang="en-US" dirty="0"/>
              <a:t>Leukocytes and macrophages</a:t>
            </a:r>
          </a:p>
          <a:p>
            <a:r>
              <a:rPr lang="en-US" altLang="en-US" dirty="0"/>
              <a:t>Lysozymes</a:t>
            </a:r>
          </a:p>
          <a:p>
            <a:r>
              <a:rPr lang="en-US" altLang="en-US" dirty="0"/>
              <a:t>Interferon</a:t>
            </a:r>
          </a:p>
          <a:p>
            <a:r>
              <a:rPr lang="en-US" altLang="en-US" dirty="0"/>
              <a:t>Inflammatory response</a:t>
            </a:r>
          </a:p>
        </p:txBody>
      </p:sp>
    </p:spTree>
    <p:extLst>
      <p:ext uri="{BB962C8B-B14F-4D97-AF65-F5344CB8AC3E}">
        <p14:creationId xmlns:p14="http://schemas.microsoft.com/office/powerpoint/2010/main" val="2413607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8ECAF48-B9F3-43BC-A20D-D70AC13DF711}"/>
              </a:ext>
            </a:extLst>
          </p:cNvPr>
          <p:cNvSpPr>
            <a:spLocks noGrp="1" noChangeArrowheads="1"/>
          </p:cNvSpPr>
          <p:nvPr>
            <p:ph type="title"/>
          </p:nvPr>
        </p:nvSpPr>
        <p:spPr/>
        <p:txBody>
          <a:bodyPr/>
          <a:lstStyle/>
          <a:p>
            <a:r>
              <a:rPr lang="en-US" altLang="en-US" dirty="0"/>
              <a:t>Inflammatory Response</a:t>
            </a:r>
          </a:p>
        </p:txBody>
      </p:sp>
      <p:sp>
        <p:nvSpPr>
          <p:cNvPr id="24578" name="Rectangle 3">
            <a:extLst>
              <a:ext uri="{FF2B5EF4-FFF2-40B4-BE49-F238E27FC236}">
                <a16:creationId xmlns:a16="http://schemas.microsoft.com/office/drawing/2014/main" id="{A0DEC266-94DD-46FB-9D01-19F158B7F185}"/>
              </a:ext>
            </a:extLst>
          </p:cNvPr>
          <p:cNvSpPr>
            <a:spLocks noGrp="1" noChangeArrowheads="1"/>
          </p:cNvSpPr>
          <p:nvPr>
            <p:ph idx="1"/>
          </p:nvPr>
        </p:nvSpPr>
        <p:spPr/>
        <p:txBody>
          <a:bodyPr/>
          <a:lstStyle/>
          <a:p>
            <a:r>
              <a:rPr lang="en-US" altLang="en-US"/>
              <a:t>Vascular response</a:t>
            </a:r>
          </a:p>
          <a:p>
            <a:r>
              <a:rPr lang="en-US" altLang="en-US"/>
              <a:t>Inflammatory exudate</a:t>
            </a:r>
          </a:p>
          <a:p>
            <a:r>
              <a:rPr lang="en-US" altLang="en-US"/>
              <a:t>Phagocytosis and purulent exudate</a:t>
            </a:r>
            <a:endParaRPr lang="en-US" altLang="en-US" dirty="0"/>
          </a:p>
        </p:txBody>
      </p:sp>
    </p:spTree>
    <p:extLst>
      <p:ext uri="{BB962C8B-B14F-4D97-AF65-F5344CB8AC3E}">
        <p14:creationId xmlns:p14="http://schemas.microsoft.com/office/powerpoint/2010/main" val="3897538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DD1695E-E9A6-41AD-8592-AA39BB29B5EE}"/>
              </a:ext>
            </a:extLst>
          </p:cNvPr>
          <p:cNvSpPr>
            <a:spLocks noGrp="1" noChangeArrowheads="1"/>
          </p:cNvSpPr>
          <p:nvPr>
            <p:ph type="title"/>
          </p:nvPr>
        </p:nvSpPr>
        <p:spPr/>
        <p:txBody>
          <a:bodyPr/>
          <a:lstStyle/>
          <a:p>
            <a:r>
              <a:rPr lang="en-US" altLang="en-US"/>
              <a:t>Learning Outcomes</a:t>
            </a:r>
            <a:endParaRPr lang="en-US" altLang="en-US" dirty="0"/>
          </a:p>
        </p:txBody>
      </p:sp>
      <p:sp>
        <p:nvSpPr>
          <p:cNvPr id="2" name="Rectangle 3">
            <a:extLst>
              <a:ext uri="{FF2B5EF4-FFF2-40B4-BE49-F238E27FC236}">
                <a16:creationId xmlns:a16="http://schemas.microsoft.com/office/drawing/2014/main" id="{DFA5AD9C-6F29-45AF-B8F3-A3AC3FF96CC8}"/>
              </a:ext>
            </a:extLst>
          </p:cNvPr>
          <p:cNvSpPr>
            <a:spLocks noGrp="1" noChangeArrowheads="1"/>
          </p:cNvSpPr>
          <p:nvPr>
            <p:ph idx="1"/>
          </p:nvPr>
        </p:nvSpPr>
        <p:spPr>
          <a:xfrm>
            <a:off x="457200" y="1195349"/>
            <a:ext cx="8229600" cy="4824451"/>
          </a:xfrm>
        </p:spPr>
        <p:txBody>
          <a:bodyPr/>
          <a:lstStyle/>
          <a:p>
            <a:r>
              <a:rPr lang="en-US" altLang="en-US" dirty="0"/>
              <a:t>List the links in the chain of infection.</a:t>
            </a:r>
          </a:p>
          <a:p>
            <a:r>
              <a:rPr lang="en-US" altLang="en-US" dirty="0"/>
              <a:t>Explain how to interrupt the routes of transmission for infections.</a:t>
            </a:r>
          </a:p>
          <a:p>
            <a:r>
              <a:rPr lang="en-US" altLang="en-US" dirty="0"/>
              <a:t>Describe the body’</a:t>
            </a:r>
            <a:r>
              <a:rPr lang="en-US" altLang="ja-JP" dirty="0"/>
              <a:t>s defense mechanisms to fight infection.</a:t>
            </a:r>
          </a:p>
          <a:p>
            <a:r>
              <a:rPr lang="en-US" altLang="en-US" dirty="0"/>
              <a:t>Describe the principles of anti-infective medication administration.</a:t>
            </a:r>
          </a:p>
          <a:p>
            <a:r>
              <a:rPr lang="en-US" altLang="en-US" dirty="0"/>
              <a:t>Describe nursing care for a patient with an infection.</a:t>
            </a:r>
          </a:p>
        </p:txBody>
      </p:sp>
    </p:spTree>
    <p:extLst>
      <p:ext uri="{BB962C8B-B14F-4D97-AF65-F5344CB8AC3E}">
        <p14:creationId xmlns:p14="http://schemas.microsoft.com/office/powerpoint/2010/main" val="3610185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D48C30A7-CD78-42B4-88A3-6AD1B758E050}"/>
              </a:ext>
            </a:extLst>
          </p:cNvPr>
          <p:cNvSpPr>
            <a:spLocks noGrp="1" noChangeArrowheads="1"/>
          </p:cNvSpPr>
          <p:nvPr>
            <p:ph type="title"/>
          </p:nvPr>
        </p:nvSpPr>
        <p:spPr/>
        <p:txBody>
          <a:bodyPr/>
          <a:lstStyle/>
          <a:p>
            <a:r>
              <a:rPr lang="en-US" altLang="en-US"/>
              <a:t>Immune System</a:t>
            </a:r>
            <a:endParaRPr lang="en-US" altLang="en-US" dirty="0"/>
          </a:p>
        </p:txBody>
      </p:sp>
      <p:sp>
        <p:nvSpPr>
          <p:cNvPr id="25602" name="Rectangle 3">
            <a:extLst>
              <a:ext uri="{FF2B5EF4-FFF2-40B4-BE49-F238E27FC236}">
                <a16:creationId xmlns:a16="http://schemas.microsoft.com/office/drawing/2014/main" id="{FAE831EB-DE18-4AF8-871D-3793CC67412F}"/>
              </a:ext>
            </a:extLst>
          </p:cNvPr>
          <p:cNvSpPr>
            <a:spLocks noGrp="1" noChangeArrowheads="1"/>
          </p:cNvSpPr>
          <p:nvPr>
            <p:ph idx="1"/>
          </p:nvPr>
        </p:nvSpPr>
        <p:spPr/>
        <p:txBody>
          <a:bodyPr/>
          <a:lstStyle/>
          <a:p>
            <a:r>
              <a:rPr lang="en-US" altLang="en-US"/>
              <a:t>Body’s final defense against infection</a:t>
            </a:r>
          </a:p>
          <a:p>
            <a:r>
              <a:rPr lang="en-US" altLang="en-US"/>
              <a:t>Immune cells and lymphoid tissue</a:t>
            </a:r>
            <a:endParaRPr lang="en-US" altLang="en-US" dirty="0"/>
          </a:p>
        </p:txBody>
      </p:sp>
    </p:spTree>
    <p:extLst>
      <p:ext uri="{BB962C8B-B14F-4D97-AF65-F5344CB8AC3E}">
        <p14:creationId xmlns:p14="http://schemas.microsoft.com/office/powerpoint/2010/main" val="3880214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CBA037B9-36FE-47B3-B43C-E974FA901243}"/>
              </a:ext>
            </a:extLst>
          </p:cNvPr>
          <p:cNvSpPr>
            <a:spLocks noGrp="1" noChangeArrowheads="1"/>
          </p:cNvSpPr>
          <p:nvPr>
            <p:ph type="title"/>
          </p:nvPr>
        </p:nvSpPr>
        <p:spPr/>
        <p:txBody>
          <a:bodyPr/>
          <a:lstStyle/>
          <a:p>
            <a:r>
              <a:rPr lang="en-US" altLang="en-US"/>
              <a:t>Infection</a:t>
            </a:r>
            <a:endParaRPr lang="en-US" altLang="en-US" dirty="0"/>
          </a:p>
        </p:txBody>
      </p:sp>
      <p:sp>
        <p:nvSpPr>
          <p:cNvPr id="26626" name="Rectangle 3">
            <a:extLst>
              <a:ext uri="{FF2B5EF4-FFF2-40B4-BE49-F238E27FC236}">
                <a16:creationId xmlns:a16="http://schemas.microsoft.com/office/drawing/2014/main" id="{E5408EB0-2D8F-42FF-AAB2-FF2967263437}"/>
              </a:ext>
            </a:extLst>
          </p:cNvPr>
          <p:cNvSpPr>
            <a:spLocks noGrp="1" noChangeArrowheads="1"/>
          </p:cNvSpPr>
          <p:nvPr>
            <p:ph idx="1"/>
          </p:nvPr>
        </p:nvSpPr>
        <p:spPr/>
        <p:txBody>
          <a:bodyPr/>
          <a:lstStyle/>
          <a:p>
            <a:r>
              <a:rPr lang="en-US" altLang="en-US" dirty="0"/>
              <a:t>Results when immune system protection fails</a:t>
            </a:r>
          </a:p>
        </p:txBody>
      </p:sp>
    </p:spTree>
    <p:extLst>
      <p:ext uri="{BB962C8B-B14F-4D97-AF65-F5344CB8AC3E}">
        <p14:creationId xmlns:p14="http://schemas.microsoft.com/office/powerpoint/2010/main" val="3731036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3C8C8CAB-1AEC-447C-BBEB-385895D4F129}"/>
              </a:ext>
            </a:extLst>
          </p:cNvPr>
          <p:cNvSpPr>
            <a:spLocks noGrp="1" noChangeArrowheads="1"/>
          </p:cNvSpPr>
          <p:nvPr>
            <p:ph type="title"/>
          </p:nvPr>
        </p:nvSpPr>
        <p:spPr/>
        <p:txBody>
          <a:bodyPr/>
          <a:lstStyle/>
          <a:p>
            <a:r>
              <a:rPr lang="en-US" altLang="en-US"/>
              <a:t>Localized Infection</a:t>
            </a:r>
            <a:endParaRPr lang="en-US" altLang="en-US" dirty="0"/>
          </a:p>
        </p:txBody>
      </p:sp>
      <p:sp>
        <p:nvSpPr>
          <p:cNvPr id="27650" name="Rectangle 3">
            <a:extLst>
              <a:ext uri="{FF2B5EF4-FFF2-40B4-BE49-F238E27FC236}">
                <a16:creationId xmlns:a16="http://schemas.microsoft.com/office/drawing/2014/main" id="{CFFF3AB1-A87B-4290-86F8-011B01276308}"/>
              </a:ext>
            </a:extLst>
          </p:cNvPr>
          <p:cNvSpPr>
            <a:spLocks noGrp="1" noChangeArrowheads="1"/>
          </p:cNvSpPr>
          <p:nvPr>
            <p:ph idx="1"/>
          </p:nvPr>
        </p:nvSpPr>
        <p:spPr/>
        <p:txBody>
          <a:bodyPr/>
          <a:lstStyle/>
          <a:p>
            <a:r>
              <a:rPr lang="en-US" altLang="en-US"/>
              <a:t>Microbes in one area</a:t>
            </a:r>
          </a:p>
          <a:p>
            <a:r>
              <a:rPr lang="en-US" altLang="en-US"/>
              <a:t>Pain, redness, swelling, site warmth</a:t>
            </a:r>
            <a:endParaRPr lang="en-US" altLang="en-US" dirty="0"/>
          </a:p>
        </p:txBody>
      </p:sp>
    </p:spTree>
    <p:extLst>
      <p:ext uri="{BB962C8B-B14F-4D97-AF65-F5344CB8AC3E}">
        <p14:creationId xmlns:p14="http://schemas.microsoft.com/office/powerpoint/2010/main" val="684331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C6E84963-4286-4C63-9D6B-973135ABD78A}"/>
              </a:ext>
            </a:extLst>
          </p:cNvPr>
          <p:cNvSpPr>
            <a:spLocks noGrp="1" noChangeArrowheads="1"/>
          </p:cNvSpPr>
          <p:nvPr>
            <p:ph type="title"/>
          </p:nvPr>
        </p:nvSpPr>
        <p:spPr/>
        <p:txBody>
          <a:bodyPr/>
          <a:lstStyle/>
          <a:p>
            <a:r>
              <a:rPr lang="en-US" altLang="en-US"/>
              <a:t>Sepsis</a:t>
            </a:r>
            <a:endParaRPr lang="en-US" altLang="en-US" dirty="0"/>
          </a:p>
        </p:txBody>
      </p:sp>
      <p:sp>
        <p:nvSpPr>
          <p:cNvPr id="28674" name="Rectangle 3">
            <a:extLst>
              <a:ext uri="{FF2B5EF4-FFF2-40B4-BE49-F238E27FC236}">
                <a16:creationId xmlns:a16="http://schemas.microsoft.com/office/drawing/2014/main" id="{D4AAFF2B-0E91-4FB1-A7DC-6143F0392550}"/>
              </a:ext>
            </a:extLst>
          </p:cNvPr>
          <p:cNvSpPr>
            <a:spLocks noGrp="1" noChangeArrowheads="1"/>
          </p:cNvSpPr>
          <p:nvPr>
            <p:ph idx="1"/>
          </p:nvPr>
        </p:nvSpPr>
        <p:spPr/>
        <p:txBody>
          <a:bodyPr/>
          <a:lstStyle/>
          <a:p>
            <a:r>
              <a:rPr lang="en-US" altLang="en-US"/>
              <a:t>Dysregulated host response to infection</a:t>
            </a:r>
          </a:p>
          <a:p>
            <a:r>
              <a:rPr lang="en-US" altLang="en-US"/>
              <a:t>Can be life-threatening</a:t>
            </a:r>
          </a:p>
          <a:p>
            <a:r>
              <a:rPr lang="en-US" altLang="en-US"/>
              <a:t>Organ damage</a:t>
            </a:r>
          </a:p>
          <a:p>
            <a:r>
              <a:rPr lang="en-US" altLang="en-US"/>
              <a:t>Can lead to septic shock</a:t>
            </a:r>
          </a:p>
          <a:p>
            <a:pPr lvl="1"/>
            <a:r>
              <a:rPr lang="en-US" altLang="en-US"/>
              <a:t>Decreased blood pressure</a:t>
            </a:r>
            <a:endParaRPr lang="en-US" altLang="en-US" dirty="0"/>
          </a:p>
        </p:txBody>
      </p:sp>
    </p:spTree>
    <p:extLst>
      <p:ext uri="{BB962C8B-B14F-4D97-AF65-F5344CB8AC3E}">
        <p14:creationId xmlns:p14="http://schemas.microsoft.com/office/powerpoint/2010/main" val="53655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D4ED531F-B641-4278-BC8D-6FAE858231C3}"/>
              </a:ext>
            </a:extLst>
          </p:cNvPr>
          <p:cNvSpPr>
            <a:spLocks noGrp="1" noChangeArrowheads="1"/>
          </p:cNvSpPr>
          <p:nvPr>
            <p:ph type="title"/>
          </p:nvPr>
        </p:nvSpPr>
        <p:spPr/>
        <p:txBody>
          <a:bodyPr/>
          <a:lstStyle/>
          <a:p>
            <a:r>
              <a:rPr lang="en-US" altLang="en-US"/>
              <a:t>Laboratory Assessment</a:t>
            </a:r>
            <a:endParaRPr lang="en-US" altLang="en-US" dirty="0"/>
          </a:p>
        </p:txBody>
      </p:sp>
      <p:sp>
        <p:nvSpPr>
          <p:cNvPr id="29698" name="Rectangle 3">
            <a:extLst>
              <a:ext uri="{FF2B5EF4-FFF2-40B4-BE49-F238E27FC236}">
                <a16:creationId xmlns:a16="http://schemas.microsoft.com/office/drawing/2014/main" id="{AB7BAAB4-6F2B-41F4-AFCF-04CF30FF97B3}"/>
              </a:ext>
            </a:extLst>
          </p:cNvPr>
          <p:cNvSpPr>
            <a:spLocks noGrp="1" noChangeArrowheads="1"/>
          </p:cNvSpPr>
          <p:nvPr>
            <p:ph idx="1"/>
          </p:nvPr>
        </p:nvSpPr>
        <p:spPr/>
        <p:txBody>
          <a:bodyPr/>
          <a:lstStyle/>
          <a:p>
            <a:r>
              <a:rPr lang="en-US" altLang="en-US" dirty="0"/>
              <a:t>Gram staining </a:t>
            </a:r>
          </a:p>
          <a:p>
            <a:r>
              <a:rPr lang="en-US" altLang="en-US" dirty="0"/>
              <a:t>Culture and sensitivity (C&amp;S) </a:t>
            </a:r>
          </a:p>
          <a:p>
            <a:r>
              <a:rPr lang="en-US" altLang="en-US" dirty="0"/>
              <a:t>Antibody test </a:t>
            </a:r>
          </a:p>
          <a:p>
            <a:r>
              <a:rPr lang="en-US" altLang="en-US" dirty="0"/>
              <a:t>Complete blood count (C B C) with differential</a:t>
            </a:r>
          </a:p>
          <a:p>
            <a:r>
              <a:rPr lang="en-US" altLang="en-US" dirty="0"/>
              <a:t>Erythrocyte sedimentation rate (E S R)</a:t>
            </a:r>
          </a:p>
        </p:txBody>
      </p:sp>
    </p:spTree>
    <p:extLst>
      <p:ext uri="{BB962C8B-B14F-4D97-AF65-F5344CB8AC3E}">
        <p14:creationId xmlns:p14="http://schemas.microsoft.com/office/powerpoint/2010/main" val="2062983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B0803D8-0E98-4902-AF65-9FEB5E32C3B2}"/>
              </a:ext>
            </a:extLst>
          </p:cNvPr>
          <p:cNvSpPr>
            <a:spLocks noGrp="1" noChangeArrowheads="1"/>
          </p:cNvSpPr>
          <p:nvPr>
            <p:ph type="title"/>
          </p:nvPr>
        </p:nvSpPr>
        <p:spPr/>
        <p:txBody>
          <a:bodyPr/>
          <a:lstStyle/>
          <a:p>
            <a:r>
              <a:rPr lang="en-US" altLang="en-US"/>
              <a:t>Immunity</a:t>
            </a:r>
            <a:endParaRPr lang="en-US" altLang="en-US" dirty="0"/>
          </a:p>
        </p:txBody>
      </p:sp>
      <p:sp>
        <p:nvSpPr>
          <p:cNvPr id="30722" name="Rectangle 3">
            <a:extLst>
              <a:ext uri="{FF2B5EF4-FFF2-40B4-BE49-F238E27FC236}">
                <a16:creationId xmlns:a16="http://schemas.microsoft.com/office/drawing/2014/main" id="{987A21EC-C50F-4B68-B616-175933BDCB2F}"/>
              </a:ext>
            </a:extLst>
          </p:cNvPr>
          <p:cNvSpPr>
            <a:spLocks noGrp="1" noChangeArrowheads="1"/>
          </p:cNvSpPr>
          <p:nvPr>
            <p:ph idx="1"/>
          </p:nvPr>
        </p:nvSpPr>
        <p:spPr>
          <a:xfrm>
            <a:off x="457200" y="1195349"/>
            <a:ext cx="8229600" cy="4443451"/>
          </a:xfrm>
        </p:spPr>
        <p:txBody>
          <a:bodyPr/>
          <a:lstStyle/>
          <a:p>
            <a:r>
              <a:rPr lang="en-US" altLang="en-US" dirty="0"/>
              <a:t>Ability of body to protect itself from disease </a:t>
            </a:r>
          </a:p>
          <a:p>
            <a:pPr lvl="1"/>
            <a:r>
              <a:rPr lang="en-US" altLang="en-US" dirty="0"/>
              <a:t>Natural immunity </a:t>
            </a:r>
          </a:p>
          <a:p>
            <a:pPr lvl="2"/>
            <a:r>
              <a:rPr lang="en-US" altLang="en-US" dirty="0"/>
              <a:t>Species specific</a:t>
            </a:r>
          </a:p>
          <a:p>
            <a:pPr lvl="1"/>
            <a:r>
              <a:rPr lang="en-US" altLang="en-US" dirty="0"/>
              <a:t>Innate immunity </a:t>
            </a:r>
          </a:p>
          <a:p>
            <a:pPr lvl="2"/>
            <a:r>
              <a:rPr lang="en-US" altLang="en-US" dirty="0"/>
              <a:t>Hereditary</a:t>
            </a:r>
          </a:p>
          <a:p>
            <a:pPr lvl="1"/>
            <a:r>
              <a:rPr lang="en-US" altLang="en-US" dirty="0"/>
              <a:t>Acquired immunity </a:t>
            </a:r>
          </a:p>
          <a:p>
            <a:pPr lvl="2"/>
            <a:r>
              <a:rPr lang="en-US" altLang="en-US" dirty="0"/>
              <a:t>Exposure</a:t>
            </a:r>
          </a:p>
          <a:p>
            <a:pPr lvl="2"/>
            <a:r>
              <a:rPr lang="en-US" altLang="en-US" dirty="0"/>
              <a:t>Vaccination</a:t>
            </a:r>
          </a:p>
          <a:p>
            <a:pPr lvl="2"/>
            <a:r>
              <a:rPr lang="en-US" altLang="en-US" dirty="0"/>
              <a:t>Immunoglobulin injection</a:t>
            </a:r>
          </a:p>
        </p:txBody>
      </p:sp>
    </p:spTree>
    <p:extLst>
      <p:ext uri="{BB962C8B-B14F-4D97-AF65-F5344CB8AC3E}">
        <p14:creationId xmlns:p14="http://schemas.microsoft.com/office/powerpoint/2010/main" val="4204488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B5C789B-F462-48FF-8C81-FF5DF715F87E}"/>
              </a:ext>
            </a:extLst>
          </p:cNvPr>
          <p:cNvSpPr>
            <a:spLocks noGrp="1" noChangeArrowheads="1"/>
          </p:cNvSpPr>
          <p:nvPr>
            <p:ph type="title"/>
          </p:nvPr>
        </p:nvSpPr>
        <p:spPr/>
        <p:txBody>
          <a:bodyPr/>
          <a:lstStyle/>
          <a:p>
            <a:r>
              <a:rPr lang="en-US" altLang="en-US"/>
              <a:t>Infectious Disease Examples</a:t>
            </a:r>
            <a:endParaRPr lang="en-US" altLang="en-US" dirty="0"/>
          </a:p>
        </p:txBody>
      </p:sp>
      <p:sp>
        <p:nvSpPr>
          <p:cNvPr id="31746" name="Rectangle 3">
            <a:extLst>
              <a:ext uri="{FF2B5EF4-FFF2-40B4-BE49-F238E27FC236}">
                <a16:creationId xmlns:a16="http://schemas.microsoft.com/office/drawing/2014/main" id="{365F6C69-084C-458E-9372-DCA73C193C27}"/>
              </a:ext>
            </a:extLst>
          </p:cNvPr>
          <p:cNvSpPr>
            <a:spLocks noGrp="1" noChangeArrowheads="1"/>
          </p:cNvSpPr>
          <p:nvPr>
            <p:ph idx="1"/>
          </p:nvPr>
        </p:nvSpPr>
        <p:spPr/>
        <p:txBody>
          <a:bodyPr/>
          <a:lstStyle/>
          <a:p>
            <a:r>
              <a:rPr lang="en-US" altLang="en-US" dirty="0"/>
              <a:t>Infectious mononucleosis</a:t>
            </a:r>
          </a:p>
          <a:p>
            <a:pPr lvl="1"/>
            <a:r>
              <a:rPr lang="en-US" altLang="en-US" dirty="0"/>
              <a:t>Epstein-Barr virus usual cause</a:t>
            </a:r>
          </a:p>
          <a:p>
            <a:pPr lvl="1"/>
            <a:r>
              <a:rPr lang="en-US" altLang="en-US" dirty="0"/>
              <a:t>Contagious (“kissing disease”)</a:t>
            </a:r>
          </a:p>
          <a:p>
            <a:pPr lvl="1"/>
            <a:r>
              <a:rPr lang="en-US" altLang="en-US" dirty="0"/>
              <a:t>Symptomatic in teens, young adults</a:t>
            </a:r>
          </a:p>
          <a:p>
            <a:pPr lvl="1"/>
            <a:r>
              <a:rPr lang="en-US" altLang="en-US" dirty="0"/>
              <a:t>Extreme fatigue, anorexia, chills, red sore throat, headache, high fever, tonsils with a white coating</a:t>
            </a:r>
          </a:p>
          <a:p>
            <a:pPr lvl="1"/>
            <a:r>
              <a:rPr lang="en-US" altLang="en-US" dirty="0"/>
              <a:t>Supportive care</a:t>
            </a:r>
          </a:p>
        </p:txBody>
      </p:sp>
    </p:spTree>
    <p:extLst>
      <p:ext uri="{BB962C8B-B14F-4D97-AF65-F5344CB8AC3E}">
        <p14:creationId xmlns:p14="http://schemas.microsoft.com/office/powerpoint/2010/main" val="2811359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CDF3F82-9E91-417E-9395-798C10886064}"/>
              </a:ext>
            </a:extLst>
          </p:cNvPr>
          <p:cNvSpPr>
            <a:spLocks noGrp="1" noChangeArrowheads="1"/>
          </p:cNvSpPr>
          <p:nvPr>
            <p:ph type="title"/>
          </p:nvPr>
        </p:nvSpPr>
        <p:spPr/>
        <p:txBody>
          <a:bodyPr/>
          <a:lstStyle/>
          <a:p>
            <a:r>
              <a:rPr lang="en-US" altLang="en-US" dirty="0"/>
              <a:t>Infectious Disease Examples (continued_1)</a:t>
            </a:r>
          </a:p>
        </p:txBody>
      </p:sp>
      <p:sp>
        <p:nvSpPr>
          <p:cNvPr id="34819" name="Rectangle 3">
            <a:extLst>
              <a:ext uri="{FF2B5EF4-FFF2-40B4-BE49-F238E27FC236}">
                <a16:creationId xmlns:a16="http://schemas.microsoft.com/office/drawing/2014/main" id="{D11DDAAF-C931-4903-B78C-5F38F51AF4B4}"/>
              </a:ext>
            </a:extLst>
          </p:cNvPr>
          <p:cNvSpPr>
            <a:spLocks noGrp="1" noChangeArrowheads="1"/>
          </p:cNvSpPr>
          <p:nvPr>
            <p:ph idx="1"/>
          </p:nvPr>
        </p:nvSpPr>
        <p:spPr/>
        <p:txBody>
          <a:bodyPr/>
          <a:lstStyle/>
          <a:p>
            <a:r>
              <a:rPr lang="en-US" altLang="en-US" dirty="0"/>
              <a:t>Ebola virus disease</a:t>
            </a:r>
          </a:p>
          <a:p>
            <a:pPr lvl="1"/>
            <a:r>
              <a:rPr lang="en-US" altLang="en-US" dirty="0"/>
              <a:t>Direct contact transmission</a:t>
            </a:r>
          </a:p>
          <a:p>
            <a:pPr lvl="1"/>
            <a:r>
              <a:rPr lang="en-US" altLang="en-US" dirty="0"/>
              <a:t>Use hand hygiene, specialized P </a:t>
            </a:r>
            <a:r>
              <a:rPr lang="en-US" altLang="en-US" dirty="0" err="1"/>
              <a:t>P</a:t>
            </a:r>
            <a:r>
              <a:rPr lang="en-US" altLang="en-US" dirty="0"/>
              <a:t> E</a:t>
            </a:r>
          </a:p>
          <a:p>
            <a:pPr lvl="1"/>
            <a:r>
              <a:rPr lang="en-US" altLang="en-US" dirty="0"/>
              <a:t>Symptoms appear in 2 to 21 days</a:t>
            </a:r>
          </a:p>
          <a:p>
            <a:pPr lvl="2"/>
            <a:r>
              <a:rPr lang="en-US" altLang="en-US" dirty="0"/>
              <a:t>Fever, headache, diarrhea, vomiting, abdominal pain, muscle pain, unexplained bruising/bleeding</a:t>
            </a:r>
          </a:p>
          <a:p>
            <a:pPr lvl="1"/>
            <a:r>
              <a:rPr lang="en-US" altLang="en-US" dirty="0"/>
              <a:t>Supportive care only</a:t>
            </a:r>
          </a:p>
          <a:p>
            <a:pPr lvl="1"/>
            <a:r>
              <a:rPr lang="en-US" altLang="en-US" dirty="0"/>
              <a:t>Complications: Joint and vision problems</a:t>
            </a:r>
          </a:p>
        </p:txBody>
      </p:sp>
    </p:spTree>
    <p:extLst>
      <p:ext uri="{BB962C8B-B14F-4D97-AF65-F5344CB8AC3E}">
        <p14:creationId xmlns:p14="http://schemas.microsoft.com/office/powerpoint/2010/main" val="3759995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9427601-E6DD-40FC-A619-3E2A6E5A5EB3}"/>
              </a:ext>
            </a:extLst>
          </p:cNvPr>
          <p:cNvSpPr>
            <a:spLocks noGrp="1" noChangeArrowheads="1"/>
          </p:cNvSpPr>
          <p:nvPr>
            <p:ph type="title"/>
          </p:nvPr>
        </p:nvSpPr>
        <p:spPr/>
        <p:txBody>
          <a:bodyPr/>
          <a:lstStyle/>
          <a:p>
            <a:r>
              <a:rPr lang="en-US" altLang="en-US" dirty="0"/>
              <a:t>Infectious Disease Examples (continued_2)</a:t>
            </a:r>
          </a:p>
        </p:txBody>
      </p:sp>
      <p:sp>
        <p:nvSpPr>
          <p:cNvPr id="34819" name="Rectangle 3">
            <a:extLst>
              <a:ext uri="{FF2B5EF4-FFF2-40B4-BE49-F238E27FC236}">
                <a16:creationId xmlns:a16="http://schemas.microsoft.com/office/drawing/2014/main" id="{D6D1B268-D84D-4AFF-B1C2-3F58FD17B970}"/>
              </a:ext>
            </a:extLst>
          </p:cNvPr>
          <p:cNvSpPr>
            <a:spLocks noGrp="1" noChangeArrowheads="1"/>
          </p:cNvSpPr>
          <p:nvPr>
            <p:ph idx="1"/>
          </p:nvPr>
        </p:nvSpPr>
        <p:spPr/>
        <p:txBody>
          <a:bodyPr/>
          <a:lstStyle/>
          <a:p>
            <a:r>
              <a:rPr lang="en-US" altLang="en-US" dirty="0" err="1"/>
              <a:t>Zika</a:t>
            </a:r>
            <a:r>
              <a:rPr lang="en-US" altLang="en-US" dirty="0"/>
              <a:t> virus disease</a:t>
            </a:r>
          </a:p>
          <a:p>
            <a:pPr lvl="1"/>
            <a:r>
              <a:rPr lang="en-US" altLang="en-US" dirty="0"/>
              <a:t>Transmitted by infected </a:t>
            </a:r>
            <a:r>
              <a:rPr lang="en-US" altLang="en-US" dirty="0" err="1"/>
              <a:t>aedes</a:t>
            </a:r>
            <a:r>
              <a:rPr lang="en-US" altLang="en-US" dirty="0"/>
              <a:t> species mosquitos</a:t>
            </a:r>
          </a:p>
          <a:p>
            <a:pPr lvl="1"/>
            <a:r>
              <a:rPr lang="en-US" altLang="en-US" dirty="0"/>
              <a:t>Use hand hygiene, contact precautions</a:t>
            </a:r>
          </a:p>
          <a:p>
            <a:pPr lvl="1"/>
            <a:r>
              <a:rPr lang="en-US" altLang="en-US" dirty="0"/>
              <a:t>Symptoms: Fever, headache, rash, muscle/joint pain, conjunctivitis</a:t>
            </a:r>
          </a:p>
          <a:p>
            <a:pPr lvl="1"/>
            <a:r>
              <a:rPr lang="en-US" altLang="en-US" dirty="0"/>
              <a:t>Supportive care: Acetaminophen, fluids, rest</a:t>
            </a:r>
          </a:p>
          <a:p>
            <a:pPr lvl="1"/>
            <a:r>
              <a:rPr lang="en-US" altLang="en-US" dirty="0"/>
              <a:t>Complications: </a:t>
            </a:r>
            <a:r>
              <a:rPr lang="en-GB" dirty="0"/>
              <a:t>Guillain-Barre syndrome, </a:t>
            </a:r>
            <a:r>
              <a:rPr lang="en-US" altLang="en-US" dirty="0"/>
              <a:t>birth defects</a:t>
            </a:r>
          </a:p>
        </p:txBody>
      </p:sp>
    </p:spTree>
    <p:extLst>
      <p:ext uri="{BB962C8B-B14F-4D97-AF65-F5344CB8AC3E}">
        <p14:creationId xmlns:p14="http://schemas.microsoft.com/office/powerpoint/2010/main" val="3107831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7AF5F6F4-0836-4717-AA6A-01B110763D5F}"/>
              </a:ext>
            </a:extLst>
          </p:cNvPr>
          <p:cNvSpPr>
            <a:spLocks noGrp="1" noChangeArrowheads="1"/>
          </p:cNvSpPr>
          <p:nvPr>
            <p:ph type="title"/>
          </p:nvPr>
        </p:nvSpPr>
        <p:spPr/>
        <p:txBody>
          <a:bodyPr/>
          <a:lstStyle/>
          <a:p>
            <a:r>
              <a:rPr lang="en-US" altLang="en-US"/>
              <a:t>Community Infection Control </a:t>
            </a:r>
            <a:endParaRPr lang="en-US" altLang="en-US" dirty="0"/>
          </a:p>
        </p:txBody>
      </p:sp>
      <p:sp>
        <p:nvSpPr>
          <p:cNvPr id="34818" name="Rectangle 3">
            <a:extLst>
              <a:ext uri="{FF2B5EF4-FFF2-40B4-BE49-F238E27FC236}">
                <a16:creationId xmlns:a16="http://schemas.microsoft.com/office/drawing/2014/main" id="{8FE0593F-75EC-45DA-A066-04C725DE4A14}"/>
              </a:ext>
            </a:extLst>
          </p:cNvPr>
          <p:cNvSpPr>
            <a:spLocks noGrp="1" noChangeArrowheads="1"/>
          </p:cNvSpPr>
          <p:nvPr>
            <p:ph idx="1"/>
          </p:nvPr>
        </p:nvSpPr>
        <p:spPr/>
        <p:txBody>
          <a:bodyPr/>
          <a:lstStyle/>
          <a:p>
            <a:r>
              <a:rPr lang="en-US" altLang="en-US" dirty="0"/>
              <a:t>World Health Organization </a:t>
            </a:r>
          </a:p>
          <a:p>
            <a:r>
              <a:rPr lang="en-US" altLang="en-US" dirty="0"/>
              <a:t>Centers for Disease Control and Prevention </a:t>
            </a:r>
          </a:p>
          <a:p>
            <a:r>
              <a:rPr lang="en-US" altLang="en-US" dirty="0"/>
              <a:t>Local health departments</a:t>
            </a:r>
          </a:p>
          <a:p>
            <a:r>
              <a:rPr lang="en-US" altLang="en-US" dirty="0"/>
              <a:t>Home health nurses</a:t>
            </a:r>
          </a:p>
        </p:txBody>
      </p:sp>
    </p:spTree>
    <p:extLst>
      <p:ext uri="{BB962C8B-B14F-4D97-AF65-F5344CB8AC3E}">
        <p14:creationId xmlns:p14="http://schemas.microsoft.com/office/powerpoint/2010/main" val="2125137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6F73555-7985-4259-B28B-4B1CCC5AFD3F}"/>
              </a:ext>
            </a:extLst>
          </p:cNvPr>
          <p:cNvSpPr>
            <a:spLocks noGrp="1" noChangeArrowheads="1"/>
          </p:cNvSpPr>
          <p:nvPr>
            <p:ph type="title"/>
          </p:nvPr>
        </p:nvSpPr>
        <p:spPr/>
        <p:txBody>
          <a:bodyPr/>
          <a:lstStyle/>
          <a:p>
            <a:r>
              <a:rPr lang="en-US" altLang="en-US" dirty="0"/>
              <a:t>Infection Process</a:t>
            </a:r>
          </a:p>
        </p:txBody>
      </p:sp>
      <p:sp>
        <p:nvSpPr>
          <p:cNvPr id="2" name="Rectangle 3">
            <a:extLst>
              <a:ext uri="{FF2B5EF4-FFF2-40B4-BE49-F238E27FC236}">
                <a16:creationId xmlns:a16="http://schemas.microsoft.com/office/drawing/2014/main" id="{A7D549D3-38CB-47C9-91C3-BED4DA392483}"/>
              </a:ext>
            </a:extLst>
          </p:cNvPr>
          <p:cNvSpPr>
            <a:spLocks noGrp="1" noChangeArrowheads="1"/>
          </p:cNvSpPr>
          <p:nvPr>
            <p:ph idx="1"/>
          </p:nvPr>
        </p:nvSpPr>
        <p:spPr/>
        <p:txBody>
          <a:bodyPr/>
          <a:lstStyle/>
          <a:p>
            <a:r>
              <a:rPr lang="en-US" altLang="en-US" dirty="0"/>
              <a:t>Chain of infection required</a:t>
            </a:r>
          </a:p>
          <a:p>
            <a:r>
              <a:rPr lang="en-US" altLang="en-US" dirty="0"/>
              <a:t>Six links in the chain </a:t>
            </a:r>
          </a:p>
          <a:p>
            <a:r>
              <a:rPr lang="en-US" altLang="en-US" dirty="0"/>
              <a:t>Treatment breaks the chain</a:t>
            </a:r>
          </a:p>
        </p:txBody>
      </p:sp>
    </p:spTree>
    <p:extLst>
      <p:ext uri="{BB962C8B-B14F-4D97-AF65-F5344CB8AC3E}">
        <p14:creationId xmlns:p14="http://schemas.microsoft.com/office/powerpoint/2010/main" val="20825834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F98B3F36-65B1-4EB3-9865-F2655FE79958}"/>
              </a:ext>
            </a:extLst>
          </p:cNvPr>
          <p:cNvSpPr>
            <a:spLocks noGrp="1" noChangeArrowheads="1"/>
          </p:cNvSpPr>
          <p:nvPr>
            <p:ph type="title"/>
          </p:nvPr>
        </p:nvSpPr>
        <p:spPr/>
        <p:txBody>
          <a:bodyPr/>
          <a:lstStyle/>
          <a:p>
            <a:r>
              <a:rPr lang="en-US" altLang="en-US"/>
              <a:t>Infection Control in Health Care Agencies</a:t>
            </a:r>
            <a:endParaRPr lang="en-US" altLang="en-US" dirty="0"/>
          </a:p>
        </p:txBody>
      </p:sp>
      <p:sp>
        <p:nvSpPr>
          <p:cNvPr id="35842" name="Rectangle 3">
            <a:extLst>
              <a:ext uri="{FF2B5EF4-FFF2-40B4-BE49-F238E27FC236}">
                <a16:creationId xmlns:a16="http://schemas.microsoft.com/office/drawing/2014/main" id="{D5C30602-5715-4A23-9156-85DF3B83C006}"/>
              </a:ext>
            </a:extLst>
          </p:cNvPr>
          <p:cNvSpPr>
            <a:spLocks noGrp="1" noChangeArrowheads="1"/>
          </p:cNvSpPr>
          <p:nvPr>
            <p:ph idx="1"/>
          </p:nvPr>
        </p:nvSpPr>
        <p:spPr/>
        <p:txBody>
          <a:bodyPr/>
          <a:lstStyle/>
          <a:p>
            <a:r>
              <a:rPr lang="en-US" altLang="en-US" dirty="0"/>
              <a:t>Community-acquired infection</a:t>
            </a:r>
          </a:p>
          <a:p>
            <a:r>
              <a:rPr lang="en-US" altLang="en-US" dirty="0"/>
              <a:t>Health care associated infection (H A I) </a:t>
            </a:r>
          </a:p>
        </p:txBody>
      </p:sp>
    </p:spTree>
    <p:extLst>
      <p:ext uri="{BB962C8B-B14F-4D97-AF65-F5344CB8AC3E}">
        <p14:creationId xmlns:p14="http://schemas.microsoft.com/office/powerpoint/2010/main" val="42486666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2B8182A0-10FF-4724-8899-E0987450FA19}"/>
              </a:ext>
            </a:extLst>
          </p:cNvPr>
          <p:cNvSpPr>
            <a:spLocks noGrp="1" noChangeArrowheads="1"/>
          </p:cNvSpPr>
          <p:nvPr>
            <p:ph type="title"/>
          </p:nvPr>
        </p:nvSpPr>
        <p:spPr/>
        <p:txBody>
          <a:bodyPr/>
          <a:lstStyle/>
          <a:p>
            <a:r>
              <a:rPr lang="en-US" altLang="en-US" dirty="0"/>
              <a:t>Health Care Associated Infections</a:t>
            </a:r>
          </a:p>
        </p:txBody>
      </p:sp>
      <p:sp>
        <p:nvSpPr>
          <p:cNvPr id="36866" name="Rectangle 3">
            <a:extLst>
              <a:ext uri="{FF2B5EF4-FFF2-40B4-BE49-F238E27FC236}">
                <a16:creationId xmlns:a16="http://schemas.microsoft.com/office/drawing/2014/main" id="{C45FF656-A655-4F90-B292-304A49613287}"/>
              </a:ext>
            </a:extLst>
          </p:cNvPr>
          <p:cNvSpPr>
            <a:spLocks noGrp="1" noChangeArrowheads="1"/>
          </p:cNvSpPr>
          <p:nvPr>
            <p:ph idx="1"/>
          </p:nvPr>
        </p:nvSpPr>
        <p:spPr>
          <a:xfrm>
            <a:off x="457200" y="1195349"/>
            <a:ext cx="8229600" cy="4976851"/>
          </a:xfrm>
        </p:spPr>
        <p:txBody>
          <a:bodyPr/>
          <a:lstStyle/>
          <a:p>
            <a:r>
              <a:rPr lang="en-US" altLang="en-US" dirty="0"/>
              <a:t>Infection from care in health care agency</a:t>
            </a:r>
          </a:p>
          <a:p>
            <a:r>
              <a:rPr lang="en-US" altLang="en-US" dirty="0"/>
              <a:t>Risk factors</a:t>
            </a:r>
          </a:p>
          <a:p>
            <a:pPr lvl="1"/>
            <a:r>
              <a:rPr lang="en-US" altLang="en-US" dirty="0"/>
              <a:t>Host’s condition</a:t>
            </a:r>
          </a:p>
          <a:p>
            <a:pPr lvl="1"/>
            <a:r>
              <a:rPr lang="en-US" altLang="en-US" dirty="0"/>
              <a:t>Multiple antibiotic therapy</a:t>
            </a:r>
          </a:p>
          <a:p>
            <a:pPr lvl="1"/>
            <a:r>
              <a:rPr lang="en-US" altLang="en-US" dirty="0"/>
              <a:t>High-risk units</a:t>
            </a:r>
          </a:p>
          <a:p>
            <a:r>
              <a:rPr lang="en-US" altLang="en-US" dirty="0"/>
              <a:t>Common pathogens</a:t>
            </a:r>
          </a:p>
          <a:p>
            <a:pPr lvl="1"/>
            <a:r>
              <a:rPr lang="en-US" altLang="en-US" i="1" dirty="0"/>
              <a:t>Escherichia coli </a:t>
            </a:r>
          </a:p>
          <a:p>
            <a:pPr lvl="1"/>
            <a:r>
              <a:rPr lang="en-US" altLang="en-US" i="1" dirty="0"/>
              <a:t>Staphylococcus aureus </a:t>
            </a:r>
          </a:p>
          <a:p>
            <a:pPr lvl="1"/>
            <a:r>
              <a:rPr lang="en-US" altLang="en-US" i="1" dirty="0"/>
              <a:t>Pseudomonas aeruginosa </a:t>
            </a:r>
            <a:endParaRPr lang="en-US" altLang="en-US" dirty="0"/>
          </a:p>
        </p:txBody>
      </p:sp>
    </p:spTree>
    <p:extLst>
      <p:ext uri="{BB962C8B-B14F-4D97-AF65-F5344CB8AC3E}">
        <p14:creationId xmlns:p14="http://schemas.microsoft.com/office/powerpoint/2010/main" val="961605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67E9593F-DD67-4A7A-B730-7827F8DC84C8}"/>
              </a:ext>
            </a:extLst>
          </p:cNvPr>
          <p:cNvSpPr>
            <a:spLocks noGrp="1" noChangeArrowheads="1"/>
          </p:cNvSpPr>
          <p:nvPr>
            <p:ph type="title"/>
          </p:nvPr>
        </p:nvSpPr>
        <p:spPr/>
        <p:txBody>
          <a:bodyPr/>
          <a:lstStyle/>
          <a:p>
            <a:r>
              <a:rPr lang="en-US" altLang="en-US" dirty="0"/>
              <a:t>Hand Hygiene</a:t>
            </a:r>
          </a:p>
        </p:txBody>
      </p:sp>
      <p:sp>
        <p:nvSpPr>
          <p:cNvPr id="39939" name="Rectangle 3">
            <a:extLst>
              <a:ext uri="{FF2B5EF4-FFF2-40B4-BE49-F238E27FC236}">
                <a16:creationId xmlns:a16="http://schemas.microsoft.com/office/drawing/2014/main" id="{2D3A5DE8-DB91-4B44-AF76-E17E61017CDF}"/>
              </a:ext>
            </a:extLst>
          </p:cNvPr>
          <p:cNvSpPr>
            <a:spLocks noGrp="1" noChangeArrowheads="1"/>
          </p:cNvSpPr>
          <p:nvPr>
            <p:ph sz="half" idx="1"/>
          </p:nvPr>
        </p:nvSpPr>
        <p:spPr>
          <a:xfrm>
            <a:off x="756356" y="1177290"/>
            <a:ext cx="4038600" cy="4525963"/>
          </a:xfrm>
        </p:spPr>
        <p:txBody>
          <a:bodyPr/>
          <a:lstStyle/>
          <a:p>
            <a:r>
              <a:rPr lang="en-US" altLang="en-US" sz="3200" dirty="0"/>
              <a:t>Before and after</a:t>
            </a:r>
          </a:p>
          <a:p>
            <a:pPr lvl="1"/>
            <a:r>
              <a:rPr lang="en-US" altLang="en-US" sz="2800" dirty="0"/>
              <a:t>Patient contact</a:t>
            </a:r>
          </a:p>
          <a:p>
            <a:pPr lvl="1"/>
            <a:r>
              <a:rPr lang="en-US" altLang="en-US" sz="2800" dirty="0"/>
              <a:t>Glove use</a:t>
            </a:r>
            <a:endParaRPr lang="en-US" altLang="en-US" dirty="0"/>
          </a:p>
        </p:txBody>
      </p:sp>
      <p:pic>
        <p:nvPicPr>
          <p:cNvPr id="5" name="Content Placeholder 4" descr="Woman washing hands with soap and wate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02559" y="1143000"/>
            <a:ext cx="3479182" cy="4525963"/>
          </a:xfrm>
        </p:spPr>
      </p:pic>
    </p:spTree>
    <p:extLst>
      <p:ext uri="{BB962C8B-B14F-4D97-AF65-F5344CB8AC3E}">
        <p14:creationId xmlns:p14="http://schemas.microsoft.com/office/powerpoint/2010/main" val="29807053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3B0A844-1ED8-4913-A522-8F48C1D94F0F}"/>
              </a:ext>
            </a:extLst>
          </p:cNvPr>
          <p:cNvSpPr>
            <a:spLocks noGrp="1" noChangeArrowheads="1"/>
          </p:cNvSpPr>
          <p:nvPr>
            <p:ph type="title"/>
          </p:nvPr>
        </p:nvSpPr>
        <p:spPr/>
        <p:txBody>
          <a:bodyPr/>
          <a:lstStyle/>
          <a:p>
            <a:r>
              <a:rPr lang="en-US" altLang="en-US" dirty="0"/>
              <a:t>Hand Hygiene (continued_1) </a:t>
            </a:r>
          </a:p>
        </p:txBody>
      </p:sp>
      <p:sp>
        <p:nvSpPr>
          <p:cNvPr id="38914" name="Rectangle 3">
            <a:extLst>
              <a:ext uri="{FF2B5EF4-FFF2-40B4-BE49-F238E27FC236}">
                <a16:creationId xmlns:a16="http://schemas.microsoft.com/office/drawing/2014/main" id="{E415E1BD-FF7A-472B-ACD5-F922D739CF23}"/>
              </a:ext>
            </a:extLst>
          </p:cNvPr>
          <p:cNvSpPr>
            <a:spLocks noGrp="1" noChangeArrowheads="1"/>
          </p:cNvSpPr>
          <p:nvPr>
            <p:ph idx="1"/>
          </p:nvPr>
        </p:nvSpPr>
        <p:spPr>
          <a:xfrm>
            <a:off x="457200" y="1195349"/>
            <a:ext cx="8229600" cy="4595851"/>
          </a:xfrm>
        </p:spPr>
        <p:txBody>
          <a:bodyPr/>
          <a:lstStyle/>
          <a:p>
            <a:r>
              <a:rPr lang="en-US" altLang="en-US" dirty="0"/>
              <a:t>Proper hand hygiene</a:t>
            </a:r>
          </a:p>
          <a:p>
            <a:pPr lvl="1"/>
            <a:r>
              <a:rPr lang="en-US" altLang="en-US" dirty="0"/>
              <a:t>Wet hands with clean running water.</a:t>
            </a:r>
          </a:p>
          <a:p>
            <a:pPr lvl="1"/>
            <a:r>
              <a:rPr lang="en-US" altLang="en-US" dirty="0"/>
              <a:t>Soap, lather 20 seconds (hum “Happy Birthday” twice).</a:t>
            </a:r>
          </a:p>
          <a:p>
            <a:pPr lvl="1"/>
            <a:r>
              <a:rPr lang="en-US" altLang="en-US" dirty="0"/>
              <a:t>Interlace fingers.</a:t>
            </a:r>
          </a:p>
          <a:p>
            <a:pPr lvl="1"/>
            <a:r>
              <a:rPr lang="en-US" altLang="en-US" dirty="0"/>
              <a:t>Clean nails against palms.</a:t>
            </a:r>
          </a:p>
          <a:p>
            <a:pPr lvl="1"/>
            <a:r>
              <a:rPr lang="en-US" altLang="en-US" dirty="0"/>
              <a:t>Rinse with fingertips downward.</a:t>
            </a:r>
          </a:p>
          <a:p>
            <a:pPr lvl="1"/>
            <a:r>
              <a:rPr lang="en-US" altLang="en-US" dirty="0"/>
              <a:t>Dry with paper towels.</a:t>
            </a:r>
          </a:p>
          <a:p>
            <a:pPr lvl="1"/>
            <a:r>
              <a:rPr lang="en-US" altLang="en-US" dirty="0"/>
              <a:t>Turn off faucet with towel.</a:t>
            </a:r>
          </a:p>
        </p:txBody>
      </p:sp>
    </p:spTree>
    <p:extLst>
      <p:ext uri="{BB962C8B-B14F-4D97-AF65-F5344CB8AC3E}">
        <p14:creationId xmlns:p14="http://schemas.microsoft.com/office/powerpoint/2010/main" val="3966926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66BCCAF1-4675-4BB3-ABE7-8153D51A8BB1}"/>
              </a:ext>
            </a:extLst>
          </p:cNvPr>
          <p:cNvSpPr>
            <a:spLocks noGrp="1" noChangeArrowheads="1"/>
          </p:cNvSpPr>
          <p:nvPr>
            <p:ph type="title"/>
          </p:nvPr>
        </p:nvSpPr>
        <p:spPr/>
        <p:txBody>
          <a:bodyPr/>
          <a:lstStyle/>
          <a:p>
            <a:r>
              <a:rPr lang="en-US" altLang="en-US" dirty="0"/>
              <a:t>Hand Hygiene (continued_2)</a:t>
            </a:r>
          </a:p>
        </p:txBody>
      </p:sp>
      <p:sp>
        <p:nvSpPr>
          <p:cNvPr id="39938" name="Rectangle 3">
            <a:extLst>
              <a:ext uri="{FF2B5EF4-FFF2-40B4-BE49-F238E27FC236}">
                <a16:creationId xmlns:a16="http://schemas.microsoft.com/office/drawing/2014/main" id="{B2FCBC74-2964-4556-9312-D49A522BE1AE}"/>
              </a:ext>
            </a:extLst>
          </p:cNvPr>
          <p:cNvSpPr>
            <a:spLocks noGrp="1" noChangeArrowheads="1"/>
          </p:cNvSpPr>
          <p:nvPr>
            <p:ph idx="1"/>
          </p:nvPr>
        </p:nvSpPr>
        <p:spPr/>
        <p:txBody>
          <a:bodyPr/>
          <a:lstStyle/>
          <a:p>
            <a:r>
              <a:rPr lang="en-US" altLang="en-US" dirty="0"/>
              <a:t>Proper use of alcohol-based hand rubs</a:t>
            </a:r>
          </a:p>
          <a:p>
            <a:pPr lvl="1"/>
            <a:r>
              <a:rPr lang="en-US" altLang="en-US" dirty="0"/>
              <a:t>Apply to palm of one hand.</a:t>
            </a:r>
          </a:p>
          <a:p>
            <a:pPr lvl="1"/>
            <a:r>
              <a:rPr lang="en-US" altLang="en-US" dirty="0"/>
              <a:t>Rub both hands together.</a:t>
            </a:r>
          </a:p>
          <a:p>
            <a:pPr lvl="1"/>
            <a:r>
              <a:rPr lang="en-US" altLang="en-US" dirty="0"/>
              <a:t>Cover all surfaces until hands completely dry.</a:t>
            </a:r>
          </a:p>
          <a:p>
            <a:pPr lvl="1"/>
            <a:r>
              <a:rPr lang="en-US" altLang="en-US" dirty="0"/>
              <a:t>Do not wash off hand rub.</a:t>
            </a:r>
          </a:p>
        </p:txBody>
      </p:sp>
    </p:spTree>
    <p:extLst>
      <p:ext uri="{BB962C8B-B14F-4D97-AF65-F5344CB8AC3E}">
        <p14:creationId xmlns:p14="http://schemas.microsoft.com/office/powerpoint/2010/main" val="529824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2C5804AB-EDBE-43EB-BF9F-86A1AE8460C7}"/>
              </a:ext>
            </a:extLst>
          </p:cNvPr>
          <p:cNvSpPr>
            <a:spLocks noGrp="1" noChangeArrowheads="1"/>
          </p:cNvSpPr>
          <p:nvPr>
            <p:ph type="title"/>
          </p:nvPr>
        </p:nvSpPr>
        <p:spPr/>
        <p:txBody>
          <a:bodyPr/>
          <a:lstStyle/>
          <a:p>
            <a:r>
              <a:rPr lang="en-US" altLang="en-US"/>
              <a:t>Asepsis</a:t>
            </a:r>
            <a:endParaRPr lang="en-US" altLang="en-US" dirty="0"/>
          </a:p>
        </p:txBody>
      </p:sp>
      <p:sp>
        <p:nvSpPr>
          <p:cNvPr id="40962" name="Rectangle 3">
            <a:extLst>
              <a:ext uri="{FF2B5EF4-FFF2-40B4-BE49-F238E27FC236}">
                <a16:creationId xmlns:a16="http://schemas.microsoft.com/office/drawing/2014/main" id="{F05A18A8-0B85-4A0E-91BF-2AC2236D790F}"/>
              </a:ext>
            </a:extLst>
          </p:cNvPr>
          <p:cNvSpPr>
            <a:spLocks noGrp="1" noChangeArrowheads="1"/>
          </p:cNvSpPr>
          <p:nvPr>
            <p:ph idx="1"/>
          </p:nvPr>
        </p:nvSpPr>
        <p:spPr/>
        <p:txBody>
          <a:bodyPr/>
          <a:lstStyle/>
          <a:p>
            <a:r>
              <a:rPr lang="en-US" altLang="en-US" dirty="0"/>
              <a:t>Freedom from organisms </a:t>
            </a:r>
          </a:p>
          <a:p>
            <a:r>
              <a:rPr lang="en-US" altLang="en-US" dirty="0"/>
              <a:t>Medical asepsis</a:t>
            </a:r>
          </a:p>
          <a:p>
            <a:pPr lvl="1"/>
            <a:r>
              <a:rPr lang="en-US" altLang="en-US" dirty="0"/>
              <a:t>Clean technique </a:t>
            </a:r>
          </a:p>
          <a:p>
            <a:r>
              <a:rPr lang="en-US" altLang="en-US" dirty="0"/>
              <a:t>Surgical asepsis</a:t>
            </a:r>
          </a:p>
          <a:p>
            <a:pPr lvl="1"/>
            <a:r>
              <a:rPr lang="en-US" altLang="en-US" dirty="0"/>
              <a:t>Sterile technique </a:t>
            </a:r>
          </a:p>
        </p:txBody>
      </p:sp>
    </p:spTree>
    <p:extLst>
      <p:ext uri="{BB962C8B-B14F-4D97-AF65-F5344CB8AC3E}">
        <p14:creationId xmlns:p14="http://schemas.microsoft.com/office/powerpoint/2010/main" val="42529008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FAEC37B2-1469-479F-B671-0F811249F140}"/>
              </a:ext>
            </a:extLst>
          </p:cNvPr>
          <p:cNvSpPr>
            <a:spLocks noGrp="1" noChangeArrowheads="1"/>
          </p:cNvSpPr>
          <p:nvPr>
            <p:ph type="title"/>
          </p:nvPr>
        </p:nvSpPr>
        <p:spPr>
          <a:xfrm>
            <a:off x="756356" y="-14760"/>
            <a:ext cx="8235244" cy="1089529"/>
          </a:xfrm>
        </p:spPr>
        <p:txBody>
          <a:bodyPr/>
          <a:lstStyle/>
          <a:p>
            <a:r>
              <a:rPr lang="en-US" altLang="en-US" dirty="0"/>
              <a:t>Ultraviolet (U V) Environmental Disinfection</a:t>
            </a:r>
          </a:p>
        </p:txBody>
      </p:sp>
      <p:sp>
        <p:nvSpPr>
          <p:cNvPr id="41986" name="Rectangle 3">
            <a:extLst>
              <a:ext uri="{FF2B5EF4-FFF2-40B4-BE49-F238E27FC236}">
                <a16:creationId xmlns:a16="http://schemas.microsoft.com/office/drawing/2014/main" id="{9DDA8BDB-7FEF-43CE-8AA9-1E8CB6DC5630}"/>
              </a:ext>
            </a:extLst>
          </p:cNvPr>
          <p:cNvSpPr>
            <a:spLocks noGrp="1" noChangeArrowheads="1"/>
          </p:cNvSpPr>
          <p:nvPr>
            <p:ph idx="1"/>
          </p:nvPr>
        </p:nvSpPr>
        <p:spPr>
          <a:xfrm>
            <a:off x="457200" y="1195349"/>
            <a:ext cx="8229600" cy="1243051"/>
          </a:xfrm>
        </p:spPr>
        <p:txBody>
          <a:bodyPr/>
          <a:lstStyle/>
          <a:p>
            <a:r>
              <a:rPr lang="en-GB" altLang="en-US" dirty="0"/>
              <a:t>U V light used to disinfect patient care areas and rooms after traditional cleaning</a:t>
            </a:r>
            <a:r>
              <a:rPr lang="en-US" altLang="en-US" dirty="0"/>
              <a:t> </a:t>
            </a:r>
          </a:p>
        </p:txBody>
      </p:sp>
    </p:spTree>
    <p:extLst>
      <p:ext uri="{BB962C8B-B14F-4D97-AF65-F5344CB8AC3E}">
        <p14:creationId xmlns:p14="http://schemas.microsoft.com/office/powerpoint/2010/main" val="24952285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9E898CD-D63B-4C94-9CF8-D3292FBC3456}"/>
              </a:ext>
            </a:extLst>
          </p:cNvPr>
          <p:cNvSpPr>
            <a:spLocks noGrp="1" noChangeArrowheads="1"/>
          </p:cNvSpPr>
          <p:nvPr>
            <p:ph type="title"/>
          </p:nvPr>
        </p:nvSpPr>
        <p:spPr/>
        <p:txBody>
          <a:bodyPr/>
          <a:lstStyle/>
          <a:p>
            <a:r>
              <a:rPr lang="en-US" altLang="en-US"/>
              <a:t>Infection Prevention </a:t>
            </a:r>
            <a:endParaRPr lang="en-US" altLang="en-US" dirty="0"/>
          </a:p>
        </p:txBody>
      </p:sp>
      <p:sp>
        <p:nvSpPr>
          <p:cNvPr id="2" name="Rectangle 3">
            <a:extLst>
              <a:ext uri="{FF2B5EF4-FFF2-40B4-BE49-F238E27FC236}">
                <a16:creationId xmlns:a16="http://schemas.microsoft.com/office/drawing/2014/main" id="{91F00D6D-15B5-4331-8475-3F3E153EC910}"/>
              </a:ext>
            </a:extLst>
          </p:cNvPr>
          <p:cNvSpPr>
            <a:spLocks noGrp="1" noChangeArrowheads="1"/>
          </p:cNvSpPr>
          <p:nvPr>
            <p:ph idx="1"/>
          </p:nvPr>
        </p:nvSpPr>
        <p:spPr/>
        <p:txBody>
          <a:bodyPr/>
          <a:lstStyle/>
          <a:p>
            <a:r>
              <a:rPr lang="en-US" altLang="en-US"/>
              <a:t>Standard precautions</a:t>
            </a:r>
          </a:p>
          <a:p>
            <a:pPr lvl="1"/>
            <a:r>
              <a:rPr lang="en-US" altLang="en-US"/>
              <a:t>Assume all patients infectious</a:t>
            </a:r>
          </a:p>
          <a:p>
            <a:pPr lvl="1"/>
            <a:r>
              <a:rPr lang="en-US" altLang="en-US"/>
              <a:t>Blood, body fluids, body substances</a:t>
            </a:r>
          </a:p>
          <a:p>
            <a:pPr lvl="1"/>
            <a:r>
              <a:rPr lang="en-US" altLang="en-US"/>
              <a:t>Hand hygiene, gloves, gowns, masks, goggles, face shields </a:t>
            </a:r>
          </a:p>
          <a:p>
            <a:r>
              <a:rPr lang="en-US" altLang="en-US"/>
              <a:t>Transmission-based precautions</a:t>
            </a:r>
          </a:p>
          <a:p>
            <a:pPr lvl="1"/>
            <a:r>
              <a:rPr lang="en-US" altLang="en-US"/>
              <a:t>Specific infectious diseases</a:t>
            </a:r>
          </a:p>
          <a:p>
            <a:pPr lvl="1"/>
            <a:r>
              <a:rPr lang="en-US" altLang="en-US"/>
              <a:t>Used with standard precautions</a:t>
            </a:r>
            <a:endParaRPr lang="en-US" altLang="en-US" dirty="0"/>
          </a:p>
        </p:txBody>
      </p:sp>
    </p:spTree>
    <p:extLst>
      <p:ext uri="{BB962C8B-B14F-4D97-AF65-F5344CB8AC3E}">
        <p14:creationId xmlns:p14="http://schemas.microsoft.com/office/powerpoint/2010/main" val="3412658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a:extLst>
              <a:ext uri="{FF2B5EF4-FFF2-40B4-BE49-F238E27FC236}">
                <a16:creationId xmlns:a16="http://schemas.microsoft.com/office/drawing/2014/main" id="{BF7E08D9-7599-4A76-A242-E5E5136160F3}"/>
              </a:ext>
            </a:extLst>
          </p:cNvPr>
          <p:cNvSpPr>
            <a:spLocks noGrp="1" noChangeArrowheads="1"/>
          </p:cNvSpPr>
          <p:nvPr>
            <p:ph type="title"/>
          </p:nvPr>
        </p:nvSpPr>
        <p:spPr/>
        <p:txBody>
          <a:bodyPr/>
          <a:lstStyle/>
          <a:p>
            <a:r>
              <a:rPr lang="en-US" altLang="en-US" dirty="0"/>
              <a:t>Infection Prevention Example</a:t>
            </a:r>
          </a:p>
        </p:txBody>
      </p:sp>
      <p:sp>
        <p:nvSpPr>
          <p:cNvPr id="9" name="Content Placeholder 8">
            <a:extLst>
              <a:ext uri="{FF2B5EF4-FFF2-40B4-BE49-F238E27FC236}">
                <a16:creationId xmlns:a16="http://schemas.microsoft.com/office/drawing/2014/main" id="{98A171F7-2C98-41B7-BFED-5D2FC8260146}"/>
              </a:ext>
            </a:extLst>
          </p:cNvPr>
          <p:cNvSpPr>
            <a:spLocks noGrp="1"/>
          </p:cNvSpPr>
          <p:nvPr>
            <p:ph idx="1"/>
          </p:nvPr>
        </p:nvSpPr>
        <p:spPr>
          <a:xfrm>
            <a:off x="457200" y="1217593"/>
            <a:ext cx="8229600" cy="1131907"/>
          </a:xfrm>
        </p:spPr>
        <p:txBody>
          <a:bodyPr/>
          <a:lstStyle/>
          <a:p>
            <a:r>
              <a:rPr lang="en-US" kern="0" dirty="0"/>
              <a:t>Precautions for </a:t>
            </a:r>
            <a:r>
              <a:rPr lang="en-GB" dirty="0"/>
              <a:t>vancomycin-resistant </a:t>
            </a:r>
            <a:r>
              <a:rPr lang="en-GB" i="1" dirty="0"/>
              <a:t>enterococci</a:t>
            </a:r>
            <a:r>
              <a:rPr lang="en-GB" dirty="0"/>
              <a:t> (V R E)</a:t>
            </a:r>
            <a:endParaRPr lang="en-US" altLang="en-US" kern="0" dirty="0"/>
          </a:p>
        </p:txBody>
      </p:sp>
      <p:pic>
        <p:nvPicPr>
          <p:cNvPr id="7" name="Content Placeholder 6" descr="Antibiotic-resistance organism precautions. Visitors: Report to the Nurses' Station before entering the room. 1. Private room required. 2. Gloves must be worn by all hospital personnel entering room. 3. Wash hands on entering and leaving room. 4. Gowns: required IF contamination of clothing is likely. 5. Decontaminate All Equipment used in the room before removal from the room."/>
          <p:cNvPicPr>
            <a:picLocks noGrp="1" noChangeAspect="1"/>
          </p:cNvPicPr>
          <p:nvPr>
            <p:ph idx="12"/>
          </p:nvPr>
        </p:nvPicPr>
        <p:blipFill>
          <a:blip r:embed="rId2">
            <a:extLst>
              <a:ext uri="{28A0092B-C50C-407E-A947-70E740481C1C}">
                <a14:useLocalDpi xmlns:a14="http://schemas.microsoft.com/office/drawing/2010/main" val="0"/>
              </a:ext>
            </a:extLst>
          </a:blip>
          <a:stretch>
            <a:fillRect/>
          </a:stretch>
        </p:blipFill>
        <p:spPr>
          <a:xfrm>
            <a:off x="1301252" y="2679568"/>
            <a:ext cx="6541495" cy="3048264"/>
          </a:xfrm>
        </p:spPr>
      </p:pic>
    </p:spTree>
    <p:extLst>
      <p:ext uri="{BB962C8B-B14F-4D97-AF65-F5344CB8AC3E}">
        <p14:creationId xmlns:p14="http://schemas.microsoft.com/office/powerpoint/2010/main" val="3328331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F06FA04F-E21E-4AA2-AD91-0910BE26E640}"/>
              </a:ext>
            </a:extLst>
          </p:cNvPr>
          <p:cNvSpPr>
            <a:spLocks noGrp="1" noChangeArrowheads="1"/>
          </p:cNvSpPr>
          <p:nvPr>
            <p:ph type="title"/>
          </p:nvPr>
        </p:nvSpPr>
        <p:spPr/>
        <p:txBody>
          <a:bodyPr/>
          <a:lstStyle/>
          <a:p>
            <a:r>
              <a:rPr lang="en-US" altLang="en-US"/>
              <a:t>Prevention of Respiratory Tract Infections </a:t>
            </a:r>
            <a:endParaRPr lang="en-US" altLang="en-US" dirty="0"/>
          </a:p>
        </p:txBody>
      </p:sp>
      <p:sp>
        <p:nvSpPr>
          <p:cNvPr id="45058" name="Rectangle 3">
            <a:extLst>
              <a:ext uri="{FF2B5EF4-FFF2-40B4-BE49-F238E27FC236}">
                <a16:creationId xmlns:a16="http://schemas.microsoft.com/office/drawing/2014/main" id="{769C612D-5832-4E1F-9B0E-4077FE5E0DF2}"/>
              </a:ext>
            </a:extLst>
          </p:cNvPr>
          <p:cNvSpPr>
            <a:spLocks noGrp="1" noChangeArrowheads="1"/>
          </p:cNvSpPr>
          <p:nvPr>
            <p:ph idx="1"/>
          </p:nvPr>
        </p:nvSpPr>
        <p:spPr/>
        <p:txBody>
          <a:bodyPr/>
          <a:lstStyle/>
          <a:p>
            <a:r>
              <a:rPr lang="en-US" altLang="en-US"/>
              <a:t>Risk factors</a:t>
            </a:r>
          </a:p>
          <a:p>
            <a:pPr lvl="1"/>
            <a:r>
              <a:rPr lang="en-US" altLang="en-US"/>
              <a:t>Invasive tubes</a:t>
            </a:r>
          </a:p>
          <a:p>
            <a:r>
              <a:rPr lang="en-US" altLang="en-US"/>
              <a:t>Prevention</a:t>
            </a:r>
          </a:p>
          <a:p>
            <a:pPr lvl="1"/>
            <a:r>
              <a:rPr lang="en-US" altLang="en-US"/>
              <a:t>Oral hygiene </a:t>
            </a:r>
          </a:p>
          <a:p>
            <a:pPr lvl="1"/>
            <a:r>
              <a:rPr lang="en-US" altLang="en-US"/>
              <a:t>Coughing and deep breathing</a:t>
            </a:r>
          </a:p>
          <a:p>
            <a:pPr lvl="1"/>
            <a:r>
              <a:rPr lang="en-US" altLang="en-US"/>
              <a:t>Ventilator-associated pneumonia (V A P) bundles</a:t>
            </a:r>
            <a:endParaRPr lang="en-US" altLang="en-US" dirty="0"/>
          </a:p>
        </p:txBody>
      </p:sp>
    </p:spTree>
    <p:extLst>
      <p:ext uri="{BB962C8B-B14F-4D97-AF65-F5344CB8AC3E}">
        <p14:creationId xmlns:p14="http://schemas.microsoft.com/office/powerpoint/2010/main" val="3883384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3E2274E7-20D3-4B20-95FD-0BB3AC25CC9C}"/>
              </a:ext>
            </a:extLst>
          </p:cNvPr>
          <p:cNvSpPr>
            <a:spLocks noGrp="1" noChangeArrowheads="1"/>
          </p:cNvSpPr>
          <p:nvPr>
            <p:ph type="title"/>
          </p:nvPr>
        </p:nvSpPr>
        <p:spPr/>
        <p:txBody>
          <a:bodyPr/>
          <a:lstStyle/>
          <a:p>
            <a:r>
              <a:rPr lang="en-US" altLang="en-US" dirty="0"/>
              <a:t>Chain of Infection </a:t>
            </a:r>
          </a:p>
        </p:txBody>
      </p:sp>
      <p:pic>
        <p:nvPicPr>
          <p:cNvPr id="5" name="Content Placeholder 4" descr="Six different color chain links that form a circle. Each labeled as part of the infection cycle. "/>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1164" y="1600200"/>
            <a:ext cx="3881672" cy="4487635"/>
          </a:xfrm>
        </p:spPr>
      </p:pic>
    </p:spTree>
    <p:extLst>
      <p:ext uri="{BB962C8B-B14F-4D97-AF65-F5344CB8AC3E}">
        <p14:creationId xmlns:p14="http://schemas.microsoft.com/office/powerpoint/2010/main" val="42249318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0618651-8C27-42FE-AA9B-7F363A443E5A}"/>
              </a:ext>
            </a:extLst>
          </p:cNvPr>
          <p:cNvSpPr>
            <a:spLocks noGrp="1" noChangeArrowheads="1"/>
          </p:cNvSpPr>
          <p:nvPr>
            <p:ph type="title"/>
          </p:nvPr>
        </p:nvSpPr>
        <p:spPr>
          <a:xfrm>
            <a:off x="756356" y="-14760"/>
            <a:ext cx="8235244" cy="1089529"/>
          </a:xfrm>
        </p:spPr>
        <p:txBody>
          <a:bodyPr/>
          <a:lstStyle/>
          <a:p>
            <a:r>
              <a:rPr lang="en-US" altLang="en-US" dirty="0"/>
              <a:t>Prevention of Genitourinary Tract Infections</a:t>
            </a:r>
          </a:p>
        </p:txBody>
      </p:sp>
      <p:sp>
        <p:nvSpPr>
          <p:cNvPr id="46082" name="Rectangle 3">
            <a:extLst>
              <a:ext uri="{FF2B5EF4-FFF2-40B4-BE49-F238E27FC236}">
                <a16:creationId xmlns:a16="http://schemas.microsoft.com/office/drawing/2014/main" id="{12F1A2E5-2A51-446B-9E0E-0EF35E16D662}"/>
              </a:ext>
            </a:extLst>
          </p:cNvPr>
          <p:cNvSpPr>
            <a:spLocks noGrp="1" noChangeArrowheads="1"/>
          </p:cNvSpPr>
          <p:nvPr>
            <p:ph idx="1"/>
          </p:nvPr>
        </p:nvSpPr>
        <p:spPr>
          <a:xfrm>
            <a:off x="457200" y="1195349"/>
            <a:ext cx="8229600" cy="4824451"/>
          </a:xfrm>
        </p:spPr>
        <p:txBody>
          <a:bodyPr/>
          <a:lstStyle/>
          <a:p>
            <a:r>
              <a:rPr lang="en-US" altLang="en-US" dirty="0"/>
              <a:t>Risk factors</a:t>
            </a:r>
          </a:p>
          <a:p>
            <a:pPr lvl="1"/>
            <a:r>
              <a:rPr lang="en-US" altLang="en-US" dirty="0"/>
              <a:t>Urinary catheters</a:t>
            </a:r>
          </a:p>
          <a:p>
            <a:r>
              <a:rPr lang="en-US" altLang="en-US" dirty="0"/>
              <a:t>Prevention </a:t>
            </a:r>
          </a:p>
          <a:p>
            <a:pPr lvl="1"/>
            <a:r>
              <a:rPr lang="en-US" altLang="en-US" dirty="0"/>
              <a:t>Appropriate use of urinary catheters</a:t>
            </a:r>
          </a:p>
          <a:p>
            <a:pPr lvl="1"/>
            <a:r>
              <a:rPr lang="en-US" altLang="en-US" dirty="0"/>
              <a:t>Intermittent catheterization </a:t>
            </a:r>
          </a:p>
          <a:p>
            <a:pPr lvl="1"/>
            <a:r>
              <a:rPr lang="en-US" altLang="en-US" dirty="0"/>
              <a:t>Strict aseptic technique</a:t>
            </a:r>
          </a:p>
          <a:p>
            <a:pPr lvl="1"/>
            <a:r>
              <a:rPr lang="en-US" altLang="en-US" dirty="0"/>
              <a:t>Secure tubing as directed</a:t>
            </a:r>
          </a:p>
          <a:p>
            <a:pPr lvl="1"/>
            <a:r>
              <a:rPr lang="en-US" altLang="en-US" dirty="0"/>
              <a:t>Closed system</a:t>
            </a:r>
          </a:p>
          <a:p>
            <a:pPr lvl="1"/>
            <a:r>
              <a:rPr lang="en-US" altLang="en-US" dirty="0"/>
              <a:t>Drainage bag below bladder level</a:t>
            </a:r>
          </a:p>
        </p:txBody>
      </p:sp>
    </p:spTree>
    <p:extLst>
      <p:ext uri="{BB962C8B-B14F-4D97-AF65-F5344CB8AC3E}">
        <p14:creationId xmlns:p14="http://schemas.microsoft.com/office/powerpoint/2010/main" val="663121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FD51F824-9CAE-4976-9A53-70A0978B8F3C}"/>
              </a:ext>
            </a:extLst>
          </p:cNvPr>
          <p:cNvSpPr>
            <a:spLocks noGrp="1" noChangeArrowheads="1"/>
          </p:cNvSpPr>
          <p:nvPr>
            <p:ph type="title"/>
          </p:nvPr>
        </p:nvSpPr>
        <p:spPr/>
        <p:txBody>
          <a:bodyPr/>
          <a:lstStyle/>
          <a:p>
            <a:r>
              <a:rPr lang="en-US" altLang="en-US"/>
              <a:t>Prevention of Surgical Wound Infections</a:t>
            </a:r>
            <a:endParaRPr lang="en-US" altLang="en-US" dirty="0"/>
          </a:p>
        </p:txBody>
      </p:sp>
      <p:sp>
        <p:nvSpPr>
          <p:cNvPr id="47106" name="Rectangle 3">
            <a:extLst>
              <a:ext uri="{FF2B5EF4-FFF2-40B4-BE49-F238E27FC236}">
                <a16:creationId xmlns:a16="http://schemas.microsoft.com/office/drawing/2014/main" id="{4310920F-661D-4A47-A65E-84F421183FB9}"/>
              </a:ext>
            </a:extLst>
          </p:cNvPr>
          <p:cNvSpPr>
            <a:spLocks noGrp="1" noChangeArrowheads="1"/>
          </p:cNvSpPr>
          <p:nvPr>
            <p:ph idx="1"/>
          </p:nvPr>
        </p:nvSpPr>
        <p:spPr/>
        <p:txBody>
          <a:bodyPr/>
          <a:lstStyle/>
          <a:p>
            <a:r>
              <a:rPr lang="en-US" altLang="en-US"/>
              <a:t>Sterile technique for dressing changes</a:t>
            </a:r>
          </a:p>
          <a:p>
            <a:r>
              <a:rPr lang="en-US" altLang="en-US"/>
              <a:t>Monitor wound</a:t>
            </a:r>
            <a:endParaRPr lang="en-US" altLang="en-US" dirty="0"/>
          </a:p>
        </p:txBody>
      </p:sp>
    </p:spTree>
    <p:extLst>
      <p:ext uri="{BB962C8B-B14F-4D97-AF65-F5344CB8AC3E}">
        <p14:creationId xmlns:p14="http://schemas.microsoft.com/office/powerpoint/2010/main" val="31619747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B28B418D-C4B0-4C69-9CDE-C1D4B178BAC8}"/>
              </a:ext>
            </a:extLst>
          </p:cNvPr>
          <p:cNvSpPr>
            <a:spLocks noGrp="1" noChangeArrowheads="1"/>
          </p:cNvSpPr>
          <p:nvPr>
            <p:ph type="title"/>
          </p:nvPr>
        </p:nvSpPr>
        <p:spPr/>
        <p:txBody>
          <a:bodyPr/>
          <a:lstStyle/>
          <a:p>
            <a:pPr>
              <a:defRPr/>
            </a:pPr>
            <a:r>
              <a:rPr lang="en-US" altLang="en-US"/>
              <a:t>Antibiotic-Resistant Infections</a:t>
            </a:r>
            <a:endParaRPr lang="en-US" altLang="en-US" dirty="0"/>
          </a:p>
        </p:txBody>
      </p:sp>
      <p:sp>
        <p:nvSpPr>
          <p:cNvPr id="48130" name="Rectangle 3">
            <a:extLst>
              <a:ext uri="{FF2B5EF4-FFF2-40B4-BE49-F238E27FC236}">
                <a16:creationId xmlns:a16="http://schemas.microsoft.com/office/drawing/2014/main" id="{0B36C5A9-1392-4E13-B7BC-418F0BB6F312}"/>
              </a:ext>
            </a:extLst>
          </p:cNvPr>
          <p:cNvSpPr>
            <a:spLocks noGrp="1" noChangeArrowheads="1"/>
          </p:cNvSpPr>
          <p:nvPr>
            <p:ph idx="1"/>
          </p:nvPr>
        </p:nvSpPr>
        <p:spPr/>
        <p:txBody>
          <a:bodyPr/>
          <a:lstStyle/>
          <a:p>
            <a:r>
              <a:rPr lang="en-US" altLang="en-US" dirty="0"/>
              <a:t>Methicillin-resistant </a:t>
            </a:r>
            <a:r>
              <a:rPr lang="en-US" altLang="en-US" i="1" dirty="0"/>
              <a:t>Staphylococcus aureus </a:t>
            </a:r>
            <a:r>
              <a:rPr lang="en-US" altLang="en-US" dirty="0"/>
              <a:t>(M R S A)</a:t>
            </a:r>
          </a:p>
          <a:p>
            <a:pPr lvl="1"/>
            <a:r>
              <a:rPr lang="en-US" altLang="en-US" dirty="0"/>
              <a:t>Difficult to treat</a:t>
            </a:r>
          </a:p>
          <a:p>
            <a:pPr lvl="1"/>
            <a:r>
              <a:rPr lang="en-US" altLang="en-US" dirty="0"/>
              <a:t>High mortality rate</a:t>
            </a:r>
          </a:p>
          <a:p>
            <a:pPr lvl="1"/>
            <a:r>
              <a:rPr lang="en-US" altLang="en-US" dirty="0"/>
              <a:t>Treatment: Vancomycin h</a:t>
            </a:r>
            <a:r>
              <a:rPr lang="en-GB" altLang="en-US" dirty="0" err="1"/>
              <a:t>ydrochloride</a:t>
            </a:r>
            <a:r>
              <a:rPr lang="en-US" altLang="en-US" dirty="0"/>
              <a:t> </a:t>
            </a:r>
          </a:p>
        </p:txBody>
      </p:sp>
    </p:spTree>
    <p:extLst>
      <p:ext uri="{BB962C8B-B14F-4D97-AF65-F5344CB8AC3E}">
        <p14:creationId xmlns:p14="http://schemas.microsoft.com/office/powerpoint/2010/main" val="31773550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FB3197D5-0420-4213-BF6D-3897F9E96FAA}"/>
              </a:ext>
            </a:extLst>
          </p:cNvPr>
          <p:cNvSpPr>
            <a:spLocks noGrp="1" noChangeArrowheads="1"/>
          </p:cNvSpPr>
          <p:nvPr>
            <p:ph type="title"/>
          </p:nvPr>
        </p:nvSpPr>
        <p:spPr/>
        <p:txBody>
          <a:bodyPr/>
          <a:lstStyle/>
          <a:p>
            <a:r>
              <a:rPr lang="en-US" altLang="en-US" dirty="0"/>
              <a:t>Antibiotic-Resistant Infections (continued) </a:t>
            </a:r>
          </a:p>
        </p:txBody>
      </p:sp>
      <p:sp>
        <p:nvSpPr>
          <p:cNvPr id="49154" name="Rectangle 3">
            <a:extLst>
              <a:ext uri="{FF2B5EF4-FFF2-40B4-BE49-F238E27FC236}">
                <a16:creationId xmlns:a16="http://schemas.microsoft.com/office/drawing/2014/main" id="{9219D95C-191B-483B-A58F-08F663A0EAA0}"/>
              </a:ext>
            </a:extLst>
          </p:cNvPr>
          <p:cNvSpPr>
            <a:spLocks noGrp="1" noChangeArrowheads="1"/>
          </p:cNvSpPr>
          <p:nvPr>
            <p:ph idx="1"/>
          </p:nvPr>
        </p:nvSpPr>
        <p:spPr/>
        <p:txBody>
          <a:bodyPr/>
          <a:lstStyle/>
          <a:p>
            <a:r>
              <a:rPr lang="en-US" altLang="en-US" dirty="0"/>
              <a:t>V R E</a:t>
            </a:r>
          </a:p>
          <a:p>
            <a:pPr lvl="1"/>
            <a:r>
              <a:rPr lang="en-US" altLang="en-US" dirty="0"/>
              <a:t>Direct/indirect transmission</a:t>
            </a:r>
          </a:p>
          <a:p>
            <a:pPr lvl="1"/>
            <a:r>
              <a:rPr lang="en-US" altLang="en-US" dirty="0"/>
              <a:t>Difficult to treat</a:t>
            </a:r>
          </a:p>
          <a:p>
            <a:pPr lvl="1"/>
            <a:r>
              <a:rPr lang="en-US" altLang="en-US" dirty="0"/>
              <a:t>Treatment: Combination antibiotic therapy</a:t>
            </a:r>
          </a:p>
          <a:p>
            <a:pPr lvl="1"/>
            <a:r>
              <a:rPr lang="en-US" altLang="en-US" dirty="0"/>
              <a:t>Isolation when hospitalized </a:t>
            </a:r>
          </a:p>
        </p:txBody>
      </p:sp>
    </p:spTree>
    <p:extLst>
      <p:ext uri="{BB962C8B-B14F-4D97-AF65-F5344CB8AC3E}">
        <p14:creationId xmlns:p14="http://schemas.microsoft.com/office/powerpoint/2010/main" val="9485767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464EA2D4-502B-4ECF-A5CE-8005000AE3FD}"/>
              </a:ext>
            </a:extLst>
          </p:cNvPr>
          <p:cNvSpPr>
            <a:spLocks noGrp="1" noChangeArrowheads="1"/>
          </p:cNvSpPr>
          <p:nvPr>
            <p:ph type="title"/>
          </p:nvPr>
        </p:nvSpPr>
        <p:spPr/>
        <p:txBody>
          <a:bodyPr/>
          <a:lstStyle/>
          <a:p>
            <a:r>
              <a:rPr lang="en-US" altLang="en-US"/>
              <a:t>Treatment of Infections</a:t>
            </a:r>
            <a:endParaRPr lang="en-US" altLang="en-US" dirty="0"/>
          </a:p>
        </p:txBody>
      </p:sp>
      <p:sp>
        <p:nvSpPr>
          <p:cNvPr id="50178" name="Rectangle 3">
            <a:extLst>
              <a:ext uri="{FF2B5EF4-FFF2-40B4-BE49-F238E27FC236}">
                <a16:creationId xmlns:a16="http://schemas.microsoft.com/office/drawing/2014/main" id="{53CBA227-7367-40B5-AD85-D778715EE542}"/>
              </a:ext>
            </a:extLst>
          </p:cNvPr>
          <p:cNvSpPr>
            <a:spLocks noGrp="1" noChangeArrowheads="1"/>
          </p:cNvSpPr>
          <p:nvPr>
            <p:ph idx="1"/>
          </p:nvPr>
        </p:nvSpPr>
        <p:spPr/>
        <p:txBody>
          <a:bodyPr/>
          <a:lstStyle/>
          <a:p>
            <a:r>
              <a:rPr lang="en-US" altLang="en-US" dirty="0"/>
              <a:t>Type of organism guides drug selection</a:t>
            </a:r>
          </a:p>
          <a:p>
            <a:pPr lvl="1"/>
            <a:r>
              <a:rPr lang="en-US" altLang="en-US" dirty="0"/>
              <a:t>Antibiotics: Bacterial infections</a:t>
            </a:r>
          </a:p>
          <a:p>
            <a:pPr lvl="1"/>
            <a:r>
              <a:rPr lang="en-US" altLang="en-US" dirty="0"/>
              <a:t>Antivirals: Viral infections</a:t>
            </a:r>
          </a:p>
          <a:p>
            <a:pPr lvl="1"/>
            <a:r>
              <a:rPr lang="en-US" altLang="en-US" dirty="0"/>
              <a:t>Antifungals: Fungal infections</a:t>
            </a:r>
          </a:p>
          <a:p>
            <a:r>
              <a:rPr lang="en-US" altLang="en-US" dirty="0"/>
              <a:t>Monitor peak/trough levels </a:t>
            </a:r>
          </a:p>
        </p:txBody>
      </p:sp>
    </p:spTree>
    <p:extLst>
      <p:ext uri="{BB962C8B-B14F-4D97-AF65-F5344CB8AC3E}">
        <p14:creationId xmlns:p14="http://schemas.microsoft.com/office/powerpoint/2010/main" val="35304321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D139E6D2-BB5C-4EFF-B05D-0202104751F3}"/>
              </a:ext>
            </a:extLst>
          </p:cNvPr>
          <p:cNvSpPr>
            <a:spLocks noGrp="1" noChangeArrowheads="1"/>
          </p:cNvSpPr>
          <p:nvPr>
            <p:ph type="title"/>
          </p:nvPr>
        </p:nvSpPr>
        <p:spPr>
          <a:xfrm>
            <a:off x="756356" y="234539"/>
            <a:ext cx="8235244" cy="590931"/>
          </a:xfrm>
        </p:spPr>
        <p:txBody>
          <a:bodyPr/>
          <a:lstStyle/>
          <a:p>
            <a:r>
              <a:rPr lang="en-US" altLang="en-US" dirty="0"/>
              <a:t>Antibiotic-Associated Diarrhea (A </a:t>
            </a:r>
            <a:r>
              <a:rPr lang="en-US" altLang="en-US" dirty="0" err="1"/>
              <a:t>A</a:t>
            </a:r>
            <a:r>
              <a:rPr lang="en-US" altLang="en-US" dirty="0"/>
              <a:t> D)</a:t>
            </a:r>
          </a:p>
        </p:txBody>
      </p:sp>
      <p:sp>
        <p:nvSpPr>
          <p:cNvPr id="51202" name="Rectangle 3">
            <a:extLst>
              <a:ext uri="{FF2B5EF4-FFF2-40B4-BE49-F238E27FC236}">
                <a16:creationId xmlns:a16="http://schemas.microsoft.com/office/drawing/2014/main" id="{5226F0EF-B163-439F-93B4-1E6E33325A84}"/>
              </a:ext>
            </a:extLst>
          </p:cNvPr>
          <p:cNvSpPr>
            <a:spLocks noGrp="1" noChangeArrowheads="1"/>
          </p:cNvSpPr>
          <p:nvPr>
            <p:ph idx="1"/>
          </p:nvPr>
        </p:nvSpPr>
        <p:spPr/>
        <p:txBody>
          <a:bodyPr/>
          <a:lstStyle/>
          <a:p>
            <a:r>
              <a:rPr lang="en-US" altLang="en-US" dirty="0"/>
              <a:t>Upset of balance of natural gut microbiota </a:t>
            </a:r>
          </a:p>
          <a:p>
            <a:r>
              <a:rPr lang="en-US" altLang="en-US" dirty="0"/>
              <a:t>Harmful bacteria increase</a:t>
            </a:r>
          </a:p>
          <a:p>
            <a:r>
              <a:rPr lang="en-US" altLang="en-US" dirty="0"/>
              <a:t>Toxins cause inflammation </a:t>
            </a:r>
          </a:p>
          <a:p>
            <a:r>
              <a:rPr lang="en-US" altLang="en-US" dirty="0"/>
              <a:t>Watery stools result</a:t>
            </a:r>
          </a:p>
          <a:p>
            <a:r>
              <a:rPr lang="en-US" altLang="en-US" dirty="0"/>
              <a:t>May resolve when antibiotic stopped </a:t>
            </a:r>
          </a:p>
        </p:txBody>
      </p:sp>
    </p:spTree>
    <p:extLst>
      <p:ext uri="{BB962C8B-B14F-4D97-AF65-F5344CB8AC3E}">
        <p14:creationId xmlns:p14="http://schemas.microsoft.com/office/powerpoint/2010/main" val="30692661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0C7F3F06-4325-4D63-BD78-55F26F9B83E3}"/>
              </a:ext>
            </a:extLst>
          </p:cNvPr>
          <p:cNvSpPr>
            <a:spLocks noGrp="1" noChangeArrowheads="1"/>
          </p:cNvSpPr>
          <p:nvPr>
            <p:ph type="title"/>
          </p:nvPr>
        </p:nvSpPr>
        <p:spPr/>
        <p:txBody>
          <a:bodyPr/>
          <a:lstStyle/>
          <a:p>
            <a:pPr>
              <a:defRPr/>
            </a:pPr>
            <a:r>
              <a:rPr lang="en-US" altLang="en-US" i="1" dirty="0"/>
              <a:t>Clostridium Difficile</a:t>
            </a:r>
          </a:p>
        </p:txBody>
      </p:sp>
      <p:sp>
        <p:nvSpPr>
          <p:cNvPr id="52226" name="Rectangle 3">
            <a:extLst>
              <a:ext uri="{FF2B5EF4-FFF2-40B4-BE49-F238E27FC236}">
                <a16:creationId xmlns:a16="http://schemas.microsoft.com/office/drawing/2014/main" id="{23A48F4F-F108-41C8-822C-C6BA4F2774DE}"/>
              </a:ext>
            </a:extLst>
          </p:cNvPr>
          <p:cNvSpPr>
            <a:spLocks noGrp="1" noChangeArrowheads="1"/>
          </p:cNvSpPr>
          <p:nvPr>
            <p:ph idx="1"/>
          </p:nvPr>
        </p:nvSpPr>
        <p:spPr>
          <a:xfrm>
            <a:off x="457200" y="1195349"/>
            <a:ext cx="8534400" cy="4068763"/>
          </a:xfrm>
        </p:spPr>
        <p:txBody>
          <a:bodyPr/>
          <a:lstStyle/>
          <a:p>
            <a:r>
              <a:rPr lang="en-US" altLang="en-US" dirty="0"/>
              <a:t>Gram-positive bacterium </a:t>
            </a:r>
          </a:p>
          <a:p>
            <a:r>
              <a:rPr lang="en-US" altLang="en-US" dirty="0"/>
              <a:t>Overgrowth with imbalance in normal gut microbiota</a:t>
            </a:r>
          </a:p>
          <a:p>
            <a:r>
              <a:rPr lang="en-US" altLang="en-US" dirty="0"/>
              <a:t>Often from antibiotic therapy </a:t>
            </a:r>
          </a:p>
          <a:p>
            <a:r>
              <a:rPr lang="en-US" altLang="en-US" dirty="0"/>
              <a:t>Serious cause of A </a:t>
            </a:r>
            <a:r>
              <a:rPr lang="en-US" altLang="en-US" dirty="0" err="1"/>
              <a:t>A</a:t>
            </a:r>
            <a:r>
              <a:rPr lang="en-US" altLang="en-US" dirty="0"/>
              <a:t> D </a:t>
            </a:r>
          </a:p>
          <a:p>
            <a:r>
              <a:rPr lang="en-US" altLang="en-US" dirty="0"/>
              <a:t>Pseudomembranous colitis, a life-threatening condition, may result</a:t>
            </a:r>
          </a:p>
        </p:txBody>
      </p:sp>
    </p:spTree>
    <p:extLst>
      <p:ext uri="{BB962C8B-B14F-4D97-AF65-F5344CB8AC3E}">
        <p14:creationId xmlns:p14="http://schemas.microsoft.com/office/powerpoint/2010/main" val="36366122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284B4358-34DB-42EC-A1C2-296AF4860D60}"/>
              </a:ext>
            </a:extLst>
          </p:cNvPr>
          <p:cNvSpPr>
            <a:spLocks noGrp="1" noChangeArrowheads="1"/>
          </p:cNvSpPr>
          <p:nvPr>
            <p:ph type="title"/>
          </p:nvPr>
        </p:nvSpPr>
        <p:spPr/>
        <p:txBody>
          <a:bodyPr/>
          <a:lstStyle/>
          <a:p>
            <a:pPr>
              <a:defRPr/>
            </a:pPr>
            <a:r>
              <a:rPr lang="en-US" altLang="en-US" i="1"/>
              <a:t>Clostridium Difficile </a:t>
            </a:r>
            <a:r>
              <a:rPr lang="en-US" altLang="en-US"/>
              <a:t>(continued)</a:t>
            </a:r>
            <a:endParaRPr lang="en-US" altLang="en-US" dirty="0"/>
          </a:p>
        </p:txBody>
      </p:sp>
      <p:sp>
        <p:nvSpPr>
          <p:cNvPr id="53250" name="Rectangle 3">
            <a:extLst>
              <a:ext uri="{FF2B5EF4-FFF2-40B4-BE49-F238E27FC236}">
                <a16:creationId xmlns:a16="http://schemas.microsoft.com/office/drawing/2014/main" id="{68CEFE4B-9DA4-4090-A33A-38B9AD0DD6F5}"/>
              </a:ext>
            </a:extLst>
          </p:cNvPr>
          <p:cNvSpPr>
            <a:spLocks noGrp="1" noChangeArrowheads="1"/>
          </p:cNvSpPr>
          <p:nvPr>
            <p:ph idx="1"/>
          </p:nvPr>
        </p:nvSpPr>
        <p:spPr/>
        <p:txBody>
          <a:bodyPr/>
          <a:lstStyle/>
          <a:p>
            <a:r>
              <a:rPr lang="en-US" altLang="en-US" dirty="0"/>
              <a:t>Transmitted by the fecal</a:t>
            </a:r>
            <a:r>
              <a:rPr lang="en-US" altLang="en-US" dirty="0">
                <a:cs typeface="Times New Roman"/>
              </a:rPr>
              <a:t>–</a:t>
            </a:r>
            <a:r>
              <a:rPr lang="en-US" altLang="en-US" dirty="0"/>
              <a:t>oral route </a:t>
            </a:r>
          </a:p>
          <a:p>
            <a:r>
              <a:rPr lang="en-US" altLang="en-US" dirty="0"/>
              <a:t>Hand washing essential</a:t>
            </a:r>
          </a:p>
          <a:p>
            <a:r>
              <a:rPr lang="en-US" altLang="en-US" dirty="0"/>
              <a:t>Alcohol-based rubs not effective</a:t>
            </a:r>
          </a:p>
          <a:p>
            <a:r>
              <a:rPr lang="en-US" altLang="en-US" dirty="0"/>
              <a:t>Antibiotic treatment stopped</a:t>
            </a:r>
          </a:p>
          <a:p>
            <a:r>
              <a:rPr lang="en-US" altLang="en-US" dirty="0"/>
              <a:t>Treatment: Metronidazole (</a:t>
            </a:r>
            <a:r>
              <a:rPr lang="en-US" altLang="en-US" dirty="0" err="1"/>
              <a:t>Flagyl</a:t>
            </a:r>
            <a:r>
              <a:rPr lang="en-US" altLang="en-US" dirty="0"/>
              <a:t>) or vancomycin (</a:t>
            </a:r>
            <a:r>
              <a:rPr lang="en-US" altLang="en-US" dirty="0" err="1"/>
              <a:t>Vancocin</a:t>
            </a:r>
            <a:r>
              <a:rPr lang="en-US" altLang="en-US" dirty="0"/>
              <a:t>) </a:t>
            </a:r>
          </a:p>
        </p:txBody>
      </p:sp>
    </p:spTree>
    <p:extLst>
      <p:ext uri="{BB962C8B-B14F-4D97-AF65-F5344CB8AC3E}">
        <p14:creationId xmlns:p14="http://schemas.microsoft.com/office/powerpoint/2010/main" val="7416389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BC416208-238B-4FA8-9D70-F96F48FEE5AE}"/>
              </a:ext>
            </a:extLst>
          </p:cNvPr>
          <p:cNvSpPr>
            <a:spLocks noGrp="1" noChangeArrowheads="1"/>
          </p:cNvSpPr>
          <p:nvPr>
            <p:ph type="title"/>
          </p:nvPr>
        </p:nvSpPr>
        <p:spPr/>
        <p:txBody>
          <a:bodyPr/>
          <a:lstStyle/>
          <a:p>
            <a:r>
              <a:rPr lang="en-US" altLang="en-US"/>
              <a:t> </a:t>
            </a:r>
            <a:r>
              <a:rPr lang="en-GB"/>
              <a:t>Fecal Microbiota Transplantation</a:t>
            </a:r>
            <a:endParaRPr lang="en-US" altLang="en-US" dirty="0"/>
          </a:p>
        </p:txBody>
      </p:sp>
      <p:sp>
        <p:nvSpPr>
          <p:cNvPr id="54274" name="Rectangle 3">
            <a:extLst>
              <a:ext uri="{FF2B5EF4-FFF2-40B4-BE49-F238E27FC236}">
                <a16:creationId xmlns:a16="http://schemas.microsoft.com/office/drawing/2014/main" id="{C0546E29-E96D-4EC5-9621-985C3AE0AC8F}"/>
              </a:ext>
            </a:extLst>
          </p:cNvPr>
          <p:cNvSpPr>
            <a:spLocks noGrp="1" noChangeArrowheads="1"/>
          </p:cNvSpPr>
          <p:nvPr>
            <p:ph idx="1"/>
          </p:nvPr>
        </p:nvSpPr>
        <p:spPr>
          <a:xfrm>
            <a:off x="457200" y="1195349"/>
            <a:ext cx="8229600" cy="4367251"/>
          </a:xfrm>
        </p:spPr>
        <p:txBody>
          <a:bodyPr/>
          <a:lstStyle/>
          <a:p>
            <a:r>
              <a:rPr lang="en-US" altLang="en-US" dirty="0"/>
              <a:t>Treatment for </a:t>
            </a:r>
            <a:r>
              <a:rPr lang="en-US" altLang="en-US" i="1" dirty="0"/>
              <a:t>C. difficile</a:t>
            </a:r>
            <a:r>
              <a:rPr lang="en-US" altLang="en-US" dirty="0"/>
              <a:t> infection </a:t>
            </a:r>
          </a:p>
          <a:p>
            <a:r>
              <a:rPr lang="en-US" altLang="en-US" dirty="0"/>
              <a:t>Restores healthy gut bacteria </a:t>
            </a:r>
          </a:p>
          <a:p>
            <a:r>
              <a:rPr lang="en-US" altLang="en-US" dirty="0"/>
              <a:t>Rapid, dramatic results to restore health </a:t>
            </a:r>
          </a:p>
          <a:p>
            <a:r>
              <a:rPr lang="en-US" altLang="en-US" dirty="0"/>
              <a:t>Screened healthy donated feces</a:t>
            </a:r>
          </a:p>
          <a:p>
            <a:r>
              <a:rPr lang="en-US" altLang="en-US" dirty="0"/>
              <a:t>Transplanted via colonoscopy, s</a:t>
            </a:r>
            <a:r>
              <a:rPr lang="en-GB" altLang="en-US" dirty="0" err="1"/>
              <a:t>igmoidoscopy</a:t>
            </a:r>
            <a:r>
              <a:rPr lang="en-GB" altLang="en-US" dirty="0"/>
              <a:t>, </a:t>
            </a:r>
            <a:r>
              <a:rPr lang="en-US" altLang="en-US" dirty="0"/>
              <a:t>nasogastric or </a:t>
            </a:r>
            <a:r>
              <a:rPr lang="en-US" altLang="en-US" dirty="0" err="1"/>
              <a:t>nasoenteric</a:t>
            </a:r>
            <a:r>
              <a:rPr lang="en-US" altLang="en-US" dirty="0"/>
              <a:t> tube, enema, </a:t>
            </a:r>
            <a:r>
              <a:rPr lang="en-GB" altLang="en-US" dirty="0"/>
              <a:t>esophagogastroduodenoscopy, </a:t>
            </a:r>
            <a:r>
              <a:rPr lang="en-US" altLang="en-US" dirty="0"/>
              <a:t>or oral capsules</a:t>
            </a:r>
          </a:p>
        </p:txBody>
      </p:sp>
    </p:spTree>
    <p:extLst>
      <p:ext uri="{BB962C8B-B14F-4D97-AF65-F5344CB8AC3E}">
        <p14:creationId xmlns:p14="http://schemas.microsoft.com/office/powerpoint/2010/main" val="3971339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7E4AFE1E-6F23-4F55-8C15-40636BA353E7}"/>
              </a:ext>
            </a:extLst>
          </p:cNvPr>
          <p:cNvSpPr>
            <a:spLocks noGrp="1" noChangeArrowheads="1"/>
          </p:cNvSpPr>
          <p:nvPr>
            <p:ph type="title"/>
          </p:nvPr>
        </p:nvSpPr>
        <p:spPr>
          <a:xfrm>
            <a:off x="756356" y="-14760"/>
            <a:ext cx="8235244" cy="1089529"/>
          </a:xfrm>
        </p:spPr>
        <p:txBody>
          <a:bodyPr/>
          <a:lstStyle/>
          <a:p>
            <a:pPr>
              <a:defRPr/>
            </a:pPr>
            <a:r>
              <a:rPr lang="en-US" altLang="en-US" dirty="0"/>
              <a:t>Fecal </a:t>
            </a:r>
            <a:r>
              <a:rPr lang="en-GB" dirty="0">
                <a:effectLst/>
              </a:rPr>
              <a:t>Microbiota Transplantation</a:t>
            </a:r>
            <a:r>
              <a:rPr lang="en-US" altLang="en-US" dirty="0"/>
              <a:t> (continued) </a:t>
            </a:r>
          </a:p>
        </p:txBody>
      </p:sp>
      <p:sp>
        <p:nvSpPr>
          <p:cNvPr id="55298" name="Rectangle 3">
            <a:extLst>
              <a:ext uri="{FF2B5EF4-FFF2-40B4-BE49-F238E27FC236}">
                <a16:creationId xmlns:a16="http://schemas.microsoft.com/office/drawing/2014/main" id="{6BFFC57D-49E2-45B1-B31D-93152244C598}"/>
              </a:ext>
            </a:extLst>
          </p:cNvPr>
          <p:cNvSpPr>
            <a:spLocks noGrp="1" noChangeArrowheads="1"/>
          </p:cNvSpPr>
          <p:nvPr>
            <p:ph idx="1"/>
          </p:nvPr>
        </p:nvSpPr>
        <p:spPr/>
        <p:txBody>
          <a:bodyPr/>
          <a:lstStyle/>
          <a:p>
            <a:r>
              <a:rPr lang="en-US" altLang="en-US" dirty="0"/>
              <a:t>Stool substitutes under study</a:t>
            </a:r>
          </a:p>
          <a:p>
            <a:pPr lvl="1"/>
            <a:r>
              <a:rPr lang="en-US" altLang="en-US" dirty="0"/>
              <a:t>Purified intestinal bacterial cultures</a:t>
            </a:r>
          </a:p>
          <a:p>
            <a:pPr lvl="1"/>
            <a:r>
              <a:rPr lang="en-US" altLang="en-US" dirty="0"/>
              <a:t>More acceptable to patients</a:t>
            </a:r>
          </a:p>
        </p:txBody>
      </p:sp>
    </p:spTree>
    <p:extLst>
      <p:ext uri="{BB962C8B-B14F-4D97-AF65-F5344CB8AC3E}">
        <p14:creationId xmlns:p14="http://schemas.microsoft.com/office/powerpoint/2010/main" val="2664424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189EB1E9-BA9D-485D-8DF3-6C3A12CAAA54}"/>
              </a:ext>
            </a:extLst>
          </p:cNvPr>
          <p:cNvSpPr>
            <a:spLocks noGrp="1" noChangeArrowheads="1"/>
          </p:cNvSpPr>
          <p:nvPr>
            <p:ph type="title"/>
          </p:nvPr>
        </p:nvSpPr>
        <p:spPr/>
        <p:txBody>
          <a:bodyPr/>
          <a:lstStyle/>
          <a:p>
            <a:r>
              <a:rPr lang="en-US" altLang="en-US" dirty="0"/>
              <a:t>Link 1: Infectious (Causative) Agents</a:t>
            </a:r>
          </a:p>
        </p:txBody>
      </p:sp>
      <p:sp>
        <p:nvSpPr>
          <p:cNvPr id="10242" name="Rectangle 3">
            <a:extLst>
              <a:ext uri="{FF2B5EF4-FFF2-40B4-BE49-F238E27FC236}">
                <a16:creationId xmlns:a16="http://schemas.microsoft.com/office/drawing/2014/main" id="{711A21F9-F3C5-4A21-B45F-47A4332B8CEA}"/>
              </a:ext>
            </a:extLst>
          </p:cNvPr>
          <p:cNvSpPr>
            <a:spLocks noGrp="1" noChangeArrowheads="1"/>
          </p:cNvSpPr>
          <p:nvPr>
            <p:ph idx="1"/>
          </p:nvPr>
        </p:nvSpPr>
        <p:spPr/>
        <p:txBody>
          <a:bodyPr/>
          <a:lstStyle/>
          <a:p>
            <a:r>
              <a:rPr lang="en-US" altLang="en-US" dirty="0"/>
              <a:t>Bacteria </a:t>
            </a:r>
          </a:p>
          <a:p>
            <a:r>
              <a:rPr lang="en-US" altLang="en-US" dirty="0"/>
              <a:t>Virus </a:t>
            </a:r>
          </a:p>
          <a:p>
            <a:r>
              <a:rPr lang="en-US" altLang="en-US" dirty="0"/>
              <a:t>Fungi </a:t>
            </a:r>
          </a:p>
          <a:p>
            <a:r>
              <a:rPr lang="en-US" altLang="en-US" dirty="0"/>
              <a:t>Protozoa</a:t>
            </a:r>
          </a:p>
          <a:p>
            <a:r>
              <a:rPr lang="en-US" altLang="en-US" dirty="0"/>
              <a:t>Helminth </a:t>
            </a:r>
          </a:p>
          <a:p>
            <a:r>
              <a:rPr lang="en-US" altLang="en-US" dirty="0"/>
              <a:t>Prion</a:t>
            </a:r>
          </a:p>
        </p:txBody>
      </p:sp>
    </p:spTree>
    <p:extLst>
      <p:ext uri="{BB962C8B-B14F-4D97-AF65-F5344CB8AC3E}">
        <p14:creationId xmlns:p14="http://schemas.microsoft.com/office/powerpoint/2010/main" val="13096822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DB3C0212-F9E4-4619-BC3C-42BA6CA1CEBF}"/>
              </a:ext>
            </a:extLst>
          </p:cNvPr>
          <p:cNvSpPr>
            <a:spLocks noGrp="1" noChangeArrowheads="1"/>
          </p:cNvSpPr>
          <p:nvPr>
            <p:ph type="title"/>
          </p:nvPr>
        </p:nvSpPr>
        <p:spPr/>
        <p:txBody>
          <a:bodyPr/>
          <a:lstStyle/>
          <a:p>
            <a:pPr>
              <a:defRPr/>
            </a:pPr>
            <a:r>
              <a:rPr lang="en-US" altLang="en-US" dirty="0"/>
              <a:t>Nursing Responsibilities</a:t>
            </a:r>
          </a:p>
        </p:txBody>
      </p:sp>
      <p:sp>
        <p:nvSpPr>
          <p:cNvPr id="56322" name="Rectangle 3">
            <a:extLst>
              <a:ext uri="{FF2B5EF4-FFF2-40B4-BE49-F238E27FC236}">
                <a16:creationId xmlns:a16="http://schemas.microsoft.com/office/drawing/2014/main" id="{A8CBAA85-6904-42E1-8257-29D8840DC19C}"/>
              </a:ext>
            </a:extLst>
          </p:cNvPr>
          <p:cNvSpPr>
            <a:spLocks noGrp="1" noChangeArrowheads="1"/>
          </p:cNvSpPr>
          <p:nvPr>
            <p:ph idx="1"/>
          </p:nvPr>
        </p:nvSpPr>
        <p:spPr/>
        <p:txBody>
          <a:bodyPr/>
          <a:lstStyle/>
          <a:p>
            <a:r>
              <a:rPr lang="en-US" altLang="en-US" dirty="0"/>
              <a:t>Check allergies. </a:t>
            </a:r>
          </a:p>
          <a:p>
            <a:r>
              <a:rPr lang="en-US" altLang="en-US" dirty="0"/>
              <a:t>Monitor side effects.</a:t>
            </a:r>
          </a:p>
          <a:p>
            <a:r>
              <a:rPr lang="en-US" altLang="en-US" dirty="0"/>
              <a:t>Check for signs of superinfection. </a:t>
            </a:r>
          </a:p>
          <a:p>
            <a:r>
              <a:rPr lang="en-US" altLang="en-US" dirty="0"/>
              <a:t>Monitor peak/trough levels. </a:t>
            </a:r>
          </a:p>
        </p:txBody>
      </p:sp>
    </p:spTree>
    <p:extLst>
      <p:ext uri="{BB962C8B-B14F-4D97-AF65-F5344CB8AC3E}">
        <p14:creationId xmlns:p14="http://schemas.microsoft.com/office/powerpoint/2010/main" val="39041206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37B30A0-871A-440C-9F44-F93ECD8E8EE7}"/>
              </a:ext>
            </a:extLst>
          </p:cNvPr>
          <p:cNvSpPr>
            <a:spLocks noGrp="1" noChangeArrowheads="1"/>
          </p:cNvSpPr>
          <p:nvPr>
            <p:ph type="title"/>
          </p:nvPr>
        </p:nvSpPr>
        <p:spPr/>
        <p:txBody>
          <a:bodyPr/>
          <a:lstStyle/>
          <a:p>
            <a:pPr>
              <a:defRPr/>
            </a:pPr>
            <a:r>
              <a:rPr lang="en-US" altLang="en-US" dirty="0"/>
              <a:t>Patient Education</a:t>
            </a:r>
          </a:p>
        </p:txBody>
      </p:sp>
      <p:sp>
        <p:nvSpPr>
          <p:cNvPr id="57346" name="Rectangle 3">
            <a:extLst>
              <a:ext uri="{FF2B5EF4-FFF2-40B4-BE49-F238E27FC236}">
                <a16:creationId xmlns:a16="http://schemas.microsoft.com/office/drawing/2014/main" id="{0C2DD1E5-A9A2-4BF4-95E5-B185FE86FABF}"/>
              </a:ext>
            </a:extLst>
          </p:cNvPr>
          <p:cNvSpPr>
            <a:spLocks noGrp="1" noChangeArrowheads="1"/>
          </p:cNvSpPr>
          <p:nvPr>
            <p:ph idx="1"/>
          </p:nvPr>
        </p:nvSpPr>
        <p:spPr/>
        <p:txBody>
          <a:bodyPr/>
          <a:lstStyle/>
          <a:p>
            <a:r>
              <a:rPr lang="en-US" altLang="en-US" dirty="0"/>
              <a:t>Take all medication as prescribed.</a:t>
            </a:r>
          </a:p>
          <a:p>
            <a:r>
              <a:rPr lang="en-US" altLang="en-US" dirty="0"/>
              <a:t>Report side effects.</a:t>
            </a:r>
          </a:p>
        </p:txBody>
      </p:sp>
    </p:spTree>
    <p:extLst>
      <p:ext uri="{BB962C8B-B14F-4D97-AF65-F5344CB8AC3E}">
        <p14:creationId xmlns:p14="http://schemas.microsoft.com/office/powerpoint/2010/main" val="19715281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E4FC46F-2CD4-4756-882A-0A3BA49765D5}"/>
              </a:ext>
            </a:extLst>
          </p:cNvPr>
          <p:cNvSpPr>
            <a:spLocks noGrp="1" noChangeArrowheads="1"/>
          </p:cNvSpPr>
          <p:nvPr>
            <p:ph type="title"/>
          </p:nvPr>
        </p:nvSpPr>
        <p:spPr/>
        <p:txBody>
          <a:bodyPr/>
          <a:lstStyle/>
          <a:p>
            <a:pPr>
              <a:defRPr/>
            </a:pPr>
            <a:r>
              <a:rPr lang="en-US" altLang="en-US"/>
              <a:t>Nursing Diagnoses</a:t>
            </a:r>
            <a:endParaRPr lang="en-US" altLang="en-US" dirty="0"/>
          </a:p>
        </p:txBody>
      </p:sp>
      <p:sp>
        <p:nvSpPr>
          <p:cNvPr id="58370" name="Rectangle 3">
            <a:extLst>
              <a:ext uri="{FF2B5EF4-FFF2-40B4-BE49-F238E27FC236}">
                <a16:creationId xmlns:a16="http://schemas.microsoft.com/office/drawing/2014/main" id="{408DADBD-C8D3-4691-BB38-2C63D97E004F}"/>
              </a:ext>
            </a:extLst>
          </p:cNvPr>
          <p:cNvSpPr>
            <a:spLocks noGrp="1" noChangeArrowheads="1"/>
          </p:cNvSpPr>
          <p:nvPr>
            <p:ph idx="1"/>
          </p:nvPr>
        </p:nvSpPr>
        <p:spPr/>
        <p:txBody>
          <a:bodyPr/>
          <a:lstStyle/>
          <a:p>
            <a:r>
              <a:rPr lang="en-US" altLang="en-US" i="1"/>
              <a:t>Risk for Infection</a:t>
            </a:r>
          </a:p>
          <a:p>
            <a:r>
              <a:rPr lang="en-US" altLang="en-US" i="1"/>
              <a:t>Deficient Knowledge </a:t>
            </a:r>
          </a:p>
        </p:txBody>
      </p:sp>
    </p:spTree>
    <p:extLst>
      <p:ext uri="{BB962C8B-B14F-4D97-AF65-F5344CB8AC3E}">
        <p14:creationId xmlns:p14="http://schemas.microsoft.com/office/powerpoint/2010/main" val="15524992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670838BA-1123-4EED-AC75-B932E3ED00B2}"/>
              </a:ext>
            </a:extLst>
          </p:cNvPr>
          <p:cNvSpPr>
            <a:spLocks noGrp="1" noChangeArrowheads="1"/>
          </p:cNvSpPr>
          <p:nvPr>
            <p:ph type="title"/>
          </p:nvPr>
        </p:nvSpPr>
        <p:spPr/>
        <p:txBody>
          <a:bodyPr/>
          <a:lstStyle/>
          <a:p>
            <a:pPr>
              <a:defRPr/>
            </a:pPr>
            <a:r>
              <a:rPr lang="en-US" altLang="en-US" dirty="0"/>
              <a:t>Respiratory Tract Infections</a:t>
            </a:r>
          </a:p>
        </p:txBody>
      </p:sp>
      <p:sp>
        <p:nvSpPr>
          <p:cNvPr id="59394" name="Rectangle 3">
            <a:extLst>
              <a:ext uri="{FF2B5EF4-FFF2-40B4-BE49-F238E27FC236}">
                <a16:creationId xmlns:a16="http://schemas.microsoft.com/office/drawing/2014/main" id="{5BE488B4-DC5B-4955-A665-E572A0799013}"/>
              </a:ext>
            </a:extLst>
          </p:cNvPr>
          <p:cNvSpPr>
            <a:spLocks noGrp="1" noChangeArrowheads="1"/>
          </p:cNvSpPr>
          <p:nvPr>
            <p:ph idx="1"/>
          </p:nvPr>
        </p:nvSpPr>
        <p:spPr/>
        <p:txBody>
          <a:bodyPr/>
          <a:lstStyle/>
          <a:p>
            <a:r>
              <a:rPr lang="en-US" altLang="en-US" dirty="0"/>
              <a:t>Data collection</a:t>
            </a:r>
          </a:p>
          <a:p>
            <a:pPr lvl="1"/>
            <a:r>
              <a:rPr lang="en-US" altLang="en-US" dirty="0"/>
              <a:t> Signs and symptoms</a:t>
            </a:r>
          </a:p>
          <a:p>
            <a:pPr lvl="1"/>
            <a:r>
              <a:rPr lang="en-US" altLang="en-US" dirty="0"/>
              <a:t> Sputum culture</a:t>
            </a:r>
          </a:p>
          <a:p>
            <a:r>
              <a:rPr lang="en-US" altLang="en-US" dirty="0"/>
              <a:t>Nursing diagnosis</a:t>
            </a:r>
          </a:p>
          <a:p>
            <a:pPr lvl="1"/>
            <a:r>
              <a:rPr lang="en-US" altLang="en-US" i="1" dirty="0"/>
              <a:t> Risk for Infection</a:t>
            </a:r>
            <a:endParaRPr lang="en-US" altLang="en-US" dirty="0"/>
          </a:p>
        </p:txBody>
      </p:sp>
    </p:spTree>
    <p:extLst>
      <p:ext uri="{BB962C8B-B14F-4D97-AF65-F5344CB8AC3E}">
        <p14:creationId xmlns:p14="http://schemas.microsoft.com/office/powerpoint/2010/main" val="941239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9945F244-8C28-4A61-833C-0568CE2DD6C3}"/>
              </a:ext>
            </a:extLst>
          </p:cNvPr>
          <p:cNvSpPr>
            <a:spLocks noGrp="1" noChangeArrowheads="1"/>
          </p:cNvSpPr>
          <p:nvPr>
            <p:ph type="title"/>
          </p:nvPr>
        </p:nvSpPr>
        <p:spPr/>
        <p:txBody>
          <a:bodyPr/>
          <a:lstStyle/>
          <a:p>
            <a:pPr>
              <a:defRPr/>
            </a:pPr>
            <a:r>
              <a:rPr lang="en-US" altLang="en-US" dirty="0"/>
              <a:t>Respiratory Tract Infections (continued_1) </a:t>
            </a:r>
          </a:p>
        </p:txBody>
      </p:sp>
      <p:sp>
        <p:nvSpPr>
          <p:cNvPr id="60418" name="Rectangle 3">
            <a:extLst>
              <a:ext uri="{FF2B5EF4-FFF2-40B4-BE49-F238E27FC236}">
                <a16:creationId xmlns:a16="http://schemas.microsoft.com/office/drawing/2014/main" id="{B26316B0-176A-4408-B0FB-115436BE09CB}"/>
              </a:ext>
            </a:extLst>
          </p:cNvPr>
          <p:cNvSpPr>
            <a:spLocks noGrp="1" noChangeArrowheads="1"/>
          </p:cNvSpPr>
          <p:nvPr>
            <p:ph idx="1"/>
          </p:nvPr>
        </p:nvSpPr>
        <p:spPr/>
        <p:txBody>
          <a:bodyPr/>
          <a:lstStyle/>
          <a:p>
            <a:r>
              <a:rPr lang="en-US" altLang="en-US" dirty="0"/>
              <a:t>Implementation</a:t>
            </a:r>
          </a:p>
          <a:p>
            <a:pPr lvl="1"/>
            <a:r>
              <a:rPr lang="en-US" altLang="en-US" dirty="0"/>
              <a:t>Coughing and deep breathing</a:t>
            </a:r>
          </a:p>
          <a:p>
            <a:pPr lvl="1"/>
            <a:r>
              <a:rPr lang="en-US" altLang="en-US" dirty="0"/>
              <a:t>Oral care: Toothbrush or suction-type toothbrush and fluoride toothpaste</a:t>
            </a:r>
          </a:p>
          <a:p>
            <a:pPr lvl="1"/>
            <a:r>
              <a:rPr lang="en-US" altLang="en-US" dirty="0"/>
              <a:t>Hydrate.</a:t>
            </a:r>
          </a:p>
          <a:p>
            <a:pPr lvl="1"/>
            <a:r>
              <a:rPr lang="en-US" altLang="en-US" dirty="0"/>
              <a:t>Manage pain.</a:t>
            </a:r>
          </a:p>
          <a:p>
            <a:pPr lvl="1"/>
            <a:r>
              <a:rPr lang="en-US" altLang="en-US" dirty="0"/>
              <a:t>Elevate head of bed 30 degrees or more for tube feeding. </a:t>
            </a:r>
          </a:p>
        </p:txBody>
      </p:sp>
    </p:spTree>
    <p:extLst>
      <p:ext uri="{BB962C8B-B14F-4D97-AF65-F5344CB8AC3E}">
        <p14:creationId xmlns:p14="http://schemas.microsoft.com/office/powerpoint/2010/main" val="9666152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F9D42404-DDA1-4910-85AC-4BE70AB1E203}"/>
              </a:ext>
            </a:extLst>
          </p:cNvPr>
          <p:cNvSpPr>
            <a:spLocks noGrp="1" noChangeArrowheads="1"/>
          </p:cNvSpPr>
          <p:nvPr>
            <p:ph type="title"/>
          </p:nvPr>
        </p:nvSpPr>
        <p:spPr/>
        <p:txBody>
          <a:bodyPr/>
          <a:lstStyle/>
          <a:p>
            <a:pPr>
              <a:defRPr/>
            </a:pPr>
            <a:r>
              <a:rPr lang="en-US" altLang="en-US" dirty="0"/>
              <a:t>Respiratory Tract Infections (continued_2) </a:t>
            </a:r>
          </a:p>
        </p:txBody>
      </p:sp>
      <p:sp>
        <p:nvSpPr>
          <p:cNvPr id="61442" name="Rectangle 3">
            <a:extLst>
              <a:ext uri="{FF2B5EF4-FFF2-40B4-BE49-F238E27FC236}">
                <a16:creationId xmlns:a16="http://schemas.microsoft.com/office/drawing/2014/main" id="{52F3B6B8-D1B2-4573-B16E-92B4671EA74A}"/>
              </a:ext>
            </a:extLst>
          </p:cNvPr>
          <p:cNvSpPr>
            <a:spLocks noGrp="1" noChangeArrowheads="1"/>
          </p:cNvSpPr>
          <p:nvPr>
            <p:ph idx="1"/>
          </p:nvPr>
        </p:nvSpPr>
        <p:spPr/>
        <p:txBody>
          <a:bodyPr/>
          <a:lstStyle/>
          <a:p>
            <a:r>
              <a:rPr lang="en-US" altLang="en-US" dirty="0"/>
              <a:t>Evaluation </a:t>
            </a:r>
          </a:p>
          <a:p>
            <a:pPr lvl="1"/>
            <a:r>
              <a:rPr lang="en-US" altLang="en-US" dirty="0"/>
              <a:t>Oxygen saturation above 90%</a:t>
            </a:r>
          </a:p>
          <a:p>
            <a:pPr lvl="1"/>
            <a:r>
              <a:rPr lang="en-US" altLang="en-US" dirty="0"/>
              <a:t>Decreased dyspnea</a:t>
            </a:r>
          </a:p>
          <a:p>
            <a:pPr lvl="1"/>
            <a:r>
              <a:rPr lang="en-US" altLang="en-US" dirty="0"/>
              <a:t>Respirations not labored </a:t>
            </a:r>
          </a:p>
          <a:p>
            <a:pPr lvl="1"/>
            <a:r>
              <a:rPr lang="en-US" altLang="en-US" dirty="0"/>
              <a:t>Free of infection signs/symptoms </a:t>
            </a:r>
          </a:p>
        </p:txBody>
      </p:sp>
    </p:spTree>
    <p:extLst>
      <p:ext uri="{BB962C8B-B14F-4D97-AF65-F5344CB8AC3E}">
        <p14:creationId xmlns:p14="http://schemas.microsoft.com/office/powerpoint/2010/main" val="865508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21B2D21A-2598-4936-A09F-F6A6EBB0FB06}"/>
              </a:ext>
            </a:extLst>
          </p:cNvPr>
          <p:cNvSpPr>
            <a:spLocks noGrp="1" noChangeArrowheads="1"/>
          </p:cNvSpPr>
          <p:nvPr>
            <p:ph type="title"/>
          </p:nvPr>
        </p:nvSpPr>
        <p:spPr/>
        <p:txBody>
          <a:bodyPr/>
          <a:lstStyle/>
          <a:p>
            <a:pPr>
              <a:defRPr/>
            </a:pPr>
            <a:r>
              <a:rPr lang="en-US" altLang="en-US" dirty="0"/>
              <a:t>Gastrointestinal Tract Infections</a:t>
            </a:r>
          </a:p>
        </p:txBody>
      </p:sp>
      <p:sp>
        <p:nvSpPr>
          <p:cNvPr id="62466" name="Rectangle 3">
            <a:extLst>
              <a:ext uri="{FF2B5EF4-FFF2-40B4-BE49-F238E27FC236}">
                <a16:creationId xmlns:a16="http://schemas.microsoft.com/office/drawing/2014/main" id="{39E21DFF-0D6B-4B56-8185-4957CD6A9B27}"/>
              </a:ext>
            </a:extLst>
          </p:cNvPr>
          <p:cNvSpPr>
            <a:spLocks noGrp="1" noChangeArrowheads="1"/>
          </p:cNvSpPr>
          <p:nvPr>
            <p:ph idx="1"/>
          </p:nvPr>
        </p:nvSpPr>
        <p:spPr/>
        <p:txBody>
          <a:bodyPr/>
          <a:lstStyle/>
          <a:p>
            <a:r>
              <a:rPr lang="en-US" altLang="en-US" dirty="0"/>
              <a:t>Data collection</a:t>
            </a:r>
          </a:p>
          <a:p>
            <a:pPr lvl="1"/>
            <a:r>
              <a:rPr lang="en-US" altLang="en-US" dirty="0"/>
              <a:t>Signs and symptoms</a:t>
            </a:r>
          </a:p>
          <a:p>
            <a:pPr lvl="1"/>
            <a:r>
              <a:rPr lang="en-US" altLang="en-US" dirty="0"/>
              <a:t>Dehydration </a:t>
            </a:r>
          </a:p>
          <a:p>
            <a:pPr lvl="1"/>
            <a:r>
              <a:rPr lang="en-US" altLang="en-US" dirty="0"/>
              <a:t>Stool culture</a:t>
            </a:r>
          </a:p>
          <a:p>
            <a:r>
              <a:rPr lang="en-US" altLang="en-US" dirty="0"/>
              <a:t>Nursing diagnosis</a:t>
            </a:r>
          </a:p>
          <a:p>
            <a:pPr lvl="1"/>
            <a:r>
              <a:rPr lang="en-US" altLang="en-US" dirty="0"/>
              <a:t> </a:t>
            </a:r>
            <a:r>
              <a:rPr lang="en-US" altLang="en-US" i="1" dirty="0"/>
              <a:t>Risk for Infection</a:t>
            </a:r>
            <a:endParaRPr lang="en-US" altLang="en-US" dirty="0"/>
          </a:p>
        </p:txBody>
      </p:sp>
    </p:spTree>
    <p:extLst>
      <p:ext uri="{BB962C8B-B14F-4D97-AF65-F5344CB8AC3E}">
        <p14:creationId xmlns:p14="http://schemas.microsoft.com/office/powerpoint/2010/main" val="30503571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23D53744-B77B-4E16-8E4C-6BCFDDB0F033}"/>
              </a:ext>
            </a:extLst>
          </p:cNvPr>
          <p:cNvSpPr>
            <a:spLocks noGrp="1" noChangeArrowheads="1"/>
          </p:cNvSpPr>
          <p:nvPr>
            <p:ph type="title"/>
          </p:nvPr>
        </p:nvSpPr>
        <p:spPr>
          <a:xfrm>
            <a:off x="756356" y="-14760"/>
            <a:ext cx="8235244" cy="1089529"/>
          </a:xfrm>
        </p:spPr>
        <p:txBody>
          <a:bodyPr/>
          <a:lstStyle/>
          <a:p>
            <a:pPr>
              <a:defRPr/>
            </a:pPr>
            <a:r>
              <a:rPr lang="en-US" altLang="en-US" dirty="0"/>
              <a:t>Gastrointestinal Tract Infections (continued)</a:t>
            </a:r>
          </a:p>
        </p:txBody>
      </p:sp>
      <p:sp>
        <p:nvSpPr>
          <p:cNvPr id="63490" name="Rectangle 3">
            <a:extLst>
              <a:ext uri="{FF2B5EF4-FFF2-40B4-BE49-F238E27FC236}">
                <a16:creationId xmlns:a16="http://schemas.microsoft.com/office/drawing/2014/main" id="{4CC987D3-E7E8-4DF0-B33E-8AEBD3EB8E19}"/>
              </a:ext>
            </a:extLst>
          </p:cNvPr>
          <p:cNvSpPr>
            <a:spLocks noGrp="1" noChangeArrowheads="1"/>
          </p:cNvSpPr>
          <p:nvPr>
            <p:ph idx="1"/>
          </p:nvPr>
        </p:nvSpPr>
        <p:spPr/>
        <p:txBody>
          <a:bodyPr/>
          <a:lstStyle/>
          <a:p>
            <a:r>
              <a:rPr lang="en-US" altLang="en-US" dirty="0"/>
              <a:t>Implementation</a:t>
            </a:r>
          </a:p>
          <a:p>
            <a:pPr lvl="1"/>
            <a:r>
              <a:rPr lang="en-US" altLang="en-US" dirty="0"/>
              <a:t>Hydrate.</a:t>
            </a:r>
          </a:p>
          <a:p>
            <a:pPr lvl="1"/>
            <a:r>
              <a:rPr lang="en-US" altLang="en-US" dirty="0"/>
              <a:t>Follow standard precautions.</a:t>
            </a:r>
          </a:p>
          <a:p>
            <a:r>
              <a:rPr lang="en-US" altLang="en-US" dirty="0"/>
              <a:t>Evaluation</a:t>
            </a:r>
          </a:p>
          <a:p>
            <a:pPr lvl="1"/>
            <a:r>
              <a:rPr lang="en-US" altLang="en-US" dirty="0"/>
              <a:t>Free of infection and gastrointestinal symptoms </a:t>
            </a:r>
          </a:p>
        </p:txBody>
      </p:sp>
    </p:spTree>
    <p:extLst>
      <p:ext uri="{BB962C8B-B14F-4D97-AF65-F5344CB8AC3E}">
        <p14:creationId xmlns:p14="http://schemas.microsoft.com/office/powerpoint/2010/main" val="25173646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21068576-0556-4A29-AEEE-976D01287228}"/>
              </a:ext>
            </a:extLst>
          </p:cNvPr>
          <p:cNvSpPr>
            <a:spLocks noGrp="1" noChangeArrowheads="1"/>
          </p:cNvSpPr>
          <p:nvPr>
            <p:ph type="title"/>
          </p:nvPr>
        </p:nvSpPr>
        <p:spPr/>
        <p:txBody>
          <a:bodyPr/>
          <a:lstStyle/>
          <a:p>
            <a:pPr>
              <a:defRPr/>
            </a:pPr>
            <a:r>
              <a:rPr lang="en-US" altLang="en-US" dirty="0"/>
              <a:t>Genitourinary Tract Infections</a:t>
            </a:r>
          </a:p>
        </p:txBody>
      </p:sp>
      <p:sp>
        <p:nvSpPr>
          <p:cNvPr id="64514" name="Rectangle 3">
            <a:extLst>
              <a:ext uri="{FF2B5EF4-FFF2-40B4-BE49-F238E27FC236}">
                <a16:creationId xmlns:a16="http://schemas.microsoft.com/office/drawing/2014/main" id="{93DD59D8-9DBB-4E8A-A7F1-6613416D4AF2}"/>
              </a:ext>
            </a:extLst>
          </p:cNvPr>
          <p:cNvSpPr>
            <a:spLocks noGrp="1" noChangeArrowheads="1"/>
          </p:cNvSpPr>
          <p:nvPr>
            <p:ph idx="1"/>
          </p:nvPr>
        </p:nvSpPr>
        <p:spPr/>
        <p:txBody>
          <a:bodyPr/>
          <a:lstStyle/>
          <a:p>
            <a:r>
              <a:rPr lang="en-US" altLang="en-US" dirty="0"/>
              <a:t>Data collection</a:t>
            </a:r>
          </a:p>
          <a:p>
            <a:pPr lvl="1"/>
            <a:r>
              <a:rPr lang="en-US" altLang="en-US" dirty="0"/>
              <a:t>Signs and symptoms</a:t>
            </a:r>
          </a:p>
          <a:p>
            <a:pPr lvl="1"/>
            <a:r>
              <a:rPr lang="en-US" altLang="en-US" dirty="0"/>
              <a:t>Urinalysis</a:t>
            </a:r>
          </a:p>
          <a:p>
            <a:pPr lvl="1"/>
            <a:r>
              <a:rPr lang="en-US" altLang="en-US" dirty="0"/>
              <a:t>Urine culture</a:t>
            </a:r>
          </a:p>
          <a:p>
            <a:r>
              <a:rPr lang="en-US" altLang="en-US" dirty="0"/>
              <a:t>Nursing diagnosis</a:t>
            </a:r>
          </a:p>
          <a:p>
            <a:pPr lvl="1"/>
            <a:r>
              <a:rPr lang="en-US" altLang="en-US" dirty="0"/>
              <a:t> </a:t>
            </a:r>
            <a:r>
              <a:rPr lang="en-US" altLang="en-US" i="1" dirty="0"/>
              <a:t>Risk for Infection</a:t>
            </a:r>
            <a:endParaRPr lang="en-US" altLang="en-US" dirty="0"/>
          </a:p>
        </p:txBody>
      </p:sp>
    </p:spTree>
    <p:extLst>
      <p:ext uri="{BB962C8B-B14F-4D97-AF65-F5344CB8AC3E}">
        <p14:creationId xmlns:p14="http://schemas.microsoft.com/office/powerpoint/2010/main" val="23505269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AF57F2BB-7B7B-4ECB-887B-0B31A14BC321}"/>
              </a:ext>
            </a:extLst>
          </p:cNvPr>
          <p:cNvSpPr>
            <a:spLocks noGrp="1" noChangeArrowheads="1"/>
          </p:cNvSpPr>
          <p:nvPr>
            <p:ph type="title"/>
          </p:nvPr>
        </p:nvSpPr>
        <p:spPr/>
        <p:txBody>
          <a:bodyPr/>
          <a:lstStyle/>
          <a:p>
            <a:pPr>
              <a:defRPr/>
            </a:pPr>
            <a:r>
              <a:rPr lang="en-US" altLang="en-US" dirty="0"/>
              <a:t>Genitourinary Tract Infections (continued)</a:t>
            </a:r>
          </a:p>
        </p:txBody>
      </p:sp>
      <p:sp>
        <p:nvSpPr>
          <p:cNvPr id="65538" name="Rectangle 3">
            <a:extLst>
              <a:ext uri="{FF2B5EF4-FFF2-40B4-BE49-F238E27FC236}">
                <a16:creationId xmlns:a16="http://schemas.microsoft.com/office/drawing/2014/main" id="{159EF27C-0FD8-4B49-94F2-3448AE4111FE}"/>
              </a:ext>
            </a:extLst>
          </p:cNvPr>
          <p:cNvSpPr>
            <a:spLocks noGrp="1" noChangeArrowheads="1"/>
          </p:cNvSpPr>
          <p:nvPr>
            <p:ph idx="1"/>
          </p:nvPr>
        </p:nvSpPr>
        <p:spPr>
          <a:xfrm>
            <a:off x="457200" y="1195349"/>
            <a:ext cx="8229600" cy="4138651"/>
          </a:xfrm>
        </p:spPr>
        <p:txBody>
          <a:bodyPr/>
          <a:lstStyle/>
          <a:p>
            <a:r>
              <a:rPr lang="en-US" altLang="en-US" dirty="0"/>
              <a:t>Implementation</a:t>
            </a:r>
          </a:p>
          <a:p>
            <a:pPr lvl="1"/>
            <a:r>
              <a:rPr lang="en-US" altLang="en-US" dirty="0"/>
              <a:t>Avoid use of urinary catheters. </a:t>
            </a:r>
          </a:p>
          <a:p>
            <a:pPr lvl="1"/>
            <a:r>
              <a:rPr lang="en-US" altLang="en-US" dirty="0"/>
              <a:t>Use sterile technique to insert urinary catheters. </a:t>
            </a:r>
          </a:p>
          <a:p>
            <a:pPr lvl="1"/>
            <a:r>
              <a:rPr lang="en-US" altLang="en-US" dirty="0"/>
              <a:t>Avoid contamination when emptying urinary catheter bags. </a:t>
            </a:r>
          </a:p>
          <a:p>
            <a:pPr lvl="1"/>
            <a:r>
              <a:rPr lang="en-US" altLang="en-US" dirty="0"/>
              <a:t>Report symptoms.</a:t>
            </a:r>
          </a:p>
          <a:p>
            <a:r>
              <a:rPr lang="en-US" altLang="en-US" dirty="0"/>
              <a:t>Evaluation</a:t>
            </a:r>
          </a:p>
          <a:p>
            <a:pPr lvl="1"/>
            <a:r>
              <a:rPr lang="en-US" altLang="en-US" dirty="0"/>
              <a:t>Normal urine output without symptoms </a:t>
            </a:r>
          </a:p>
        </p:txBody>
      </p:sp>
    </p:spTree>
    <p:extLst>
      <p:ext uri="{BB962C8B-B14F-4D97-AF65-F5344CB8AC3E}">
        <p14:creationId xmlns:p14="http://schemas.microsoft.com/office/powerpoint/2010/main" val="297685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893B1BF-A663-4B0C-B124-F7C70692B490}"/>
              </a:ext>
            </a:extLst>
          </p:cNvPr>
          <p:cNvSpPr>
            <a:spLocks noGrp="1" noChangeArrowheads="1"/>
          </p:cNvSpPr>
          <p:nvPr>
            <p:ph type="title"/>
          </p:nvPr>
        </p:nvSpPr>
        <p:spPr/>
        <p:txBody>
          <a:bodyPr/>
          <a:lstStyle/>
          <a:p>
            <a:r>
              <a:rPr lang="en-US" altLang="en-US"/>
              <a:t>Key Terms </a:t>
            </a:r>
            <a:endParaRPr lang="en-US" altLang="en-US" dirty="0"/>
          </a:p>
        </p:txBody>
      </p:sp>
      <p:sp>
        <p:nvSpPr>
          <p:cNvPr id="11266" name="Rectangle 3">
            <a:extLst>
              <a:ext uri="{FF2B5EF4-FFF2-40B4-BE49-F238E27FC236}">
                <a16:creationId xmlns:a16="http://schemas.microsoft.com/office/drawing/2014/main" id="{B349865B-B6C6-46AF-B3C3-21AEC82C192B}"/>
              </a:ext>
            </a:extLst>
          </p:cNvPr>
          <p:cNvSpPr>
            <a:spLocks noGrp="1" noChangeArrowheads="1"/>
          </p:cNvSpPr>
          <p:nvPr>
            <p:ph idx="1"/>
          </p:nvPr>
        </p:nvSpPr>
        <p:spPr/>
        <p:txBody>
          <a:bodyPr/>
          <a:lstStyle/>
          <a:p>
            <a:r>
              <a:rPr lang="en-US" altLang="en-US" dirty="0"/>
              <a:t>Microbiota: Microbes occurring naturally in a body part</a:t>
            </a:r>
          </a:p>
          <a:p>
            <a:r>
              <a:rPr lang="en-US" altLang="en-US" dirty="0"/>
              <a:t>Pathogen: Disease-causing microbe</a:t>
            </a:r>
          </a:p>
        </p:txBody>
      </p:sp>
    </p:spTree>
    <p:extLst>
      <p:ext uri="{BB962C8B-B14F-4D97-AF65-F5344CB8AC3E}">
        <p14:creationId xmlns:p14="http://schemas.microsoft.com/office/powerpoint/2010/main" val="32724885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9ED7BD-740D-4EB9-87DB-C9765EED0936}"/>
              </a:ext>
            </a:extLst>
          </p:cNvPr>
          <p:cNvSpPr>
            <a:spLocks noGrp="1"/>
          </p:cNvSpPr>
          <p:nvPr>
            <p:ph type="title"/>
          </p:nvPr>
        </p:nvSpPr>
        <p:spPr/>
        <p:txBody>
          <a:bodyPr/>
          <a:lstStyle/>
          <a:p>
            <a:r>
              <a:rPr lang="en-US"/>
              <a:t>Review Question</a:t>
            </a:r>
            <a:endParaRPr lang="en-US" dirty="0"/>
          </a:p>
        </p:txBody>
      </p:sp>
      <p:sp>
        <p:nvSpPr>
          <p:cNvPr id="3" name="Text Placeholder 2">
            <a:extLst>
              <a:ext uri="{FF2B5EF4-FFF2-40B4-BE49-F238E27FC236}">
                <a16:creationId xmlns:a16="http://schemas.microsoft.com/office/drawing/2014/main" id="{C447976C-E90D-48FC-8F4D-2D3EEF727F77}"/>
              </a:ext>
            </a:extLst>
          </p:cNvPr>
          <p:cNvSpPr>
            <a:spLocks noGrp="1"/>
          </p:cNvSpPr>
          <p:nvPr>
            <p:ph type="body" sz="quarter" idx="10"/>
          </p:nvPr>
        </p:nvSpPr>
        <p:spPr>
          <a:xfrm>
            <a:off x="457200" y="1181100"/>
            <a:ext cx="8534400" cy="2095500"/>
          </a:xfrm>
        </p:spPr>
        <p:txBody>
          <a:bodyPr/>
          <a:lstStyle/>
          <a:p>
            <a:r>
              <a:rPr lang="en-US" dirty="0"/>
              <a:t>In contributing to the patient’s plan of care to prevent infection, which of these does the nurse understand are links in the chain of infection? </a:t>
            </a:r>
            <a:r>
              <a:rPr lang="en-US" sz="2800" i="1" dirty="0"/>
              <a:t>Select all that apply.</a:t>
            </a:r>
          </a:p>
        </p:txBody>
      </p:sp>
      <p:sp>
        <p:nvSpPr>
          <p:cNvPr id="2" name="Content Placeholder 1">
            <a:extLst>
              <a:ext uri="{FF2B5EF4-FFF2-40B4-BE49-F238E27FC236}">
                <a16:creationId xmlns:a16="http://schemas.microsoft.com/office/drawing/2014/main" id="{6B647F05-4D72-40F3-8E41-B164435F1F8E}"/>
              </a:ext>
            </a:extLst>
          </p:cNvPr>
          <p:cNvSpPr>
            <a:spLocks noGrp="1"/>
          </p:cNvSpPr>
          <p:nvPr>
            <p:ph sz="quarter" idx="11"/>
          </p:nvPr>
        </p:nvSpPr>
        <p:spPr>
          <a:xfrm>
            <a:off x="457200" y="3399968"/>
            <a:ext cx="8534400" cy="2826657"/>
          </a:xfrm>
        </p:spPr>
        <p:txBody>
          <a:bodyPr/>
          <a:lstStyle/>
          <a:p>
            <a:pPr>
              <a:buFont typeface="+mj-lt"/>
              <a:buAutoNum type="arabicPeriod"/>
            </a:pPr>
            <a:r>
              <a:rPr lang="en-US" dirty="0"/>
              <a:t>Causative agents</a:t>
            </a:r>
          </a:p>
          <a:p>
            <a:pPr>
              <a:buFont typeface="+mj-lt"/>
              <a:buAutoNum type="arabicPeriod"/>
            </a:pPr>
            <a:r>
              <a:rPr lang="en-US" dirty="0"/>
              <a:t>Transportation</a:t>
            </a:r>
          </a:p>
          <a:p>
            <a:pPr>
              <a:buFont typeface="+mj-lt"/>
              <a:buAutoNum type="arabicPeriod"/>
            </a:pPr>
            <a:r>
              <a:rPr lang="en-US" dirty="0"/>
              <a:t>Portal of entry</a:t>
            </a:r>
          </a:p>
          <a:p>
            <a:pPr>
              <a:buFont typeface="+mj-lt"/>
              <a:buAutoNum type="arabicPeriod"/>
            </a:pPr>
            <a:r>
              <a:rPr lang="en-US" dirty="0"/>
              <a:t>Defense mechanism</a:t>
            </a:r>
          </a:p>
          <a:p>
            <a:pPr>
              <a:buFont typeface="+mj-lt"/>
              <a:buAutoNum type="arabicPeriod"/>
            </a:pPr>
            <a:r>
              <a:rPr lang="en-US" dirty="0"/>
              <a:t>Portal of exit</a:t>
            </a:r>
          </a:p>
        </p:txBody>
      </p:sp>
    </p:spTree>
    <p:extLst>
      <p:ext uri="{BB962C8B-B14F-4D97-AF65-F5344CB8AC3E}">
        <p14:creationId xmlns:p14="http://schemas.microsoft.com/office/powerpoint/2010/main" val="15377595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9ED7BD-740D-4EB9-87DB-C9765EED0936}"/>
              </a:ext>
            </a:extLst>
          </p:cNvPr>
          <p:cNvSpPr>
            <a:spLocks noGrp="1"/>
          </p:cNvSpPr>
          <p:nvPr>
            <p:ph type="title"/>
          </p:nvPr>
        </p:nvSpPr>
        <p:spPr/>
        <p:txBody>
          <a:bodyPr/>
          <a:lstStyle/>
          <a:p>
            <a:r>
              <a:rPr lang="en-US"/>
              <a:t>Review Question Answer</a:t>
            </a:r>
            <a:endParaRPr lang="en-US" dirty="0"/>
          </a:p>
        </p:txBody>
      </p:sp>
      <p:sp>
        <p:nvSpPr>
          <p:cNvPr id="3" name="Text Placeholder 2">
            <a:extLst>
              <a:ext uri="{FF2B5EF4-FFF2-40B4-BE49-F238E27FC236}">
                <a16:creationId xmlns:a16="http://schemas.microsoft.com/office/drawing/2014/main" id="{C447976C-E90D-48FC-8F4D-2D3EEF727F77}"/>
              </a:ext>
            </a:extLst>
          </p:cNvPr>
          <p:cNvSpPr>
            <a:spLocks noGrp="1"/>
          </p:cNvSpPr>
          <p:nvPr>
            <p:ph type="body" sz="quarter" idx="10"/>
          </p:nvPr>
        </p:nvSpPr>
        <p:spPr>
          <a:xfrm>
            <a:off x="457200" y="1219200"/>
            <a:ext cx="8534400" cy="533400"/>
          </a:xfrm>
        </p:spPr>
        <p:txBody>
          <a:bodyPr/>
          <a:lstStyle/>
          <a:p>
            <a:r>
              <a:rPr lang="en-US" dirty="0"/>
              <a:t>Correct Answer: </a:t>
            </a:r>
            <a:r>
              <a:rPr lang="en-US" b="1" dirty="0">
                <a:solidFill>
                  <a:srgbClr val="28805C"/>
                </a:solidFill>
              </a:rPr>
              <a:t>1, 3, 5</a:t>
            </a:r>
          </a:p>
        </p:txBody>
      </p:sp>
    </p:spTree>
    <p:extLst>
      <p:ext uri="{BB962C8B-B14F-4D97-AF65-F5344CB8AC3E}">
        <p14:creationId xmlns:p14="http://schemas.microsoft.com/office/powerpoint/2010/main" val="4478261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9ED7BD-740D-4EB9-87DB-C9765EED0936}"/>
              </a:ext>
            </a:extLst>
          </p:cNvPr>
          <p:cNvSpPr>
            <a:spLocks noGrp="1"/>
          </p:cNvSpPr>
          <p:nvPr>
            <p:ph type="title"/>
          </p:nvPr>
        </p:nvSpPr>
        <p:spPr/>
        <p:txBody>
          <a:bodyPr/>
          <a:lstStyle/>
          <a:p>
            <a:r>
              <a:rPr lang="en-US" dirty="0"/>
              <a:t>Review Question (continued_1)</a:t>
            </a:r>
          </a:p>
        </p:txBody>
      </p:sp>
      <p:sp>
        <p:nvSpPr>
          <p:cNvPr id="3" name="Text Placeholder 2">
            <a:extLst>
              <a:ext uri="{FF2B5EF4-FFF2-40B4-BE49-F238E27FC236}">
                <a16:creationId xmlns:a16="http://schemas.microsoft.com/office/drawing/2014/main" id="{C447976C-E90D-48FC-8F4D-2D3EEF727F77}"/>
              </a:ext>
            </a:extLst>
          </p:cNvPr>
          <p:cNvSpPr>
            <a:spLocks noGrp="1"/>
          </p:cNvSpPr>
          <p:nvPr>
            <p:ph type="body" sz="quarter" idx="10"/>
          </p:nvPr>
        </p:nvSpPr>
        <p:spPr>
          <a:xfrm>
            <a:off x="457200" y="1181100"/>
            <a:ext cx="8534400" cy="1562100"/>
          </a:xfrm>
        </p:spPr>
        <p:txBody>
          <a:bodyPr/>
          <a:lstStyle/>
          <a:p>
            <a:r>
              <a:rPr lang="en-US" dirty="0"/>
              <a:t>In collecting patient data, which of these would the nurse recognize as signs/symptoms of </a:t>
            </a:r>
            <a:r>
              <a:rPr lang="en-US"/>
              <a:t>a localized infection</a:t>
            </a:r>
            <a:r>
              <a:rPr lang="en-US" dirty="0"/>
              <a:t>? </a:t>
            </a:r>
            <a:r>
              <a:rPr lang="en-US" sz="2800" i="1" dirty="0"/>
              <a:t>Select all that apply.</a:t>
            </a:r>
          </a:p>
        </p:txBody>
      </p:sp>
      <p:sp>
        <p:nvSpPr>
          <p:cNvPr id="2" name="Content Placeholder 1">
            <a:extLst>
              <a:ext uri="{FF2B5EF4-FFF2-40B4-BE49-F238E27FC236}">
                <a16:creationId xmlns:a16="http://schemas.microsoft.com/office/drawing/2014/main" id="{6B647F05-4D72-40F3-8E41-B164435F1F8E}"/>
              </a:ext>
            </a:extLst>
          </p:cNvPr>
          <p:cNvSpPr>
            <a:spLocks noGrp="1"/>
          </p:cNvSpPr>
          <p:nvPr>
            <p:ph sz="quarter" idx="11"/>
          </p:nvPr>
        </p:nvSpPr>
        <p:spPr>
          <a:xfrm>
            <a:off x="457200" y="2788920"/>
            <a:ext cx="8534400" cy="2971800"/>
          </a:xfrm>
        </p:spPr>
        <p:txBody>
          <a:bodyPr/>
          <a:lstStyle/>
          <a:p>
            <a:pPr>
              <a:buFont typeface="+mj-lt"/>
              <a:buAutoNum type="arabicPeriod"/>
            </a:pPr>
            <a:r>
              <a:rPr lang="en-US" dirty="0"/>
              <a:t>Anorexia</a:t>
            </a:r>
          </a:p>
          <a:p>
            <a:pPr>
              <a:buFont typeface="+mj-lt"/>
              <a:buAutoNum type="arabicPeriod"/>
            </a:pPr>
            <a:r>
              <a:rPr lang="en-US" dirty="0"/>
              <a:t>Malaise</a:t>
            </a:r>
          </a:p>
          <a:p>
            <a:pPr>
              <a:buFont typeface="+mj-lt"/>
              <a:buAutoNum type="arabicPeriod"/>
            </a:pPr>
            <a:r>
              <a:rPr lang="en-US" dirty="0"/>
              <a:t>Redness</a:t>
            </a:r>
          </a:p>
          <a:p>
            <a:pPr>
              <a:buFont typeface="+mj-lt"/>
              <a:buAutoNum type="arabicPeriod"/>
            </a:pPr>
            <a:r>
              <a:rPr lang="en-US" dirty="0"/>
              <a:t>Swelling </a:t>
            </a:r>
          </a:p>
          <a:p>
            <a:pPr>
              <a:buFont typeface="+mj-lt"/>
              <a:buAutoNum type="arabicPeriod"/>
            </a:pPr>
            <a:r>
              <a:rPr lang="en-US" dirty="0"/>
              <a:t>Warmth</a:t>
            </a:r>
          </a:p>
        </p:txBody>
      </p:sp>
    </p:spTree>
    <p:extLst>
      <p:ext uri="{BB962C8B-B14F-4D97-AF65-F5344CB8AC3E}">
        <p14:creationId xmlns:p14="http://schemas.microsoft.com/office/powerpoint/2010/main" val="32455395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9ED7BD-740D-4EB9-87DB-C9765EED0936}"/>
              </a:ext>
            </a:extLst>
          </p:cNvPr>
          <p:cNvSpPr>
            <a:spLocks noGrp="1"/>
          </p:cNvSpPr>
          <p:nvPr>
            <p:ph type="title"/>
          </p:nvPr>
        </p:nvSpPr>
        <p:spPr/>
        <p:txBody>
          <a:bodyPr/>
          <a:lstStyle/>
          <a:p>
            <a:r>
              <a:rPr lang="en-US" dirty="0"/>
              <a:t>Review Question Answer (continued_1)</a:t>
            </a:r>
          </a:p>
        </p:txBody>
      </p:sp>
      <p:sp>
        <p:nvSpPr>
          <p:cNvPr id="3" name="Text Placeholder 2">
            <a:extLst>
              <a:ext uri="{FF2B5EF4-FFF2-40B4-BE49-F238E27FC236}">
                <a16:creationId xmlns:a16="http://schemas.microsoft.com/office/drawing/2014/main" id="{C447976C-E90D-48FC-8F4D-2D3EEF727F77}"/>
              </a:ext>
            </a:extLst>
          </p:cNvPr>
          <p:cNvSpPr>
            <a:spLocks noGrp="1"/>
          </p:cNvSpPr>
          <p:nvPr>
            <p:ph type="body" sz="quarter" idx="10"/>
          </p:nvPr>
        </p:nvSpPr>
        <p:spPr>
          <a:xfrm>
            <a:off x="457200" y="1219200"/>
            <a:ext cx="8534400" cy="609600"/>
          </a:xfrm>
        </p:spPr>
        <p:txBody>
          <a:bodyPr/>
          <a:lstStyle/>
          <a:p>
            <a:r>
              <a:rPr lang="en-US" dirty="0"/>
              <a:t>Correct Answer: </a:t>
            </a:r>
            <a:r>
              <a:rPr lang="en-US" b="1" dirty="0">
                <a:solidFill>
                  <a:srgbClr val="28805C"/>
                </a:solidFill>
              </a:rPr>
              <a:t>3, 4, 5</a:t>
            </a:r>
          </a:p>
        </p:txBody>
      </p:sp>
    </p:spTree>
    <p:extLst>
      <p:ext uri="{BB962C8B-B14F-4D97-AF65-F5344CB8AC3E}">
        <p14:creationId xmlns:p14="http://schemas.microsoft.com/office/powerpoint/2010/main" val="10771445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9ED7BD-740D-4EB9-87DB-C9765EED0936}"/>
              </a:ext>
            </a:extLst>
          </p:cNvPr>
          <p:cNvSpPr>
            <a:spLocks noGrp="1"/>
          </p:cNvSpPr>
          <p:nvPr>
            <p:ph type="title"/>
          </p:nvPr>
        </p:nvSpPr>
        <p:spPr/>
        <p:txBody>
          <a:bodyPr/>
          <a:lstStyle/>
          <a:p>
            <a:r>
              <a:rPr lang="en-US" dirty="0"/>
              <a:t>Review Question (continued_2)</a:t>
            </a:r>
          </a:p>
        </p:txBody>
      </p:sp>
      <p:sp>
        <p:nvSpPr>
          <p:cNvPr id="3" name="Text Placeholder 2">
            <a:extLst>
              <a:ext uri="{FF2B5EF4-FFF2-40B4-BE49-F238E27FC236}">
                <a16:creationId xmlns:a16="http://schemas.microsoft.com/office/drawing/2014/main" id="{C447976C-E90D-48FC-8F4D-2D3EEF727F77}"/>
              </a:ext>
            </a:extLst>
          </p:cNvPr>
          <p:cNvSpPr>
            <a:spLocks noGrp="1"/>
          </p:cNvSpPr>
          <p:nvPr>
            <p:ph type="body" sz="quarter" idx="10"/>
          </p:nvPr>
        </p:nvSpPr>
        <p:spPr>
          <a:xfrm>
            <a:off x="457200" y="1181100"/>
            <a:ext cx="8534400" cy="1409700"/>
          </a:xfrm>
        </p:spPr>
        <p:txBody>
          <a:bodyPr/>
          <a:lstStyle/>
          <a:p>
            <a:r>
              <a:rPr lang="en-US" dirty="0"/>
              <a:t>The nurse would be correct in explaining to a patient that innate immunity is obtained in which of the following ways? </a:t>
            </a:r>
          </a:p>
        </p:txBody>
      </p:sp>
      <p:sp>
        <p:nvSpPr>
          <p:cNvPr id="2" name="Content Placeholder 1">
            <a:extLst>
              <a:ext uri="{FF2B5EF4-FFF2-40B4-BE49-F238E27FC236}">
                <a16:creationId xmlns:a16="http://schemas.microsoft.com/office/drawing/2014/main" id="{6B647F05-4D72-40F3-8E41-B164435F1F8E}"/>
              </a:ext>
            </a:extLst>
          </p:cNvPr>
          <p:cNvSpPr>
            <a:spLocks noGrp="1"/>
          </p:cNvSpPr>
          <p:nvPr>
            <p:ph sz="quarter" idx="11"/>
          </p:nvPr>
        </p:nvSpPr>
        <p:spPr>
          <a:xfrm>
            <a:off x="457200" y="2800896"/>
            <a:ext cx="8534400" cy="2438400"/>
          </a:xfrm>
          <a:prstGeom prst="rect">
            <a:avLst/>
          </a:prstGeom>
        </p:spPr>
        <p:txBody>
          <a:bodyPr/>
          <a:lstStyle/>
          <a:p>
            <a:pPr>
              <a:buFont typeface="+mj-lt"/>
              <a:buAutoNum type="arabicPeriod"/>
            </a:pPr>
            <a:r>
              <a:rPr lang="en-US" dirty="0"/>
              <a:t>Genetically</a:t>
            </a:r>
          </a:p>
          <a:p>
            <a:pPr>
              <a:buFont typeface="+mj-lt"/>
              <a:buAutoNum type="arabicPeriod"/>
            </a:pPr>
            <a:r>
              <a:rPr lang="en-US" dirty="0"/>
              <a:t>Immunoglobulin injection</a:t>
            </a:r>
          </a:p>
          <a:p>
            <a:pPr>
              <a:buFont typeface="+mj-lt"/>
              <a:buAutoNum type="arabicPeriod"/>
            </a:pPr>
            <a:r>
              <a:rPr lang="en-US" dirty="0"/>
              <a:t>Organism exposure</a:t>
            </a:r>
          </a:p>
          <a:p>
            <a:pPr>
              <a:buFont typeface="+mj-lt"/>
              <a:buAutoNum type="arabicPeriod"/>
            </a:pPr>
            <a:r>
              <a:rPr lang="en-US" dirty="0"/>
              <a:t>Vaccine</a:t>
            </a:r>
          </a:p>
        </p:txBody>
      </p:sp>
    </p:spTree>
    <p:extLst>
      <p:ext uri="{BB962C8B-B14F-4D97-AF65-F5344CB8AC3E}">
        <p14:creationId xmlns:p14="http://schemas.microsoft.com/office/powerpoint/2010/main" val="23655385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9ED7BD-740D-4EB9-87DB-C9765EED0936}"/>
              </a:ext>
            </a:extLst>
          </p:cNvPr>
          <p:cNvSpPr>
            <a:spLocks noGrp="1"/>
          </p:cNvSpPr>
          <p:nvPr>
            <p:ph type="title"/>
          </p:nvPr>
        </p:nvSpPr>
        <p:spPr/>
        <p:txBody>
          <a:bodyPr/>
          <a:lstStyle/>
          <a:p>
            <a:r>
              <a:rPr lang="en-US" dirty="0"/>
              <a:t>Review Question Answer (continued_2)</a:t>
            </a:r>
          </a:p>
        </p:txBody>
      </p:sp>
      <p:sp>
        <p:nvSpPr>
          <p:cNvPr id="3" name="Text Placeholder 2">
            <a:extLst>
              <a:ext uri="{FF2B5EF4-FFF2-40B4-BE49-F238E27FC236}">
                <a16:creationId xmlns:a16="http://schemas.microsoft.com/office/drawing/2014/main" id="{C447976C-E90D-48FC-8F4D-2D3EEF727F77}"/>
              </a:ext>
            </a:extLst>
          </p:cNvPr>
          <p:cNvSpPr>
            <a:spLocks noGrp="1"/>
          </p:cNvSpPr>
          <p:nvPr>
            <p:ph type="body" sz="quarter" idx="10"/>
          </p:nvPr>
        </p:nvSpPr>
        <p:spPr/>
        <p:txBody>
          <a:bodyPr/>
          <a:lstStyle/>
          <a:p>
            <a:r>
              <a:rPr lang="en-US" dirty="0"/>
              <a:t>Correct Answer: </a:t>
            </a:r>
            <a:r>
              <a:rPr lang="en-US" b="1" dirty="0">
                <a:solidFill>
                  <a:srgbClr val="28805C"/>
                </a:solidFill>
              </a:rPr>
              <a:t>1</a:t>
            </a:r>
            <a:endParaRPr lang="en-US" b="1" dirty="0"/>
          </a:p>
        </p:txBody>
      </p:sp>
    </p:spTree>
    <p:extLst>
      <p:ext uri="{BB962C8B-B14F-4D97-AF65-F5344CB8AC3E}">
        <p14:creationId xmlns:p14="http://schemas.microsoft.com/office/powerpoint/2010/main" val="32768191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9ED7BD-740D-4EB9-87DB-C9765EED0936}"/>
              </a:ext>
            </a:extLst>
          </p:cNvPr>
          <p:cNvSpPr>
            <a:spLocks noGrp="1"/>
          </p:cNvSpPr>
          <p:nvPr>
            <p:ph type="title"/>
          </p:nvPr>
        </p:nvSpPr>
        <p:spPr/>
        <p:txBody>
          <a:bodyPr/>
          <a:lstStyle/>
          <a:p>
            <a:r>
              <a:rPr lang="en-US" dirty="0"/>
              <a:t>Review Question (continued_3)</a:t>
            </a:r>
          </a:p>
        </p:txBody>
      </p:sp>
      <p:sp>
        <p:nvSpPr>
          <p:cNvPr id="3" name="Text Placeholder 2">
            <a:extLst>
              <a:ext uri="{FF2B5EF4-FFF2-40B4-BE49-F238E27FC236}">
                <a16:creationId xmlns:a16="http://schemas.microsoft.com/office/drawing/2014/main" id="{C447976C-E90D-48FC-8F4D-2D3EEF727F77}"/>
              </a:ext>
            </a:extLst>
          </p:cNvPr>
          <p:cNvSpPr>
            <a:spLocks noGrp="1"/>
          </p:cNvSpPr>
          <p:nvPr>
            <p:ph type="body" sz="quarter" idx="10"/>
          </p:nvPr>
        </p:nvSpPr>
        <p:spPr>
          <a:xfrm>
            <a:off x="457200" y="1181100"/>
            <a:ext cx="8534400" cy="2095500"/>
          </a:xfrm>
        </p:spPr>
        <p:txBody>
          <a:bodyPr/>
          <a:lstStyle/>
          <a:p>
            <a:r>
              <a:rPr lang="en-US" spc="-30" dirty="0"/>
              <a:t>In contributing to a patient’s plan of care to prevent infection, which of these does the nurse understand assists in preventing </a:t>
            </a:r>
            <a:r>
              <a:rPr lang="en-US" i="1" spc="-30" dirty="0"/>
              <a:t>C. difficile</a:t>
            </a:r>
            <a:r>
              <a:rPr lang="en-US" dirty="0"/>
              <a:t> infection? </a:t>
            </a:r>
            <a:r>
              <a:rPr lang="en-US" i="1" dirty="0"/>
              <a:t>Select all that apply.</a:t>
            </a:r>
          </a:p>
        </p:txBody>
      </p:sp>
      <p:sp>
        <p:nvSpPr>
          <p:cNvPr id="2" name="Content Placeholder 1">
            <a:extLst>
              <a:ext uri="{FF2B5EF4-FFF2-40B4-BE49-F238E27FC236}">
                <a16:creationId xmlns:a16="http://schemas.microsoft.com/office/drawing/2014/main" id="{6B647F05-4D72-40F3-8E41-B164435F1F8E}"/>
              </a:ext>
            </a:extLst>
          </p:cNvPr>
          <p:cNvSpPr>
            <a:spLocks noGrp="1"/>
          </p:cNvSpPr>
          <p:nvPr>
            <p:ph sz="quarter" idx="11"/>
          </p:nvPr>
        </p:nvSpPr>
        <p:spPr>
          <a:xfrm>
            <a:off x="457200" y="3334656"/>
            <a:ext cx="8534400" cy="2971800"/>
          </a:xfrm>
        </p:spPr>
        <p:txBody>
          <a:bodyPr/>
          <a:lstStyle/>
          <a:p>
            <a:pPr>
              <a:buFont typeface="+mj-lt"/>
              <a:buAutoNum type="arabicPeriod"/>
            </a:pPr>
            <a:r>
              <a:rPr lang="en-US" dirty="0"/>
              <a:t>Avoiding unnecessary antibiotics</a:t>
            </a:r>
          </a:p>
          <a:p>
            <a:pPr>
              <a:buFont typeface="+mj-lt"/>
              <a:buAutoNum type="arabicPeriod"/>
            </a:pPr>
            <a:r>
              <a:rPr lang="en-US" dirty="0"/>
              <a:t>Frequent hand washing</a:t>
            </a:r>
          </a:p>
          <a:p>
            <a:pPr>
              <a:buFont typeface="+mj-lt"/>
              <a:buAutoNum type="arabicPeriod"/>
            </a:pPr>
            <a:r>
              <a:rPr lang="en-US" dirty="0"/>
              <a:t>Using contact precautions</a:t>
            </a:r>
          </a:p>
          <a:p>
            <a:pPr>
              <a:buFont typeface="+mj-lt"/>
              <a:buAutoNum type="arabicPeriod"/>
            </a:pPr>
            <a:r>
              <a:rPr lang="en-US" dirty="0"/>
              <a:t>Hand hygiene with alcohol-based rubs</a:t>
            </a:r>
          </a:p>
          <a:p>
            <a:pPr>
              <a:buFont typeface="+mj-lt"/>
              <a:buAutoNum type="arabicPeriod"/>
            </a:pPr>
            <a:r>
              <a:rPr lang="en-US" dirty="0"/>
              <a:t>Use of lidless toilets</a:t>
            </a:r>
          </a:p>
        </p:txBody>
      </p:sp>
    </p:spTree>
    <p:extLst>
      <p:ext uri="{BB962C8B-B14F-4D97-AF65-F5344CB8AC3E}">
        <p14:creationId xmlns:p14="http://schemas.microsoft.com/office/powerpoint/2010/main" val="26897742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9ED7BD-740D-4EB9-87DB-C9765EED0936}"/>
              </a:ext>
            </a:extLst>
          </p:cNvPr>
          <p:cNvSpPr>
            <a:spLocks noGrp="1"/>
          </p:cNvSpPr>
          <p:nvPr>
            <p:ph type="title"/>
          </p:nvPr>
        </p:nvSpPr>
        <p:spPr/>
        <p:txBody>
          <a:bodyPr/>
          <a:lstStyle/>
          <a:p>
            <a:r>
              <a:rPr lang="en-US" dirty="0"/>
              <a:t>Review Question Answer (continued_3)</a:t>
            </a:r>
          </a:p>
        </p:txBody>
      </p:sp>
      <p:sp>
        <p:nvSpPr>
          <p:cNvPr id="3" name="Text Placeholder 2">
            <a:extLst>
              <a:ext uri="{FF2B5EF4-FFF2-40B4-BE49-F238E27FC236}">
                <a16:creationId xmlns:a16="http://schemas.microsoft.com/office/drawing/2014/main" id="{C447976C-E90D-48FC-8F4D-2D3EEF727F77}"/>
              </a:ext>
            </a:extLst>
          </p:cNvPr>
          <p:cNvSpPr>
            <a:spLocks noGrp="1"/>
          </p:cNvSpPr>
          <p:nvPr>
            <p:ph type="body" sz="quarter" idx="10"/>
          </p:nvPr>
        </p:nvSpPr>
        <p:spPr>
          <a:xfrm>
            <a:off x="457200" y="1219200"/>
            <a:ext cx="8534400" cy="609600"/>
          </a:xfrm>
        </p:spPr>
        <p:txBody>
          <a:bodyPr/>
          <a:lstStyle/>
          <a:p>
            <a:r>
              <a:rPr lang="en-US" dirty="0"/>
              <a:t>Correct Answer: </a:t>
            </a:r>
            <a:r>
              <a:rPr lang="en-US" b="1" dirty="0">
                <a:solidFill>
                  <a:srgbClr val="28805C"/>
                </a:solidFill>
              </a:rPr>
              <a:t>1, 2, 3</a:t>
            </a:r>
          </a:p>
        </p:txBody>
      </p:sp>
    </p:spTree>
    <p:extLst>
      <p:ext uri="{BB962C8B-B14F-4D97-AF65-F5344CB8AC3E}">
        <p14:creationId xmlns:p14="http://schemas.microsoft.com/office/powerpoint/2010/main" val="12592204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9ED7BD-740D-4EB9-87DB-C9765EED0936}"/>
              </a:ext>
            </a:extLst>
          </p:cNvPr>
          <p:cNvSpPr>
            <a:spLocks noGrp="1"/>
          </p:cNvSpPr>
          <p:nvPr>
            <p:ph type="title"/>
          </p:nvPr>
        </p:nvSpPr>
        <p:spPr/>
        <p:txBody>
          <a:bodyPr/>
          <a:lstStyle/>
          <a:p>
            <a:r>
              <a:rPr lang="en-US" dirty="0"/>
              <a:t>Review Question (continued_4)</a:t>
            </a:r>
          </a:p>
        </p:txBody>
      </p:sp>
      <p:sp>
        <p:nvSpPr>
          <p:cNvPr id="3" name="Text Placeholder 2">
            <a:extLst>
              <a:ext uri="{FF2B5EF4-FFF2-40B4-BE49-F238E27FC236}">
                <a16:creationId xmlns:a16="http://schemas.microsoft.com/office/drawing/2014/main" id="{C447976C-E90D-48FC-8F4D-2D3EEF727F77}"/>
              </a:ext>
            </a:extLst>
          </p:cNvPr>
          <p:cNvSpPr>
            <a:spLocks noGrp="1"/>
          </p:cNvSpPr>
          <p:nvPr>
            <p:ph type="body" sz="quarter" idx="10"/>
          </p:nvPr>
        </p:nvSpPr>
        <p:spPr>
          <a:xfrm>
            <a:off x="457200" y="1181100"/>
            <a:ext cx="8534400" cy="1485900"/>
          </a:xfrm>
        </p:spPr>
        <p:txBody>
          <a:bodyPr/>
          <a:lstStyle/>
          <a:p>
            <a:r>
              <a:rPr lang="en-US" dirty="0"/>
              <a:t>Which of these actions would the nurse take to provide safe anti-infective medication administration? </a:t>
            </a:r>
            <a:r>
              <a:rPr lang="en-US" sz="2800" i="1" dirty="0"/>
              <a:t>Select all that apply.</a:t>
            </a:r>
          </a:p>
        </p:txBody>
      </p:sp>
      <p:sp>
        <p:nvSpPr>
          <p:cNvPr id="2" name="Content Placeholder 1">
            <a:extLst>
              <a:ext uri="{FF2B5EF4-FFF2-40B4-BE49-F238E27FC236}">
                <a16:creationId xmlns:a16="http://schemas.microsoft.com/office/drawing/2014/main" id="{6B647F05-4D72-40F3-8E41-B164435F1F8E}"/>
              </a:ext>
            </a:extLst>
          </p:cNvPr>
          <p:cNvSpPr>
            <a:spLocks noGrp="1"/>
          </p:cNvSpPr>
          <p:nvPr>
            <p:ph sz="quarter" idx="11"/>
          </p:nvPr>
        </p:nvSpPr>
        <p:spPr>
          <a:xfrm>
            <a:off x="457200" y="2819400"/>
            <a:ext cx="8534400" cy="2971800"/>
          </a:xfrm>
        </p:spPr>
        <p:txBody>
          <a:bodyPr/>
          <a:lstStyle/>
          <a:p>
            <a:pPr>
              <a:buFont typeface="+mj-lt"/>
              <a:buAutoNum type="arabicPeriod"/>
            </a:pPr>
            <a:r>
              <a:rPr lang="en-US" dirty="0"/>
              <a:t>Check patient allergies.</a:t>
            </a:r>
          </a:p>
          <a:p>
            <a:pPr>
              <a:buFont typeface="+mj-lt"/>
              <a:buAutoNum type="arabicPeriod"/>
            </a:pPr>
            <a:r>
              <a:rPr lang="en-US" dirty="0"/>
              <a:t>Obtain cultures after giving anti-infective.</a:t>
            </a:r>
          </a:p>
          <a:p>
            <a:pPr>
              <a:buFont typeface="+mj-lt"/>
              <a:buAutoNum type="arabicPeriod"/>
            </a:pPr>
            <a:r>
              <a:rPr lang="en-US" dirty="0"/>
              <a:t>Monitor peak/trough results.</a:t>
            </a:r>
          </a:p>
          <a:p>
            <a:pPr>
              <a:buFont typeface="+mj-lt"/>
              <a:buAutoNum type="arabicPeriod"/>
            </a:pPr>
            <a:r>
              <a:rPr lang="en-US" dirty="0"/>
              <a:t>Report white lesions on tongue. </a:t>
            </a:r>
          </a:p>
          <a:p>
            <a:pPr>
              <a:buFont typeface="+mj-lt"/>
              <a:buAutoNum type="arabicPeriod"/>
            </a:pPr>
            <a:r>
              <a:rPr lang="en-US" dirty="0"/>
              <a:t>Review normal drug dose range. </a:t>
            </a:r>
          </a:p>
        </p:txBody>
      </p:sp>
    </p:spTree>
    <p:extLst>
      <p:ext uri="{BB962C8B-B14F-4D97-AF65-F5344CB8AC3E}">
        <p14:creationId xmlns:p14="http://schemas.microsoft.com/office/powerpoint/2010/main" val="9925827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9ED7BD-740D-4EB9-87DB-C9765EED0936}"/>
              </a:ext>
            </a:extLst>
          </p:cNvPr>
          <p:cNvSpPr>
            <a:spLocks noGrp="1"/>
          </p:cNvSpPr>
          <p:nvPr>
            <p:ph type="title"/>
          </p:nvPr>
        </p:nvSpPr>
        <p:spPr/>
        <p:txBody>
          <a:bodyPr/>
          <a:lstStyle/>
          <a:p>
            <a:r>
              <a:rPr lang="en-US" dirty="0"/>
              <a:t>Review Question Answer (continued_4)</a:t>
            </a:r>
          </a:p>
        </p:txBody>
      </p:sp>
      <p:sp>
        <p:nvSpPr>
          <p:cNvPr id="3" name="Text Placeholder 2">
            <a:extLst>
              <a:ext uri="{FF2B5EF4-FFF2-40B4-BE49-F238E27FC236}">
                <a16:creationId xmlns:a16="http://schemas.microsoft.com/office/drawing/2014/main" id="{C447976C-E90D-48FC-8F4D-2D3EEF727F77}"/>
              </a:ext>
            </a:extLst>
          </p:cNvPr>
          <p:cNvSpPr>
            <a:spLocks noGrp="1"/>
          </p:cNvSpPr>
          <p:nvPr>
            <p:ph type="body" sz="quarter" idx="10"/>
          </p:nvPr>
        </p:nvSpPr>
        <p:spPr/>
        <p:txBody>
          <a:bodyPr/>
          <a:lstStyle/>
          <a:p>
            <a:r>
              <a:rPr lang="en-US" dirty="0"/>
              <a:t>Correct Answer: </a:t>
            </a:r>
            <a:r>
              <a:rPr lang="en-US" b="1" dirty="0">
                <a:solidFill>
                  <a:srgbClr val="28805C"/>
                </a:solidFill>
              </a:rPr>
              <a:t>1, 3, 4, 5</a:t>
            </a:r>
            <a:endParaRPr lang="en-US" b="1" dirty="0"/>
          </a:p>
        </p:txBody>
      </p:sp>
    </p:spTree>
    <p:extLst>
      <p:ext uri="{BB962C8B-B14F-4D97-AF65-F5344CB8AC3E}">
        <p14:creationId xmlns:p14="http://schemas.microsoft.com/office/powerpoint/2010/main" val="1070756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492B2A1-517D-40C5-8BF2-FA09F57398C0}"/>
              </a:ext>
            </a:extLst>
          </p:cNvPr>
          <p:cNvSpPr>
            <a:spLocks noGrp="1" noChangeArrowheads="1"/>
          </p:cNvSpPr>
          <p:nvPr>
            <p:ph type="title"/>
          </p:nvPr>
        </p:nvSpPr>
        <p:spPr/>
        <p:txBody>
          <a:bodyPr/>
          <a:lstStyle/>
          <a:p>
            <a:r>
              <a:rPr lang="en-US" altLang="en-US"/>
              <a:t>Link 2: Reservoir</a:t>
            </a:r>
            <a:endParaRPr lang="en-US" altLang="en-US" dirty="0"/>
          </a:p>
        </p:txBody>
      </p:sp>
      <p:sp>
        <p:nvSpPr>
          <p:cNvPr id="12290" name="Rectangle 3">
            <a:extLst>
              <a:ext uri="{FF2B5EF4-FFF2-40B4-BE49-F238E27FC236}">
                <a16:creationId xmlns:a16="http://schemas.microsoft.com/office/drawing/2014/main" id="{5B449676-FC6D-4951-A8E6-4576C211F93E}"/>
              </a:ext>
            </a:extLst>
          </p:cNvPr>
          <p:cNvSpPr>
            <a:spLocks noGrp="1" noChangeArrowheads="1"/>
          </p:cNvSpPr>
          <p:nvPr>
            <p:ph idx="1"/>
          </p:nvPr>
        </p:nvSpPr>
        <p:spPr/>
        <p:txBody>
          <a:bodyPr/>
          <a:lstStyle/>
          <a:p>
            <a:r>
              <a:rPr lang="en-US" altLang="en-US" dirty="0"/>
              <a:t>Environmental home for infectious agents </a:t>
            </a:r>
          </a:p>
          <a:p>
            <a:pPr lvl="1"/>
            <a:r>
              <a:rPr lang="en-US" altLang="en-US" dirty="0"/>
              <a:t>Animate: People, insects, animals, plants </a:t>
            </a:r>
          </a:p>
          <a:p>
            <a:pPr lvl="1"/>
            <a:r>
              <a:rPr lang="en-US" altLang="en-US" dirty="0"/>
              <a:t>Inanimate: Water, soil, medical devices</a:t>
            </a:r>
          </a:p>
        </p:txBody>
      </p:sp>
    </p:spTree>
    <p:extLst>
      <p:ext uri="{BB962C8B-B14F-4D97-AF65-F5344CB8AC3E}">
        <p14:creationId xmlns:p14="http://schemas.microsoft.com/office/powerpoint/2010/main" val="3875452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E1DE51A-BBF8-40D5-AFCE-EAA04A976A1A}"/>
              </a:ext>
            </a:extLst>
          </p:cNvPr>
          <p:cNvSpPr>
            <a:spLocks noGrp="1" noChangeArrowheads="1"/>
          </p:cNvSpPr>
          <p:nvPr>
            <p:ph type="title"/>
          </p:nvPr>
        </p:nvSpPr>
        <p:spPr/>
        <p:txBody>
          <a:bodyPr/>
          <a:lstStyle/>
          <a:p>
            <a:r>
              <a:rPr lang="en-US" altLang="en-US" dirty="0"/>
              <a:t>Link 3: Portal of Exit</a:t>
            </a:r>
          </a:p>
        </p:txBody>
      </p:sp>
      <p:sp>
        <p:nvSpPr>
          <p:cNvPr id="13314" name="Rectangle 3">
            <a:extLst>
              <a:ext uri="{FF2B5EF4-FFF2-40B4-BE49-F238E27FC236}">
                <a16:creationId xmlns:a16="http://schemas.microsoft.com/office/drawing/2014/main" id="{3A3538FD-46B7-4D9C-B885-74082318F44F}"/>
              </a:ext>
            </a:extLst>
          </p:cNvPr>
          <p:cNvSpPr>
            <a:spLocks noGrp="1" noChangeArrowheads="1"/>
          </p:cNvSpPr>
          <p:nvPr>
            <p:ph idx="1"/>
          </p:nvPr>
        </p:nvSpPr>
        <p:spPr/>
        <p:txBody>
          <a:bodyPr/>
          <a:lstStyle/>
          <a:p>
            <a:r>
              <a:rPr lang="en-GB" altLang="en-US" dirty="0"/>
              <a:t>Path by which infectious agent leaves its reservoir</a:t>
            </a:r>
          </a:p>
        </p:txBody>
      </p:sp>
    </p:spTree>
    <p:extLst>
      <p:ext uri="{BB962C8B-B14F-4D97-AF65-F5344CB8AC3E}">
        <p14:creationId xmlns:p14="http://schemas.microsoft.com/office/powerpoint/2010/main" val="1576124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8584EDB-B6E4-417F-8E0F-FE8A9C036763}"/>
              </a:ext>
            </a:extLst>
          </p:cNvPr>
          <p:cNvSpPr>
            <a:spLocks noGrp="1" noChangeArrowheads="1"/>
          </p:cNvSpPr>
          <p:nvPr>
            <p:ph type="title"/>
          </p:nvPr>
        </p:nvSpPr>
        <p:spPr/>
        <p:txBody>
          <a:bodyPr/>
          <a:lstStyle/>
          <a:p>
            <a:r>
              <a:rPr lang="en-US" altLang="en-US"/>
              <a:t>Link 4: Mode of Transmission</a:t>
            </a:r>
            <a:endParaRPr lang="en-US" altLang="en-US" dirty="0"/>
          </a:p>
        </p:txBody>
      </p:sp>
      <p:sp>
        <p:nvSpPr>
          <p:cNvPr id="14338" name="Rectangle 3">
            <a:extLst>
              <a:ext uri="{FF2B5EF4-FFF2-40B4-BE49-F238E27FC236}">
                <a16:creationId xmlns:a16="http://schemas.microsoft.com/office/drawing/2014/main" id="{8FF9A66D-7AEB-484C-B2FF-32DC0CF168E7}"/>
              </a:ext>
            </a:extLst>
          </p:cNvPr>
          <p:cNvSpPr>
            <a:spLocks noGrp="1" noChangeArrowheads="1"/>
          </p:cNvSpPr>
          <p:nvPr>
            <p:ph idx="1"/>
          </p:nvPr>
        </p:nvSpPr>
        <p:spPr/>
        <p:txBody>
          <a:bodyPr/>
          <a:lstStyle/>
          <a:p>
            <a:r>
              <a:rPr lang="en-US" altLang="en-US"/>
              <a:t>Direct</a:t>
            </a:r>
          </a:p>
          <a:p>
            <a:r>
              <a:rPr lang="en-US" altLang="en-US"/>
              <a:t>Indirect </a:t>
            </a:r>
          </a:p>
        </p:txBody>
      </p:sp>
    </p:spTree>
    <p:extLst>
      <p:ext uri="{BB962C8B-B14F-4D97-AF65-F5344CB8AC3E}">
        <p14:creationId xmlns:p14="http://schemas.microsoft.com/office/powerpoint/2010/main" val="1492314474"/>
      </p:ext>
    </p:extLst>
  </p:cSld>
  <p:clrMapOvr>
    <a:masterClrMapping/>
  </p:clrMapOvr>
</p:sld>
</file>

<file path=ppt/theme/theme1.xml><?xml version="1.0" encoding="utf-8"?>
<a:theme xmlns:a="http://schemas.openxmlformats.org/drawingml/2006/main" name="Office Theme">
  <a:themeElements>
    <a:clrScheme name="FAD Nursing">
      <a:dk1>
        <a:srgbClr val="737373"/>
      </a:dk1>
      <a:lt1>
        <a:sysClr val="window" lastClr="FFFFFF"/>
      </a:lt1>
      <a:dk2>
        <a:srgbClr val="28805C"/>
      </a:dk2>
      <a:lt2>
        <a:srgbClr val="FFFFFF"/>
      </a:lt2>
      <a:accent1>
        <a:srgbClr val="28805C"/>
      </a:accent1>
      <a:accent2>
        <a:srgbClr val="737373"/>
      </a:accent2>
      <a:accent3>
        <a:srgbClr val="D99C21"/>
      </a:accent3>
      <a:accent4>
        <a:srgbClr val="C00000"/>
      </a:accent4>
      <a:accent5>
        <a:srgbClr val="BFBFBF"/>
      </a:accent5>
      <a:accent6>
        <a:srgbClr val="C2ECDB"/>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FAD_Nursing_Template_Sample.potx" id="{3A991383-4E37-45C3-BFBF-2CA8527BAB96}" vid="{4A2C48B4-D717-466E-8E9B-33A3E46463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0c73501-d892-4798-8321-2611750ec21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D98385B5E2AC949AF11150DD84F6C37" ma:contentTypeVersion="11" ma:contentTypeDescription="Create a new document." ma:contentTypeScope="" ma:versionID="36b56c1c0724fb546e3f46be05c4d6a4">
  <xsd:schema xmlns:xsd="http://www.w3.org/2001/XMLSchema" xmlns:xs="http://www.w3.org/2001/XMLSchema" xmlns:p="http://schemas.microsoft.com/office/2006/metadata/properties" xmlns:ns3="00c73501-d892-4798-8321-2611750ec216" xmlns:ns4="a592d4b5-ef12-4eb7-8b0a-4321abea656b" targetNamespace="http://schemas.microsoft.com/office/2006/metadata/properties" ma:root="true" ma:fieldsID="bc5a029c63219565ea9b56375035dac7" ns3:_="" ns4:_="">
    <xsd:import namespace="00c73501-d892-4798-8321-2611750ec216"/>
    <xsd:import namespace="a592d4b5-ef12-4eb7-8b0a-4321abea656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_activity" minOccurs="0"/>
                <xsd:element ref="ns4:SharedWithUsers" minOccurs="0"/>
                <xsd:element ref="ns4:SharedWithDetails" minOccurs="0"/>
                <xsd:element ref="ns4:SharingHintHash"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c73501-d892-4798-8321-2611750ec2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_activity" ma:index="14" nillable="true" ma:displayName="_activity" ma:hidden="true" ma:internalName="_activity">
      <xsd:simpleType>
        <xsd:restriction base="dms:Note"/>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592d4b5-ef12-4eb7-8b0a-4321abea656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C939C3-7EE7-4FC7-818E-985D0213E860}">
  <ds:schemaRefs>
    <ds:schemaRef ds:uri="http://schemas.microsoft.com/office/infopath/2007/PartnerControls"/>
    <ds:schemaRef ds:uri="http://schemas.openxmlformats.org/package/2006/metadata/core-properties"/>
    <ds:schemaRef ds:uri="http://purl.org/dc/dcmitype/"/>
    <ds:schemaRef ds:uri="00c73501-d892-4798-8321-2611750ec216"/>
    <ds:schemaRef ds:uri="a592d4b5-ef12-4eb7-8b0a-4321abea656b"/>
    <ds:schemaRef ds:uri="http://schemas.microsoft.com/office/2006/metadata/properties"/>
    <ds:schemaRef ds:uri="http://schemas.microsoft.com/office/2006/documentManagement/types"/>
    <ds:schemaRef ds:uri="http://purl.org/dc/terms/"/>
    <ds:schemaRef ds:uri="http://www.w3.org/XML/1998/namespace"/>
    <ds:schemaRef ds:uri="http://purl.org/dc/elements/1.1/"/>
  </ds:schemaRefs>
</ds:datastoreItem>
</file>

<file path=customXml/itemProps2.xml><?xml version="1.0" encoding="utf-8"?>
<ds:datastoreItem xmlns:ds="http://schemas.openxmlformats.org/officeDocument/2006/customXml" ds:itemID="{523EB0E3-5915-4E57-8F39-28F926E76D4B}">
  <ds:schemaRefs>
    <ds:schemaRef ds:uri="http://schemas.microsoft.com/sharepoint/v3/contenttype/forms"/>
  </ds:schemaRefs>
</ds:datastoreItem>
</file>

<file path=customXml/itemProps3.xml><?xml version="1.0" encoding="utf-8"?>
<ds:datastoreItem xmlns:ds="http://schemas.openxmlformats.org/officeDocument/2006/customXml" ds:itemID="{6FF7497E-9934-4D31-9926-DA3F923C36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c73501-d892-4798-8321-2611750ec216"/>
    <ds:schemaRef ds:uri="a592d4b5-ef12-4eb7-8b0a-4321abea656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71</TotalTime>
  <Words>1762</Words>
  <Application>Microsoft Office PowerPoint</Application>
  <PresentationFormat>On-screen Show (4:3)</PresentationFormat>
  <Paragraphs>394</Paragraphs>
  <Slides>69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69</vt:i4>
      </vt:variant>
    </vt:vector>
  </HeadingPairs>
  <TitlesOfParts>
    <vt:vector size="76" baseType="lpstr">
      <vt:lpstr>ＭＳ Ｐゴシック</vt:lpstr>
      <vt:lpstr>Arial</vt:lpstr>
      <vt:lpstr>Calibri</vt:lpstr>
      <vt:lpstr>Lucida Sans</vt:lpstr>
      <vt:lpstr>Times New Roman</vt:lpstr>
      <vt:lpstr>Wingdings</vt:lpstr>
      <vt:lpstr>Office Theme</vt:lpstr>
      <vt:lpstr> </vt:lpstr>
      <vt:lpstr>Learning Outcomes</vt:lpstr>
      <vt:lpstr>Infection Process</vt:lpstr>
      <vt:lpstr>Chain of Infection </vt:lpstr>
      <vt:lpstr>Link 1: Infectious (Causative) Agents</vt:lpstr>
      <vt:lpstr>Key Terms </vt:lpstr>
      <vt:lpstr>Link 2: Reservoir</vt:lpstr>
      <vt:lpstr>Link 3: Portal of Exit</vt:lpstr>
      <vt:lpstr>Link 4: Mode of Transmission</vt:lpstr>
      <vt:lpstr>Direct </vt:lpstr>
      <vt:lpstr>Direct (continued) </vt:lpstr>
      <vt:lpstr>Indirect </vt:lpstr>
      <vt:lpstr>Indirect (continued_1)</vt:lpstr>
      <vt:lpstr>Indirect (continued_2)</vt:lpstr>
      <vt:lpstr>Be Safe!</vt:lpstr>
      <vt:lpstr>Link 5: Portal of Entry</vt:lpstr>
      <vt:lpstr>Link 6: Susceptible Host</vt:lpstr>
      <vt:lpstr>Body’s Defense Mechanisms</vt:lpstr>
      <vt:lpstr>Inflammatory Response</vt:lpstr>
      <vt:lpstr>Immune System</vt:lpstr>
      <vt:lpstr>Infection</vt:lpstr>
      <vt:lpstr>Localized Infection</vt:lpstr>
      <vt:lpstr>Sepsis</vt:lpstr>
      <vt:lpstr>Laboratory Assessment</vt:lpstr>
      <vt:lpstr>Immunity</vt:lpstr>
      <vt:lpstr>Infectious Disease Examples</vt:lpstr>
      <vt:lpstr>Infectious Disease Examples (continued_1)</vt:lpstr>
      <vt:lpstr>Infectious Disease Examples (continued_2)</vt:lpstr>
      <vt:lpstr>Community Infection Control </vt:lpstr>
      <vt:lpstr>Infection Control in Health Care Agencies</vt:lpstr>
      <vt:lpstr>Health Care Associated Infections</vt:lpstr>
      <vt:lpstr>Hand Hygiene</vt:lpstr>
      <vt:lpstr>Hand Hygiene (continued_1) </vt:lpstr>
      <vt:lpstr>Hand Hygiene (continued_2)</vt:lpstr>
      <vt:lpstr>Asepsis</vt:lpstr>
      <vt:lpstr>Ultraviolet (U V) Environmental Disinfection</vt:lpstr>
      <vt:lpstr>Infection Prevention </vt:lpstr>
      <vt:lpstr>Infection Prevention Example</vt:lpstr>
      <vt:lpstr>Prevention of Respiratory Tract Infections </vt:lpstr>
      <vt:lpstr>Prevention of Genitourinary Tract Infections</vt:lpstr>
      <vt:lpstr>Prevention of Surgical Wound Infections</vt:lpstr>
      <vt:lpstr>Antibiotic-Resistant Infections</vt:lpstr>
      <vt:lpstr>Antibiotic-Resistant Infections (continued) </vt:lpstr>
      <vt:lpstr>Treatment of Infections</vt:lpstr>
      <vt:lpstr>Antibiotic-Associated Diarrhea (A A D)</vt:lpstr>
      <vt:lpstr>Clostridium Difficile</vt:lpstr>
      <vt:lpstr>Clostridium Difficile (continued)</vt:lpstr>
      <vt:lpstr> Fecal Microbiota Transplantation</vt:lpstr>
      <vt:lpstr>Fecal Microbiota Transplantation (continued) </vt:lpstr>
      <vt:lpstr>Nursing Responsibilities</vt:lpstr>
      <vt:lpstr>Patient Education</vt:lpstr>
      <vt:lpstr>Nursing Diagnoses</vt:lpstr>
      <vt:lpstr>Respiratory Tract Infections</vt:lpstr>
      <vt:lpstr>Respiratory Tract Infections (continued_1) </vt:lpstr>
      <vt:lpstr>Respiratory Tract Infections (continued_2) </vt:lpstr>
      <vt:lpstr>Gastrointestinal Tract Infections</vt:lpstr>
      <vt:lpstr>Gastrointestinal Tract Infections (continued)</vt:lpstr>
      <vt:lpstr>Genitourinary Tract Infections</vt:lpstr>
      <vt:lpstr>Genitourinary Tract Infections (continued)</vt:lpstr>
      <vt:lpstr>Review Question</vt:lpstr>
      <vt:lpstr>Review Question Answer</vt:lpstr>
      <vt:lpstr>Review Question (continued_1)</vt:lpstr>
      <vt:lpstr>Review Question Answer (continued_1)</vt:lpstr>
      <vt:lpstr>Review Question (continued_2)</vt:lpstr>
      <vt:lpstr>Review Question Answer (continued_2)</vt:lpstr>
      <vt:lpstr>Review Question (continued_3)</vt:lpstr>
      <vt:lpstr>Review Question Answer (continued_3)</vt:lpstr>
      <vt:lpstr>Review Question (continued_4)</vt:lpstr>
      <vt:lpstr>Review Question Answer (continued_4)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  Nursing Care of Patients With Infections</dc:title>
  <dc:creator>Williams and Hopper</dc:creator>
  <cp:lastModifiedBy>Paula Reeves</cp:lastModifiedBy>
  <cp:revision>128</cp:revision>
  <cp:lastPrinted>2023-08-08T18:20:12Z</cp:lastPrinted>
  <dcterms:created xsi:type="dcterms:W3CDTF">2019-01-22T06:29:46Z</dcterms:created>
  <dcterms:modified xsi:type="dcterms:W3CDTF">2023-08-08T18:20:33Z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0x0101001D98385B5E2AC949AF11150DD84F6C37</vt:lpwstr>
  </property>
  <property fmtid="{D5CDD505-2E9C-101B-9397-08002B2CF9AE}" pid="3" name="_dlc_DocIdItemGuid">
    <vt:lpwstr>647463b2-28f5-46c6-8d1e-a6b9b2370ab9</vt:lpwstr>
  </property>
  <property fmtid="{D5CDD505-2E9C-101B-9397-08002B2CF9AE}" pid="4" name="Category">
    <vt:lpwstr>.F.A. Davis</vt:lpwstr>
  </property>
  <property fmtid="{D5CDD505-2E9C-101B-9397-08002B2CF9AE}" pid="5" name="v7hm">
    <vt:lpwstr/>
  </property>
  <property fmtid="{D5CDD505-2E9C-101B-9397-08002B2CF9AE}" pid="6" name="Sub-Category">
    <vt:lpwstr>FAD Powerpiont Presentations</vt:lpwstr>
  </property>
  <property fmtid="{D5CDD505-2E9C-101B-9397-08002B2CF9AE}" pid="7" name="SortOrder">
    <vt:lpwstr/>
  </property>
  <property fmtid="{D5CDD505-2E9C-101B-9397-08002B2CF9AE}" pid="8" name="_dlc_DocId">
    <vt:lpwstr>HESUHV4WET5P-708-25</vt:lpwstr>
  </property>
  <property fmtid="{D5CDD505-2E9C-101B-9397-08002B2CF9AE}" pid="9" name="_dlc_DocIdUrl">
    <vt:lpwstr>http://portal.fadavis.com/marketing/_layouts/15/DocIdRedir.aspx?ID=HESUHV4WET5P-708-25, HESUHV4WET5P-708-25</vt:lpwstr>
  </property>
  <property fmtid="{D5CDD505-2E9C-101B-9397-08002B2CF9AE}" pid="10" name="Tertiary Category">
    <vt:lpwstr/>
  </property>
</Properties>
</file>