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E6ADA-12D7-4DEF-8C57-F62BCB27D78F}" type="datetimeFigureOut">
              <a:rPr lang="en-US" smtClean="0"/>
              <a:t>9/26/2024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8985D8E-68C0-42CE-BFAD-330425AC018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686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6ADA-12D7-4DEF-8C57-F62BCB27D78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5D8E-68C0-42CE-BFAD-330425AC018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273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6ADA-12D7-4DEF-8C57-F62BCB27D78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5D8E-68C0-42CE-BFAD-330425AC018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91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6ADA-12D7-4DEF-8C57-F62BCB27D78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5D8E-68C0-42CE-BFAD-330425AC018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81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8E6ADA-12D7-4DEF-8C57-F62BCB27D78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5D8E-68C0-42CE-BFAD-330425AC018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05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E6ADA-12D7-4DEF-8C57-F62BCB27D78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85D8E-68C0-42CE-BFAD-330425AC018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118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E6ADA-12D7-4DEF-8C57-F62BCB27D78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85D8E-68C0-42CE-BFAD-330425AC018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88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E6ADA-12D7-4DEF-8C57-F62BCB27D78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85D8E-68C0-42CE-BFAD-330425AC018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37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E6ADA-12D7-4DEF-8C57-F62BCB27D78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85D8E-68C0-42CE-BFAD-330425AC0183}" type="slidenum">
              <a:rPr lang="en-US" smtClean="0"/>
              <a:t>‹#›</a:t>
            </a:fld>
            <a:endParaRPr lang="en-US"/>
          </a:p>
        </p:txBody>
      </p:sp>
    </p:spTree>
    <p:extLst>
      <p:ext uri="{BB962C8B-B14F-4D97-AF65-F5344CB8AC3E}">
        <p14:creationId xmlns:p14="http://schemas.microsoft.com/office/powerpoint/2010/main" val="25916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E6ADA-12D7-4DEF-8C57-F62BCB27D78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85D8E-68C0-42CE-BFAD-330425AC018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343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58E6ADA-12D7-4DEF-8C57-F62BCB27D78F}" type="datetimeFigureOut">
              <a:rPr lang="en-US" smtClean="0"/>
              <a:t>9/26/2024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8985D8E-68C0-42CE-BFAD-330425AC018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02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8E6ADA-12D7-4DEF-8C57-F62BCB27D78F}" type="datetimeFigureOut">
              <a:rPr lang="en-US" smtClean="0"/>
              <a:t>9/26/2024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985D8E-68C0-42CE-BFAD-330425AC018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2552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EAAB-035C-4F44-AA87-850EAB414CD0}"/>
              </a:ext>
            </a:extLst>
          </p:cNvPr>
          <p:cNvSpPr>
            <a:spLocks noGrp="1"/>
          </p:cNvSpPr>
          <p:nvPr>
            <p:ph type="ctrTitle"/>
          </p:nvPr>
        </p:nvSpPr>
        <p:spPr/>
        <p:txBody>
          <a:bodyPr>
            <a:normAutofit fontScale="90000"/>
          </a:bodyPr>
          <a:lstStyle/>
          <a:p>
            <a:r>
              <a:rPr lang="en-US" dirty="0"/>
              <a:t>Nursing </a:t>
            </a:r>
            <a:r>
              <a:rPr lang="en-US" dirty="0" err="1"/>
              <a:t>Hlth</a:t>
            </a:r>
            <a:r>
              <a:rPr lang="en-US" dirty="0"/>
              <a:t> &amp; Illness Exam 3</a:t>
            </a:r>
            <a:br>
              <a:rPr lang="en-US" dirty="0"/>
            </a:br>
            <a:r>
              <a:rPr lang="en-US" dirty="0"/>
              <a:t>study questions</a:t>
            </a:r>
          </a:p>
        </p:txBody>
      </p:sp>
      <p:sp>
        <p:nvSpPr>
          <p:cNvPr id="3" name="Subtitle 2">
            <a:extLst>
              <a:ext uri="{FF2B5EF4-FFF2-40B4-BE49-F238E27FC236}">
                <a16:creationId xmlns:a16="http://schemas.microsoft.com/office/drawing/2014/main" id="{12BB916D-D9DD-4C07-8EA0-9267E73D91AF}"/>
              </a:ext>
            </a:extLst>
          </p:cNvPr>
          <p:cNvSpPr>
            <a:spLocks noGrp="1"/>
          </p:cNvSpPr>
          <p:nvPr>
            <p:ph type="subTitle" idx="1"/>
          </p:nvPr>
        </p:nvSpPr>
        <p:spPr/>
        <p:txBody>
          <a:bodyPr/>
          <a:lstStyle/>
          <a:p>
            <a:r>
              <a:rPr lang="en-US" dirty="0"/>
              <a:t>Paula Reeves MSN, RN</a:t>
            </a:r>
          </a:p>
        </p:txBody>
      </p:sp>
    </p:spTree>
    <p:extLst>
      <p:ext uri="{BB962C8B-B14F-4D97-AF65-F5344CB8AC3E}">
        <p14:creationId xmlns:p14="http://schemas.microsoft.com/office/powerpoint/2010/main" val="22476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3"/>
            <a:ext cx="9144000" cy="2741184"/>
          </a:xfrm>
        </p:spPr>
        <p:txBody>
          <a:bodyPr>
            <a:noAutofit/>
          </a:bodyPr>
          <a:lstStyle/>
          <a:p>
            <a:r>
              <a:rPr lang="en-US" sz="2400" dirty="0"/>
              <a:t>What are the type 1 hypersensitivity reactions?</a:t>
            </a:r>
          </a:p>
        </p:txBody>
      </p:sp>
    </p:spTree>
    <p:extLst>
      <p:ext uri="{BB962C8B-B14F-4D97-AF65-F5344CB8AC3E}">
        <p14:creationId xmlns:p14="http://schemas.microsoft.com/office/powerpoint/2010/main" val="271608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387626"/>
            <a:ext cx="9144000" cy="2922104"/>
          </a:xfrm>
        </p:spPr>
        <p:txBody>
          <a:bodyPr>
            <a:noAutofit/>
          </a:bodyPr>
          <a:lstStyle/>
          <a:p>
            <a:r>
              <a:rPr lang="en-US" sz="2400" dirty="0"/>
              <a:t>Type I hypersensitivity reactions involve the release of histamine and other mediators from mast cells and basophils. </a:t>
            </a:r>
            <a:br>
              <a:rPr lang="en-US" sz="2400" dirty="0"/>
            </a:br>
            <a:br>
              <a:rPr lang="en-US" sz="2400" dirty="0"/>
            </a:br>
            <a:r>
              <a:rPr lang="en-US" sz="2400" dirty="0"/>
              <a:t>The reaction may lead to </a:t>
            </a:r>
            <a:r>
              <a:rPr lang="en-US" sz="2400" u="sng" dirty="0">
                <a:solidFill>
                  <a:srgbClr val="FF0000"/>
                </a:solidFill>
              </a:rPr>
              <a:t>urticaria, eczema, angioedema, conjunctivitis, allergic rhinitis, asthma, gastroenteritis, and anaphylaxis.</a:t>
            </a:r>
          </a:p>
        </p:txBody>
      </p:sp>
    </p:spTree>
    <p:extLst>
      <p:ext uri="{BB962C8B-B14F-4D97-AF65-F5344CB8AC3E}">
        <p14:creationId xmlns:p14="http://schemas.microsoft.com/office/powerpoint/2010/main" val="49998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3235453"/>
          </a:xfrm>
        </p:spPr>
        <p:txBody>
          <a:bodyPr>
            <a:noAutofit/>
          </a:bodyPr>
          <a:lstStyle/>
          <a:p>
            <a:r>
              <a:rPr lang="en-US" sz="6600" dirty="0"/>
              <a:t>What is an antibody?</a:t>
            </a:r>
          </a:p>
        </p:txBody>
      </p:sp>
    </p:spTree>
    <p:extLst>
      <p:ext uri="{BB962C8B-B14F-4D97-AF65-F5344CB8AC3E}">
        <p14:creationId xmlns:p14="http://schemas.microsoft.com/office/powerpoint/2010/main" val="152489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68966"/>
            <a:ext cx="9144000" cy="4343400"/>
          </a:xfrm>
        </p:spPr>
        <p:txBody>
          <a:bodyPr>
            <a:noAutofit/>
          </a:bodyPr>
          <a:lstStyle/>
          <a:p>
            <a:r>
              <a:rPr lang="en-US" sz="3600" dirty="0"/>
              <a:t>Antibodies are the proteins produced by B lymphocytes when </a:t>
            </a:r>
            <a:r>
              <a:rPr lang="en-US" sz="3600" u="sng" dirty="0"/>
              <a:t>foreign antigens of invading cells are detected.</a:t>
            </a:r>
            <a:r>
              <a:rPr lang="en-US" sz="3600" dirty="0"/>
              <a:t> Antigens are markers on the surface of cells. They identify cells as being the body’s own cells (autoantigens) or as being foreign cells (foreign antigens).</a:t>
            </a:r>
          </a:p>
        </p:txBody>
      </p:sp>
    </p:spTree>
    <p:extLst>
      <p:ext uri="{BB962C8B-B14F-4D97-AF65-F5344CB8AC3E}">
        <p14:creationId xmlns:p14="http://schemas.microsoft.com/office/powerpoint/2010/main" val="21327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614616"/>
            <a:ext cx="9144000" cy="3484606"/>
          </a:xfrm>
        </p:spPr>
        <p:txBody>
          <a:bodyPr>
            <a:noAutofit/>
          </a:bodyPr>
          <a:lstStyle/>
          <a:p>
            <a:r>
              <a:rPr lang="en-US" sz="3600" dirty="0"/>
              <a:t>Explain to your patient why it is important to take anti-infective medications at the same time everyday.</a:t>
            </a:r>
          </a:p>
        </p:txBody>
      </p:sp>
    </p:spTree>
    <p:extLst>
      <p:ext uri="{BB962C8B-B14F-4D97-AF65-F5344CB8AC3E}">
        <p14:creationId xmlns:p14="http://schemas.microsoft.com/office/powerpoint/2010/main" val="304670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614616"/>
            <a:ext cx="9144000" cy="3484606"/>
          </a:xfrm>
        </p:spPr>
        <p:txBody>
          <a:bodyPr>
            <a:noAutofit/>
          </a:bodyPr>
          <a:lstStyle/>
          <a:p>
            <a:r>
              <a:rPr lang="en-US" sz="4400" dirty="0"/>
              <a:t>anti-infective medications are </a:t>
            </a:r>
            <a:r>
              <a:rPr lang="en-US" sz="4400" dirty="0" err="1"/>
              <a:t>givin</a:t>
            </a:r>
            <a:r>
              <a:rPr lang="en-US" sz="4400" dirty="0"/>
              <a:t> at specific times to maintain an effective blood level. </a:t>
            </a:r>
            <a:br>
              <a:rPr lang="en-US" sz="4400" dirty="0"/>
            </a:br>
            <a:br>
              <a:rPr lang="en-US" sz="4400" dirty="0"/>
            </a:br>
            <a:r>
              <a:rPr lang="en-US" sz="4400" dirty="0"/>
              <a:t>Monitor levels to keep drug in therapeutic range.</a:t>
            </a:r>
          </a:p>
        </p:txBody>
      </p:sp>
    </p:spTree>
    <p:extLst>
      <p:ext uri="{BB962C8B-B14F-4D97-AF65-F5344CB8AC3E}">
        <p14:creationId xmlns:p14="http://schemas.microsoft.com/office/powerpoint/2010/main" val="274638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614616"/>
            <a:ext cx="9144000" cy="1960606"/>
          </a:xfrm>
        </p:spPr>
        <p:txBody>
          <a:bodyPr>
            <a:noAutofit/>
          </a:bodyPr>
          <a:lstStyle/>
          <a:p>
            <a:r>
              <a:rPr lang="en-US" sz="4400" dirty="0"/>
              <a:t>Your patient is confused on what an autoimmune disease is. How would you as the nurse explain this to your patient?</a:t>
            </a:r>
          </a:p>
        </p:txBody>
      </p:sp>
    </p:spTree>
    <p:extLst>
      <p:ext uri="{BB962C8B-B14F-4D97-AF65-F5344CB8AC3E}">
        <p14:creationId xmlns:p14="http://schemas.microsoft.com/office/powerpoint/2010/main" val="101484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614616"/>
            <a:ext cx="9144000" cy="3674076"/>
          </a:xfrm>
        </p:spPr>
        <p:txBody>
          <a:bodyPr>
            <a:noAutofit/>
          </a:bodyPr>
          <a:lstStyle/>
          <a:p>
            <a:r>
              <a:rPr lang="en-US" sz="4400" dirty="0"/>
              <a:t>Your immune cells are unable to determine what is considered “self” or “not self” or what is your own and what is foreign. </a:t>
            </a:r>
          </a:p>
        </p:txBody>
      </p:sp>
    </p:spTree>
    <p:extLst>
      <p:ext uri="{BB962C8B-B14F-4D97-AF65-F5344CB8AC3E}">
        <p14:creationId xmlns:p14="http://schemas.microsoft.com/office/powerpoint/2010/main" val="44224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89453"/>
            <a:ext cx="9144000" cy="5277677"/>
          </a:xfrm>
        </p:spPr>
        <p:txBody>
          <a:bodyPr>
            <a:noAutofit/>
          </a:bodyPr>
          <a:lstStyle/>
          <a:p>
            <a:r>
              <a:rPr lang="en-US" sz="4400" dirty="0"/>
              <a:t>You are going to collect a urine specimen for your patient. The patient asks you the nurse what a culture is cause the dr. said she would need to have a culture done. Explain to the patient in </a:t>
            </a:r>
            <a:r>
              <a:rPr lang="en-US" sz="4400" dirty="0" err="1"/>
              <a:t>layed</a:t>
            </a:r>
            <a:r>
              <a:rPr lang="en-US" sz="4400" dirty="0"/>
              <a:t> terms what a culture and sensitivity test is.</a:t>
            </a:r>
          </a:p>
        </p:txBody>
      </p:sp>
    </p:spTree>
    <p:extLst>
      <p:ext uri="{BB962C8B-B14F-4D97-AF65-F5344CB8AC3E}">
        <p14:creationId xmlns:p14="http://schemas.microsoft.com/office/powerpoint/2010/main" val="263361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79513"/>
            <a:ext cx="9144000" cy="5247861"/>
          </a:xfrm>
        </p:spPr>
        <p:txBody>
          <a:bodyPr>
            <a:noAutofit/>
          </a:bodyPr>
          <a:lstStyle/>
          <a:p>
            <a:r>
              <a:rPr lang="en-US" sz="3600" dirty="0"/>
              <a:t> </a:t>
            </a:r>
            <a:r>
              <a:rPr lang="en-US" sz="3200" dirty="0"/>
              <a:t>A culture and sensitivity (C&amp;S) identifies an illness-causing organism. It also determines which antibiotic would be most effective for treatment. </a:t>
            </a:r>
            <a:br>
              <a:rPr lang="en-US" sz="3200" dirty="0"/>
            </a:br>
            <a:br>
              <a:rPr lang="en-US" sz="3200" dirty="0"/>
            </a:br>
            <a:r>
              <a:rPr lang="en-US" sz="3200" dirty="0"/>
              <a:t>Organisms in the culture specimen are grown on a laboratory plate within 24 to 48 hours. </a:t>
            </a:r>
            <a:br>
              <a:rPr lang="en-US" sz="3200" dirty="0"/>
            </a:br>
            <a:br>
              <a:rPr lang="en-US" sz="3200" dirty="0"/>
            </a:br>
            <a:r>
              <a:rPr lang="en-US" sz="3200" dirty="0"/>
              <a:t>The organism is then exposed to several antibiotics to determine to which antibiotics the organism is sensitive.</a:t>
            </a:r>
          </a:p>
        </p:txBody>
      </p:sp>
    </p:spTree>
    <p:extLst>
      <p:ext uri="{BB962C8B-B14F-4D97-AF65-F5344CB8AC3E}">
        <p14:creationId xmlns:p14="http://schemas.microsoft.com/office/powerpoint/2010/main" val="35322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3845053"/>
          </a:xfrm>
        </p:spPr>
        <p:txBody>
          <a:bodyPr/>
          <a:lstStyle/>
          <a:p>
            <a:r>
              <a:rPr lang="en-US" dirty="0"/>
              <a:t>What does the CD4 test measure?</a:t>
            </a:r>
          </a:p>
        </p:txBody>
      </p:sp>
    </p:spTree>
    <p:extLst>
      <p:ext uri="{BB962C8B-B14F-4D97-AF65-F5344CB8AC3E}">
        <p14:creationId xmlns:p14="http://schemas.microsoft.com/office/powerpoint/2010/main" val="371401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5"/>
            <a:ext cx="9144000" cy="3599935"/>
          </a:xfrm>
        </p:spPr>
        <p:txBody>
          <a:bodyPr>
            <a:noAutofit/>
          </a:bodyPr>
          <a:lstStyle/>
          <a:p>
            <a:r>
              <a:rPr lang="en-US" sz="3600" dirty="0"/>
              <a:t>Your patient has been receiving ART treatment what laboratory test will you review to determine if the ART therapy has been effective? </a:t>
            </a:r>
          </a:p>
        </p:txBody>
      </p:sp>
    </p:spTree>
    <p:extLst>
      <p:ext uri="{BB962C8B-B14F-4D97-AF65-F5344CB8AC3E}">
        <p14:creationId xmlns:p14="http://schemas.microsoft.com/office/powerpoint/2010/main" val="104923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5"/>
            <a:ext cx="9144000" cy="4250724"/>
          </a:xfrm>
        </p:spPr>
        <p:txBody>
          <a:bodyPr>
            <a:noAutofit/>
          </a:bodyPr>
          <a:lstStyle/>
          <a:p>
            <a:r>
              <a:rPr lang="en-US" sz="3600" dirty="0"/>
              <a:t>Viral Load Test</a:t>
            </a:r>
          </a:p>
        </p:txBody>
      </p:sp>
    </p:spTree>
    <p:extLst>
      <p:ext uri="{BB962C8B-B14F-4D97-AF65-F5344CB8AC3E}">
        <p14:creationId xmlns:p14="http://schemas.microsoft.com/office/powerpoint/2010/main" val="16899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5"/>
            <a:ext cx="9144000" cy="3542987"/>
          </a:xfrm>
        </p:spPr>
        <p:txBody>
          <a:bodyPr>
            <a:noAutofit/>
          </a:bodyPr>
          <a:lstStyle/>
          <a:p>
            <a:r>
              <a:rPr lang="en-US" sz="3600" dirty="0"/>
              <a:t>A patient has arrived at the clinic and was tested positive for Mononucleosis. Explain to the patient and the family how this infectious disorder is spread and how it will be treated. </a:t>
            </a:r>
          </a:p>
        </p:txBody>
      </p:sp>
    </p:spTree>
    <p:extLst>
      <p:ext uri="{BB962C8B-B14F-4D97-AF65-F5344CB8AC3E}">
        <p14:creationId xmlns:p14="http://schemas.microsoft.com/office/powerpoint/2010/main" val="385243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4"/>
            <a:ext cx="9144000" cy="5630205"/>
          </a:xfrm>
        </p:spPr>
        <p:txBody>
          <a:bodyPr>
            <a:noAutofit/>
          </a:bodyPr>
          <a:lstStyle/>
          <a:p>
            <a:r>
              <a:rPr lang="en-US" sz="3200" dirty="0"/>
              <a:t>Spread: through contact with saliva or mucus of an infected person. IM is mainly symptomatic in teens or young adults. Most adults by age 40 have developed antibodies to it. EBV remains inactive in the body for life. The incubation period for IM is 4 to 6 weeks.</a:t>
            </a:r>
            <a:br>
              <a:rPr lang="en-US" sz="3200" dirty="0"/>
            </a:br>
            <a:br>
              <a:rPr lang="en-US" sz="3200" dirty="0"/>
            </a:br>
            <a:r>
              <a:rPr lang="en-US" sz="3200" dirty="0"/>
              <a:t>Treatment: Symptoms are treated with supportive care. Fatigue may last for months. Rest is important.</a:t>
            </a:r>
          </a:p>
        </p:txBody>
      </p:sp>
    </p:spTree>
    <p:extLst>
      <p:ext uri="{BB962C8B-B14F-4D97-AF65-F5344CB8AC3E}">
        <p14:creationId xmlns:p14="http://schemas.microsoft.com/office/powerpoint/2010/main" val="972914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5"/>
            <a:ext cx="9144000" cy="3303374"/>
          </a:xfrm>
        </p:spPr>
        <p:txBody>
          <a:bodyPr>
            <a:noAutofit/>
          </a:bodyPr>
          <a:lstStyle/>
          <a:p>
            <a:r>
              <a:rPr lang="en-US" sz="3600" dirty="0"/>
              <a:t>What is the most common bacteria found in UTI’s?</a:t>
            </a:r>
          </a:p>
        </p:txBody>
      </p:sp>
    </p:spTree>
    <p:extLst>
      <p:ext uri="{BB962C8B-B14F-4D97-AF65-F5344CB8AC3E}">
        <p14:creationId xmlns:p14="http://schemas.microsoft.com/office/powerpoint/2010/main" val="299461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5"/>
            <a:ext cx="9144000" cy="1458098"/>
          </a:xfrm>
        </p:spPr>
        <p:txBody>
          <a:bodyPr>
            <a:noAutofit/>
          </a:bodyPr>
          <a:lstStyle/>
          <a:p>
            <a:r>
              <a:rPr lang="en-US" sz="3600" dirty="0"/>
              <a:t>E-COLI</a:t>
            </a:r>
          </a:p>
        </p:txBody>
      </p:sp>
    </p:spTree>
    <p:extLst>
      <p:ext uri="{BB962C8B-B14F-4D97-AF65-F5344CB8AC3E}">
        <p14:creationId xmlns:p14="http://schemas.microsoft.com/office/powerpoint/2010/main" val="2967398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4"/>
            <a:ext cx="9144000" cy="2998573"/>
          </a:xfrm>
        </p:spPr>
        <p:txBody>
          <a:bodyPr>
            <a:noAutofit/>
          </a:bodyPr>
          <a:lstStyle/>
          <a:p>
            <a:r>
              <a:rPr lang="en-US" sz="3600" dirty="0"/>
              <a:t>Your patient has been recently diagnosed with pernicious anemia. She asks you the nurse what are the signs and symptoms of pernicious anemia. How would you respond?</a:t>
            </a:r>
          </a:p>
        </p:txBody>
      </p:sp>
    </p:spTree>
    <p:extLst>
      <p:ext uri="{BB962C8B-B14F-4D97-AF65-F5344CB8AC3E}">
        <p14:creationId xmlns:p14="http://schemas.microsoft.com/office/powerpoint/2010/main" val="382060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4"/>
            <a:ext cx="9144000" cy="4964283"/>
          </a:xfrm>
        </p:spPr>
        <p:txBody>
          <a:bodyPr>
            <a:noAutofit/>
          </a:bodyPr>
          <a:lstStyle/>
          <a:p>
            <a:r>
              <a:rPr lang="en-US" sz="3600" u="sng" dirty="0"/>
              <a:t>Pernicious anemia S/S: </a:t>
            </a:r>
            <a:br>
              <a:rPr lang="en-US" sz="3600" dirty="0"/>
            </a:br>
            <a:r>
              <a:rPr lang="en-US" sz="3600" dirty="0"/>
              <a:t>Weakness, loss of appetite, glossitis (inflammation or infection of the tongue), and pallor. Irritability, confusion, and numbness or tingling in the extremities (peripheral neuropathy) occur because the nervous system is affected.</a:t>
            </a:r>
          </a:p>
        </p:txBody>
      </p:sp>
    </p:spTree>
    <p:extLst>
      <p:ext uri="{BB962C8B-B14F-4D97-AF65-F5344CB8AC3E}">
        <p14:creationId xmlns:p14="http://schemas.microsoft.com/office/powerpoint/2010/main" val="232282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4"/>
            <a:ext cx="9144000" cy="3006812"/>
          </a:xfrm>
        </p:spPr>
        <p:txBody>
          <a:bodyPr>
            <a:noAutofit/>
          </a:bodyPr>
          <a:lstStyle/>
          <a:p>
            <a:r>
              <a:rPr lang="en-US" sz="4800" dirty="0"/>
              <a:t>What is the most common surgical site bacterial infection?</a:t>
            </a:r>
          </a:p>
        </p:txBody>
      </p:sp>
    </p:spTree>
    <p:extLst>
      <p:ext uri="{BB962C8B-B14F-4D97-AF65-F5344CB8AC3E}">
        <p14:creationId xmlns:p14="http://schemas.microsoft.com/office/powerpoint/2010/main" val="3065811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4"/>
            <a:ext cx="9144000" cy="3006812"/>
          </a:xfrm>
        </p:spPr>
        <p:txBody>
          <a:bodyPr>
            <a:noAutofit/>
          </a:bodyPr>
          <a:lstStyle/>
          <a:p>
            <a:r>
              <a:rPr lang="en-US" dirty="0"/>
              <a:t>Staphylococcus aureus</a:t>
            </a:r>
            <a:endParaRPr lang="en-US" sz="4800" dirty="0"/>
          </a:p>
        </p:txBody>
      </p:sp>
    </p:spTree>
    <p:extLst>
      <p:ext uri="{BB962C8B-B14F-4D97-AF65-F5344CB8AC3E}">
        <p14:creationId xmlns:p14="http://schemas.microsoft.com/office/powerpoint/2010/main" val="37796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2982499"/>
          </a:xfrm>
        </p:spPr>
        <p:txBody>
          <a:bodyPr>
            <a:normAutofit fontScale="90000"/>
          </a:bodyPr>
          <a:lstStyle/>
          <a:p>
            <a:r>
              <a:rPr lang="en-US" sz="4400" dirty="0"/>
              <a:t>T cells, a subgroup of white blood cells that move throughout the body to find and destroy bacteria, viruses, and other foreign microorganisms</a:t>
            </a:r>
            <a:r>
              <a:rPr lang="en-US" dirty="0"/>
              <a:t>.</a:t>
            </a:r>
          </a:p>
        </p:txBody>
      </p:sp>
    </p:spTree>
    <p:extLst>
      <p:ext uri="{BB962C8B-B14F-4D97-AF65-F5344CB8AC3E}">
        <p14:creationId xmlns:p14="http://schemas.microsoft.com/office/powerpoint/2010/main" val="191887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3"/>
            <a:ext cx="9144000" cy="4761471"/>
          </a:xfrm>
        </p:spPr>
        <p:txBody>
          <a:bodyPr>
            <a:noAutofit/>
          </a:bodyPr>
          <a:lstStyle/>
          <a:p>
            <a:r>
              <a:rPr lang="en-US" sz="6000" dirty="0"/>
              <a:t>Your patients CD4 count is 150 today. What as the nurse do you need to educate your patient on? </a:t>
            </a:r>
          </a:p>
        </p:txBody>
      </p:sp>
    </p:spTree>
    <p:extLst>
      <p:ext uri="{BB962C8B-B14F-4D97-AF65-F5344CB8AC3E}">
        <p14:creationId xmlns:p14="http://schemas.microsoft.com/office/powerpoint/2010/main" val="3392061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3"/>
            <a:ext cx="9144000" cy="5182945"/>
          </a:xfrm>
        </p:spPr>
        <p:txBody>
          <a:bodyPr>
            <a:noAutofit/>
          </a:bodyPr>
          <a:lstStyle/>
          <a:p>
            <a:r>
              <a:rPr lang="en-US" sz="4000" dirty="0"/>
              <a:t>AIDS diagnosed when CD4 T-lymphocyte count is below 200 or opportunistic infections and diseases can and frequently do occur. Infection control practices are important to educate your patient on. </a:t>
            </a:r>
          </a:p>
        </p:txBody>
      </p:sp>
    </p:spTree>
    <p:extLst>
      <p:ext uri="{BB962C8B-B14F-4D97-AF65-F5344CB8AC3E}">
        <p14:creationId xmlns:p14="http://schemas.microsoft.com/office/powerpoint/2010/main" val="829485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3"/>
            <a:ext cx="9144000" cy="5202824"/>
          </a:xfrm>
        </p:spPr>
        <p:txBody>
          <a:bodyPr>
            <a:noAutofit/>
          </a:bodyPr>
          <a:lstStyle/>
          <a:p>
            <a:r>
              <a:rPr lang="en-US" sz="4000" dirty="0"/>
              <a:t>Your newly diagnosed HIV patient is being educated on safest sexual practices going forward. What would you as the nurse recommend as preventative/precautionary to prevent your patient from infecting a sexual partner? </a:t>
            </a:r>
          </a:p>
        </p:txBody>
      </p:sp>
    </p:spTree>
    <p:extLst>
      <p:ext uri="{BB962C8B-B14F-4D97-AF65-F5344CB8AC3E}">
        <p14:creationId xmlns:p14="http://schemas.microsoft.com/office/powerpoint/2010/main" val="309999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3"/>
            <a:ext cx="9144000" cy="5181602"/>
          </a:xfrm>
        </p:spPr>
        <p:txBody>
          <a:bodyPr>
            <a:noAutofit/>
          </a:bodyPr>
          <a:lstStyle/>
          <a:p>
            <a:pPr latinLnBrk="1"/>
            <a:r>
              <a:rPr lang="en-US" sz="3200" dirty="0">
                <a:effectLst/>
              </a:rPr>
              <a:t>Pre-exposure prophylaxis (</a:t>
            </a:r>
            <a:r>
              <a:rPr lang="en-US" sz="3200" dirty="0" err="1">
                <a:effectLst/>
              </a:rPr>
              <a:t>PrEP</a:t>
            </a:r>
            <a:r>
              <a:rPr lang="en-US" sz="3200" dirty="0">
                <a:effectLst/>
              </a:rPr>
              <a:t>), with </a:t>
            </a:r>
            <a:br>
              <a:rPr lang="en-US" sz="3200" dirty="0">
                <a:effectLst/>
              </a:rPr>
            </a:br>
            <a:r>
              <a:rPr lang="en-US" sz="3200" dirty="0">
                <a:effectLst/>
              </a:rPr>
              <a:t>an ARV, is an effective way to prevent </a:t>
            </a:r>
            <a:br>
              <a:rPr lang="en-US" sz="3200" dirty="0">
                <a:effectLst/>
              </a:rPr>
            </a:br>
            <a:r>
              <a:rPr lang="en-US" sz="3200" dirty="0">
                <a:effectLst/>
              </a:rPr>
              <a:t>HIV transmission for those who are at </a:t>
            </a:r>
            <a:br>
              <a:rPr lang="en-US" sz="3200" dirty="0">
                <a:effectLst/>
              </a:rPr>
            </a:br>
            <a:r>
              <a:rPr lang="en-US" sz="3200" dirty="0">
                <a:effectLst/>
              </a:rPr>
              <a:t>high risk of contracting the virus</a:t>
            </a:r>
            <a:br>
              <a:rPr lang="en-US" sz="3200" dirty="0">
                <a:effectLst/>
              </a:rPr>
            </a:br>
            <a:br>
              <a:rPr lang="en-US" sz="4800" dirty="0">
                <a:effectLst/>
              </a:rPr>
            </a:br>
            <a:endParaRPr lang="en-US" sz="4800" dirty="0"/>
          </a:p>
        </p:txBody>
      </p:sp>
    </p:spTree>
    <p:extLst>
      <p:ext uri="{BB962C8B-B14F-4D97-AF65-F5344CB8AC3E}">
        <p14:creationId xmlns:p14="http://schemas.microsoft.com/office/powerpoint/2010/main" val="246240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551933"/>
            <a:ext cx="9144000" cy="4944406"/>
          </a:xfrm>
        </p:spPr>
        <p:txBody>
          <a:bodyPr>
            <a:noAutofit/>
          </a:bodyPr>
          <a:lstStyle/>
          <a:p>
            <a:pPr latinLnBrk="1"/>
            <a:r>
              <a:rPr lang="en-US" sz="4400" dirty="0">
                <a:effectLst/>
              </a:rPr>
              <a:t>Your newly diagnosed patient needs further </a:t>
            </a:r>
            <a:r>
              <a:rPr lang="en-US" sz="4400" dirty="0" err="1">
                <a:effectLst/>
              </a:rPr>
              <a:t>explaination</a:t>
            </a:r>
            <a:r>
              <a:rPr lang="en-US" sz="4400" dirty="0">
                <a:effectLst/>
              </a:rPr>
              <a:t> on what SLE is. You as the nurse state that SLE is what?</a:t>
            </a:r>
            <a:br>
              <a:rPr lang="en-US" sz="4800" dirty="0">
                <a:effectLst/>
              </a:rPr>
            </a:br>
            <a:br>
              <a:rPr lang="en-US" sz="4800" dirty="0">
                <a:effectLst/>
              </a:rPr>
            </a:br>
            <a:endParaRPr lang="en-US" sz="4800" dirty="0"/>
          </a:p>
        </p:txBody>
      </p:sp>
    </p:spTree>
    <p:extLst>
      <p:ext uri="{BB962C8B-B14F-4D97-AF65-F5344CB8AC3E}">
        <p14:creationId xmlns:p14="http://schemas.microsoft.com/office/powerpoint/2010/main" val="51228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0"/>
            <a:ext cx="9144000" cy="6500191"/>
          </a:xfrm>
        </p:spPr>
        <p:txBody>
          <a:bodyPr>
            <a:noAutofit/>
          </a:bodyPr>
          <a:lstStyle/>
          <a:p>
            <a:pPr latinLnBrk="1"/>
            <a:r>
              <a:rPr lang="en-US" sz="4000" dirty="0"/>
              <a:t>SLE, the body develops abnormal antibodies (antinuclear antibodies [ANAs]) against its own tissue, leading to the formation of immune complexes. These in turn activate the complement system, resulting in negative autoimmune effects on the patient’s healthy connective tissue.</a:t>
            </a:r>
            <a:br>
              <a:rPr lang="en-US" sz="4800" dirty="0">
                <a:effectLst/>
              </a:rPr>
            </a:br>
            <a:br>
              <a:rPr lang="en-US" sz="4800" dirty="0">
                <a:effectLst/>
              </a:rPr>
            </a:br>
            <a:endParaRPr lang="en-US" sz="4800" dirty="0"/>
          </a:p>
        </p:txBody>
      </p:sp>
    </p:spTree>
    <p:extLst>
      <p:ext uri="{BB962C8B-B14F-4D97-AF65-F5344CB8AC3E}">
        <p14:creationId xmlns:p14="http://schemas.microsoft.com/office/powerpoint/2010/main" val="2648827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362464"/>
            <a:ext cx="9144000" cy="5939481"/>
          </a:xfrm>
        </p:spPr>
        <p:txBody>
          <a:bodyPr>
            <a:noAutofit/>
          </a:bodyPr>
          <a:lstStyle/>
          <a:p>
            <a:pPr latinLnBrk="1"/>
            <a:r>
              <a:rPr lang="en-US" sz="4800" dirty="0"/>
              <a:t>What is the most effective way to destroy bacterial spores on surgical </a:t>
            </a:r>
            <a:br>
              <a:rPr lang="en-US" sz="4800" dirty="0"/>
            </a:br>
            <a:r>
              <a:rPr lang="en-US" sz="4800" dirty="0"/>
              <a:t>equipment?</a:t>
            </a:r>
            <a:br>
              <a:rPr lang="en-US" sz="4800" dirty="0">
                <a:effectLst/>
              </a:rPr>
            </a:br>
            <a:br>
              <a:rPr lang="en-US" sz="4800" dirty="0">
                <a:effectLst/>
              </a:rPr>
            </a:br>
            <a:endParaRPr lang="en-US" sz="4800" dirty="0"/>
          </a:p>
        </p:txBody>
      </p:sp>
    </p:spTree>
    <p:extLst>
      <p:ext uri="{BB962C8B-B14F-4D97-AF65-F5344CB8AC3E}">
        <p14:creationId xmlns:p14="http://schemas.microsoft.com/office/powerpoint/2010/main" val="183722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362464"/>
            <a:ext cx="9144000" cy="5939482"/>
          </a:xfrm>
        </p:spPr>
        <p:txBody>
          <a:bodyPr>
            <a:noAutofit/>
          </a:bodyPr>
          <a:lstStyle/>
          <a:p>
            <a:pPr latinLnBrk="1"/>
            <a:r>
              <a:rPr lang="en-US" sz="4800" dirty="0">
                <a:effectLst/>
              </a:rPr>
              <a:t>Prolonged exposure to high temperature destroys spores on surgical </a:t>
            </a:r>
            <a:br>
              <a:rPr lang="en-US" sz="4800" dirty="0">
                <a:effectLst/>
              </a:rPr>
            </a:br>
            <a:r>
              <a:rPr lang="en-US" sz="4800" dirty="0">
                <a:effectLst/>
              </a:rPr>
              <a:t>equipment.</a:t>
            </a:r>
            <a:br>
              <a:rPr lang="en-US" sz="4800" dirty="0">
                <a:effectLst/>
              </a:rPr>
            </a:br>
            <a:br>
              <a:rPr lang="en-US" sz="4800" dirty="0">
                <a:effectLst/>
              </a:rPr>
            </a:br>
            <a:br>
              <a:rPr lang="en-US" sz="4800" dirty="0">
                <a:effectLst/>
              </a:rPr>
            </a:br>
            <a:br>
              <a:rPr lang="en-US" sz="4800" dirty="0">
                <a:effectLst/>
              </a:rPr>
            </a:br>
            <a:endParaRPr lang="en-US" sz="4800" dirty="0"/>
          </a:p>
        </p:txBody>
      </p:sp>
    </p:spTree>
    <p:extLst>
      <p:ext uri="{BB962C8B-B14F-4D97-AF65-F5344CB8AC3E}">
        <p14:creationId xmlns:p14="http://schemas.microsoft.com/office/powerpoint/2010/main" val="281083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3845053"/>
          </a:xfrm>
        </p:spPr>
        <p:txBody>
          <a:bodyPr>
            <a:normAutofit/>
          </a:bodyPr>
          <a:lstStyle/>
          <a:p>
            <a:r>
              <a:rPr lang="en-US" dirty="0"/>
              <a:t>What is the most common example for obtaining Active Immunity?</a:t>
            </a:r>
          </a:p>
        </p:txBody>
      </p:sp>
    </p:spTree>
    <p:extLst>
      <p:ext uri="{BB962C8B-B14F-4D97-AF65-F5344CB8AC3E}">
        <p14:creationId xmlns:p14="http://schemas.microsoft.com/office/powerpoint/2010/main" val="357100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1966827"/>
          </a:xfrm>
        </p:spPr>
        <p:txBody>
          <a:bodyPr>
            <a:normAutofit/>
          </a:bodyPr>
          <a:lstStyle/>
          <a:p>
            <a:r>
              <a:rPr lang="en-US" dirty="0"/>
              <a:t>Vaccines</a:t>
            </a:r>
          </a:p>
        </p:txBody>
      </p:sp>
    </p:spTree>
    <p:extLst>
      <p:ext uri="{BB962C8B-B14F-4D97-AF65-F5344CB8AC3E}">
        <p14:creationId xmlns:p14="http://schemas.microsoft.com/office/powerpoint/2010/main" val="306784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1966827"/>
          </a:xfrm>
        </p:spPr>
        <p:txBody>
          <a:bodyPr>
            <a:normAutofit/>
          </a:bodyPr>
          <a:lstStyle/>
          <a:p>
            <a:r>
              <a:rPr lang="en-US" dirty="0"/>
              <a:t>How is aids transmitted?</a:t>
            </a:r>
          </a:p>
        </p:txBody>
      </p:sp>
    </p:spTree>
    <p:extLst>
      <p:ext uri="{BB962C8B-B14F-4D97-AF65-F5344CB8AC3E}">
        <p14:creationId xmlns:p14="http://schemas.microsoft.com/office/powerpoint/2010/main" val="89182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3"/>
            <a:ext cx="9144000" cy="4347562"/>
          </a:xfrm>
        </p:spPr>
        <p:txBody>
          <a:bodyPr>
            <a:normAutofit fontScale="90000"/>
          </a:bodyPr>
          <a:lstStyle/>
          <a:p>
            <a:r>
              <a:rPr lang="en-US" sz="3200" dirty="0"/>
              <a:t>HIV is not spread casually. It does not live long outside of the body. HIV needs a portal of entry into the body. Entry portals include a tear in a mucous membrane or nonintact skin, or direct injection into the bloodstream (via needle). </a:t>
            </a:r>
            <a:r>
              <a:rPr lang="en-US" sz="3200" b="1" i="1" u="sng" dirty="0">
                <a:solidFill>
                  <a:srgbClr val="FF0000"/>
                </a:solidFill>
              </a:rPr>
              <a:t>Casual contact such as hugging, closed-mouth kissing, shaking hands, or sharing eating utensils, towels, or bathroom fixtures with an HIV-positive person does not transmit HIV. </a:t>
            </a:r>
            <a:r>
              <a:rPr lang="en-US" sz="3200" dirty="0"/>
              <a:t>Transmission does not occur by air, water, food, or insects.</a:t>
            </a:r>
          </a:p>
        </p:txBody>
      </p:sp>
    </p:spTree>
    <p:extLst>
      <p:ext uri="{BB962C8B-B14F-4D97-AF65-F5344CB8AC3E}">
        <p14:creationId xmlns:p14="http://schemas.microsoft.com/office/powerpoint/2010/main" val="62091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3"/>
            <a:ext cx="9144000" cy="1752642"/>
          </a:xfrm>
        </p:spPr>
        <p:txBody>
          <a:bodyPr>
            <a:normAutofit/>
          </a:bodyPr>
          <a:lstStyle/>
          <a:p>
            <a:r>
              <a:rPr lang="en-US" sz="3200" dirty="0"/>
              <a:t>Explain how allergy injections work to your patient and why would compliance be important?</a:t>
            </a:r>
          </a:p>
        </p:txBody>
      </p:sp>
    </p:spTree>
    <p:extLst>
      <p:ext uri="{BB962C8B-B14F-4D97-AF65-F5344CB8AC3E}">
        <p14:creationId xmlns:p14="http://schemas.microsoft.com/office/powerpoint/2010/main" val="324215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605-028A-4608-ACDB-08ED11C86693}"/>
              </a:ext>
            </a:extLst>
          </p:cNvPr>
          <p:cNvSpPr>
            <a:spLocks noGrp="1"/>
          </p:cNvSpPr>
          <p:nvPr>
            <p:ph type="ctrTitle"/>
          </p:nvPr>
        </p:nvSpPr>
        <p:spPr>
          <a:xfrm>
            <a:off x="1524000" y="1122362"/>
            <a:ext cx="9144000" cy="4373977"/>
          </a:xfrm>
        </p:spPr>
        <p:txBody>
          <a:bodyPr>
            <a:noAutofit/>
          </a:bodyPr>
          <a:lstStyle/>
          <a:p>
            <a:r>
              <a:rPr lang="en-US" sz="1800" dirty="0"/>
              <a:t>Allergen immunotherapy, such as subcutaneous immunotherapy (SCIT) and sublingual immunotherapy (SLIT</a:t>
            </a:r>
            <a:r>
              <a:rPr lang="en-US" sz="1800" u="sng" dirty="0"/>
              <a:t>), aims to desensitize a patient with anaphylactic reactions or chronic allergic symptoms</a:t>
            </a:r>
            <a:r>
              <a:rPr lang="en-US" sz="1800" dirty="0"/>
              <a:t>. </a:t>
            </a:r>
            <a:r>
              <a:rPr lang="en-US" sz="1800" u="sng" dirty="0">
                <a:solidFill>
                  <a:srgbClr val="FF0000"/>
                </a:solidFill>
              </a:rPr>
              <a:t>SCIT involves preparing an extract of the allergen and injecting small amounts of it as a vaccine. The concentration of the allergen in the vaccine is increased over time until the desired hyposensitivity is reached. </a:t>
            </a:r>
            <a:r>
              <a:rPr lang="en-US" sz="1800" dirty="0"/>
              <a:t>Anaphylactic reactions can occur during treatment. The HCP and emergency equipment should be readily available if a reaction occurs. The patient and family should be taught how to respond if a reaction occurs after discharge.</a:t>
            </a:r>
            <a:br>
              <a:rPr lang="en-US" sz="1800" dirty="0"/>
            </a:br>
            <a:br>
              <a:rPr lang="en-US" sz="1800" dirty="0"/>
            </a:br>
            <a:r>
              <a:rPr lang="en-US" sz="1800" dirty="0"/>
              <a:t>SLIT is the use of tablets or drops containing specific allergen extracts. These are placed under the tongue and swallowed. Studies have shown SLIT to be effective in dust mite allergy–related asthma as well as in demonstrating long-lasting symptom control for certain allergens. SLIT has significantly lower anaphylactic event occurrence when compared with SCIT.</a:t>
            </a:r>
          </a:p>
        </p:txBody>
      </p:sp>
    </p:spTree>
    <p:extLst>
      <p:ext uri="{BB962C8B-B14F-4D97-AF65-F5344CB8AC3E}">
        <p14:creationId xmlns:p14="http://schemas.microsoft.com/office/powerpoint/2010/main" val="21429807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4" ma:contentTypeDescription="Create a new document." ma:contentTypeScope="" ma:versionID="0f0d6541ad1267a6c9b44725fe056c0c">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f2d5e638a91b0b15a806b54330f21d59"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Props1.xml><?xml version="1.0" encoding="utf-8"?>
<ds:datastoreItem xmlns:ds="http://schemas.openxmlformats.org/officeDocument/2006/customXml" ds:itemID="{2A5DE87F-ECA9-46FC-952C-4386D19F0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478C0-258B-4A2C-A3A8-57A295D30967}">
  <ds:schemaRefs>
    <ds:schemaRef ds:uri="http://schemas.microsoft.com/sharepoint/v3/contenttype/forms"/>
  </ds:schemaRefs>
</ds:datastoreItem>
</file>

<file path=customXml/itemProps3.xml><?xml version="1.0" encoding="utf-8"?>
<ds:datastoreItem xmlns:ds="http://schemas.openxmlformats.org/officeDocument/2006/customXml" ds:itemID="{4E0DA3D7-2D35-4B48-8AEC-76372ECBB8D1}">
  <ds:schemaRefs>
    <ds:schemaRef ds:uri="http://schemas.microsoft.com/office/2006/metadata/properties"/>
    <ds:schemaRef ds:uri="http://schemas.openxmlformats.org/package/2006/metadata/core-properties"/>
    <ds:schemaRef ds:uri="http://purl.org/dc/elements/1.1/"/>
    <ds:schemaRef ds:uri="00c73501-d892-4798-8321-2611750ec216"/>
    <ds:schemaRef ds:uri="http://purl.org/dc/dcmitype/"/>
    <ds:schemaRef ds:uri="http://purl.org/dc/terms/"/>
    <ds:schemaRef ds:uri="http://schemas.microsoft.com/office/2006/documentManagement/types"/>
    <ds:schemaRef ds:uri="a592d4b5-ef12-4eb7-8b0a-4321abea656b"/>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1737</TotalTime>
  <Words>1117</Words>
  <Application>Microsoft Office PowerPoint</Application>
  <PresentationFormat>Widescreen</PresentationFormat>
  <Paragraphs>38</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Gill Sans MT</vt:lpstr>
      <vt:lpstr>Gallery</vt:lpstr>
      <vt:lpstr>Nursing Hlth &amp; Illness Exam 3 study questions</vt:lpstr>
      <vt:lpstr>What does the CD4 test measure?</vt:lpstr>
      <vt:lpstr>T cells, a subgroup of white blood cells that move throughout the body to find and destroy bacteria, viruses, and other foreign microorganisms.</vt:lpstr>
      <vt:lpstr>What is the most common example for obtaining Active Immunity?</vt:lpstr>
      <vt:lpstr>Vaccines</vt:lpstr>
      <vt:lpstr>How is aids transmitted?</vt:lpstr>
      <vt:lpstr>HIV is not spread casually. It does not live long outside of the body. HIV needs a portal of entry into the body. Entry portals include a tear in a mucous membrane or nonintact skin, or direct injection into the bloodstream (via needle). Casual contact such as hugging, closed-mouth kissing, shaking hands, or sharing eating utensils, towels, or bathroom fixtures with an HIV-positive person does not transmit HIV. Transmission does not occur by air, water, food, or insects.</vt:lpstr>
      <vt:lpstr>Explain how allergy injections work to your patient and why would compliance be important?</vt:lpstr>
      <vt:lpstr>Allergen immunotherapy, such as subcutaneous immunotherapy (SCIT) and sublingual immunotherapy (SLIT), aims to desensitize a patient with anaphylactic reactions or chronic allergic symptoms. SCIT involves preparing an extract of the allergen and injecting small amounts of it as a vaccine. The concentration of the allergen in the vaccine is increased over time until the desired hyposensitivity is reached. Anaphylactic reactions can occur during treatment. The HCP and emergency equipment should be readily available if a reaction occurs. The patient and family should be taught how to respond if a reaction occurs after discharge.  SLIT is the use of tablets or drops containing specific allergen extracts. These are placed under the tongue and swallowed. Studies have shown SLIT to be effective in dust mite allergy–related asthma as well as in demonstrating long-lasting symptom control for certain allergens. SLIT has significantly lower anaphylactic event occurrence when compared with SCIT.</vt:lpstr>
      <vt:lpstr>What are the type 1 hypersensitivity reactions?</vt:lpstr>
      <vt:lpstr>Type I hypersensitivity reactions involve the release of histamine and other mediators from mast cells and basophils.   The reaction may lead to urticaria, eczema, angioedema, conjunctivitis, allergic rhinitis, asthma, gastroenteritis, and anaphylaxis.</vt:lpstr>
      <vt:lpstr>What is an antibody?</vt:lpstr>
      <vt:lpstr>Antibodies are the proteins produced by B lymphocytes when foreign antigens of invading cells are detected. Antigens are markers on the surface of cells. They identify cells as being the body’s own cells (autoantigens) or as being foreign cells (foreign antigens).</vt:lpstr>
      <vt:lpstr>Explain to your patient why it is important to take anti-infective medications at the same time everyday.</vt:lpstr>
      <vt:lpstr>anti-infective medications are givin at specific times to maintain an effective blood level.   Monitor levels to keep drug in therapeutic range.</vt:lpstr>
      <vt:lpstr>Your patient is confused on what an autoimmune disease is. How would you as the nurse explain this to your patient?</vt:lpstr>
      <vt:lpstr>Your immune cells are unable to determine what is considered “self” or “not self” or what is your own and what is foreign. </vt:lpstr>
      <vt:lpstr>You are going to collect a urine specimen for your patient. The patient asks you the nurse what a culture is cause the dr. said she would need to have a culture done. Explain to the patient in layed terms what a culture and sensitivity test is.</vt:lpstr>
      <vt:lpstr> A culture and sensitivity (C&amp;S) identifies an illness-causing organism. It also determines which antibiotic would be most effective for treatment.   Organisms in the culture specimen are grown on a laboratory plate within 24 to 48 hours.   The organism is then exposed to several antibiotics to determine to which antibiotics the organism is sensitive.</vt:lpstr>
      <vt:lpstr>Your patient has been receiving ART treatment what laboratory test will you review to determine if the ART therapy has been effective? </vt:lpstr>
      <vt:lpstr>Viral Load Test</vt:lpstr>
      <vt:lpstr>A patient has arrived at the clinic and was tested positive for Mononucleosis. Explain to the patient and the family how this infectious disorder is spread and how it will be treated. </vt:lpstr>
      <vt:lpstr>Spread: through contact with saliva or mucus of an infected person. IM is mainly symptomatic in teens or young adults. Most adults by age 40 have developed antibodies to it. EBV remains inactive in the body for life. The incubation period for IM is 4 to 6 weeks.  Treatment: Symptoms are treated with supportive care. Fatigue may last for months. Rest is important.</vt:lpstr>
      <vt:lpstr>What is the most common bacteria found in UTI’s?</vt:lpstr>
      <vt:lpstr>E-COLI</vt:lpstr>
      <vt:lpstr>Your patient has been recently diagnosed with pernicious anemia. She asks you the nurse what are the signs and symptoms of pernicious anemia. How would you respond?</vt:lpstr>
      <vt:lpstr>Pernicious anemia S/S:  Weakness, loss of appetite, glossitis (inflammation or infection of the tongue), and pallor. Irritability, confusion, and numbness or tingling in the extremities (peripheral neuropathy) occur because the nervous system is affected.</vt:lpstr>
      <vt:lpstr>What is the most common surgical site bacterial infection?</vt:lpstr>
      <vt:lpstr>Staphylococcus aureus</vt:lpstr>
      <vt:lpstr>Your patients CD4 count is 150 today. What as the nurse do you need to educate your patient on? </vt:lpstr>
      <vt:lpstr>AIDS diagnosed when CD4 T-lymphocyte count is below 200 or opportunistic infections and diseases can and frequently do occur. Infection control practices are important to educate your patient on. </vt:lpstr>
      <vt:lpstr>Your newly diagnosed HIV patient is being educated on safest sexual practices going forward. What would you as the nurse recommend as preventative/precautionary to prevent your patient from infecting a sexual partner? </vt:lpstr>
      <vt:lpstr>Pre-exposure prophylaxis (PrEP), with  an ARV, is an effective way to prevent  HIV transmission for those who are at  high risk of contracting the virus  </vt:lpstr>
      <vt:lpstr>Your newly diagnosed patient needs further explaination on what SLE is. You as the nurse state that SLE is what?  </vt:lpstr>
      <vt:lpstr>SLE, the body develops abnormal antibodies (antinuclear antibodies [ANAs]) against its own tissue, leading to the formation of immune complexes. These in turn activate the complement system, resulting in negative autoimmune effects on the patient’s healthy connective tissue.  </vt:lpstr>
      <vt:lpstr>What is the most effective way to destroy bacterial spores on surgical  equipment?  </vt:lpstr>
      <vt:lpstr>Prolonged exposure to high temperature destroys spores on surgical  equipment.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Hlth &amp; Illness Exam 3 study questions</dc:title>
  <dc:creator>Paula Reeves</dc:creator>
  <cp:lastModifiedBy>Paula Reeves</cp:lastModifiedBy>
  <cp:revision>9</cp:revision>
  <dcterms:created xsi:type="dcterms:W3CDTF">2024-09-26T19:18:39Z</dcterms:created>
  <dcterms:modified xsi:type="dcterms:W3CDTF">2024-09-28T00:16:37Z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