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handoutMasterIdLst>
    <p:handoutMasterId r:id="rId4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05C"/>
    <a:srgbClr val="D99C21"/>
    <a:srgbClr val="585858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501" autoAdjust="0"/>
  </p:normalViewPr>
  <p:slideViewPr>
    <p:cSldViewPr>
      <p:cViewPr varScale="1">
        <p:scale>
          <a:sx n="121" d="100"/>
          <a:sy n="121" d="100"/>
        </p:scale>
        <p:origin x="1350" y="108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0" y="-198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6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561E734-30F1-456B-8B88-B517BAE0A233}" type="datetimeFigureOut">
              <a:rPr lang="en-US" smtClean="0"/>
              <a:t>8/21/2023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56D1CF74-1493-46D2-9CFB-D9771BD399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74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36A6551-8743-415C-B8DC-7E8D559D5B4C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1FE3FD1-3D53-424A-A1AD-A3C30BC928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8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2689302" y="228600"/>
            <a:ext cx="3733800" cy="42672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Click icon to add cover image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62000" y="1326995"/>
            <a:ext cx="3505200" cy="454040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495800" y="3200400"/>
            <a:ext cx="4495800" cy="8382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135171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762000" y="1338147"/>
            <a:ext cx="7620000" cy="4572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8415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81100"/>
            <a:ext cx="8534400" cy="457200"/>
          </a:xfrm>
        </p:spPr>
        <p:txBody>
          <a:bodyPr/>
          <a:lstStyle>
            <a:lvl1pPr marL="346075" indent="0">
              <a:buNone/>
              <a:defRPr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7021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219200"/>
            <a:ext cx="8534400" cy="3810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answer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7704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4639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346075" indent="0">
              <a:buFontTx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1095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971800" y="2362200"/>
            <a:ext cx="6011334" cy="121919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029251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20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90700" y="1828800"/>
            <a:ext cx="5562600" cy="45720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31169"/>
            <a:ext cx="7772400" cy="646331"/>
          </a:xfrm>
        </p:spPr>
        <p:txBody>
          <a:bodyPr/>
          <a:lstStyle>
            <a:lvl1pPr marL="0" algn="ctr" defTabSz="914400" rtl="0" eaLnBrk="1" latinLnBrk="0" hangingPunct="1">
              <a:defRPr lang="en-US" sz="4000" kern="1200" dirty="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041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29000" y="2362200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63941"/>
            <a:ext cx="570653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6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916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17864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1827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19161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57200" y="3886200"/>
            <a:ext cx="8229600" cy="20050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789410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56" y="11430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1143000"/>
            <a:ext cx="4038600" cy="4525963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590346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ed Lists with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1173163"/>
            <a:ext cx="4044950" cy="639762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755650" y="1901825"/>
            <a:ext cx="4044950" cy="3962400"/>
          </a:xfrm>
        </p:spPr>
        <p:txBody>
          <a:bodyPr/>
          <a:lstStyle>
            <a:lvl1pPr marL="237744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0" y="1181100"/>
            <a:ext cx="4038600" cy="660400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953000" y="1901825"/>
            <a:ext cx="4038600" cy="3962400"/>
          </a:xfrm>
        </p:spPr>
        <p:txBody>
          <a:bodyPr/>
          <a:lstStyle>
            <a:lvl1pPr marL="237744" indent="-274320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84247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192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953000" y="1219200"/>
            <a:ext cx="3733800" cy="452628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676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2" name="Picture 13"/>
          <p:cNvPicPr>
            <a:picLocks noChangeAspect="1"/>
          </p:cNvPicPr>
          <p:nvPr userDrawn="1"/>
        </p:nvPicPr>
        <p:blipFill>
          <a:blip r:embed="rId19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 preferRelativeResize="0">
            <a:picLocks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6434694"/>
            <a:ext cx="9171432" cy="45719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39154"/>
            <a:ext cx="8229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27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 preferRelativeResize="0">
            <a:picLocks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6364006"/>
            <a:ext cx="9171432" cy="457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00800"/>
            <a:ext cx="9144000" cy="45719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5" r:id="rId3"/>
    <p:sldLayoutId id="2147483683" r:id="rId4"/>
    <p:sldLayoutId id="2147483684" r:id="rId5"/>
    <p:sldLayoutId id="2147483692" r:id="rId6"/>
    <p:sldLayoutId id="2147483678" r:id="rId7"/>
    <p:sldLayoutId id="2147483679" r:id="rId8"/>
    <p:sldLayoutId id="2147483680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6" r:id="rId16"/>
    <p:sldLayoutId id="2147483697" r:id="rId1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600" kern="1200">
          <a:solidFill>
            <a:srgbClr val="D99C21"/>
          </a:solidFill>
          <a:latin typeface="+mn-lt"/>
          <a:ea typeface="+mn-ea"/>
          <a:cs typeface="+mn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9pPr>
    </p:titleStyle>
    <p:bodyStyle>
      <a:lvl1pPr marL="623888" indent="-277813" algn="l" rtl="0" eaLnBrk="1" fontAlgn="base" hangingPunct="1">
        <a:spcBef>
          <a:spcPct val="20000"/>
        </a:spcBef>
        <a:spcAft>
          <a:spcPct val="0"/>
        </a:spcAft>
        <a:buClr>
          <a:srgbClr val="28805C"/>
        </a:buClr>
        <a:buFont typeface="Wingdings" panose="05000000000000000000" pitchFamily="2" charset="2"/>
        <a:buChar char="§"/>
        <a:defRPr lang="en-US" sz="3200" kern="20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914400" indent="-290513" algn="l" rtl="0" eaLnBrk="1" fontAlgn="base" hangingPunct="1">
        <a:spcBef>
          <a:spcPct val="20000"/>
        </a:spcBef>
        <a:spcAft>
          <a:spcPct val="0"/>
        </a:spcAft>
        <a:buClr>
          <a:srgbClr val="D99C21"/>
        </a:buClr>
        <a:buFont typeface="Calibri" panose="020B0604020202020204" pitchFamily="34" charset="0"/>
        <a:buChar char="•"/>
        <a:defRPr lang="en-US" sz="2800" kern="12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260475" indent="-290513" algn="l" rtl="0" eaLnBrk="1" fontAlgn="base" hangingPunct="1">
        <a:spcBef>
          <a:spcPct val="20000"/>
        </a:spcBef>
        <a:spcAft>
          <a:spcPct val="0"/>
        </a:spcAft>
        <a:buClr>
          <a:srgbClr val="737373"/>
        </a:buClr>
        <a:buFont typeface="Calibri" panose="020F0502020204030204" pitchFamily="34" charset="0"/>
        <a:buChar char="‒"/>
        <a:tabLst>
          <a:tab pos="858838" algn="l"/>
        </a:tabLst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Calibri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Calibri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alibri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alibri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Calibri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Book cover for Williams and Hopper: Understanding Medical-Surgical Nursing, 6th Edition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" r="3011"/>
          <a:stretch>
            <a:fillRect/>
          </a:stretch>
        </p:blipFill>
        <p:spPr/>
      </p:pic>
      <p:sp>
        <p:nvSpPr>
          <p:cNvPr id="6147" name="Rectangle 3">
            <a:extLst>
              <a:ext uri="{FF2B5EF4-FFF2-40B4-BE49-F238E27FC236}">
                <a16:creationId xmlns:a16="http://schemas.microsoft.com/office/drawing/2014/main" id="{A3E92E8D-BF80-415F-8993-BC7C9E988BD0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x-none" dirty="0"/>
              <a:t>Chapter 45</a:t>
            </a:r>
            <a:endParaRPr lang="en-US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423557" y="3008008"/>
            <a:ext cx="5410200" cy="1106791"/>
          </a:xfrm>
        </p:spPr>
        <p:txBody>
          <a:bodyPr/>
          <a:lstStyle/>
          <a:p>
            <a:r>
              <a:rPr lang="en-US" altLang="en-US" dirty="0"/>
              <a:t>Musculoskeletal Function and Assessment</a:t>
            </a:r>
            <a:endParaRPr lang="en-US" dirty="0"/>
          </a:p>
        </p:txBody>
      </p:sp>
      <p:sp>
        <p:nvSpPr>
          <p:cNvPr id="6146" name="Rectangle 2" hidden="1">
            <a:extLst>
              <a:ext uri="{FF2B5EF4-FFF2-40B4-BE49-F238E27FC236}">
                <a16:creationId xmlns:a16="http://schemas.microsoft.com/office/drawing/2014/main" id="{4FA41D31-72CB-4FEF-BAF0-46FE457F6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010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5EC40DB-5A9C-4282-AA3D-2798C833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Skeleton</a:t>
            </a:r>
          </a:p>
        </p:txBody>
      </p:sp>
      <p:pic>
        <p:nvPicPr>
          <p:cNvPr id="3" name="Content Placeholder 2" descr="Anterior and posterior views of the skeleton with bones labeled.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10" y="1295400"/>
            <a:ext cx="5288980" cy="4748212"/>
          </a:xfrm>
        </p:spPr>
      </p:pic>
    </p:spTree>
    <p:extLst>
      <p:ext uri="{BB962C8B-B14F-4D97-AF65-F5344CB8AC3E}">
        <p14:creationId xmlns:p14="http://schemas.microsoft.com/office/powerpoint/2010/main" val="23183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37A9396-2E75-4112-9B72-F0F09BDFC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 of Skeleton</a:t>
            </a:r>
            <a:endParaRPr lang="en-US" altLang="en-US" dirty="0"/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C0869B8C-5E9F-4B9E-AC75-E62A73F7D2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206 bones</a:t>
            </a:r>
          </a:p>
          <a:p>
            <a:r>
              <a:rPr lang="en-US" altLang="en-US" dirty="0"/>
              <a:t>Axial skeleton </a:t>
            </a:r>
          </a:p>
          <a:p>
            <a:pPr lvl="1"/>
            <a:r>
              <a:rPr lang="en-US" altLang="en-US" dirty="0"/>
              <a:t>Skull, hyoid, vertebral column, rib cage</a:t>
            </a:r>
          </a:p>
          <a:p>
            <a:r>
              <a:rPr lang="en-US" altLang="en-US" dirty="0"/>
              <a:t>Appendicular skeleton </a:t>
            </a:r>
          </a:p>
          <a:p>
            <a:pPr lvl="1"/>
            <a:r>
              <a:rPr lang="en-US" altLang="en-US" dirty="0"/>
              <a:t>Arms/legs, shoulder, pelvic girdles</a:t>
            </a:r>
          </a:p>
          <a:p>
            <a:pPr lvl="1"/>
            <a:r>
              <a:rPr lang="en-US" altLang="en-US" dirty="0"/>
              <a:t>Synovial joints </a:t>
            </a:r>
          </a:p>
        </p:txBody>
      </p:sp>
    </p:spTree>
    <p:extLst>
      <p:ext uri="{BB962C8B-B14F-4D97-AF65-F5344CB8AC3E}">
        <p14:creationId xmlns:p14="http://schemas.microsoft.com/office/powerpoint/2010/main" val="203307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5C7D185B-57C3-491D-9DE3-920CC0DB0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Anterior and Lateral Skull </a:t>
            </a:r>
          </a:p>
        </p:txBody>
      </p:sp>
      <p:pic>
        <p:nvPicPr>
          <p:cNvPr id="3" name="Content Placeholder 2" descr="Anterior and lateral views of the skull labeled and highlighted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31" y="1371600"/>
            <a:ext cx="4684537" cy="4672012"/>
          </a:xfrm>
        </p:spPr>
      </p:pic>
    </p:spTree>
    <p:extLst>
      <p:ext uri="{BB962C8B-B14F-4D97-AF65-F5344CB8AC3E}">
        <p14:creationId xmlns:p14="http://schemas.microsoft.com/office/powerpoint/2010/main" val="2028524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38874BED-9C8F-4962-AA43-98E20297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Vertebral Column</a:t>
            </a:r>
          </a:p>
        </p:txBody>
      </p:sp>
      <p:pic>
        <p:nvPicPr>
          <p:cNvPr id="3" name="Content Placeholder 2" descr="The five sections of the vertebral column and normal curvatures of the spine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221" y="1371600"/>
            <a:ext cx="4203558" cy="4595812"/>
          </a:xfrm>
        </p:spPr>
      </p:pic>
    </p:spTree>
    <p:extLst>
      <p:ext uri="{BB962C8B-B14F-4D97-AF65-F5344CB8AC3E}">
        <p14:creationId xmlns:p14="http://schemas.microsoft.com/office/powerpoint/2010/main" val="302757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FDE06C3-05E3-412A-A660-ABCA3572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Thoracic Cage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E9AF05C1-2022-450D-A9C3-EF698620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12 pairs of ribs</a:t>
            </a:r>
          </a:p>
          <a:p>
            <a:r>
              <a:rPr lang="en-US" altLang="en-US" dirty="0"/>
              <a:t>Sternum</a:t>
            </a:r>
          </a:p>
          <a:p>
            <a:r>
              <a:rPr lang="en-US" altLang="en-US" dirty="0"/>
              <a:t>Protects heart, lungs, liver, spleen</a:t>
            </a:r>
          </a:p>
          <a:p>
            <a:r>
              <a:rPr lang="en-US" altLang="en-US" dirty="0"/>
              <a:t>Expands chest cavity for inhalation</a:t>
            </a:r>
          </a:p>
        </p:txBody>
      </p:sp>
    </p:spTree>
    <p:extLst>
      <p:ext uri="{BB962C8B-B14F-4D97-AF65-F5344CB8AC3E}">
        <p14:creationId xmlns:p14="http://schemas.microsoft.com/office/powerpoint/2010/main" val="126568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3DF7B16-A776-4717-8419-C5DC0639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Synovial Joint</a:t>
            </a:r>
          </a:p>
        </p:txBody>
      </p:sp>
      <p:pic>
        <p:nvPicPr>
          <p:cNvPr id="3" name="Content Placeholder 2" descr="Cross sectional view of the synovial joint labeled with description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78" y="1295400"/>
            <a:ext cx="3871443" cy="4748212"/>
          </a:xfrm>
        </p:spPr>
      </p:pic>
    </p:spTree>
    <p:extLst>
      <p:ext uri="{BB962C8B-B14F-4D97-AF65-F5344CB8AC3E}">
        <p14:creationId xmlns:p14="http://schemas.microsoft.com/office/powerpoint/2010/main" val="74935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2CF9723-9F50-489A-8534-DACA5D15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Synovial Joint (continued)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EC66B799-67E1-4603-AB1A-D390B25D4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Contains synovial fluid</a:t>
            </a:r>
          </a:p>
          <a:p>
            <a:r>
              <a:rPr lang="en-US" altLang="en-US" dirty="0"/>
              <a:t>Many contain bursae</a:t>
            </a:r>
          </a:p>
          <a:p>
            <a:pPr lvl="1"/>
            <a:r>
              <a:rPr lang="en-US" altLang="en-US" dirty="0"/>
              <a:t>Small sacs of synovial fluid between joint and other structures </a:t>
            </a:r>
          </a:p>
          <a:p>
            <a:pPr lvl="1"/>
            <a:r>
              <a:rPr lang="en-US" altLang="en-US" dirty="0"/>
              <a:t>Lessen wear in areas of friction</a:t>
            </a:r>
          </a:p>
          <a:p>
            <a:pPr lvl="1"/>
            <a:r>
              <a:rPr lang="en-US" altLang="en-US" dirty="0"/>
              <a:t>Can become inflamed</a:t>
            </a:r>
          </a:p>
        </p:txBody>
      </p:sp>
    </p:spTree>
    <p:extLst>
      <p:ext uri="{BB962C8B-B14F-4D97-AF65-F5344CB8AC3E}">
        <p14:creationId xmlns:p14="http://schemas.microsoft.com/office/powerpoint/2010/main" val="2850889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22EB0AE-DEB3-490A-BBC0-6321783B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Skeletal Muscles</a:t>
            </a:r>
          </a:p>
        </p:txBody>
      </p:sp>
      <p:pic>
        <p:nvPicPr>
          <p:cNvPr id="3" name="Content Placeholder 2" descr="Anterior and posterior views of the skeletal muscles with muscles labeled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261" y="1371600"/>
            <a:ext cx="6427021" cy="4672012"/>
          </a:xfrm>
        </p:spPr>
      </p:pic>
    </p:spTree>
    <p:extLst>
      <p:ext uri="{BB962C8B-B14F-4D97-AF65-F5344CB8AC3E}">
        <p14:creationId xmlns:p14="http://schemas.microsoft.com/office/powerpoint/2010/main" val="291624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F970720-ED9E-475B-BD94-A1E6ED39A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Muscle Structure and Arrangements	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C2CD91A0-EB5C-4738-AF75-C13C90413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About 700 muscles </a:t>
            </a:r>
          </a:p>
          <a:p>
            <a:r>
              <a:rPr lang="en-US" altLang="en-US" dirty="0"/>
              <a:t>Anchored to bones by tendons </a:t>
            </a:r>
          </a:p>
          <a:p>
            <a:r>
              <a:rPr lang="en-US" altLang="en-US" dirty="0"/>
              <a:t>Antagonistic muscles </a:t>
            </a:r>
          </a:p>
          <a:p>
            <a:r>
              <a:rPr lang="en-US" altLang="en-US" dirty="0"/>
              <a:t>Synergistic muscles </a:t>
            </a:r>
          </a:p>
          <a:p>
            <a:pPr lvl="1"/>
            <a:r>
              <a:rPr lang="en-US" altLang="en-US" dirty="0"/>
              <a:t>Maintains balance</a:t>
            </a:r>
          </a:p>
          <a:p>
            <a:pPr lvl="1"/>
            <a:r>
              <a:rPr lang="en-US" altLang="en-US" dirty="0"/>
              <a:t>Fine motor control</a:t>
            </a:r>
          </a:p>
        </p:txBody>
      </p:sp>
    </p:spTree>
    <p:extLst>
      <p:ext uri="{BB962C8B-B14F-4D97-AF65-F5344CB8AC3E}">
        <p14:creationId xmlns:p14="http://schemas.microsoft.com/office/powerpoint/2010/main" val="55950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46E5E6F-5636-459B-9773-8629F92DB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Role of Nervous System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8557AE1A-84FF-46D8-B9AD-08D9E39402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Skeletal muscles are voluntary muscles. </a:t>
            </a:r>
          </a:p>
          <a:p>
            <a:r>
              <a:rPr lang="en-US" altLang="en-US" dirty="0"/>
              <a:t>Muscles require nerve impulses for contraction. </a:t>
            </a:r>
          </a:p>
        </p:txBody>
      </p:sp>
    </p:spTree>
    <p:extLst>
      <p:ext uri="{BB962C8B-B14F-4D97-AF65-F5344CB8AC3E}">
        <p14:creationId xmlns:p14="http://schemas.microsoft.com/office/powerpoint/2010/main" val="285873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5EDA073-9C5D-480E-9AE6-E37C169E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Outcomes</a:t>
            </a:r>
            <a:endParaRPr lang="en-US" altLang="en-US" dirty="0"/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C72850F1-BC2B-4F73-BF61-E3EB267D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349"/>
            <a:ext cx="8534400" cy="5281651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altLang="en-US" dirty="0"/>
              <a:t>Explain the anatomy and function of the musculoskeletal system.</a:t>
            </a:r>
          </a:p>
          <a:p>
            <a:pPr>
              <a:spcBef>
                <a:spcPts val="400"/>
              </a:spcBef>
            </a:pPr>
            <a:r>
              <a:rPr lang="en-US" altLang="en-US" dirty="0"/>
              <a:t>Describe the effects of aging on the musculoskeletal system.</a:t>
            </a:r>
          </a:p>
          <a:p>
            <a:pPr>
              <a:spcBef>
                <a:spcPts val="400"/>
              </a:spcBef>
            </a:pPr>
            <a:r>
              <a:rPr lang="en-US" altLang="en-US" dirty="0"/>
              <a:t>List subjective data that are collected when caring for a patient with a disorder of the musculoskeletal system.</a:t>
            </a:r>
          </a:p>
          <a:p>
            <a:pPr>
              <a:spcBef>
                <a:spcPts val="400"/>
              </a:spcBef>
            </a:pPr>
            <a:r>
              <a:rPr lang="en-US" altLang="en-US" dirty="0"/>
              <a:t>List objective data that are collected when caring for a patient with a disorder of the musculoskeletal system.</a:t>
            </a:r>
          </a:p>
        </p:txBody>
      </p:sp>
    </p:spTree>
    <p:extLst>
      <p:ext uri="{BB962C8B-B14F-4D97-AF65-F5344CB8AC3E}">
        <p14:creationId xmlns:p14="http://schemas.microsoft.com/office/powerpoint/2010/main" val="3173285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53B38C1-CE5B-41CA-BC19-1F403F1D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Neuromuscular Junction</a:t>
            </a:r>
          </a:p>
        </p:txBody>
      </p:sp>
      <p:pic>
        <p:nvPicPr>
          <p:cNvPr id="3" name="Content Placeholder 2" descr="Cross sectional view of the neuromuscular joint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447800"/>
            <a:ext cx="6654799" cy="4367212"/>
          </a:xfrm>
        </p:spPr>
      </p:pic>
    </p:spTree>
    <p:extLst>
      <p:ext uri="{BB962C8B-B14F-4D97-AF65-F5344CB8AC3E}">
        <p14:creationId xmlns:p14="http://schemas.microsoft.com/office/powerpoint/2010/main" val="315332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0E3E315-5A12-491F-8996-26BD2B377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Neuromuscular Junction 	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1AB05586-E28B-4360-A71C-6D51999872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367251"/>
          </a:xfrm>
        </p:spPr>
        <p:txBody>
          <a:bodyPr/>
          <a:lstStyle/>
          <a:p>
            <a:r>
              <a:rPr lang="en-US" altLang="en-US" dirty="0"/>
              <a:t>Termination of motor neuron </a:t>
            </a:r>
            <a:r>
              <a:rPr lang="en-US" altLang="en-US"/>
              <a:t>on muscle </a:t>
            </a:r>
            <a:r>
              <a:rPr lang="en-US" altLang="en-US" dirty="0"/>
              <a:t>fiber</a:t>
            </a:r>
          </a:p>
          <a:p>
            <a:r>
              <a:rPr lang="en-US" altLang="en-US" dirty="0"/>
              <a:t>Contains neurotransmitter acetylcholine</a:t>
            </a:r>
          </a:p>
          <a:p>
            <a:r>
              <a:rPr lang="en-US" altLang="en-US" dirty="0"/>
              <a:t>Nerve impulse arrives at terminal</a:t>
            </a:r>
          </a:p>
          <a:p>
            <a:r>
              <a:rPr lang="en-US" altLang="en-US" dirty="0"/>
              <a:t>Release of acetylcholine (A C h) across synaptic cleft </a:t>
            </a:r>
          </a:p>
          <a:p>
            <a:r>
              <a:rPr lang="en-US" altLang="en-US" dirty="0"/>
              <a:t>A C h bonds to A C h receptors </a:t>
            </a:r>
          </a:p>
          <a:p>
            <a:r>
              <a:rPr lang="en-US" altLang="en-US" dirty="0"/>
              <a:t>Sarcomere shortens</a:t>
            </a:r>
          </a:p>
        </p:txBody>
      </p:sp>
    </p:spTree>
    <p:extLst>
      <p:ext uri="{BB962C8B-B14F-4D97-AF65-F5344CB8AC3E}">
        <p14:creationId xmlns:p14="http://schemas.microsoft.com/office/powerpoint/2010/main" val="2720864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CDAC20CE-700E-4157-9CD2-AB6645839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Aging and the Musculoskeletal System </a:t>
            </a:r>
          </a:p>
        </p:txBody>
      </p:sp>
      <p:pic>
        <p:nvPicPr>
          <p:cNvPr id="3" name="Content Placeholder 2" descr="The aging musculoskeletal system flowchart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105" y="1295400"/>
            <a:ext cx="4665790" cy="4672012"/>
          </a:xfrm>
        </p:spPr>
      </p:pic>
    </p:spTree>
    <p:extLst>
      <p:ext uri="{BB962C8B-B14F-4D97-AF65-F5344CB8AC3E}">
        <p14:creationId xmlns:p14="http://schemas.microsoft.com/office/powerpoint/2010/main" val="3220774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9E7E58E-E85C-4BEB-AA3F-6E2C0277AD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Aging and the Musculoskeletal System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8CE4E103-F09B-48F4-8158-773FCCC44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Decreased muscle mass/strength</a:t>
            </a:r>
          </a:p>
          <a:p>
            <a:r>
              <a:rPr lang="en-US" altLang="en-US" dirty="0"/>
              <a:t>Decreased elasticity of ligaments, tendons, cartilage </a:t>
            </a:r>
          </a:p>
          <a:p>
            <a:r>
              <a:rPr lang="en-US" altLang="en-US" dirty="0"/>
              <a:t>Decrease in intervertebral space </a:t>
            </a:r>
          </a:p>
          <a:p>
            <a:r>
              <a:rPr lang="en-US" altLang="en-US" dirty="0"/>
              <a:t>Changes in posture and gait changes</a:t>
            </a:r>
          </a:p>
        </p:txBody>
      </p:sp>
    </p:spTree>
    <p:extLst>
      <p:ext uri="{BB962C8B-B14F-4D97-AF65-F5344CB8AC3E}">
        <p14:creationId xmlns:p14="http://schemas.microsoft.com/office/powerpoint/2010/main" val="3620210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6D7BA21-0DCC-4763-99B6-8F06D2C61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altLang="en-US" dirty="0"/>
              <a:t>Effects of Age-Related Changes to the Musculoskeletal System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55CDD0F9-98F4-4B7C-B2CB-3AB4E9E9E5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Impaired mobility</a:t>
            </a:r>
          </a:p>
          <a:p>
            <a:r>
              <a:rPr lang="en-US" altLang="en-US" dirty="0"/>
              <a:t>Increased risk for falls</a:t>
            </a:r>
          </a:p>
          <a:p>
            <a:r>
              <a:rPr lang="en-US" altLang="en-US" dirty="0"/>
              <a:t>Pain </a:t>
            </a:r>
          </a:p>
        </p:txBody>
      </p:sp>
    </p:spTree>
    <p:extLst>
      <p:ext uri="{BB962C8B-B14F-4D97-AF65-F5344CB8AC3E}">
        <p14:creationId xmlns:p14="http://schemas.microsoft.com/office/powerpoint/2010/main" val="575929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57ABA4B-B696-4BA9-94A1-9B5CA9AF2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Musculoskeletal System Data Collection</a:t>
            </a:r>
            <a:endParaRPr lang="en-US" altLang="en-US" dirty="0"/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8F6CAB2C-CCE2-45A7-ADB5-A9645395B8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Subjective data</a:t>
            </a:r>
          </a:p>
          <a:p>
            <a:pPr lvl="1"/>
            <a:r>
              <a:rPr lang="en-US" altLang="en-US" dirty="0"/>
              <a:t>History</a:t>
            </a:r>
          </a:p>
          <a:p>
            <a:pPr lvl="2"/>
            <a:r>
              <a:rPr lang="en-US" altLang="en-US" dirty="0"/>
              <a:t>Injury </a:t>
            </a:r>
          </a:p>
          <a:p>
            <a:pPr lvl="2"/>
            <a:r>
              <a:rPr lang="en-US" altLang="en-US" dirty="0"/>
              <a:t>Occupation </a:t>
            </a:r>
          </a:p>
          <a:p>
            <a:pPr lvl="2"/>
            <a:r>
              <a:rPr lang="en-US" altLang="en-US" dirty="0"/>
              <a:t>Family history </a:t>
            </a:r>
          </a:p>
          <a:p>
            <a:pPr lvl="2"/>
            <a:r>
              <a:rPr lang="en-US" altLang="en-US" dirty="0"/>
              <a:t>Nutritional history</a:t>
            </a:r>
          </a:p>
          <a:p>
            <a:pPr lvl="1"/>
            <a:r>
              <a:rPr lang="en-US" altLang="en-US" dirty="0"/>
              <a:t>Psychosocial </a:t>
            </a:r>
          </a:p>
          <a:p>
            <a:pPr lvl="2"/>
            <a:r>
              <a:rPr lang="en-US" altLang="en-US" dirty="0"/>
              <a:t>Deformities affect body image </a:t>
            </a:r>
          </a:p>
        </p:txBody>
      </p:sp>
    </p:spTree>
    <p:extLst>
      <p:ext uri="{BB962C8B-B14F-4D97-AF65-F5344CB8AC3E}">
        <p14:creationId xmlns:p14="http://schemas.microsoft.com/office/powerpoint/2010/main" val="4157289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ABF6FB2-1353-467A-A8E6-5D29D8B1D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22311"/>
            <a:ext cx="8235244" cy="1089529"/>
          </a:xfrm>
        </p:spPr>
        <p:txBody>
          <a:bodyPr/>
          <a:lstStyle/>
          <a:p>
            <a:r>
              <a:rPr lang="en-US" altLang="en-US" dirty="0"/>
              <a:t>Musculoskeletal System Data Collection (continued)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50B1455-C882-41C8-99A9-4FAD83F659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Physical examination </a:t>
            </a:r>
          </a:p>
          <a:p>
            <a:pPr lvl="1"/>
            <a:r>
              <a:rPr lang="en-US" altLang="en-US" dirty="0"/>
              <a:t>Inspection</a:t>
            </a:r>
          </a:p>
          <a:p>
            <a:pPr lvl="1"/>
            <a:r>
              <a:rPr lang="en-US" altLang="en-US" dirty="0"/>
              <a:t>Palpation</a:t>
            </a:r>
          </a:p>
          <a:p>
            <a:pPr lvl="1"/>
            <a:r>
              <a:rPr lang="en-US" altLang="en-US" dirty="0"/>
              <a:t>Range of motion </a:t>
            </a:r>
          </a:p>
          <a:p>
            <a:pPr lvl="1"/>
            <a:r>
              <a:rPr lang="en-US" altLang="en-US" dirty="0"/>
              <a:t>Muscle tone</a:t>
            </a:r>
          </a:p>
        </p:txBody>
      </p:sp>
    </p:spTree>
    <p:extLst>
      <p:ext uri="{BB962C8B-B14F-4D97-AF65-F5344CB8AC3E}">
        <p14:creationId xmlns:p14="http://schemas.microsoft.com/office/powerpoint/2010/main" val="2181955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33314C8-9EAF-4987-8F96-146291F25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Physical Examination </a:t>
            </a:r>
            <a:endParaRPr lang="en-US" altLang="en-US" dirty="0"/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C995974F-B4CD-4329-8D9B-EAAADE61447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89014" y="1230086"/>
            <a:ext cx="3891844" cy="5029200"/>
          </a:xfrm>
        </p:spPr>
        <p:txBody>
          <a:bodyPr>
            <a:normAutofit/>
          </a:bodyPr>
          <a:lstStyle/>
          <a:p>
            <a:r>
              <a:rPr lang="en-US" altLang="en-US" dirty="0"/>
              <a:t>Inspection </a:t>
            </a:r>
          </a:p>
          <a:p>
            <a:pPr lvl="1"/>
            <a:r>
              <a:rPr lang="en-US" altLang="en-US" dirty="0"/>
              <a:t>Posture</a:t>
            </a:r>
          </a:p>
          <a:p>
            <a:pPr lvl="1"/>
            <a:r>
              <a:rPr lang="en-US" altLang="en-US" dirty="0"/>
              <a:t>Gait</a:t>
            </a:r>
          </a:p>
          <a:p>
            <a:pPr lvl="1"/>
            <a:r>
              <a:rPr lang="en-US" altLang="en-US" dirty="0"/>
              <a:t>Mobility aids</a:t>
            </a:r>
          </a:p>
          <a:p>
            <a:pPr lvl="1"/>
            <a:r>
              <a:rPr lang="en-US" altLang="en-US" dirty="0"/>
              <a:t>Deformities</a:t>
            </a:r>
          </a:p>
          <a:p>
            <a:pPr lvl="1"/>
            <a:r>
              <a:rPr lang="en-US" altLang="en-US" dirty="0"/>
              <a:t>Crepitation</a:t>
            </a:r>
          </a:p>
          <a:p>
            <a:r>
              <a:rPr lang="en-US" altLang="en-US" dirty="0"/>
              <a:t>Palpation</a:t>
            </a:r>
          </a:p>
          <a:p>
            <a:pPr lvl="1"/>
            <a:r>
              <a:rPr lang="en-US" altLang="en-US" dirty="0"/>
              <a:t>Warmth </a:t>
            </a:r>
          </a:p>
          <a:p>
            <a:pPr lvl="1"/>
            <a:r>
              <a:rPr lang="en-US" altLang="en-US" dirty="0"/>
              <a:t>Tenderness</a:t>
            </a:r>
          </a:p>
          <a:p>
            <a:pPr lvl="1"/>
            <a:r>
              <a:rPr lang="en-US" altLang="en-US" dirty="0"/>
              <a:t>Neurovascular checks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4978C-651C-4794-8034-B2BBF8DEE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6214" y="1230086"/>
            <a:ext cx="4038600" cy="4525963"/>
          </a:xfrm>
        </p:spPr>
        <p:txBody>
          <a:bodyPr/>
          <a:lstStyle/>
          <a:p>
            <a:r>
              <a:rPr lang="en-US" altLang="en-US" dirty="0"/>
              <a:t>Range of motion </a:t>
            </a:r>
          </a:p>
          <a:p>
            <a:pPr lvl="1"/>
            <a:r>
              <a:rPr lang="en-US" altLang="en-US" dirty="0"/>
              <a:t>Activities of daily living</a:t>
            </a:r>
          </a:p>
          <a:p>
            <a:pPr lvl="1"/>
            <a:r>
              <a:rPr lang="en-US" altLang="en-US" dirty="0"/>
              <a:t>Hands: Opposition, fist</a:t>
            </a:r>
          </a:p>
          <a:p>
            <a:r>
              <a:rPr lang="en-US" altLang="en-US" dirty="0"/>
              <a:t>Muscle 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280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3BB1404-0A34-4AC8-9E1B-62925B978E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Diagnostic Tests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62762B2A-4063-48E9-AF1A-DA5D6C8D88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Serum laboratory tests</a:t>
            </a:r>
          </a:p>
          <a:p>
            <a:pPr lvl="1"/>
            <a:r>
              <a:rPr lang="en-US" altLang="en-US" dirty="0"/>
              <a:t>Alkaline phosphatase</a:t>
            </a:r>
          </a:p>
          <a:p>
            <a:pPr lvl="1"/>
            <a:r>
              <a:rPr lang="en-US" altLang="en-US" dirty="0"/>
              <a:t>Calcium </a:t>
            </a:r>
          </a:p>
          <a:p>
            <a:pPr lvl="1"/>
            <a:r>
              <a:rPr lang="en-US" altLang="en-US" dirty="0"/>
              <a:t>Phosphorus </a:t>
            </a:r>
          </a:p>
          <a:p>
            <a:pPr lvl="1"/>
            <a:r>
              <a:rPr lang="en-US" altLang="en-US" dirty="0"/>
              <a:t>Myoglobin</a:t>
            </a:r>
          </a:p>
          <a:p>
            <a:pPr lvl="1"/>
            <a:r>
              <a:rPr lang="en-US" altLang="en-US" dirty="0"/>
              <a:t>Muscle enzymes</a:t>
            </a:r>
          </a:p>
          <a:p>
            <a:pPr lvl="1"/>
            <a:r>
              <a:rPr lang="en-US" altLang="en-US" dirty="0"/>
              <a:t>Uric acid</a:t>
            </a:r>
          </a:p>
        </p:txBody>
      </p:sp>
    </p:spTree>
    <p:extLst>
      <p:ext uri="{BB962C8B-B14F-4D97-AF65-F5344CB8AC3E}">
        <p14:creationId xmlns:p14="http://schemas.microsoft.com/office/powerpoint/2010/main" val="2532222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AB6DFE2-6042-4412-9B24-BEE1F0094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Diagnostic Tests (continued_1)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A80D78C9-2529-41F3-A0B5-4C7AB8C60B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Arthrocentesis </a:t>
            </a:r>
          </a:p>
          <a:p>
            <a:r>
              <a:rPr lang="en-US" altLang="en-US" dirty="0"/>
              <a:t>Arthroscopy</a:t>
            </a:r>
          </a:p>
          <a:p>
            <a:r>
              <a:rPr lang="en-US" altLang="en-US" dirty="0"/>
              <a:t>Bone or muscle biopsy</a:t>
            </a:r>
          </a:p>
          <a:p>
            <a:r>
              <a:rPr lang="en-US" altLang="en-US" dirty="0"/>
              <a:t>Bone density scan</a:t>
            </a:r>
          </a:p>
          <a:p>
            <a:r>
              <a:rPr lang="en-US" altLang="en-US" dirty="0"/>
              <a:t>Computed tomography (C T) scan</a:t>
            </a:r>
          </a:p>
          <a:p>
            <a:r>
              <a:rPr lang="en-US" altLang="en-US" dirty="0"/>
              <a:t>Magnetic resonance imaging (M R I)</a:t>
            </a:r>
          </a:p>
        </p:txBody>
      </p:sp>
    </p:spTree>
    <p:extLst>
      <p:ext uri="{BB962C8B-B14F-4D97-AF65-F5344CB8AC3E}">
        <p14:creationId xmlns:p14="http://schemas.microsoft.com/office/powerpoint/2010/main" val="344513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467B49B-9D1D-4386-ABCD-71837244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Outcomes (continued)</a:t>
            </a:r>
            <a:endParaRPr lang="en-US" altLang="en-US" dirty="0"/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39209532-76EF-495D-AF7A-A2ABD5F4B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List areas included in a neurovascular assessment for the musculoskeletal system.</a:t>
            </a:r>
          </a:p>
          <a:p>
            <a:r>
              <a:rPr lang="en-US" altLang="en-US" dirty="0"/>
              <a:t>Identify diagnostic tests for musculoskeletal problems.</a:t>
            </a:r>
          </a:p>
          <a:p>
            <a:r>
              <a:rPr lang="en-US" altLang="en-US" dirty="0"/>
              <a:t>Describe the nursing care provided for patients undergoing diagnostic tests of the musculoskeletal system.</a:t>
            </a:r>
          </a:p>
        </p:txBody>
      </p:sp>
    </p:spTree>
    <p:extLst>
      <p:ext uri="{BB962C8B-B14F-4D97-AF65-F5344CB8AC3E}">
        <p14:creationId xmlns:p14="http://schemas.microsoft.com/office/powerpoint/2010/main" val="2909794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DACC257-D288-401D-80B8-1591B3530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Diagnostic Tests (continued_2)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D6607E81-EC5B-4403-88E0-1731F8A1E2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Myelography </a:t>
            </a:r>
          </a:p>
          <a:p>
            <a:r>
              <a:rPr lang="en-US" altLang="en-US" dirty="0"/>
              <a:t>Nerve conduction studies</a:t>
            </a:r>
          </a:p>
          <a:p>
            <a:pPr lvl="1"/>
            <a:r>
              <a:rPr lang="en-US" altLang="en-US" dirty="0"/>
              <a:t>Electromyography </a:t>
            </a:r>
          </a:p>
          <a:p>
            <a:r>
              <a:rPr lang="en-US" altLang="en-US" dirty="0"/>
              <a:t>Nuclear medicine scans </a:t>
            </a:r>
          </a:p>
          <a:p>
            <a:r>
              <a:rPr lang="en-US" altLang="en-US" dirty="0"/>
              <a:t>Radiographs (x-rays)</a:t>
            </a:r>
          </a:p>
          <a:p>
            <a:r>
              <a:rPr lang="en-US" altLang="en-US" dirty="0"/>
              <a:t>Ultrasonography</a:t>
            </a:r>
          </a:p>
        </p:txBody>
      </p:sp>
    </p:spTree>
    <p:extLst>
      <p:ext uri="{BB962C8B-B14F-4D97-AF65-F5344CB8AC3E}">
        <p14:creationId xmlns:p14="http://schemas.microsoft.com/office/powerpoint/2010/main" val="1307740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D3392C0-F48C-430A-9182-DDEBD8A1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Question</a:t>
            </a:r>
            <a:endParaRPr lang="en-US" altLang="en-US" dirty="0"/>
          </a:p>
        </p:txBody>
      </p:sp>
      <p:sp>
        <p:nvSpPr>
          <p:cNvPr id="47107" name="Text Placeholder 1">
            <a:extLst>
              <a:ext uri="{FF2B5EF4-FFF2-40B4-BE49-F238E27FC236}">
                <a16:creationId xmlns:a16="http://schemas.microsoft.com/office/drawing/2014/main" id="{F80F0610-8B21-4B70-8760-7EBF18308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028700"/>
          </a:xfrm>
        </p:spPr>
        <p:txBody>
          <a:bodyPr/>
          <a:lstStyle/>
          <a:p>
            <a:r>
              <a:rPr lang="en-US" altLang="en-US" dirty="0"/>
              <a:t>Which of these are age-related changes to the musculoskeletal system?</a:t>
            </a:r>
            <a:r>
              <a:rPr lang="en-GB" altLang="en-US" sz="2800" i="1" dirty="0"/>
              <a:t> Select all that apply.</a:t>
            </a:r>
            <a:endParaRPr lang="en-US" altLang="en-US" sz="2800" i="1" dirty="0"/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B61E02C7-4C78-4603-B21E-CFA21C0F759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362200"/>
            <a:ext cx="8534400" cy="33528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Increased muscle strength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Increased elasticity of ligaments, tendons, cartilage 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Decrease in intervertebral space 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Changes in posture and gait changes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Decreased muscle mass</a:t>
            </a:r>
          </a:p>
        </p:txBody>
      </p:sp>
    </p:spTree>
    <p:extLst>
      <p:ext uri="{BB962C8B-B14F-4D97-AF65-F5344CB8AC3E}">
        <p14:creationId xmlns:p14="http://schemas.microsoft.com/office/powerpoint/2010/main" val="185302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D3392C0-F48C-430A-9182-DDEBD8A1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Question Answer</a:t>
            </a:r>
            <a:endParaRPr lang="en-US" altLang="en-US" dirty="0"/>
          </a:p>
        </p:txBody>
      </p:sp>
      <p:sp>
        <p:nvSpPr>
          <p:cNvPr id="47107" name="Text Placeholder 1">
            <a:extLst>
              <a:ext uri="{FF2B5EF4-FFF2-40B4-BE49-F238E27FC236}">
                <a16:creationId xmlns:a16="http://schemas.microsoft.com/office/drawing/2014/main" id="{F80F0610-8B21-4B70-8760-7EBF18308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3, 4, 5</a:t>
            </a:r>
          </a:p>
        </p:txBody>
      </p:sp>
    </p:spTree>
    <p:extLst>
      <p:ext uri="{BB962C8B-B14F-4D97-AF65-F5344CB8AC3E}">
        <p14:creationId xmlns:p14="http://schemas.microsoft.com/office/powerpoint/2010/main" val="2666983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D3392C0-F48C-430A-9182-DDEBD8A1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Question (continued_1)</a:t>
            </a:r>
          </a:p>
        </p:txBody>
      </p:sp>
      <p:sp>
        <p:nvSpPr>
          <p:cNvPr id="47107" name="Text Placeholder 1">
            <a:extLst>
              <a:ext uri="{FF2B5EF4-FFF2-40B4-BE49-F238E27FC236}">
                <a16:creationId xmlns:a16="http://schemas.microsoft.com/office/drawing/2014/main" id="{F80F0610-8B21-4B70-8760-7EBF18308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485900"/>
          </a:xfrm>
        </p:spPr>
        <p:txBody>
          <a:bodyPr/>
          <a:lstStyle/>
          <a:p>
            <a:r>
              <a:rPr lang="en-US" altLang="en-US" dirty="0"/>
              <a:t>What subjective data should the nurse collect for a patient with a fractured arm?</a:t>
            </a:r>
            <a:r>
              <a:rPr lang="en-GB" altLang="en-US" sz="2800" i="1" dirty="0"/>
              <a:t> Select all that apply.</a:t>
            </a:r>
            <a:endParaRPr lang="en-US" altLang="en-US" sz="2800" i="1" dirty="0"/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B61E02C7-4C78-4603-B21E-CFA21C0F759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754084"/>
            <a:ext cx="8534400" cy="35052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Inspection of skin color at injury site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Palpation of skin temperature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Occupation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Family history 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Nutritional history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Range of motion </a:t>
            </a:r>
          </a:p>
        </p:txBody>
      </p:sp>
    </p:spTree>
    <p:extLst>
      <p:ext uri="{BB962C8B-B14F-4D97-AF65-F5344CB8AC3E}">
        <p14:creationId xmlns:p14="http://schemas.microsoft.com/office/powerpoint/2010/main" val="1865074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D3392C0-F48C-430A-9182-DDEBD8A1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Question Answer (continued_1)</a:t>
            </a:r>
          </a:p>
        </p:txBody>
      </p:sp>
      <p:sp>
        <p:nvSpPr>
          <p:cNvPr id="47107" name="Text Placeholder 1">
            <a:extLst>
              <a:ext uri="{FF2B5EF4-FFF2-40B4-BE49-F238E27FC236}">
                <a16:creationId xmlns:a16="http://schemas.microsoft.com/office/drawing/2014/main" id="{F80F0610-8B21-4B70-8760-7EBF18308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3, 4, 5</a:t>
            </a:r>
          </a:p>
        </p:txBody>
      </p:sp>
    </p:spTree>
    <p:extLst>
      <p:ext uri="{BB962C8B-B14F-4D97-AF65-F5344CB8AC3E}">
        <p14:creationId xmlns:p14="http://schemas.microsoft.com/office/powerpoint/2010/main" val="3141829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D3392C0-F48C-430A-9182-DDEBD8A1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Question (continued_2)</a:t>
            </a:r>
          </a:p>
        </p:txBody>
      </p:sp>
      <p:sp>
        <p:nvSpPr>
          <p:cNvPr id="47107" name="Text Placeholder 1">
            <a:extLst>
              <a:ext uri="{FF2B5EF4-FFF2-40B4-BE49-F238E27FC236}">
                <a16:creationId xmlns:a16="http://schemas.microsoft.com/office/drawing/2014/main" id="{F80F0610-8B21-4B70-8760-7EBF18308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485900"/>
          </a:xfrm>
        </p:spPr>
        <p:txBody>
          <a:bodyPr/>
          <a:lstStyle/>
          <a:p>
            <a:r>
              <a:rPr lang="en-US" altLang="en-US" dirty="0"/>
              <a:t>The nurse asks the patient to perform which of these to check muscle strength? </a:t>
            </a:r>
            <a:r>
              <a:rPr lang="en-GB" altLang="en-US" sz="2800" i="1" dirty="0"/>
              <a:t>Select all that apply.</a:t>
            </a:r>
            <a:endParaRPr lang="en-US" altLang="en-US" sz="2800" i="1" dirty="0"/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B61E02C7-4C78-4603-B21E-CFA21C0F759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754084"/>
            <a:ext cx="8534400" cy="35052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Blink.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Cough.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Push feet against nurse’s hands. 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Squeeze nurse’s hands.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Swallow.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Wiggle toes.</a:t>
            </a:r>
          </a:p>
        </p:txBody>
      </p:sp>
    </p:spTree>
    <p:extLst>
      <p:ext uri="{BB962C8B-B14F-4D97-AF65-F5344CB8AC3E}">
        <p14:creationId xmlns:p14="http://schemas.microsoft.com/office/powerpoint/2010/main" val="2587760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D3392C0-F48C-430A-9182-DDEBD8A1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 Question Answer (continued_2)</a:t>
            </a:r>
            <a:endParaRPr lang="en-US" altLang="en-US" dirty="0"/>
          </a:p>
        </p:txBody>
      </p:sp>
      <p:sp>
        <p:nvSpPr>
          <p:cNvPr id="47107" name="Text Placeholder 1">
            <a:extLst>
              <a:ext uri="{FF2B5EF4-FFF2-40B4-BE49-F238E27FC236}">
                <a16:creationId xmlns:a16="http://schemas.microsoft.com/office/drawing/2014/main" id="{F80F0610-8B21-4B70-8760-7EBF18308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3, 4</a:t>
            </a:r>
          </a:p>
        </p:txBody>
      </p:sp>
    </p:spTree>
    <p:extLst>
      <p:ext uri="{BB962C8B-B14F-4D97-AF65-F5344CB8AC3E}">
        <p14:creationId xmlns:p14="http://schemas.microsoft.com/office/powerpoint/2010/main" val="3425609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81CA563-95BF-42AE-A126-993F98E8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Question (continued_3)</a:t>
            </a:r>
          </a:p>
        </p:txBody>
      </p:sp>
      <p:sp>
        <p:nvSpPr>
          <p:cNvPr id="45059" name="Text Placeholder 1">
            <a:extLst>
              <a:ext uri="{FF2B5EF4-FFF2-40B4-BE49-F238E27FC236}">
                <a16:creationId xmlns:a16="http://schemas.microsoft.com/office/drawing/2014/main" id="{C419D68A-6E19-4A34-AC64-C2ACC4FDD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028700"/>
          </a:xfrm>
        </p:spPr>
        <p:txBody>
          <a:bodyPr/>
          <a:lstStyle/>
          <a:p>
            <a:r>
              <a:rPr lang="en-US" altLang="en-US" dirty="0"/>
              <a:t>Which of these serum blood tests would the nurse review as an indicator of bone health? 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5BE10B17-9134-42A4-AB57-DB6A0C2273E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286000"/>
            <a:ext cx="8534400" cy="22860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Calcium 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Muscle enzymes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Myoglobin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Uric acid</a:t>
            </a:r>
          </a:p>
        </p:txBody>
      </p:sp>
    </p:spTree>
    <p:extLst>
      <p:ext uri="{BB962C8B-B14F-4D97-AF65-F5344CB8AC3E}">
        <p14:creationId xmlns:p14="http://schemas.microsoft.com/office/powerpoint/2010/main" val="3985054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957F71BC-3DBC-47EE-A16C-6F6B5B42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Question Answer (continued_3)</a:t>
            </a:r>
          </a:p>
        </p:txBody>
      </p:sp>
      <p:sp>
        <p:nvSpPr>
          <p:cNvPr id="46083" name="Text Placeholder 1">
            <a:extLst>
              <a:ext uri="{FF2B5EF4-FFF2-40B4-BE49-F238E27FC236}">
                <a16:creationId xmlns:a16="http://schemas.microsoft.com/office/drawing/2014/main" id="{67ACE560-ED8C-438D-AD1A-D96EDB5AC8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19200"/>
            <a:ext cx="8534400" cy="533400"/>
          </a:xfrm>
        </p:spPr>
        <p:txBody>
          <a:bodyPr/>
          <a:lstStyle/>
          <a:p>
            <a:r>
              <a:rPr lang="en-US" altLang="en-US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5962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D3392C0-F48C-430A-9182-DDEBD8A1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Question (continued_4)</a:t>
            </a:r>
          </a:p>
        </p:txBody>
      </p:sp>
      <p:sp>
        <p:nvSpPr>
          <p:cNvPr id="47107" name="Text Placeholder 1">
            <a:extLst>
              <a:ext uri="{FF2B5EF4-FFF2-40B4-BE49-F238E27FC236}">
                <a16:creationId xmlns:a16="http://schemas.microsoft.com/office/drawing/2014/main" id="{F80F0610-8B21-4B70-8760-7EBF18308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943100"/>
          </a:xfrm>
        </p:spPr>
        <p:txBody>
          <a:bodyPr/>
          <a:lstStyle/>
          <a:p>
            <a:r>
              <a:rPr lang="en-GB" altLang="en-US" dirty="0"/>
              <a:t>What actions should the nurse take for a patient’s increased pain unresponsive to analgesics after a bone biopsy? </a:t>
            </a:r>
            <a:r>
              <a:rPr lang="en-GB" altLang="en-US" sz="2800" i="1" dirty="0"/>
              <a:t>Select all that apply.</a:t>
            </a:r>
            <a:endParaRPr lang="en-US" altLang="en-US" sz="2800" i="1" dirty="0"/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B61E02C7-4C78-4603-B21E-CFA21C0F759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3222170"/>
            <a:ext cx="8534400" cy="2895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GB" altLang="en-US" dirty="0"/>
              <a:t>Administer higher analgesic dose.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GB" altLang="en-US" dirty="0"/>
              <a:t>Observe site for hematoma.</a:t>
            </a:r>
            <a:endParaRPr lang="en-US" altLang="en-US" dirty="0"/>
          </a:p>
          <a:p>
            <a:pPr>
              <a:buFont typeface="+mj-lt"/>
              <a:buAutoNum type="arabicPeriod"/>
            </a:pPr>
            <a:r>
              <a:rPr lang="en-GB" altLang="en-US" dirty="0"/>
              <a:t>Perform neurovascular checks.</a:t>
            </a:r>
          </a:p>
          <a:p>
            <a:pPr>
              <a:buFont typeface="+mj-lt"/>
              <a:buAutoNum type="arabicPeriod"/>
            </a:pPr>
            <a:r>
              <a:rPr lang="en-GB" altLang="en-US" dirty="0"/>
              <a:t>Notify the health care provider.</a:t>
            </a:r>
          </a:p>
          <a:p>
            <a:pPr>
              <a:buFont typeface="+mj-lt"/>
              <a:buAutoNum type="arabicPeriod"/>
            </a:pPr>
            <a:r>
              <a:rPr lang="en-GB" altLang="en-US" dirty="0"/>
              <a:t>Administer aspirin.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808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D174943-2A92-44A0-86D8-C5776B010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Skeletal System Tissues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EDB97569-AE64-4C42-A38C-3F25EC1C00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Bone </a:t>
            </a:r>
          </a:p>
          <a:p>
            <a:r>
              <a:rPr lang="en-US" altLang="en-US" dirty="0"/>
              <a:t>Cartilage</a:t>
            </a:r>
          </a:p>
          <a:p>
            <a:r>
              <a:rPr lang="en-US" altLang="en-US" dirty="0"/>
              <a:t>Fibrous connective tissue (ligaments)</a:t>
            </a:r>
          </a:p>
        </p:txBody>
      </p:sp>
    </p:spTree>
    <p:extLst>
      <p:ext uri="{BB962C8B-B14F-4D97-AF65-F5344CB8AC3E}">
        <p14:creationId xmlns:p14="http://schemas.microsoft.com/office/powerpoint/2010/main" val="39356683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D3392C0-F48C-430A-9182-DDEBD8A1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Question Answer (continued_4)</a:t>
            </a:r>
          </a:p>
        </p:txBody>
      </p:sp>
      <p:sp>
        <p:nvSpPr>
          <p:cNvPr id="47107" name="Text Placeholder 1">
            <a:extLst>
              <a:ext uri="{FF2B5EF4-FFF2-40B4-BE49-F238E27FC236}">
                <a16:creationId xmlns:a16="http://schemas.microsoft.com/office/drawing/2014/main" id="{F80F0610-8B21-4B70-8760-7EBF183083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Correct Answer: </a:t>
            </a:r>
            <a:r>
              <a:rPr lang="en-US" altLang="en-US" b="1" dirty="0">
                <a:solidFill>
                  <a:srgbClr val="28805C"/>
                </a:solidFill>
              </a:rPr>
              <a:t>2, 3, 4</a:t>
            </a:r>
          </a:p>
        </p:txBody>
      </p:sp>
    </p:spTree>
    <p:extLst>
      <p:ext uri="{BB962C8B-B14F-4D97-AF65-F5344CB8AC3E}">
        <p14:creationId xmlns:p14="http://schemas.microsoft.com/office/powerpoint/2010/main" val="3149670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6794945-7D55-4B36-BCEA-BCC456F67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Skeletal System Functions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66D56300-0A89-4236-84CD-3EB2AC7232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Movement</a:t>
            </a:r>
          </a:p>
          <a:p>
            <a:r>
              <a:rPr lang="en-US" altLang="en-US" dirty="0"/>
              <a:t>Protection </a:t>
            </a:r>
          </a:p>
          <a:p>
            <a:r>
              <a:rPr lang="en-US" altLang="en-US" dirty="0"/>
              <a:t>Stores calcium </a:t>
            </a:r>
          </a:p>
        </p:txBody>
      </p:sp>
    </p:spTree>
    <p:extLst>
      <p:ext uri="{BB962C8B-B14F-4D97-AF65-F5344CB8AC3E}">
        <p14:creationId xmlns:p14="http://schemas.microsoft.com/office/powerpoint/2010/main" val="222476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736C47F-74AD-471E-9905-6DFE427F19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Muscular System Tissues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BA12F0D8-F46E-46E8-AF27-144F42987B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Skeletal muscle</a:t>
            </a:r>
          </a:p>
          <a:p>
            <a:r>
              <a:rPr lang="en-US" altLang="en-US" dirty="0"/>
              <a:t>Fibrous connective tissue (tendons)</a:t>
            </a:r>
          </a:p>
          <a:p>
            <a:r>
              <a:rPr lang="en-US" altLang="en-US" dirty="0"/>
              <a:t>Fasciae </a:t>
            </a:r>
          </a:p>
        </p:txBody>
      </p:sp>
    </p:spTree>
    <p:extLst>
      <p:ext uri="{BB962C8B-B14F-4D97-AF65-F5344CB8AC3E}">
        <p14:creationId xmlns:p14="http://schemas.microsoft.com/office/powerpoint/2010/main" val="2250438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0C8C805-3FB4-487D-A6F7-291913435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Muscular System Functions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5483BDBD-5C99-435E-BB7C-F0119DF14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Movement</a:t>
            </a:r>
          </a:p>
          <a:p>
            <a:r>
              <a:rPr lang="en-US" altLang="en-US" dirty="0"/>
              <a:t>Heat production</a:t>
            </a:r>
          </a:p>
          <a:p>
            <a:r>
              <a:rPr lang="en-US" altLang="en-US" dirty="0"/>
              <a:t>Blood return from legs</a:t>
            </a:r>
          </a:p>
        </p:txBody>
      </p:sp>
    </p:spTree>
    <p:extLst>
      <p:ext uri="{BB962C8B-B14F-4D97-AF65-F5344CB8AC3E}">
        <p14:creationId xmlns:p14="http://schemas.microsoft.com/office/powerpoint/2010/main" val="10549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0E955BD-E4CF-4854-9EE8-3811490FC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Bone Tissue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2D422352-AADD-47E4-A946-9356B184D3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Osteocytes</a:t>
            </a:r>
          </a:p>
          <a:p>
            <a:r>
              <a:rPr lang="en-US" altLang="en-US" dirty="0"/>
              <a:t>Calcium salts</a:t>
            </a:r>
          </a:p>
          <a:p>
            <a:r>
              <a:rPr lang="en-US" altLang="en-US" dirty="0"/>
              <a:t>Collagen</a:t>
            </a:r>
          </a:p>
          <a:p>
            <a:r>
              <a:rPr lang="en-US" altLang="en-US" dirty="0"/>
              <a:t>Periosteum </a:t>
            </a:r>
          </a:p>
        </p:txBody>
      </p:sp>
    </p:spTree>
    <p:extLst>
      <p:ext uri="{BB962C8B-B14F-4D97-AF65-F5344CB8AC3E}">
        <p14:creationId xmlns:p14="http://schemas.microsoft.com/office/powerpoint/2010/main" val="419030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395FCAB-CE6F-4CD0-9B1F-F9675E56B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Growth of Bone	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4FB36635-B0F4-4723-A349-B1404CB12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6075" indent="0">
              <a:buNone/>
            </a:pPr>
            <a:r>
              <a:rPr lang="en-US" altLang="en-US" dirty="0"/>
              <a:t>Osteoblasts produce bone growth and repair bone. </a:t>
            </a:r>
          </a:p>
        </p:txBody>
      </p:sp>
    </p:spTree>
    <p:extLst>
      <p:ext uri="{BB962C8B-B14F-4D97-AF65-F5344CB8AC3E}">
        <p14:creationId xmlns:p14="http://schemas.microsoft.com/office/powerpoint/2010/main" val="311032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D Nursing">
      <a:dk1>
        <a:srgbClr val="737373"/>
      </a:dk1>
      <a:lt1>
        <a:sysClr val="window" lastClr="FFFFFF"/>
      </a:lt1>
      <a:dk2>
        <a:srgbClr val="28805C"/>
      </a:dk2>
      <a:lt2>
        <a:srgbClr val="FFFFFF"/>
      </a:lt2>
      <a:accent1>
        <a:srgbClr val="28805C"/>
      </a:accent1>
      <a:accent2>
        <a:srgbClr val="737373"/>
      </a:accent2>
      <a:accent3>
        <a:srgbClr val="D99C21"/>
      </a:accent3>
      <a:accent4>
        <a:srgbClr val="C00000"/>
      </a:accent4>
      <a:accent5>
        <a:srgbClr val="BFBFBF"/>
      </a:accent5>
      <a:accent6>
        <a:srgbClr val="C2ECD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91B66E46-3F3C-49C2-9025-2800839DEA96}" vid="{348BD038-7B76-4A48-9886-575F33252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Calibri"/>
        <a:font script="Hebr" typeface="Calibri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Calibr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c73501-d892-4798-8321-2611750ec21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8385B5E2AC949AF11150DD84F6C37" ma:contentTypeVersion="11" ma:contentTypeDescription="Create a new document." ma:contentTypeScope="" ma:versionID="36b56c1c0724fb546e3f46be05c4d6a4">
  <xsd:schema xmlns:xsd="http://www.w3.org/2001/XMLSchema" xmlns:xs="http://www.w3.org/2001/XMLSchema" xmlns:p="http://schemas.microsoft.com/office/2006/metadata/properties" xmlns:ns3="00c73501-d892-4798-8321-2611750ec216" xmlns:ns4="a592d4b5-ef12-4eb7-8b0a-4321abea656b" targetNamespace="http://schemas.microsoft.com/office/2006/metadata/properties" ma:root="true" ma:fieldsID="bc5a029c63219565ea9b56375035dac7" ns3:_="" ns4:_="">
    <xsd:import namespace="00c73501-d892-4798-8321-2611750ec216"/>
    <xsd:import namespace="a592d4b5-ef12-4eb7-8b0a-4321abea65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73501-d892-4798-8321-2611750ec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2d4b5-ef12-4eb7-8b0a-4321abea656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C939C3-7EE7-4FC7-818E-985D0213E860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a592d4b5-ef12-4eb7-8b0a-4321abea656b"/>
    <ds:schemaRef ds:uri="00c73501-d892-4798-8321-2611750ec216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23EB0E3-5915-4E57-8F39-28F926E76D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0935E0-4227-4E50-9991-BF334F0356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c73501-d892-4798-8321-2611750ec216"/>
    <ds:schemaRef ds:uri="a592d4b5-ef12-4eb7-8b0a-4321abea6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FAD_Nursing_Template_Sample</Template>
  <TotalTime>23</TotalTime>
  <Words>797</Words>
  <Application>Microsoft Office PowerPoint</Application>
  <PresentationFormat>On-screen Show (4:3)</PresentationFormat>
  <Paragraphs>184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Calibri</vt:lpstr>
      <vt:lpstr>Wingdings</vt:lpstr>
      <vt:lpstr>Office Theme</vt:lpstr>
      <vt:lpstr> </vt:lpstr>
      <vt:lpstr>Learning Outcomes</vt:lpstr>
      <vt:lpstr>Learning Outcomes (continued)</vt:lpstr>
      <vt:lpstr>Skeletal System Tissues</vt:lpstr>
      <vt:lpstr>Skeletal System Functions</vt:lpstr>
      <vt:lpstr>Muscular System Tissues</vt:lpstr>
      <vt:lpstr>Muscular System Functions</vt:lpstr>
      <vt:lpstr>Bone Tissue</vt:lpstr>
      <vt:lpstr>Growth of Bone </vt:lpstr>
      <vt:lpstr>Skeleton</vt:lpstr>
      <vt:lpstr>Structure of Skeleton</vt:lpstr>
      <vt:lpstr>Anterior and Lateral Skull </vt:lpstr>
      <vt:lpstr>Vertebral Column</vt:lpstr>
      <vt:lpstr>Thoracic Cage</vt:lpstr>
      <vt:lpstr>Synovial Joint</vt:lpstr>
      <vt:lpstr>Synovial Joint (continued)</vt:lpstr>
      <vt:lpstr>Skeletal Muscles</vt:lpstr>
      <vt:lpstr>Muscle Structure and Arrangements </vt:lpstr>
      <vt:lpstr>Role of Nervous System</vt:lpstr>
      <vt:lpstr>Neuromuscular Junction</vt:lpstr>
      <vt:lpstr>Neuromuscular Junction  </vt:lpstr>
      <vt:lpstr>Aging and the Musculoskeletal System </vt:lpstr>
      <vt:lpstr>Aging and the Musculoskeletal System</vt:lpstr>
      <vt:lpstr>Effects of Age-Related Changes to the Musculoskeletal System</vt:lpstr>
      <vt:lpstr>Musculoskeletal System Data Collection</vt:lpstr>
      <vt:lpstr>Musculoskeletal System Data Collection (continued)</vt:lpstr>
      <vt:lpstr>Physical Examination </vt:lpstr>
      <vt:lpstr>Diagnostic Tests</vt:lpstr>
      <vt:lpstr>Diagnostic Tests (continued_1)</vt:lpstr>
      <vt:lpstr>Diagnostic Tests (continued_2)</vt:lpstr>
      <vt:lpstr>Review Question</vt:lpstr>
      <vt:lpstr>Review Question Answer</vt:lpstr>
      <vt:lpstr>Review Question (continued_1)</vt:lpstr>
      <vt:lpstr>Review Question Answer (continued_1)</vt:lpstr>
      <vt:lpstr>Review Question (continued_2)</vt:lpstr>
      <vt:lpstr>Review Question Answer (continued_2)</vt:lpstr>
      <vt:lpstr>Review Question (continued_3)</vt:lpstr>
      <vt:lpstr>Review Question Answer (continued_3)</vt:lpstr>
      <vt:lpstr>Review Question (continued_4)</vt:lpstr>
      <vt:lpstr>Review Question Answer (continued_4)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45  Musculoskeletal Function and Assessment</dc:title>
  <dc:creator>Williams and Hopper</dc:creator>
  <cp:lastModifiedBy>Paula Reeves</cp:lastModifiedBy>
  <cp:revision>37</cp:revision>
  <cp:lastPrinted>2023-08-21T18:35:44Z</cp:lastPrinted>
  <dcterms:created xsi:type="dcterms:W3CDTF">2019-02-08T08:46:34Z</dcterms:created>
  <dcterms:modified xsi:type="dcterms:W3CDTF">2023-08-21T18:36:20Z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0x0101001D98385B5E2AC949AF11150DD84F6C37</vt:lpwstr>
  </property>
  <property fmtid="{D5CDD505-2E9C-101B-9397-08002B2CF9AE}" pid="3" name="_dlc_DocIdItemGuid">
    <vt:lpwstr>647463b2-28f5-46c6-8d1e-a6b9b2370ab9</vt:lpwstr>
  </property>
  <property fmtid="{D5CDD505-2E9C-101B-9397-08002B2CF9AE}" pid="4" name="_dlc_DocId">
    <vt:lpwstr>HESUHV4WET5P-708-25</vt:lpwstr>
  </property>
  <property fmtid="{D5CDD505-2E9C-101B-9397-08002B2CF9AE}" pid="5" name="_dlc_DocIdUrl">
    <vt:lpwstr>http://portal.fadavis.com/marketing/_layouts/15/DocIdRedir.aspx?ID=HESUHV4WET5P-708-25, HESUHV4WET5P-708-25</vt:lpwstr>
  </property>
</Properties>
</file>