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0"/>
  </p:notesMasterIdLst>
  <p:handoutMasterIdLst>
    <p:handoutMasterId r:id="rId101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D99C21"/>
    <a:srgbClr val="585858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8" autoAdjust="0"/>
    <p:restoredTop sz="86357" autoAdjust="0"/>
  </p:normalViewPr>
  <p:slideViewPr>
    <p:cSldViewPr>
      <p:cViewPr varScale="1">
        <p:scale>
          <a:sx n="110" d="100"/>
          <a:sy n="110" d="100"/>
        </p:scale>
        <p:origin x="1242" y="96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-46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6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presProps" Target="pres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4572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3810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2362200"/>
            <a:ext cx="6011334" cy="12191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267750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 userDrawn="1"/>
        </p:nvPicPr>
        <p:blipFill>
          <a:blip r:embed="rId19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684" r:id="rId5"/>
    <p:sldLayoutId id="2147483692" r:id="rId6"/>
    <p:sldLayoutId id="2147483678" r:id="rId7"/>
    <p:sldLayoutId id="2147483679" r:id="rId8"/>
    <p:sldLayoutId id="2147483680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6" r:id="rId16"/>
    <p:sldLayoutId id="2147483697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Book cover for Williams and Hopper: Understanding Medical-Surgical Nursing, 6th Editio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3011"/>
          <a:stretch>
            <a:fillRect/>
          </a:stretch>
        </p:blipFill>
        <p:spPr/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A3E92E8D-BF80-415F-8993-BC7C9E988BD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x-none" dirty="0"/>
              <a:t>Chapter 46</a:t>
            </a:r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423557" y="3008008"/>
            <a:ext cx="5410200" cy="1526669"/>
          </a:xfrm>
        </p:spPr>
        <p:txBody>
          <a:bodyPr/>
          <a:lstStyle/>
          <a:p>
            <a:r>
              <a:rPr lang="en-US" altLang="en-US" dirty="0"/>
              <a:t>Nursing Care of Patients With Musculoskeletal and Connective Tissue Disorders</a:t>
            </a:r>
            <a:endParaRPr lang="en-US" dirty="0"/>
          </a:p>
        </p:txBody>
      </p:sp>
      <p:sp>
        <p:nvSpPr>
          <p:cNvPr id="6146" name="Rectangle 2" hidden="1">
            <a:extLst>
              <a:ext uri="{FF2B5EF4-FFF2-40B4-BE49-F238E27FC236}">
                <a16:creationId xmlns:a16="http://schemas.microsoft.com/office/drawing/2014/main" id="{4FA41D31-72CB-4FEF-BAF0-46FE457F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15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EA43E074-DC92-4253-9245-E86E76D415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Fractures</a:t>
            </a:r>
          </a:p>
        </p:txBody>
      </p:sp>
      <p:pic>
        <p:nvPicPr>
          <p:cNvPr id="3" name="Content Placeholder 2" descr="Various types of bone fractures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94" y="1295400"/>
            <a:ext cx="4672012" cy="4672012"/>
          </a:xfrm>
        </p:spPr>
      </p:pic>
    </p:spTree>
    <p:extLst>
      <p:ext uri="{BB962C8B-B14F-4D97-AF65-F5344CB8AC3E}">
        <p14:creationId xmlns:p14="http://schemas.microsoft.com/office/powerpoint/2010/main" val="3065739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2FBEBD3-E054-4D26-907F-752D62C2E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Fractures (continued_1)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608B51B4-2FBA-4B17-84B3-BDE442BA11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Pain</a:t>
            </a:r>
          </a:p>
          <a:p>
            <a:pPr lvl="1"/>
            <a:r>
              <a:rPr lang="en-US" altLang="en-US" dirty="0"/>
              <a:t>Decreased range of motion</a:t>
            </a:r>
          </a:p>
          <a:p>
            <a:pPr lvl="1"/>
            <a:r>
              <a:rPr lang="en-US" altLang="en-US" dirty="0"/>
              <a:t>Limb rotation</a:t>
            </a:r>
          </a:p>
          <a:p>
            <a:pPr lvl="1"/>
            <a:r>
              <a:rPr lang="en-US" altLang="en-US" dirty="0"/>
              <a:t>Deformity, shortening of limb </a:t>
            </a:r>
          </a:p>
          <a:p>
            <a:pPr lvl="1"/>
            <a:r>
              <a:rPr lang="en-US" altLang="en-US" dirty="0"/>
              <a:t>Swelling</a:t>
            </a:r>
          </a:p>
          <a:p>
            <a:pPr lvl="1"/>
            <a:r>
              <a:rPr lang="en-US" altLang="en-US" dirty="0"/>
              <a:t>Bruising</a:t>
            </a:r>
          </a:p>
        </p:txBody>
      </p:sp>
    </p:spTree>
    <p:extLst>
      <p:ext uri="{BB962C8B-B14F-4D97-AF65-F5344CB8AC3E}">
        <p14:creationId xmlns:p14="http://schemas.microsoft.com/office/powerpoint/2010/main" val="41534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AFBBF88-EB1E-4DCA-B98F-CF932CA198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Fractures (continued_2)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4543CEE-50D7-4424-BA63-9CD7D0E2DE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824451"/>
          </a:xfrm>
        </p:spPr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X-ray</a:t>
            </a:r>
          </a:p>
          <a:p>
            <a:pPr lvl="1"/>
            <a:r>
              <a:rPr lang="en-US" altLang="en-US" dirty="0"/>
              <a:t>Computed tomography (C T) scan</a:t>
            </a:r>
          </a:p>
          <a:p>
            <a:r>
              <a:rPr lang="en-US" altLang="en-US" dirty="0"/>
              <a:t>Emergency treatment</a:t>
            </a:r>
          </a:p>
          <a:p>
            <a:pPr lvl="1"/>
            <a:r>
              <a:rPr lang="en-US" altLang="en-US" dirty="0"/>
              <a:t>Splint it as it lies!</a:t>
            </a:r>
          </a:p>
          <a:p>
            <a:pPr lvl="1"/>
            <a:r>
              <a:rPr lang="en-US" altLang="en-US" dirty="0"/>
              <a:t>Seek medical treatment.</a:t>
            </a:r>
          </a:p>
          <a:p>
            <a:r>
              <a:rPr lang="en-US" altLang="en-US" dirty="0"/>
              <a:t>Therapeutic goals</a:t>
            </a:r>
          </a:p>
          <a:p>
            <a:pPr lvl="1"/>
            <a:r>
              <a:rPr lang="en-US" altLang="en-US" dirty="0"/>
              <a:t>Realignment of bone ends </a:t>
            </a:r>
          </a:p>
          <a:p>
            <a:pPr lvl="1"/>
            <a:r>
              <a:rPr lang="en-US" altLang="en-US" dirty="0"/>
              <a:t>Immobilization</a:t>
            </a:r>
          </a:p>
        </p:txBody>
      </p:sp>
    </p:spTree>
    <p:extLst>
      <p:ext uri="{BB962C8B-B14F-4D97-AF65-F5344CB8AC3E}">
        <p14:creationId xmlns:p14="http://schemas.microsoft.com/office/powerpoint/2010/main" val="65370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C3F35010-16F6-49F8-AF33-7C4F7A767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Fracture Healing Phases</a:t>
            </a:r>
          </a:p>
        </p:txBody>
      </p:sp>
      <p:pic>
        <p:nvPicPr>
          <p:cNvPr id="3" name="Content Placeholder 2" descr="Various fracture healing phase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05" y="1600200"/>
            <a:ext cx="6177190" cy="4277456"/>
          </a:xfrm>
        </p:spPr>
      </p:pic>
    </p:spTree>
    <p:extLst>
      <p:ext uri="{BB962C8B-B14F-4D97-AF65-F5344CB8AC3E}">
        <p14:creationId xmlns:p14="http://schemas.microsoft.com/office/powerpoint/2010/main" val="100320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174905A-D18C-4074-8D7C-AB673FCC0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Fractures (continued_3)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531141B5-A88C-48DF-AB57-0B5A0E30E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Management </a:t>
            </a:r>
          </a:p>
          <a:p>
            <a:pPr lvl="1"/>
            <a:r>
              <a:rPr lang="en-US" altLang="en-US" dirty="0"/>
              <a:t>Closed reduction </a:t>
            </a:r>
          </a:p>
          <a:p>
            <a:pPr lvl="2"/>
            <a:r>
              <a:rPr lang="en-US" altLang="en-US" dirty="0"/>
              <a:t>Manual realignment </a:t>
            </a:r>
          </a:p>
          <a:p>
            <a:pPr lvl="2"/>
            <a:r>
              <a:rPr lang="en-US" altLang="en-US" dirty="0"/>
              <a:t>Elastic wrap/splints</a:t>
            </a:r>
          </a:p>
          <a:p>
            <a:pPr lvl="2"/>
            <a:r>
              <a:rPr lang="en-US" altLang="en-US" dirty="0"/>
              <a:t>Casts</a:t>
            </a:r>
          </a:p>
          <a:p>
            <a:pPr lvl="2"/>
            <a:r>
              <a:rPr lang="en-US" altLang="en-US" dirty="0"/>
              <a:t>Traction</a:t>
            </a:r>
          </a:p>
          <a:p>
            <a:pPr lvl="3"/>
            <a:r>
              <a:rPr lang="en-US" altLang="en-US" dirty="0"/>
              <a:t>Skin </a:t>
            </a:r>
          </a:p>
          <a:p>
            <a:pPr lvl="3"/>
            <a:r>
              <a:rPr lang="en-US" altLang="en-US" dirty="0"/>
              <a:t>Skeletal</a:t>
            </a:r>
          </a:p>
        </p:txBody>
      </p:sp>
    </p:spTree>
    <p:extLst>
      <p:ext uri="{BB962C8B-B14F-4D97-AF65-F5344CB8AC3E}">
        <p14:creationId xmlns:p14="http://schemas.microsoft.com/office/powerpoint/2010/main" val="428981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E185B1A-AF3B-4512-8964-C14CAC6A8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Fractures (continued_4)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3EFA1FC-2705-4590-901E-F66CD8ACEF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Management (continued)</a:t>
            </a:r>
          </a:p>
          <a:p>
            <a:pPr lvl="1"/>
            <a:r>
              <a:rPr lang="en-US" altLang="en-US" dirty="0"/>
              <a:t>Open reduction with internal fixation</a:t>
            </a:r>
          </a:p>
          <a:p>
            <a:pPr lvl="2"/>
            <a:r>
              <a:rPr lang="en-US" altLang="en-US" dirty="0"/>
              <a:t>Metal plates, screws</a:t>
            </a:r>
          </a:p>
          <a:p>
            <a:pPr lvl="2"/>
            <a:r>
              <a:rPr lang="en-US" altLang="en-US" dirty="0"/>
              <a:t>Prosthesis</a:t>
            </a:r>
          </a:p>
          <a:p>
            <a:pPr lvl="1"/>
            <a:r>
              <a:rPr lang="en-US" altLang="en-US" dirty="0"/>
              <a:t>External fixation</a:t>
            </a:r>
          </a:p>
          <a:p>
            <a:pPr lvl="2"/>
            <a:r>
              <a:rPr lang="en-US" altLang="en-US" dirty="0"/>
              <a:t>Pins, metal frame</a:t>
            </a:r>
          </a:p>
          <a:p>
            <a:pPr lvl="2"/>
            <a:r>
              <a:rPr lang="en-US" altLang="en-US" dirty="0"/>
              <a:t>Allows care of wounds</a:t>
            </a:r>
          </a:p>
        </p:txBody>
      </p:sp>
    </p:spTree>
    <p:extLst>
      <p:ext uri="{BB962C8B-B14F-4D97-AF65-F5344CB8AC3E}">
        <p14:creationId xmlns:p14="http://schemas.microsoft.com/office/powerpoint/2010/main" val="2046864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2A238FB-976F-469F-B980-B974D3A96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Internal Fixation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BE4BB-AE0E-43B4-8CC8-3D7E827C4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3815644" cy="4525963"/>
          </a:xfrm>
        </p:spPr>
        <p:txBody>
          <a:bodyPr>
            <a:normAutofit/>
          </a:bodyPr>
          <a:lstStyle/>
          <a:p>
            <a:pPr marL="320040" indent="-457200">
              <a:buNone/>
              <a:defRPr/>
            </a:pPr>
            <a:r>
              <a:rPr lang="en-US" sz="2400" dirty="0">
                <a:solidFill>
                  <a:srgbClr val="28805C"/>
                </a:solidFill>
                <a:ea typeface="MS PGothic" charset="-128"/>
              </a:rPr>
              <a:t>A.</a:t>
            </a:r>
            <a:r>
              <a:rPr lang="en-US" sz="2400" dirty="0">
                <a:solidFill>
                  <a:schemeClr val="tx1"/>
                </a:solidFill>
                <a:ea typeface="MS PGothic" charset="-128"/>
              </a:rPr>
              <a:t> Intertrochanteric fracture of the hip with fracture fixation via a side plate and screw combination device</a:t>
            </a:r>
          </a:p>
          <a:p>
            <a:pPr marL="320040" indent="-457200">
              <a:buNone/>
              <a:defRPr/>
            </a:pPr>
            <a:r>
              <a:rPr lang="en-US" sz="2400" dirty="0">
                <a:solidFill>
                  <a:srgbClr val="28805C"/>
                </a:solidFill>
                <a:ea typeface="MS PGothic" charset="-128"/>
              </a:rPr>
              <a:t>B.</a:t>
            </a:r>
            <a:r>
              <a:rPr lang="en-US" sz="2400" dirty="0">
                <a:solidFill>
                  <a:schemeClr val="tx1"/>
                </a:solidFill>
                <a:ea typeface="MS PGothic" charset="-128"/>
              </a:rPr>
              <a:t> Side plate and screw fixation of radial fracture </a:t>
            </a:r>
          </a:p>
        </p:txBody>
      </p:sp>
      <p:pic>
        <p:nvPicPr>
          <p:cNvPr id="3" name="Content Placeholder 2" descr="Two x-rays of internal fixation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90" y="1458686"/>
            <a:ext cx="4246210" cy="3821589"/>
          </a:xfrm>
        </p:spPr>
      </p:pic>
    </p:spTree>
    <p:extLst>
      <p:ext uri="{BB962C8B-B14F-4D97-AF65-F5344CB8AC3E}">
        <p14:creationId xmlns:p14="http://schemas.microsoft.com/office/powerpoint/2010/main" val="392793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5B09F586-3799-41BD-9E4E-57E2CADE8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External Fixation </a:t>
            </a:r>
          </a:p>
        </p:txBody>
      </p:sp>
      <p:pic>
        <p:nvPicPr>
          <p:cNvPr id="4" name="Content Placeholder 3" descr="Woman walking with crutches with a brace on her lower leg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154" y="1295400"/>
            <a:ext cx="4589691" cy="4595812"/>
          </a:xfrm>
        </p:spPr>
      </p:pic>
    </p:spTree>
    <p:extLst>
      <p:ext uri="{BB962C8B-B14F-4D97-AF65-F5344CB8AC3E}">
        <p14:creationId xmlns:p14="http://schemas.microsoft.com/office/powerpoint/2010/main" val="371197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2E0D585-89A3-4DB5-ADF4-F333F2D1F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Fractures (continued_5)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717123B2-FD60-4585-982B-587623D4B1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Complications</a:t>
            </a:r>
          </a:p>
          <a:p>
            <a:pPr lvl="1"/>
            <a:r>
              <a:rPr lang="en-US" altLang="en-US" dirty="0"/>
              <a:t>Nonunion </a:t>
            </a:r>
          </a:p>
          <a:p>
            <a:pPr lvl="1"/>
            <a:r>
              <a:rPr lang="en-US" altLang="en-US" dirty="0"/>
              <a:t>Neurovascular compromise</a:t>
            </a:r>
          </a:p>
          <a:p>
            <a:pPr lvl="1"/>
            <a:r>
              <a:rPr lang="en-US" altLang="en-US" dirty="0"/>
              <a:t>Hemorrhage</a:t>
            </a:r>
          </a:p>
          <a:p>
            <a:pPr lvl="1"/>
            <a:r>
              <a:rPr lang="en-US" altLang="en-US" dirty="0"/>
              <a:t>Infection</a:t>
            </a:r>
          </a:p>
          <a:p>
            <a:pPr lvl="1"/>
            <a:r>
              <a:rPr lang="en-US" altLang="en-US" dirty="0"/>
              <a:t>Thromboembolic complications</a:t>
            </a:r>
          </a:p>
          <a:p>
            <a:pPr lvl="1"/>
            <a:r>
              <a:rPr lang="en-US" altLang="en-US" dirty="0"/>
              <a:t>Acute compartment syndrome</a:t>
            </a:r>
          </a:p>
          <a:p>
            <a:pPr lvl="1"/>
            <a:r>
              <a:rPr lang="en-US" altLang="en-US" dirty="0"/>
              <a:t>Fat embolism syndrome</a:t>
            </a:r>
          </a:p>
        </p:txBody>
      </p:sp>
    </p:spTree>
    <p:extLst>
      <p:ext uri="{BB962C8B-B14F-4D97-AF65-F5344CB8AC3E}">
        <p14:creationId xmlns:p14="http://schemas.microsoft.com/office/powerpoint/2010/main" val="229129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4DC5895D-3C80-42BB-8FDD-B9BC21854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Compartment Syndrome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57A61-C14E-48D5-8044-A0E51B39A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3282244" cy="4525963"/>
          </a:xfrm>
        </p:spPr>
        <p:txBody>
          <a:bodyPr/>
          <a:lstStyle/>
          <a:p>
            <a:pPr marL="365760" indent="-457200">
              <a:buNone/>
            </a:pPr>
            <a:r>
              <a:rPr lang="en-US" dirty="0">
                <a:solidFill>
                  <a:srgbClr val="28805C"/>
                </a:solidFill>
              </a:rPr>
              <a:t>A.</a:t>
            </a:r>
            <a:r>
              <a:rPr lang="en-US" dirty="0"/>
              <a:t> Lower leg compartments</a:t>
            </a:r>
          </a:p>
          <a:p>
            <a:pPr marL="365760" indent="-457200">
              <a:buNone/>
            </a:pPr>
            <a:r>
              <a:rPr lang="en-US" dirty="0">
                <a:solidFill>
                  <a:srgbClr val="28805C"/>
                </a:solidFill>
              </a:rPr>
              <a:t>B.</a:t>
            </a:r>
            <a:r>
              <a:rPr lang="en-US" dirty="0"/>
              <a:t> Compartment syndrome</a:t>
            </a:r>
          </a:p>
        </p:txBody>
      </p:sp>
      <p:pic>
        <p:nvPicPr>
          <p:cNvPr id="3" name="Content Placeholder 2" descr="Two cross sectional views of the lower leg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335" y="1066800"/>
            <a:ext cx="4279265" cy="4284977"/>
          </a:xfrm>
        </p:spPr>
      </p:pic>
    </p:spTree>
    <p:extLst>
      <p:ext uri="{BB962C8B-B14F-4D97-AF65-F5344CB8AC3E}">
        <p14:creationId xmlns:p14="http://schemas.microsoft.com/office/powerpoint/2010/main" val="288697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F2E87BE-B156-4AC6-8DF7-15E6DBA3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47600314-73D8-4916-BCAC-38DEEE06F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Explain the pathophysiology, signs and symptoms, and complications of fractures.</a:t>
            </a:r>
          </a:p>
          <a:p>
            <a:r>
              <a:rPr lang="en-US" altLang="en-US" dirty="0"/>
              <a:t>Plan nursing care for a patient in a splint, cast, traction, or external fixation.</a:t>
            </a:r>
          </a:p>
          <a:p>
            <a:r>
              <a:rPr lang="en-US" altLang="en-US" dirty="0"/>
              <a:t>Describe the causes and prevention of osteomyelitis.</a:t>
            </a:r>
          </a:p>
          <a:p>
            <a:r>
              <a:rPr lang="en-US" altLang="en-US" dirty="0"/>
              <a:t>Plan nursing care for osteomyelitis.</a:t>
            </a:r>
          </a:p>
        </p:txBody>
      </p:sp>
    </p:spTree>
    <p:extLst>
      <p:ext uri="{BB962C8B-B14F-4D97-AF65-F5344CB8AC3E}">
        <p14:creationId xmlns:p14="http://schemas.microsoft.com/office/powerpoint/2010/main" val="19169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032E906-49E1-483F-9AA8-302B0BFD7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Fractures (continued_6)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9C20BCAE-391F-4800-A0A5-1E9C4AE5F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Acute Pain</a:t>
            </a:r>
          </a:p>
          <a:p>
            <a:pPr lvl="1"/>
            <a:r>
              <a:rPr lang="en-US" altLang="en-US" i="1" dirty="0"/>
              <a:t>Impaired Physical Mobility</a:t>
            </a:r>
          </a:p>
          <a:p>
            <a:pPr lvl="1"/>
            <a:r>
              <a:rPr lang="en-US" altLang="en-US" i="1" dirty="0"/>
              <a:t>Risk for Peripheral Neurovascular Dysfunction</a:t>
            </a:r>
          </a:p>
        </p:txBody>
      </p:sp>
    </p:spTree>
    <p:extLst>
      <p:ext uri="{BB962C8B-B14F-4D97-AF65-F5344CB8AC3E}">
        <p14:creationId xmlns:p14="http://schemas.microsoft.com/office/powerpoint/2010/main" val="301683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4DCD2BE-3D63-4570-9632-23B26D917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Fractures (continued_7)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D334B6B8-043F-4B38-A3AB-8C616D01B3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672051"/>
          </a:xfrm>
        </p:spPr>
        <p:txBody>
          <a:bodyPr/>
          <a:lstStyle/>
          <a:p>
            <a:r>
              <a:rPr lang="en-US" altLang="en-US" dirty="0"/>
              <a:t>Nursing care </a:t>
            </a:r>
          </a:p>
          <a:p>
            <a:pPr lvl="1"/>
            <a:r>
              <a:rPr lang="en-US" altLang="en-US" dirty="0"/>
              <a:t>Cast, traction, pin care</a:t>
            </a:r>
          </a:p>
          <a:p>
            <a:pPr lvl="2"/>
            <a:r>
              <a:rPr lang="en-US" altLang="en-US" dirty="0"/>
              <a:t>Palming wet cast</a:t>
            </a:r>
          </a:p>
          <a:p>
            <a:pPr lvl="1"/>
            <a:r>
              <a:rPr lang="en-US" altLang="en-US" dirty="0"/>
              <a:t>Pain management</a:t>
            </a:r>
          </a:p>
          <a:p>
            <a:pPr lvl="1"/>
            <a:r>
              <a:rPr lang="en-US" altLang="en-US" dirty="0"/>
              <a:t>Neurovascular checks</a:t>
            </a:r>
          </a:p>
          <a:p>
            <a:pPr lvl="1"/>
            <a:r>
              <a:rPr lang="en-US" altLang="en-US" dirty="0"/>
              <a:t>Skin care</a:t>
            </a:r>
          </a:p>
          <a:p>
            <a:pPr lvl="1"/>
            <a:r>
              <a:rPr lang="en-US" altLang="en-US" dirty="0"/>
              <a:t>Nutrition</a:t>
            </a:r>
          </a:p>
          <a:p>
            <a:pPr lvl="1"/>
            <a:r>
              <a:rPr lang="en-US" altLang="en-US" dirty="0"/>
              <a:t>Self-care deficits</a:t>
            </a:r>
          </a:p>
          <a:p>
            <a:pPr lvl="1"/>
            <a:r>
              <a:rPr lang="en-US" altLang="en-US" dirty="0"/>
              <a:t>Psychosocial</a:t>
            </a:r>
          </a:p>
        </p:txBody>
      </p:sp>
    </p:spTree>
    <p:extLst>
      <p:ext uri="{BB962C8B-B14F-4D97-AF65-F5344CB8AC3E}">
        <p14:creationId xmlns:p14="http://schemas.microsoft.com/office/powerpoint/2010/main" val="375097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5BBE3836-BE33-4DD2-ACFB-32CB64400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Palming the Cast </a:t>
            </a:r>
          </a:p>
        </p:txBody>
      </p:sp>
      <p:pic>
        <p:nvPicPr>
          <p:cNvPr id="3" name="Content Placeholder 2" descr="Two hands palms-up holding a lower leg in a cas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94" y="1447800"/>
            <a:ext cx="4672012" cy="4672012"/>
          </a:xfrm>
        </p:spPr>
      </p:pic>
    </p:spTree>
    <p:extLst>
      <p:ext uri="{BB962C8B-B14F-4D97-AF65-F5344CB8AC3E}">
        <p14:creationId xmlns:p14="http://schemas.microsoft.com/office/powerpoint/2010/main" val="1188139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E44E2DC0-7536-4E31-93F4-311CAE7C7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Bivalving Cast </a:t>
            </a:r>
          </a:p>
        </p:txBody>
      </p:sp>
      <p:pic>
        <p:nvPicPr>
          <p:cNvPr id="3" name="Content Placeholder 2" descr="Saw cutting a straight line in a lower leg cas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17" y="1828800"/>
            <a:ext cx="5528566" cy="3780631"/>
          </a:xfrm>
        </p:spPr>
      </p:pic>
    </p:spTree>
    <p:extLst>
      <p:ext uri="{BB962C8B-B14F-4D97-AF65-F5344CB8AC3E}">
        <p14:creationId xmlns:p14="http://schemas.microsoft.com/office/powerpoint/2010/main" val="332976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3BE8345-3545-426A-A3AF-7BDD0F825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Fractures (continued_8)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281D7F62-BE13-40EE-A22B-CA4454A8C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Patient education</a:t>
            </a:r>
          </a:p>
          <a:p>
            <a:pPr lvl="1"/>
            <a:r>
              <a:rPr lang="en-US" altLang="en-US" dirty="0"/>
              <a:t>Cast care</a:t>
            </a:r>
          </a:p>
          <a:p>
            <a:pPr lvl="1"/>
            <a:r>
              <a:rPr lang="en-US" altLang="en-US" dirty="0"/>
              <a:t>Pin care</a:t>
            </a:r>
          </a:p>
          <a:p>
            <a:pPr lvl="1"/>
            <a:r>
              <a:rPr lang="en-US" altLang="en-US" dirty="0"/>
              <a:t>Nutrition</a:t>
            </a:r>
          </a:p>
        </p:txBody>
      </p:sp>
    </p:spTree>
    <p:extLst>
      <p:ext uri="{BB962C8B-B14F-4D97-AF65-F5344CB8AC3E}">
        <p14:creationId xmlns:p14="http://schemas.microsoft.com/office/powerpoint/2010/main" val="145141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F9E98A5-7F3C-40B2-994D-86D314D05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Osteomyelitis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BD270DCA-047F-4B01-AA00-ABE66DE296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519651"/>
          </a:xfrm>
        </p:spPr>
        <p:txBody>
          <a:bodyPr/>
          <a:lstStyle/>
          <a:p>
            <a:r>
              <a:rPr lang="en-US" altLang="en-US" dirty="0"/>
              <a:t>Infection of bone</a:t>
            </a:r>
          </a:p>
          <a:p>
            <a:r>
              <a:rPr lang="en-US" altLang="en-US" dirty="0"/>
              <a:t>Site pain, redness, warmth, swelling, fever </a:t>
            </a:r>
          </a:p>
          <a:p>
            <a:r>
              <a:rPr lang="en-US" altLang="en-US" dirty="0"/>
              <a:t>Curative therapy</a:t>
            </a:r>
          </a:p>
          <a:p>
            <a:pPr lvl="1"/>
            <a:r>
              <a:rPr lang="en-US" altLang="en-US" dirty="0"/>
              <a:t>Debridement, reconstruction, antibiotic </a:t>
            </a:r>
          </a:p>
          <a:p>
            <a:r>
              <a:rPr lang="en-US" altLang="en-US" dirty="0"/>
              <a:t>Palliative therapy</a:t>
            </a:r>
          </a:p>
          <a:p>
            <a:pPr lvl="1"/>
            <a:r>
              <a:rPr lang="en-US" altLang="en-US" dirty="0"/>
              <a:t>Chronic</a:t>
            </a:r>
            <a:r>
              <a:rPr lang="en-GB" altLang="en-US" dirty="0"/>
              <a:t> suppressive antibiotic therapy</a:t>
            </a:r>
            <a:endParaRPr lang="en-US" altLang="en-US" dirty="0"/>
          </a:p>
          <a:p>
            <a:r>
              <a:rPr lang="en-US" altLang="en-US" dirty="0"/>
              <a:t>Nonresponsive</a:t>
            </a:r>
          </a:p>
          <a:p>
            <a:pPr lvl="1"/>
            <a:r>
              <a:rPr lang="en-US" altLang="en-US" dirty="0"/>
              <a:t>Amputation </a:t>
            </a:r>
          </a:p>
        </p:txBody>
      </p:sp>
    </p:spTree>
    <p:extLst>
      <p:ext uri="{BB962C8B-B14F-4D97-AF65-F5344CB8AC3E}">
        <p14:creationId xmlns:p14="http://schemas.microsoft.com/office/powerpoint/2010/main" val="341652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FB1D0E0D-20C2-4C62-AD64-571FC1D18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Osteomyelitis (continued_1)</a:t>
            </a:r>
          </a:p>
        </p:txBody>
      </p:sp>
      <p:pic>
        <p:nvPicPr>
          <p:cNvPr id="3" name="Content Placeholder 2" descr="Stages of osteomyeliti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27" y="1469570"/>
            <a:ext cx="7068345" cy="4245429"/>
          </a:xfrm>
        </p:spPr>
      </p:pic>
    </p:spTree>
    <p:extLst>
      <p:ext uri="{BB962C8B-B14F-4D97-AF65-F5344CB8AC3E}">
        <p14:creationId xmlns:p14="http://schemas.microsoft.com/office/powerpoint/2010/main" val="3271117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0475322-6D21-4137-B6C4-EF71CAD18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Osteomyelitis (continued_2)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234ED3AA-5E6F-47E0-A4C8-794437519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care</a:t>
            </a:r>
          </a:p>
          <a:p>
            <a:pPr lvl="1"/>
            <a:r>
              <a:rPr lang="en-US" altLang="en-US" dirty="0"/>
              <a:t>Prevention is key! </a:t>
            </a:r>
          </a:p>
          <a:p>
            <a:pPr lvl="1"/>
            <a:r>
              <a:rPr lang="en-US" altLang="en-US" dirty="0"/>
              <a:t>Hand hygiene</a:t>
            </a:r>
          </a:p>
          <a:p>
            <a:pPr lvl="1"/>
            <a:r>
              <a:rPr lang="en-US" altLang="en-US" dirty="0"/>
              <a:t>Sterile dressing changes</a:t>
            </a:r>
          </a:p>
          <a:p>
            <a:pPr lvl="1"/>
            <a:r>
              <a:rPr lang="en-US" altLang="en-US" dirty="0"/>
              <a:t>Medication teaching</a:t>
            </a:r>
          </a:p>
        </p:txBody>
      </p:sp>
    </p:spTree>
    <p:extLst>
      <p:ext uri="{BB962C8B-B14F-4D97-AF65-F5344CB8AC3E}">
        <p14:creationId xmlns:p14="http://schemas.microsoft.com/office/powerpoint/2010/main" val="748069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395DBCA-B398-432E-BED9-CFF9DD1BC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Osteoporosis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249DCDBA-46DF-4975-9242-29059A4D8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Metabolic disorder of low bone mass</a:t>
            </a:r>
          </a:p>
          <a:p>
            <a:r>
              <a:rPr lang="en-US" altLang="en-US" dirty="0"/>
              <a:t>Prone to fractures </a:t>
            </a:r>
          </a:p>
          <a:p>
            <a:r>
              <a:rPr lang="en-US" altLang="en-US" dirty="0"/>
              <a:t>Most common: Spine, wrist, hip</a:t>
            </a:r>
          </a:p>
          <a:p>
            <a:r>
              <a:rPr lang="en-US" altLang="en-US" dirty="0"/>
              <a:t>All bones affected </a:t>
            </a:r>
          </a:p>
          <a:p>
            <a:r>
              <a:rPr lang="en-US" altLang="en-US" dirty="0"/>
              <a:t>Imbalanced remodeling process</a:t>
            </a:r>
          </a:p>
        </p:txBody>
      </p:sp>
    </p:spTree>
    <p:extLst>
      <p:ext uri="{BB962C8B-B14F-4D97-AF65-F5344CB8AC3E}">
        <p14:creationId xmlns:p14="http://schemas.microsoft.com/office/powerpoint/2010/main" val="528622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3B953A6-E2F3-4F20-9095-E1DC58DC1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Osteoporosis (continued_1)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3ADAC5C0-8D06-41EC-A6F3-703E72AB5B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458200" cy="4068763"/>
          </a:xfrm>
        </p:spPr>
        <p:txBody>
          <a:bodyPr/>
          <a:lstStyle/>
          <a:p>
            <a:r>
              <a:rPr lang="en-US" altLang="en-US" dirty="0"/>
              <a:t>Prevalence</a:t>
            </a:r>
          </a:p>
          <a:p>
            <a:pPr lvl="1"/>
            <a:r>
              <a:rPr lang="en-US" altLang="en-US" dirty="0"/>
              <a:t>54 million people</a:t>
            </a:r>
          </a:p>
          <a:p>
            <a:pPr lvl="1"/>
            <a:r>
              <a:rPr lang="en-US" altLang="en-US" dirty="0"/>
              <a:t>Women at greatest risk</a:t>
            </a:r>
          </a:p>
          <a:p>
            <a:pPr lvl="1"/>
            <a:r>
              <a:rPr lang="en-GB" altLang="en-US" i="1" dirty="0"/>
              <a:t>Healthy People 202</a:t>
            </a:r>
            <a:r>
              <a:rPr lang="en-GB" altLang="en-US" dirty="0"/>
              <a:t>0 objective: Reduce proportion of adults over age 50 with osteoporosis from 5.9% to 5.3%.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455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0506ED5-CC03-4088-8B49-A5155675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 (continued_1)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B033AA59-DED7-40E0-A7B3-44455AC392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Describe risk factors, pathophysiology, treatment, and nursing care for osteoporosis.</a:t>
            </a:r>
          </a:p>
          <a:p>
            <a:r>
              <a:rPr lang="en-US" altLang="en-US" dirty="0"/>
              <a:t>Describe the pathophysiology, treatment, and nursing care for gout.</a:t>
            </a:r>
          </a:p>
          <a:p>
            <a:r>
              <a:rPr lang="en-US" altLang="en-US" dirty="0"/>
              <a:t>Compare the care for osteoarthritis and rheumatoid arthritis.</a:t>
            </a:r>
          </a:p>
        </p:txBody>
      </p:sp>
    </p:spTree>
    <p:extLst>
      <p:ext uri="{BB962C8B-B14F-4D97-AF65-F5344CB8AC3E}">
        <p14:creationId xmlns:p14="http://schemas.microsoft.com/office/powerpoint/2010/main" val="1624943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DC630E1-C2C4-4826-A089-52C5993D6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Osteoporosis (continued_2)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AFD3AA9B-ACB6-4E8B-A630-08764F17C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Hip/vertebral fractures</a:t>
            </a:r>
          </a:p>
          <a:p>
            <a:pPr lvl="1"/>
            <a:r>
              <a:rPr lang="en-US" altLang="en-US" dirty="0"/>
              <a:t>Reduced quality of life</a:t>
            </a:r>
          </a:p>
          <a:p>
            <a:pPr lvl="1"/>
            <a:r>
              <a:rPr lang="en-US" altLang="en-US" dirty="0"/>
              <a:t>Increased disability</a:t>
            </a:r>
          </a:p>
          <a:p>
            <a:pPr lvl="1"/>
            <a:r>
              <a:rPr lang="en-US" altLang="en-US" dirty="0"/>
              <a:t>Risk of death (during year after fracture) </a:t>
            </a:r>
          </a:p>
        </p:txBody>
      </p:sp>
    </p:spTree>
    <p:extLst>
      <p:ext uri="{BB962C8B-B14F-4D97-AF65-F5344CB8AC3E}">
        <p14:creationId xmlns:p14="http://schemas.microsoft.com/office/powerpoint/2010/main" val="3315911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0082C04-DBDD-44D5-8FC7-C057917BD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34539"/>
            <a:ext cx="8235244" cy="590931"/>
          </a:xfrm>
        </p:spPr>
        <p:txBody>
          <a:bodyPr/>
          <a:lstStyle/>
          <a:p>
            <a:r>
              <a:rPr lang="en-US" altLang="en-US" dirty="0"/>
              <a:t>Osteoporosis (continued_3)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7BFFAB7-56A2-4947-BFE1-DFE8BF5B18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672051"/>
          </a:xfrm>
        </p:spPr>
        <p:txBody>
          <a:bodyPr/>
          <a:lstStyle/>
          <a:p>
            <a:r>
              <a:rPr lang="en-US" altLang="en-US" dirty="0" err="1"/>
              <a:t>Nonmodifiable</a:t>
            </a:r>
            <a:r>
              <a:rPr lang="en-US" altLang="en-US" dirty="0"/>
              <a:t> risk factors</a:t>
            </a:r>
          </a:p>
          <a:p>
            <a:pPr lvl="1"/>
            <a:r>
              <a:rPr lang="en-US" altLang="en-US" dirty="0"/>
              <a:t>Female gender </a:t>
            </a:r>
          </a:p>
          <a:p>
            <a:pPr lvl="1"/>
            <a:r>
              <a:rPr lang="en-US" altLang="en-US" dirty="0"/>
              <a:t>Aging</a:t>
            </a:r>
          </a:p>
          <a:p>
            <a:pPr lvl="1"/>
            <a:r>
              <a:rPr lang="en-US" altLang="en-US" dirty="0"/>
              <a:t>Caucasian or Asian </a:t>
            </a:r>
          </a:p>
          <a:p>
            <a:pPr lvl="1"/>
            <a:r>
              <a:rPr lang="en-US" altLang="en-US" dirty="0"/>
              <a:t>Small boned, petite body build </a:t>
            </a:r>
          </a:p>
          <a:p>
            <a:pPr lvl="1"/>
            <a:r>
              <a:rPr lang="en-US" altLang="en-US" dirty="0"/>
              <a:t>Postmenopausal status</a:t>
            </a:r>
          </a:p>
          <a:p>
            <a:pPr lvl="1"/>
            <a:r>
              <a:rPr lang="en-US" altLang="en-US" dirty="0"/>
              <a:t>Low testosterone and estrogen in men</a:t>
            </a:r>
          </a:p>
          <a:p>
            <a:pPr lvl="1"/>
            <a:r>
              <a:rPr lang="en-US" altLang="en-US" dirty="0"/>
              <a:t>Family history of osteoporosis or fractures</a:t>
            </a:r>
          </a:p>
          <a:p>
            <a:pPr lvl="1"/>
            <a:r>
              <a:rPr lang="en-US" altLang="en-US" dirty="0"/>
              <a:t>History of fractures</a:t>
            </a:r>
          </a:p>
        </p:txBody>
      </p:sp>
    </p:spTree>
    <p:extLst>
      <p:ext uri="{BB962C8B-B14F-4D97-AF65-F5344CB8AC3E}">
        <p14:creationId xmlns:p14="http://schemas.microsoft.com/office/powerpoint/2010/main" val="4087290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B5ED831-5BA7-4EF5-B0EB-01AAE75FC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Osteoporosis (continued_4)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3DDB2DFE-6650-45F6-AE6D-64E8CC605C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Modifiable risk factors</a:t>
            </a:r>
          </a:p>
          <a:p>
            <a:pPr lvl="1"/>
            <a:r>
              <a:rPr lang="en-US" altLang="en-US" dirty="0"/>
              <a:t>Low calcium and vitamin D intake </a:t>
            </a:r>
          </a:p>
          <a:p>
            <a:pPr lvl="1"/>
            <a:r>
              <a:rPr lang="en-US" altLang="en-US" dirty="0"/>
              <a:t>Excessive caffeine, protein, sodium</a:t>
            </a:r>
          </a:p>
          <a:p>
            <a:pPr lvl="1"/>
            <a:r>
              <a:rPr lang="en-US" altLang="en-US" dirty="0"/>
              <a:t>Sedentary lifestyle </a:t>
            </a:r>
          </a:p>
          <a:p>
            <a:pPr lvl="1"/>
            <a:r>
              <a:rPr lang="en-US" altLang="en-US" dirty="0"/>
              <a:t>Excessive alcohol use</a:t>
            </a:r>
          </a:p>
          <a:p>
            <a:pPr lvl="1"/>
            <a:r>
              <a:rPr lang="en-US" altLang="en-US" dirty="0"/>
              <a:t>Cigarette smoking</a:t>
            </a:r>
          </a:p>
        </p:txBody>
      </p:sp>
    </p:spTree>
    <p:extLst>
      <p:ext uri="{BB962C8B-B14F-4D97-AF65-F5344CB8AC3E}">
        <p14:creationId xmlns:p14="http://schemas.microsoft.com/office/powerpoint/2010/main" val="2039821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618FD72-4005-4DCC-8912-48D7556F1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Osteoporosis (continued_5)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2148F259-3DFF-41A7-AE7F-7A397E06E6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3148051"/>
          </a:xfrm>
        </p:spPr>
        <p:txBody>
          <a:bodyPr/>
          <a:lstStyle/>
          <a:p>
            <a:r>
              <a:rPr lang="en-US" altLang="en-US" dirty="0"/>
              <a:t>Prevention</a:t>
            </a:r>
          </a:p>
          <a:p>
            <a:pPr lvl="1"/>
            <a:r>
              <a:rPr lang="en-US" altLang="en-US" dirty="0"/>
              <a:t>Build bone through age 30. </a:t>
            </a:r>
          </a:p>
          <a:p>
            <a:pPr lvl="1"/>
            <a:r>
              <a:rPr lang="en-US" altLang="en-US" dirty="0"/>
              <a:t>Obtain adequate calcium and vitamin D. </a:t>
            </a:r>
          </a:p>
          <a:p>
            <a:pPr lvl="1"/>
            <a:r>
              <a:rPr lang="en-US" altLang="en-US" dirty="0"/>
              <a:t>Do weight-bearing exercise (especially childhood).</a:t>
            </a:r>
          </a:p>
          <a:p>
            <a:pPr lvl="1"/>
            <a:r>
              <a:rPr lang="en-US" altLang="en-US" dirty="0"/>
              <a:t>Avoid alcohol and smoking. </a:t>
            </a:r>
          </a:p>
        </p:txBody>
      </p:sp>
    </p:spTree>
    <p:extLst>
      <p:ext uri="{BB962C8B-B14F-4D97-AF65-F5344CB8AC3E}">
        <p14:creationId xmlns:p14="http://schemas.microsoft.com/office/powerpoint/2010/main" val="3796593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CCD18A7-8F36-44EB-BA9A-AB2309909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34539"/>
            <a:ext cx="8235244" cy="59093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Osteoporosis (continued_6)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FE028B9D-2437-46FB-B405-C23E6D678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Back pain </a:t>
            </a:r>
          </a:p>
          <a:p>
            <a:pPr lvl="1"/>
            <a:r>
              <a:rPr lang="en-US" altLang="en-US" dirty="0"/>
              <a:t>Height decreases </a:t>
            </a:r>
          </a:p>
          <a:p>
            <a:pPr lvl="1"/>
            <a:r>
              <a:rPr lang="en-US" altLang="en-US" dirty="0"/>
              <a:t>Fracture </a:t>
            </a:r>
          </a:p>
          <a:p>
            <a:pPr lvl="1"/>
            <a:r>
              <a:rPr lang="en-US" altLang="en-US" dirty="0"/>
              <a:t>Kyphosis </a:t>
            </a:r>
          </a:p>
        </p:txBody>
      </p:sp>
    </p:spTree>
    <p:extLst>
      <p:ext uri="{BB962C8B-B14F-4D97-AF65-F5344CB8AC3E}">
        <p14:creationId xmlns:p14="http://schemas.microsoft.com/office/powerpoint/2010/main" val="199613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934738C-CB23-41D3-8593-D0753E708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Osteoporosis (continued_7)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138E611F-A8C8-441A-AF24-D249A3199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Effects</a:t>
            </a:r>
          </a:p>
          <a:p>
            <a:pPr lvl="1"/>
            <a:r>
              <a:rPr lang="en-US" altLang="en-US" dirty="0"/>
              <a:t>Deformities </a:t>
            </a:r>
          </a:p>
          <a:p>
            <a:pPr lvl="1"/>
            <a:r>
              <a:rPr lang="en-US" altLang="en-US" dirty="0"/>
              <a:t>Functional effects </a:t>
            </a:r>
          </a:p>
          <a:p>
            <a:pPr lvl="1"/>
            <a:r>
              <a:rPr lang="en-US" altLang="en-US" dirty="0"/>
              <a:t>Emotional effects</a:t>
            </a:r>
          </a:p>
          <a:p>
            <a:pPr lvl="1"/>
            <a:r>
              <a:rPr lang="en-US" altLang="en-US" dirty="0"/>
              <a:t>Socialize less </a:t>
            </a:r>
          </a:p>
        </p:txBody>
      </p:sp>
    </p:spTree>
    <p:extLst>
      <p:ext uri="{BB962C8B-B14F-4D97-AF65-F5344CB8AC3E}">
        <p14:creationId xmlns:p14="http://schemas.microsoft.com/office/powerpoint/2010/main" val="341872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6D22EA7-67DF-41CB-A49E-B28908CE9D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34539"/>
            <a:ext cx="8235244" cy="59093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Osteoporosis (continued_8)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2A66C318-2C8F-4A2F-8434-8BE9121D3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Dual-energy x-ray absorptiometry (D E X A)</a:t>
            </a:r>
          </a:p>
          <a:p>
            <a:pPr lvl="1"/>
            <a:r>
              <a:rPr lang="en-US" altLang="en-US" dirty="0"/>
              <a:t>Serum calcium, vitamin D decreased</a:t>
            </a:r>
          </a:p>
          <a:p>
            <a:pPr lvl="1"/>
            <a:r>
              <a:rPr lang="en-US" altLang="en-US" dirty="0"/>
              <a:t>Serum phosphorus increased</a:t>
            </a:r>
          </a:p>
          <a:p>
            <a:pPr lvl="1"/>
            <a:r>
              <a:rPr lang="en-US" altLang="en-US" dirty="0"/>
              <a:t>Serum alkaline phosphatase increased</a:t>
            </a:r>
          </a:p>
        </p:txBody>
      </p:sp>
    </p:spTree>
    <p:extLst>
      <p:ext uri="{BB962C8B-B14F-4D97-AF65-F5344CB8AC3E}">
        <p14:creationId xmlns:p14="http://schemas.microsoft.com/office/powerpoint/2010/main" val="295589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381D962-FA4E-45FA-AF5A-6B7D9BC41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34539"/>
            <a:ext cx="8235244" cy="59093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Osteoporosis (continued_9) 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28C5871E-57B3-48F4-A16E-3263815C7B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Reduce risk factors</a:t>
            </a:r>
          </a:p>
          <a:p>
            <a:pPr lvl="1"/>
            <a:r>
              <a:rPr lang="en-US" altLang="en-US" dirty="0"/>
              <a:t>Calcium supplements</a:t>
            </a:r>
          </a:p>
          <a:p>
            <a:pPr lvl="1"/>
            <a:r>
              <a:rPr lang="en-US" altLang="en-US" dirty="0"/>
              <a:t>Vitamin D supplements</a:t>
            </a:r>
          </a:p>
          <a:p>
            <a:pPr lvl="1"/>
            <a:r>
              <a:rPr lang="en-US" altLang="en-US" dirty="0"/>
              <a:t>Medications</a:t>
            </a:r>
          </a:p>
        </p:txBody>
      </p:sp>
    </p:spTree>
    <p:extLst>
      <p:ext uri="{BB962C8B-B14F-4D97-AF65-F5344CB8AC3E}">
        <p14:creationId xmlns:p14="http://schemas.microsoft.com/office/powerpoint/2010/main" val="2559602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EB69882-C013-46C3-A7E7-3E26B856F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Osteoporosis (continued_10)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5B23B9E5-0628-40F0-B3EF-6A760908B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 (continued)</a:t>
            </a:r>
          </a:p>
          <a:p>
            <a:pPr lvl="1"/>
            <a:r>
              <a:rPr lang="en-US" altLang="en-US" dirty="0" err="1"/>
              <a:t>Antiresorptive</a:t>
            </a:r>
            <a:r>
              <a:rPr lang="en-US" altLang="en-US" dirty="0"/>
              <a:t> medications</a:t>
            </a:r>
          </a:p>
          <a:p>
            <a:pPr lvl="2"/>
            <a:r>
              <a:rPr lang="en-US" altLang="en-US" dirty="0"/>
              <a:t>Bisphosphonates </a:t>
            </a:r>
          </a:p>
          <a:p>
            <a:pPr lvl="3"/>
            <a:r>
              <a:rPr lang="en-US" altLang="en-US" dirty="0"/>
              <a:t>Alendronate (Fosamax)</a:t>
            </a:r>
          </a:p>
          <a:p>
            <a:pPr lvl="3"/>
            <a:r>
              <a:rPr lang="en-US" altLang="en-US" dirty="0" err="1"/>
              <a:t>Ibandronate</a:t>
            </a:r>
            <a:r>
              <a:rPr lang="en-US" altLang="en-US" dirty="0"/>
              <a:t> (Boniva) </a:t>
            </a:r>
          </a:p>
          <a:p>
            <a:pPr lvl="3"/>
            <a:r>
              <a:rPr lang="en-US" altLang="en-US" dirty="0" err="1"/>
              <a:t>Risedronate</a:t>
            </a:r>
            <a:r>
              <a:rPr lang="en-US" altLang="en-US" dirty="0"/>
              <a:t> (Actonel)</a:t>
            </a:r>
          </a:p>
          <a:p>
            <a:pPr lvl="3"/>
            <a:r>
              <a:rPr lang="en-US" altLang="en-US" dirty="0" err="1"/>
              <a:t>Zoledronic</a:t>
            </a:r>
            <a:r>
              <a:rPr lang="en-US" altLang="en-US" dirty="0"/>
              <a:t> Acid (</a:t>
            </a:r>
            <a:r>
              <a:rPr lang="en-US" altLang="en-US" dirty="0" err="1"/>
              <a:t>Reclast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Calcitonin (</a:t>
            </a:r>
            <a:r>
              <a:rPr lang="en-US" altLang="en-US" dirty="0" err="1"/>
              <a:t>Fortical</a:t>
            </a:r>
            <a:r>
              <a:rPr lang="en-US" altLang="en-US" dirty="0"/>
              <a:t>, </a:t>
            </a:r>
            <a:r>
              <a:rPr lang="en-US" altLang="en-US" dirty="0" err="1"/>
              <a:t>Miacalcin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666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B70F94F-0877-4E8E-908A-591276339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Osteoporosis (continued_11)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FB07FF1-7688-46EF-B3E5-3C5398DD8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7620000" cy="4068763"/>
          </a:xfrm>
        </p:spPr>
        <p:txBody>
          <a:bodyPr/>
          <a:lstStyle/>
          <a:p>
            <a:r>
              <a:rPr lang="en-US" altLang="en-US" dirty="0"/>
              <a:t>Therapeutic interventions (continued)</a:t>
            </a:r>
          </a:p>
          <a:p>
            <a:pPr lvl="1"/>
            <a:r>
              <a:rPr lang="en-US" altLang="en-US" dirty="0"/>
              <a:t>Antiresorptive medications (continued)</a:t>
            </a:r>
          </a:p>
          <a:p>
            <a:pPr lvl="2"/>
            <a:r>
              <a:rPr lang="en-US" altLang="en-US" dirty="0"/>
              <a:t>Monoclonal antibody</a:t>
            </a:r>
          </a:p>
          <a:p>
            <a:pPr lvl="3"/>
            <a:r>
              <a:rPr lang="en-US" altLang="en-US" dirty="0"/>
              <a:t>Denosumab (Prolia)</a:t>
            </a:r>
          </a:p>
          <a:p>
            <a:pPr lvl="2"/>
            <a:r>
              <a:rPr lang="en-US" altLang="en-US" dirty="0"/>
              <a:t>Selective estrogen receptor modulator</a:t>
            </a:r>
          </a:p>
          <a:p>
            <a:pPr lvl="3"/>
            <a:r>
              <a:rPr lang="en-US" altLang="en-US" dirty="0"/>
              <a:t>Raloxifene (</a:t>
            </a:r>
            <a:r>
              <a:rPr lang="en-US" altLang="en-US" dirty="0" err="1"/>
              <a:t>Evista</a:t>
            </a:r>
            <a:r>
              <a:rPr lang="en-US" altLang="en-US" dirty="0"/>
              <a:t>) </a:t>
            </a:r>
          </a:p>
          <a:p>
            <a:pPr lvl="2"/>
            <a:r>
              <a:rPr lang="en-US" altLang="en-US" dirty="0"/>
              <a:t>Estrogen therapy </a:t>
            </a:r>
          </a:p>
          <a:p>
            <a:pPr lvl="1"/>
            <a:r>
              <a:rPr lang="en-US" altLang="en-US" dirty="0"/>
              <a:t>Anabolic (bone forming) </a:t>
            </a:r>
          </a:p>
          <a:p>
            <a:pPr lvl="2"/>
            <a:r>
              <a:rPr lang="en-US" altLang="en-US" dirty="0"/>
              <a:t>Teriparatide (</a:t>
            </a:r>
            <a:r>
              <a:rPr lang="en-US" altLang="en-US" dirty="0" err="1"/>
              <a:t>Forteo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574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BE02C96-AA39-45CB-B51B-ADB29A59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 (continued_2)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829817D2-6847-4662-AC77-B97DEC6FF8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Plan nursing care for the patient with a fractured hip.</a:t>
            </a:r>
          </a:p>
          <a:p>
            <a:r>
              <a:rPr lang="en-US" altLang="en-US" dirty="0"/>
              <a:t>Plan nursing care for a patient having a total joint replacement.</a:t>
            </a:r>
          </a:p>
          <a:p>
            <a:r>
              <a:rPr lang="en-US" altLang="en-US" dirty="0"/>
              <a:t>Explain patient teaching for a patient with a lower extremity amputation and prosthesis.</a:t>
            </a:r>
          </a:p>
        </p:txBody>
      </p:sp>
    </p:spTree>
    <p:extLst>
      <p:ext uri="{BB962C8B-B14F-4D97-AF65-F5344CB8AC3E}">
        <p14:creationId xmlns:p14="http://schemas.microsoft.com/office/powerpoint/2010/main" val="1548405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86FA700D-EB30-4706-8525-2D7D8D6B5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Osteoporosis (continued_12)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CF21914C-90BD-437F-A79F-B7B534C1E5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367251"/>
          </a:xfrm>
        </p:spPr>
        <p:txBody>
          <a:bodyPr/>
          <a:lstStyle/>
          <a:p>
            <a:r>
              <a:rPr lang="en-US" altLang="en-US" dirty="0"/>
              <a:t>Nursing care</a:t>
            </a:r>
          </a:p>
          <a:p>
            <a:pPr lvl="1"/>
            <a:r>
              <a:rPr lang="en-US" altLang="en-US" dirty="0"/>
              <a:t>Pain relief </a:t>
            </a:r>
          </a:p>
          <a:p>
            <a:pPr lvl="1"/>
            <a:r>
              <a:rPr lang="en-US" altLang="en-US" dirty="0"/>
              <a:t>Symptom management</a:t>
            </a:r>
          </a:p>
          <a:p>
            <a:pPr lvl="1"/>
            <a:r>
              <a:rPr lang="en-US" altLang="en-US" dirty="0"/>
              <a:t>Education </a:t>
            </a:r>
          </a:p>
          <a:p>
            <a:pPr lvl="2"/>
            <a:r>
              <a:rPr lang="en-US" altLang="en-US" dirty="0"/>
              <a:t>Prevention</a:t>
            </a:r>
          </a:p>
          <a:p>
            <a:pPr lvl="2"/>
            <a:r>
              <a:rPr lang="en-US" altLang="en-US" dirty="0"/>
              <a:t>Diet: Increase calcium, vitamin D </a:t>
            </a:r>
          </a:p>
          <a:p>
            <a:pPr lvl="2"/>
            <a:r>
              <a:rPr lang="en-US" altLang="en-US" dirty="0"/>
              <a:t>Exercise</a:t>
            </a:r>
          </a:p>
          <a:p>
            <a:pPr lvl="2"/>
            <a:r>
              <a:rPr lang="en-US" altLang="en-US" dirty="0"/>
              <a:t>Medication</a:t>
            </a:r>
          </a:p>
          <a:p>
            <a:pPr lvl="1"/>
            <a:r>
              <a:rPr lang="en-US" altLang="en-US" dirty="0"/>
              <a:t>Fall prevention</a:t>
            </a:r>
          </a:p>
        </p:txBody>
      </p:sp>
    </p:spTree>
    <p:extLst>
      <p:ext uri="{BB962C8B-B14F-4D97-AF65-F5344CB8AC3E}">
        <p14:creationId xmlns:p14="http://schemas.microsoft.com/office/powerpoint/2010/main" val="1041024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8E73D962-5B86-41C2-86D2-B4C64715B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Paget Disease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8E0B8274-BF62-4BA0-B749-C54319F33A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Rare </a:t>
            </a:r>
            <a:r>
              <a:rPr lang="en-US" altLang="en-US" dirty="0" err="1"/>
              <a:t>noncurable</a:t>
            </a:r>
            <a:r>
              <a:rPr lang="en-US" altLang="en-US" dirty="0"/>
              <a:t> metabolic bone disease</a:t>
            </a:r>
          </a:p>
          <a:p>
            <a:r>
              <a:rPr lang="en-US" altLang="en-US" dirty="0"/>
              <a:t>Abnormal weak bones</a:t>
            </a:r>
          </a:p>
          <a:p>
            <a:r>
              <a:rPr lang="en-US" altLang="en-US" dirty="0"/>
              <a:t>Painful </a:t>
            </a:r>
          </a:p>
          <a:p>
            <a:r>
              <a:rPr lang="en-US" altLang="en-US" dirty="0"/>
              <a:t>Diagnostic test: X-ray</a:t>
            </a:r>
          </a:p>
          <a:p>
            <a:r>
              <a:rPr lang="en-US" altLang="en-US" dirty="0"/>
              <a:t>Bisphosphonates, calcitonin</a:t>
            </a:r>
          </a:p>
          <a:p>
            <a:r>
              <a:rPr lang="en-US" altLang="en-US" dirty="0"/>
              <a:t>Relieve pain, teaching, promote life quality</a:t>
            </a:r>
          </a:p>
        </p:txBody>
      </p:sp>
    </p:spTree>
    <p:extLst>
      <p:ext uri="{BB962C8B-B14F-4D97-AF65-F5344CB8AC3E}">
        <p14:creationId xmlns:p14="http://schemas.microsoft.com/office/powerpoint/2010/main" val="3289173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032A8CD-7E32-4063-B758-2D8953C141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Bone Cancer 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1AC8EBA9-389B-4900-8E43-60A9AFA34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Primary malignant tumors</a:t>
            </a:r>
          </a:p>
          <a:p>
            <a:pPr lvl="1"/>
            <a:r>
              <a:rPr lang="en-US" altLang="en-US" dirty="0"/>
              <a:t>Osteosarcoma</a:t>
            </a:r>
          </a:p>
          <a:p>
            <a:pPr lvl="2"/>
            <a:r>
              <a:rPr lang="en-US" altLang="en-US" dirty="0"/>
              <a:t>Most common and fatal</a:t>
            </a:r>
          </a:p>
          <a:p>
            <a:pPr lvl="2"/>
            <a:r>
              <a:rPr lang="en-US" altLang="en-US" dirty="0"/>
              <a:t>Metastasizes to lung within 2 years</a:t>
            </a:r>
          </a:p>
          <a:p>
            <a:pPr lvl="2"/>
            <a:r>
              <a:rPr lang="en-US" altLang="en-US" dirty="0"/>
              <a:t>Males mostly</a:t>
            </a:r>
          </a:p>
          <a:p>
            <a:pPr lvl="1"/>
            <a:r>
              <a:rPr lang="en-US" altLang="en-US" dirty="0"/>
              <a:t>Ewing sarcoma</a:t>
            </a:r>
          </a:p>
          <a:p>
            <a:pPr lvl="2"/>
            <a:r>
              <a:rPr lang="en-US" altLang="en-US" dirty="0"/>
              <a:t>Most malignant</a:t>
            </a:r>
          </a:p>
        </p:txBody>
      </p:sp>
    </p:spTree>
    <p:extLst>
      <p:ext uri="{BB962C8B-B14F-4D97-AF65-F5344CB8AC3E}">
        <p14:creationId xmlns:p14="http://schemas.microsoft.com/office/powerpoint/2010/main" val="3404188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B6051CE6-8F79-4D75-819D-CCB3725F5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Bone Cancer (continued) 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E1688CCF-9E9E-4662-9A6A-2B228BB7E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291051"/>
          </a:xfrm>
        </p:spPr>
        <p:txBody>
          <a:bodyPr/>
          <a:lstStyle/>
          <a:p>
            <a:pPr eaLnBrk="1" hangingPunct="1"/>
            <a:r>
              <a:rPr lang="en-US" altLang="en-US" dirty="0"/>
              <a:t>Signs and symptoms</a:t>
            </a:r>
          </a:p>
          <a:p>
            <a:pPr lvl="1" eaLnBrk="1" hangingPunct="1"/>
            <a:r>
              <a:rPr lang="en-GB" altLang="en-US" dirty="0"/>
              <a:t>Site pain and swelling</a:t>
            </a:r>
          </a:p>
          <a:p>
            <a:pPr lvl="1" eaLnBrk="1" hangingPunct="1"/>
            <a:r>
              <a:rPr lang="en-GB" altLang="en-US" dirty="0"/>
              <a:t>Tender, palpable mass </a:t>
            </a:r>
            <a:endParaRPr lang="en-US" altLang="en-US" dirty="0"/>
          </a:p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Surgery, chemotherapy, radiation </a:t>
            </a:r>
          </a:p>
          <a:p>
            <a:r>
              <a:rPr lang="en-US" altLang="en-US" dirty="0"/>
              <a:t>Nursing care</a:t>
            </a:r>
          </a:p>
          <a:p>
            <a:pPr lvl="1"/>
            <a:r>
              <a:rPr lang="en-US" altLang="en-US" dirty="0"/>
              <a:t>Postoperative care</a:t>
            </a:r>
          </a:p>
          <a:p>
            <a:pPr lvl="1"/>
            <a:r>
              <a:rPr lang="en-US" altLang="en-US" dirty="0"/>
              <a:t>Supportive care</a:t>
            </a:r>
          </a:p>
        </p:txBody>
      </p:sp>
    </p:spTree>
    <p:extLst>
      <p:ext uri="{BB962C8B-B14F-4D97-AF65-F5344CB8AC3E}">
        <p14:creationId xmlns:p14="http://schemas.microsoft.com/office/powerpoint/2010/main" val="3748432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2CF011C-30D8-4B27-8DF2-824C338D7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Metastatic Bone Disease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5F06FBF-F287-446C-8813-BC48EBBA6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443451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Bone-seeking cancers </a:t>
            </a:r>
          </a:p>
          <a:p>
            <a:pPr lvl="1">
              <a:defRPr/>
            </a:pPr>
            <a:r>
              <a:rPr lang="en-US" altLang="en-US" dirty="0"/>
              <a:t>Prostate, breast, lung, thyroid </a:t>
            </a:r>
          </a:p>
          <a:p>
            <a:pPr>
              <a:defRPr/>
            </a:pPr>
            <a:r>
              <a:rPr lang="en-US" altLang="en-US" dirty="0"/>
              <a:t>Pathological fractures </a:t>
            </a:r>
          </a:p>
          <a:p>
            <a:pPr>
              <a:defRPr/>
            </a:pPr>
            <a:r>
              <a:rPr lang="en-US" altLang="en-US" dirty="0"/>
              <a:t>Severe pain </a:t>
            </a:r>
          </a:p>
          <a:p>
            <a:pPr>
              <a:defRPr/>
            </a:pPr>
            <a:r>
              <a:rPr lang="en-US" altLang="en-US" dirty="0"/>
              <a:t>Therapeutic interventions</a:t>
            </a:r>
          </a:p>
          <a:p>
            <a:pPr lvl="1">
              <a:defRPr/>
            </a:pPr>
            <a:r>
              <a:rPr lang="en-US" altLang="en-US" dirty="0"/>
              <a:t>Radiation</a:t>
            </a:r>
          </a:p>
          <a:p>
            <a:pPr eaLnBrk="1" hangingPunct="1">
              <a:defRPr/>
            </a:pPr>
            <a:r>
              <a:rPr lang="en-US" altLang="en-US" dirty="0"/>
              <a:t>Nursing care</a:t>
            </a:r>
          </a:p>
          <a:p>
            <a:pPr lvl="1" eaLnBrk="1" hangingPunct="1">
              <a:defRPr/>
            </a:pPr>
            <a:r>
              <a:rPr lang="en-US" altLang="en-US" dirty="0"/>
              <a:t>Supportive care, as with other cancers</a:t>
            </a:r>
          </a:p>
        </p:txBody>
      </p:sp>
    </p:spTree>
    <p:extLst>
      <p:ext uri="{BB962C8B-B14F-4D97-AF65-F5344CB8AC3E}">
        <p14:creationId xmlns:p14="http://schemas.microsoft.com/office/powerpoint/2010/main" val="24924925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58CB97A-ADD6-4D99-A40A-638FAE898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Gout 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EC7C8A4D-4868-4970-9AB7-7E160AFDE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Systemic connective tissue disorder </a:t>
            </a:r>
          </a:p>
          <a:p>
            <a:pPr lvl="1"/>
            <a:r>
              <a:rPr lang="en-US" altLang="en-US" dirty="0"/>
              <a:t>Uric acid build-up </a:t>
            </a:r>
          </a:p>
          <a:p>
            <a:pPr lvl="1"/>
            <a:r>
              <a:rPr lang="en-US" altLang="en-US" dirty="0"/>
              <a:t>Urate crystals deposited in joints/connective tissues</a:t>
            </a:r>
          </a:p>
          <a:p>
            <a:pPr lvl="1"/>
            <a:r>
              <a:rPr lang="en-US" altLang="en-US" dirty="0"/>
              <a:t>Severe inflammation </a:t>
            </a:r>
          </a:p>
        </p:txBody>
      </p:sp>
    </p:spTree>
    <p:extLst>
      <p:ext uri="{BB962C8B-B14F-4D97-AF65-F5344CB8AC3E}">
        <p14:creationId xmlns:p14="http://schemas.microsoft.com/office/powerpoint/2010/main" val="42878827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EA6D7DA-29A5-40A1-BEA9-6EFBE36E0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Gout (continued_1)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BF323B1F-270F-4DA2-A186-37452C46A5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Causes and types</a:t>
            </a:r>
          </a:p>
          <a:p>
            <a:pPr lvl="1" eaLnBrk="1" hangingPunct="1"/>
            <a:r>
              <a:rPr lang="en-US" altLang="en-US" dirty="0"/>
              <a:t>Primary</a:t>
            </a:r>
          </a:p>
          <a:p>
            <a:pPr lvl="2" eaLnBrk="1" hangingPunct="1"/>
            <a:r>
              <a:rPr lang="en-US" altLang="en-US" dirty="0"/>
              <a:t>Inherited problem with purine metabolism </a:t>
            </a:r>
          </a:p>
          <a:p>
            <a:pPr lvl="1" eaLnBrk="1" hangingPunct="1"/>
            <a:r>
              <a:rPr lang="en-US" altLang="en-US" dirty="0"/>
              <a:t>Secondary</a:t>
            </a:r>
          </a:p>
          <a:p>
            <a:pPr lvl="2" eaLnBrk="1" hangingPunct="1"/>
            <a:r>
              <a:rPr lang="en-US" altLang="en-US" dirty="0"/>
              <a:t>Another health issue</a:t>
            </a:r>
          </a:p>
          <a:p>
            <a:pPr lvl="2" eaLnBrk="1" hangingPunct="1"/>
            <a:r>
              <a:rPr lang="en-US" altLang="en-US" dirty="0"/>
              <a:t>Medications </a:t>
            </a:r>
          </a:p>
        </p:txBody>
      </p:sp>
    </p:spTree>
    <p:extLst>
      <p:ext uri="{BB962C8B-B14F-4D97-AF65-F5344CB8AC3E}">
        <p14:creationId xmlns:p14="http://schemas.microsoft.com/office/powerpoint/2010/main" val="42125799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631A307-795C-4B9F-8E0B-5519B42F6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Gout (continued_2)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2AB133B6-03A0-421D-93CC-5F4FBCEE23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Acute </a:t>
            </a:r>
          </a:p>
          <a:p>
            <a:pPr lvl="2"/>
            <a:r>
              <a:rPr lang="en-US" altLang="en-US" dirty="0"/>
              <a:t>Swollen, red, hot, painful inflamed joints </a:t>
            </a:r>
          </a:p>
          <a:p>
            <a:pPr lvl="2"/>
            <a:r>
              <a:rPr lang="en-US" altLang="en-US" dirty="0"/>
              <a:t>Great toe </a:t>
            </a:r>
          </a:p>
          <a:p>
            <a:pPr lvl="1"/>
            <a:r>
              <a:rPr lang="en-US" altLang="en-US" dirty="0"/>
              <a:t>Chronic gout</a:t>
            </a:r>
          </a:p>
          <a:p>
            <a:pPr lvl="2"/>
            <a:r>
              <a:rPr lang="en-US" altLang="en-US" dirty="0"/>
              <a:t>Urate deposits under skin (tophi)</a:t>
            </a:r>
          </a:p>
          <a:p>
            <a:pPr lvl="2"/>
            <a:r>
              <a:rPr lang="en-US" altLang="en-US" dirty="0"/>
              <a:t>Renal stones</a:t>
            </a:r>
          </a:p>
        </p:txBody>
      </p:sp>
    </p:spTree>
    <p:extLst>
      <p:ext uri="{BB962C8B-B14F-4D97-AF65-F5344CB8AC3E}">
        <p14:creationId xmlns:p14="http://schemas.microsoft.com/office/powerpoint/2010/main" val="4255668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878D724-C3D9-42F5-B19B-8F1031E03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Gout (continued_3)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2669539E-128F-4742-9723-B783525AD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Diagnostic tests</a:t>
            </a:r>
          </a:p>
          <a:p>
            <a:pPr lvl="1" eaLnBrk="1" hangingPunct="1"/>
            <a:r>
              <a:rPr lang="en-US" altLang="en-US" dirty="0"/>
              <a:t>Serum uric acid </a:t>
            </a:r>
          </a:p>
          <a:p>
            <a:pPr lvl="1" eaLnBrk="1" hangingPunct="1"/>
            <a:r>
              <a:rPr lang="en-US" altLang="en-US" dirty="0"/>
              <a:t>Joint fluid: Uric acid crystals</a:t>
            </a:r>
          </a:p>
        </p:txBody>
      </p:sp>
    </p:spTree>
    <p:extLst>
      <p:ext uri="{BB962C8B-B14F-4D97-AF65-F5344CB8AC3E}">
        <p14:creationId xmlns:p14="http://schemas.microsoft.com/office/powerpoint/2010/main" val="1327867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BEDEB7C-9A3B-405F-933E-C27B615F0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Gout (continued_4)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73845BCD-C4EF-4CFE-AC9B-E1A1A6D0CE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Medication</a:t>
            </a:r>
          </a:p>
          <a:p>
            <a:pPr lvl="2"/>
            <a:r>
              <a:rPr lang="en-US" altLang="en-US" dirty="0"/>
              <a:t>Acute </a:t>
            </a:r>
          </a:p>
          <a:p>
            <a:pPr lvl="3"/>
            <a:r>
              <a:rPr lang="en-US" altLang="en-US" dirty="0"/>
              <a:t>Colchicine (</a:t>
            </a:r>
            <a:r>
              <a:rPr lang="en-US" altLang="en-US" dirty="0" err="1"/>
              <a:t>Colcrys</a:t>
            </a:r>
            <a:r>
              <a:rPr lang="en-US" altLang="en-US" dirty="0"/>
              <a:t>) </a:t>
            </a:r>
          </a:p>
          <a:p>
            <a:pPr lvl="3"/>
            <a:r>
              <a:rPr lang="en-US" altLang="en-US" dirty="0"/>
              <a:t>N S A I D’s </a:t>
            </a:r>
          </a:p>
          <a:p>
            <a:pPr lvl="2"/>
            <a:r>
              <a:rPr lang="en-US" altLang="en-US" dirty="0"/>
              <a:t>Prevention</a:t>
            </a:r>
          </a:p>
          <a:p>
            <a:pPr lvl="3"/>
            <a:r>
              <a:rPr lang="en-US" altLang="en-US" dirty="0" err="1"/>
              <a:t>Febuxostat</a:t>
            </a:r>
            <a:r>
              <a:rPr lang="en-US" altLang="en-US" dirty="0"/>
              <a:t> (</a:t>
            </a:r>
            <a:r>
              <a:rPr lang="en-US" altLang="en-US" dirty="0" err="1"/>
              <a:t>Uloric</a:t>
            </a:r>
            <a:r>
              <a:rPr lang="en-US" altLang="en-US" dirty="0"/>
              <a:t>), Allopurinol (</a:t>
            </a:r>
            <a:r>
              <a:rPr lang="en-US" altLang="en-US" dirty="0" err="1"/>
              <a:t>Zyloprim</a:t>
            </a:r>
            <a:r>
              <a:rPr lang="en-US" altLang="en-US" dirty="0"/>
              <a:t>) </a:t>
            </a:r>
          </a:p>
          <a:p>
            <a:pPr lvl="3"/>
            <a:r>
              <a:rPr lang="en-US" altLang="en-US" dirty="0"/>
              <a:t>Probenecid (</a:t>
            </a:r>
            <a:r>
              <a:rPr lang="en-US" altLang="en-US" dirty="0" err="1"/>
              <a:t>Benemid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571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DE9CC09-50CB-482F-BB68-43B57B69B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Bone and Soft Tissue Disorders 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053C3BBF-E27B-4C4E-8A53-80FC06B41F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Strain </a:t>
            </a:r>
          </a:p>
          <a:p>
            <a:r>
              <a:rPr lang="en-US" altLang="en-US" dirty="0"/>
              <a:t>Sprain</a:t>
            </a:r>
          </a:p>
          <a:p>
            <a:r>
              <a:rPr lang="en-US" altLang="en-US" dirty="0"/>
              <a:t>Dislocation</a:t>
            </a:r>
          </a:p>
          <a:p>
            <a:r>
              <a:rPr lang="en-US" altLang="en-US" dirty="0"/>
              <a:t>Bursitis</a:t>
            </a:r>
          </a:p>
          <a:p>
            <a:r>
              <a:rPr lang="en-US" altLang="en-US" dirty="0"/>
              <a:t>Rotator cuff injury</a:t>
            </a:r>
          </a:p>
        </p:txBody>
      </p:sp>
    </p:spTree>
    <p:extLst>
      <p:ext uri="{BB962C8B-B14F-4D97-AF65-F5344CB8AC3E}">
        <p14:creationId xmlns:p14="http://schemas.microsoft.com/office/powerpoint/2010/main" val="1324895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0C5D913F-FF20-47A2-AD86-7D8738C2D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Gout (continued_5)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C6BC6C03-84D2-4E7E-A93E-714D99941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care </a:t>
            </a:r>
          </a:p>
          <a:p>
            <a:pPr lvl="1"/>
            <a:r>
              <a:rPr lang="en-US" altLang="en-US" dirty="0"/>
              <a:t>Teaching </a:t>
            </a:r>
          </a:p>
          <a:p>
            <a:pPr lvl="2"/>
            <a:r>
              <a:rPr lang="en-US" altLang="en-US" dirty="0"/>
              <a:t>Diet: Avoid foods high in purines.</a:t>
            </a:r>
          </a:p>
          <a:p>
            <a:pPr lvl="2"/>
            <a:r>
              <a:rPr lang="en-US" altLang="en-US" dirty="0"/>
              <a:t>Eat cherries/drink cherry juice.</a:t>
            </a:r>
          </a:p>
          <a:p>
            <a:pPr lvl="2"/>
            <a:r>
              <a:rPr lang="en-US" altLang="en-US" dirty="0"/>
              <a:t>Avoid aspirin, diuretics, alcohol, stress. </a:t>
            </a:r>
          </a:p>
          <a:p>
            <a:pPr lvl="2"/>
            <a:r>
              <a:rPr lang="en-US" altLang="en-US" dirty="0"/>
              <a:t>Increase fluids to avoid kidney stones.</a:t>
            </a:r>
          </a:p>
        </p:txBody>
      </p:sp>
    </p:spTree>
    <p:extLst>
      <p:ext uri="{BB962C8B-B14F-4D97-AF65-F5344CB8AC3E}">
        <p14:creationId xmlns:p14="http://schemas.microsoft.com/office/powerpoint/2010/main" val="2468683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17EB007-4207-4DBD-85C8-D818D4D18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Osteoarthritis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1FA3B2E0-C755-4F43-A7D4-83F0CCF10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Affects more than 30 million people</a:t>
            </a:r>
          </a:p>
          <a:p>
            <a:r>
              <a:rPr lang="en-US" altLang="en-US" dirty="0"/>
              <a:t>Common</a:t>
            </a:r>
          </a:p>
          <a:p>
            <a:r>
              <a:rPr lang="en-US" altLang="en-US" dirty="0"/>
              <a:t>Degenerative joint disease</a:t>
            </a:r>
          </a:p>
          <a:p>
            <a:r>
              <a:rPr lang="en-US" altLang="en-US" dirty="0"/>
              <a:t>Increases with age </a:t>
            </a:r>
          </a:p>
        </p:txBody>
      </p:sp>
    </p:spTree>
    <p:extLst>
      <p:ext uri="{BB962C8B-B14F-4D97-AF65-F5344CB8AC3E}">
        <p14:creationId xmlns:p14="http://schemas.microsoft.com/office/powerpoint/2010/main" val="1080138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C4A9FC0C-9889-455E-B28A-32228B82F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Osteoarthritis (continued_1)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CA55353F-2558-47C8-8A1D-347A5AB66E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 </a:t>
            </a:r>
          </a:p>
          <a:p>
            <a:pPr lvl="1"/>
            <a:r>
              <a:rPr lang="en-US" altLang="en-US" dirty="0"/>
              <a:t>Affects entire joint</a:t>
            </a:r>
          </a:p>
          <a:p>
            <a:pPr lvl="1"/>
            <a:r>
              <a:rPr lang="en-US" altLang="en-US" dirty="0"/>
              <a:t>Articular cartilage/joints bone ends deteriorate </a:t>
            </a:r>
          </a:p>
          <a:p>
            <a:pPr lvl="1"/>
            <a:r>
              <a:rPr lang="en-US" altLang="en-US" dirty="0"/>
              <a:t>Joint space narrows, bone spurs develop, joint inflamed </a:t>
            </a:r>
          </a:p>
          <a:p>
            <a:pPr lvl="1"/>
            <a:r>
              <a:rPr lang="en-US" altLang="en-US" dirty="0"/>
              <a:t>Joint deformities, pain, immobility </a:t>
            </a:r>
          </a:p>
          <a:p>
            <a:pPr lvl="1"/>
            <a:r>
              <a:rPr lang="en-US" altLang="en-US" dirty="0"/>
              <a:t>Weight-bearing joints </a:t>
            </a:r>
          </a:p>
        </p:txBody>
      </p:sp>
    </p:spTree>
    <p:extLst>
      <p:ext uri="{BB962C8B-B14F-4D97-AF65-F5344CB8AC3E}">
        <p14:creationId xmlns:p14="http://schemas.microsoft.com/office/powerpoint/2010/main" val="428997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>
            <a:extLst>
              <a:ext uri="{FF2B5EF4-FFF2-40B4-BE49-F238E27FC236}">
                <a16:creationId xmlns:a16="http://schemas.microsoft.com/office/drawing/2014/main" id="{64FEB1F7-EC20-4F96-913A-642EADB6D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Joints Affected by Osteoarthritis </a:t>
            </a:r>
          </a:p>
        </p:txBody>
      </p:sp>
      <p:pic>
        <p:nvPicPr>
          <p:cNvPr id="3" name="Content Placeholder 2" descr="A skeleton with some joints labeled and a close up of osteoarthriti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84" y="1295400"/>
            <a:ext cx="4678232" cy="4672012"/>
          </a:xfrm>
        </p:spPr>
      </p:pic>
    </p:spTree>
    <p:extLst>
      <p:ext uri="{BB962C8B-B14F-4D97-AF65-F5344CB8AC3E}">
        <p14:creationId xmlns:p14="http://schemas.microsoft.com/office/powerpoint/2010/main" val="2765110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653C4F8-1E85-49ED-BACE-125F54028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Osteoarthritis (continued_2)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9B748946-9401-4DCC-B2B1-E25D9C8A6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Risk factors</a:t>
            </a:r>
          </a:p>
          <a:p>
            <a:pPr lvl="1"/>
            <a:r>
              <a:rPr lang="en-US" altLang="en-US" dirty="0"/>
              <a:t>Heredity</a:t>
            </a:r>
          </a:p>
          <a:p>
            <a:pPr lvl="1"/>
            <a:r>
              <a:rPr lang="en-US" altLang="en-US" dirty="0"/>
              <a:t>Aging</a:t>
            </a:r>
          </a:p>
          <a:p>
            <a:pPr lvl="1"/>
            <a:r>
              <a:rPr lang="en-US" altLang="en-US" dirty="0"/>
              <a:t>Obesity</a:t>
            </a:r>
          </a:p>
          <a:p>
            <a:pPr lvl="1"/>
            <a:r>
              <a:rPr lang="en-US" altLang="en-US" dirty="0"/>
              <a:t>Excessive “wear and tear” on synovial joints</a:t>
            </a:r>
          </a:p>
        </p:txBody>
      </p:sp>
    </p:spTree>
    <p:extLst>
      <p:ext uri="{BB962C8B-B14F-4D97-AF65-F5344CB8AC3E}">
        <p14:creationId xmlns:p14="http://schemas.microsoft.com/office/powerpoint/2010/main" val="24807873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9BFAE763-8B37-46EC-AD25-5E5DC6E47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Osteoarthritis (continued_3)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F20CFEA3-97E8-4010-A244-A7735C2B4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Joint pain</a:t>
            </a:r>
          </a:p>
          <a:p>
            <a:pPr lvl="2"/>
            <a:r>
              <a:rPr lang="en-US" altLang="en-US" dirty="0"/>
              <a:t>Intensifies after physical activity</a:t>
            </a:r>
          </a:p>
          <a:p>
            <a:pPr lvl="1"/>
            <a:r>
              <a:rPr lang="en-US" altLang="en-US" dirty="0"/>
              <a:t>Stiffness </a:t>
            </a:r>
          </a:p>
          <a:p>
            <a:pPr lvl="1"/>
            <a:r>
              <a:rPr lang="en-US" altLang="en-US" dirty="0" err="1"/>
              <a:t>Heberden</a:t>
            </a:r>
            <a:r>
              <a:rPr lang="en-US" altLang="en-US" dirty="0"/>
              <a:t> and Bouchard nodes </a:t>
            </a:r>
          </a:p>
          <a:p>
            <a:pPr lvl="2"/>
            <a:r>
              <a:rPr lang="en-US" altLang="en-US" dirty="0"/>
              <a:t>Bony nodes on joints of fingers </a:t>
            </a:r>
          </a:p>
        </p:txBody>
      </p:sp>
    </p:spTree>
    <p:extLst>
      <p:ext uri="{BB962C8B-B14F-4D97-AF65-F5344CB8AC3E}">
        <p14:creationId xmlns:p14="http://schemas.microsoft.com/office/powerpoint/2010/main" val="17222973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3FB8EE23-BEC9-4D97-9D31-B29BA03EC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Osteoarthritis (continued_4)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7783CB3F-4A8E-41D6-95BB-9B525BA1DA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Diagnostic tests</a:t>
            </a:r>
          </a:p>
          <a:p>
            <a:pPr lvl="1" eaLnBrk="1" hangingPunct="1"/>
            <a:r>
              <a:rPr lang="en-US" altLang="en-US" dirty="0"/>
              <a:t>X-Rays </a:t>
            </a:r>
          </a:p>
          <a:p>
            <a:pPr lvl="1" eaLnBrk="1" hangingPunct="1"/>
            <a:r>
              <a:rPr lang="en-US" altLang="en-US" dirty="0"/>
              <a:t>Magnetic resonance imaging (M R I) </a:t>
            </a:r>
          </a:p>
          <a:p>
            <a:pPr lvl="1" eaLnBrk="1" hangingPunct="1"/>
            <a:r>
              <a:rPr lang="en-US" altLang="en-US" dirty="0"/>
              <a:t>Synovial fluid analysis</a:t>
            </a:r>
          </a:p>
        </p:txBody>
      </p:sp>
    </p:spTree>
    <p:extLst>
      <p:ext uri="{BB962C8B-B14F-4D97-AF65-F5344CB8AC3E}">
        <p14:creationId xmlns:p14="http://schemas.microsoft.com/office/powerpoint/2010/main" val="3699843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571EE7E3-1073-4EC0-B8A5-D9AD3E7C7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Osteoarthritis (continued_5)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736BF18F-BE64-43E4-B7AA-FB76A00CE34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62000" y="1219200"/>
            <a:ext cx="3810000" cy="4525963"/>
          </a:xfrm>
        </p:spPr>
        <p:txBody>
          <a:bodyPr/>
          <a:lstStyle/>
          <a:p>
            <a:r>
              <a:rPr lang="en-US" altLang="en-US" sz="3200" dirty="0"/>
              <a:t>Therapeutic interventions</a:t>
            </a:r>
          </a:p>
          <a:p>
            <a:pPr lvl="1"/>
            <a:r>
              <a:rPr lang="en-US" altLang="en-US" sz="2800" dirty="0"/>
              <a:t>No cure</a:t>
            </a:r>
          </a:p>
          <a:p>
            <a:pPr lvl="1"/>
            <a:r>
              <a:rPr lang="en-US" altLang="en-US" sz="2800" dirty="0"/>
              <a:t>Exercise </a:t>
            </a:r>
          </a:p>
          <a:p>
            <a:pPr lvl="1"/>
            <a:r>
              <a:rPr lang="en-US" altLang="en-US" sz="2800" dirty="0"/>
              <a:t>Weight control</a:t>
            </a:r>
          </a:p>
          <a:p>
            <a:pPr lvl="1"/>
            <a:r>
              <a:rPr lang="en-US" altLang="en-US" sz="2800" dirty="0"/>
              <a:t>Medication</a:t>
            </a:r>
          </a:p>
          <a:p>
            <a:pPr lvl="2"/>
            <a:r>
              <a:rPr lang="en-US" altLang="en-US" sz="2400" dirty="0"/>
              <a:t>N S A I D’s </a:t>
            </a:r>
          </a:p>
          <a:p>
            <a:pPr lvl="2"/>
            <a:r>
              <a:rPr lang="en-US" altLang="en-US" sz="2400" dirty="0"/>
              <a:t>Synvisc-One</a:t>
            </a:r>
          </a:p>
          <a:p>
            <a:pPr lvl="1"/>
            <a:r>
              <a:rPr lang="en-US" altLang="en-US" sz="2800" dirty="0"/>
              <a:t>Heat or cold therapy</a:t>
            </a:r>
          </a:p>
        </p:txBody>
      </p:sp>
      <p:sp>
        <p:nvSpPr>
          <p:cNvPr id="63491" name="Content Placeholder 1">
            <a:extLst>
              <a:ext uri="{FF2B5EF4-FFF2-40B4-BE49-F238E27FC236}">
                <a16:creationId xmlns:a16="http://schemas.microsoft.com/office/drawing/2014/main" id="{89FBBAE5-ED3D-4A82-9F00-DE083133239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637316" y="2319338"/>
            <a:ext cx="4038600" cy="3413126"/>
          </a:xfrm>
        </p:spPr>
        <p:txBody>
          <a:bodyPr/>
          <a:lstStyle/>
          <a:p>
            <a:pPr lvl="1"/>
            <a:r>
              <a:rPr lang="en-US" altLang="en-US" sz="2800" dirty="0"/>
              <a:t>Complementary therapies</a:t>
            </a:r>
          </a:p>
          <a:p>
            <a:pPr lvl="2"/>
            <a:r>
              <a:rPr lang="en-US" altLang="en-US" sz="2400" dirty="0"/>
              <a:t>Imagery, music therapy, acupressure, acupuncture </a:t>
            </a:r>
          </a:p>
          <a:p>
            <a:pPr lvl="1"/>
            <a:r>
              <a:rPr lang="en-US" altLang="en-US" sz="2800" dirty="0"/>
              <a:t>Surgery</a:t>
            </a:r>
          </a:p>
          <a:p>
            <a:pPr lvl="2"/>
            <a:r>
              <a:rPr lang="en-US" altLang="en-US" sz="2400" dirty="0"/>
              <a:t>Total joint replacement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58052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C451C46-A43A-45B8-89E9-B1C0E1A9E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Osteoarthritis (continued_6)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30F027B1-9260-4ADF-81E3-C55BAB6D3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Nursing diagnoses</a:t>
            </a:r>
          </a:p>
          <a:p>
            <a:pPr lvl="1" eaLnBrk="1" hangingPunct="1"/>
            <a:r>
              <a:rPr lang="en-US" altLang="en-US" i="1" dirty="0"/>
              <a:t>Acute Pain </a:t>
            </a:r>
          </a:p>
          <a:p>
            <a:pPr lvl="1" eaLnBrk="1" hangingPunct="1"/>
            <a:r>
              <a:rPr lang="en-US" altLang="en-US" i="1" dirty="0"/>
              <a:t>Activity Intolerance</a:t>
            </a:r>
          </a:p>
          <a:p>
            <a:pPr lvl="1" eaLnBrk="1" hangingPunct="1"/>
            <a:r>
              <a:rPr lang="en-US" altLang="en-US" i="1" dirty="0"/>
              <a:t>Chronic Sorrow</a:t>
            </a:r>
          </a:p>
          <a:p>
            <a:pPr lvl="1" eaLnBrk="1" hangingPunct="1"/>
            <a:r>
              <a:rPr lang="en-US" altLang="en-US" i="1" dirty="0"/>
              <a:t>Disturbed Body Image</a:t>
            </a:r>
          </a:p>
          <a:p>
            <a:pPr lvl="1" eaLnBrk="1" hangingPunct="1"/>
            <a:r>
              <a:rPr lang="en-US" altLang="en-US" i="1" dirty="0"/>
              <a:t>Impaired Physical Mobility</a:t>
            </a:r>
          </a:p>
          <a:p>
            <a:pPr lvl="1" eaLnBrk="1" hangingPunct="1"/>
            <a:r>
              <a:rPr lang="en-US" altLang="en-US" i="1" dirty="0"/>
              <a:t>Self-Care Deficit (Bathing, Dressing, Feeding, Toileting) </a:t>
            </a:r>
          </a:p>
        </p:txBody>
      </p:sp>
    </p:spTree>
    <p:extLst>
      <p:ext uri="{BB962C8B-B14F-4D97-AF65-F5344CB8AC3E}">
        <p14:creationId xmlns:p14="http://schemas.microsoft.com/office/powerpoint/2010/main" val="34853961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8714BD72-4BC4-4074-B49B-ED4D9CA6C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Osteoarthritis (continued_7)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5D9FE76B-BEF7-4444-A1D6-9BF1C35C8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Patient education</a:t>
            </a:r>
          </a:p>
          <a:p>
            <a:pPr lvl="1" eaLnBrk="1" hangingPunct="1"/>
            <a:r>
              <a:rPr lang="en-US" altLang="en-US" dirty="0"/>
              <a:t>Protect joints. </a:t>
            </a:r>
          </a:p>
          <a:p>
            <a:pPr lvl="1" eaLnBrk="1" hangingPunct="1"/>
            <a:r>
              <a:rPr lang="en-US" altLang="en-US" dirty="0"/>
              <a:t>Conserve energy. </a:t>
            </a:r>
          </a:p>
        </p:txBody>
      </p:sp>
    </p:spTree>
    <p:extLst>
      <p:ext uri="{BB962C8B-B14F-4D97-AF65-F5344CB8AC3E}">
        <p14:creationId xmlns:p14="http://schemas.microsoft.com/office/powerpoint/2010/main" val="339404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DEF5FD0-E863-42DE-9D7E-46AEC59D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“R I C E”</a:t>
            </a:r>
          </a:p>
        </p:txBody>
      </p:sp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28629E85-98DC-4608-BD8F-0FA712B532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 dirty="0"/>
              <a:t>R</a:t>
            </a:r>
            <a:r>
              <a:rPr lang="en-US" altLang="en-US" dirty="0"/>
              <a:t>est to protect it </a:t>
            </a:r>
          </a:p>
          <a:p>
            <a:r>
              <a:rPr lang="en-US" altLang="en-US" b="1" u="sng" dirty="0"/>
              <a:t>I</a:t>
            </a:r>
            <a:r>
              <a:rPr lang="en-US" altLang="en-US" dirty="0"/>
              <a:t>ce to decrease pain, swelling, inflammation</a:t>
            </a:r>
          </a:p>
          <a:p>
            <a:r>
              <a:rPr lang="en-US" altLang="en-US" b="1" u="sng" dirty="0"/>
              <a:t>C</a:t>
            </a:r>
            <a:r>
              <a:rPr lang="en-US" altLang="en-US" dirty="0"/>
              <a:t>ompression with elastic bandage</a:t>
            </a:r>
          </a:p>
          <a:p>
            <a:r>
              <a:rPr lang="en-US" altLang="en-US" b="1" u="sng" dirty="0"/>
              <a:t>E</a:t>
            </a:r>
            <a:r>
              <a:rPr lang="en-US" altLang="en-US" dirty="0"/>
              <a:t>levating affected area (if appropriate) </a:t>
            </a:r>
          </a:p>
        </p:txBody>
      </p:sp>
    </p:spTree>
    <p:extLst>
      <p:ext uri="{BB962C8B-B14F-4D97-AF65-F5344CB8AC3E}">
        <p14:creationId xmlns:p14="http://schemas.microsoft.com/office/powerpoint/2010/main" val="37578733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AB1F244-6290-424A-AF89-D384743FB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Rheumatoid Arthritis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7380E912-6C5C-431D-9CA5-A5191FE2D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Chronic, progressive, systemic inflammatory disease</a:t>
            </a:r>
          </a:p>
          <a:p>
            <a:r>
              <a:rPr lang="en-US" altLang="en-US" dirty="0"/>
              <a:t>Destroys synovial joints and other connective tissues</a:t>
            </a:r>
          </a:p>
          <a:p>
            <a:r>
              <a:rPr lang="en-US" altLang="en-US" dirty="0"/>
              <a:t>Includes major organs </a:t>
            </a:r>
          </a:p>
        </p:txBody>
      </p:sp>
    </p:spTree>
    <p:extLst>
      <p:ext uri="{BB962C8B-B14F-4D97-AF65-F5344CB8AC3E}">
        <p14:creationId xmlns:p14="http://schemas.microsoft.com/office/powerpoint/2010/main" val="18354070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D3BC6373-7D35-4139-8518-2247F4E76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Rheumatoid Arthritis (continued_1)</a:t>
            </a:r>
          </a:p>
        </p:txBody>
      </p:sp>
      <p:pic>
        <p:nvPicPr>
          <p:cNvPr id="3" name="Content Placeholder 2" descr="Rheumatoid arthritis in a synovial join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05" y="1295400"/>
            <a:ext cx="4665790" cy="4672012"/>
          </a:xfrm>
        </p:spPr>
      </p:pic>
    </p:spTree>
    <p:extLst>
      <p:ext uri="{BB962C8B-B14F-4D97-AF65-F5344CB8AC3E}">
        <p14:creationId xmlns:p14="http://schemas.microsoft.com/office/powerpoint/2010/main" val="23945048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83696CC-C7F6-414A-852B-FDECDF1A9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Rheumatoid Arthritis (continued_2)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F2CA3CE3-887B-4296-8510-B761DD675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Synovitis </a:t>
            </a:r>
          </a:p>
          <a:p>
            <a:pPr lvl="1"/>
            <a:r>
              <a:rPr lang="en-US" altLang="en-US" dirty="0"/>
              <a:t>Synovium thickens, fluid accumulates</a:t>
            </a:r>
          </a:p>
          <a:p>
            <a:pPr lvl="1"/>
            <a:r>
              <a:rPr lang="en-US" altLang="en-US" dirty="0"/>
              <a:t>Destructive pannus erodes joint cartilage, destroys joint bone</a:t>
            </a:r>
          </a:p>
          <a:p>
            <a:pPr lvl="1"/>
            <a:r>
              <a:rPr lang="en-US" altLang="en-US" dirty="0"/>
              <a:t>Pannus converted to bony tissue</a:t>
            </a:r>
          </a:p>
          <a:p>
            <a:pPr lvl="1" eaLnBrk="1" hangingPunct="1"/>
            <a:r>
              <a:rPr lang="en-US" altLang="en-US" dirty="0"/>
              <a:t>Joint deformity </a:t>
            </a:r>
          </a:p>
          <a:p>
            <a:pPr lvl="1" eaLnBrk="1" hangingPunct="1"/>
            <a:r>
              <a:rPr lang="en-US" altLang="en-US" dirty="0"/>
              <a:t>Other connective tissue affected</a:t>
            </a:r>
          </a:p>
        </p:txBody>
      </p:sp>
    </p:spTree>
    <p:extLst>
      <p:ext uri="{BB962C8B-B14F-4D97-AF65-F5344CB8AC3E}">
        <p14:creationId xmlns:p14="http://schemas.microsoft.com/office/powerpoint/2010/main" val="41060072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B694573A-A6E9-46DE-85A9-3891E4DD1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Rheumatoid Arthritis (continued_3)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72DBEA90-D6CB-4D53-99C3-A2FB40A71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595851"/>
          </a:xfrm>
        </p:spPr>
        <p:txBody>
          <a:bodyPr/>
          <a:lstStyle/>
          <a:p>
            <a:pPr eaLnBrk="1" hangingPunct="1"/>
            <a:r>
              <a:rPr lang="en-US" altLang="en-US" dirty="0"/>
              <a:t>Etiology</a:t>
            </a:r>
          </a:p>
          <a:p>
            <a:pPr lvl="1" eaLnBrk="1" hangingPunct="1"/>
            <a:r>
              <a:rPr lang="en-US" altLang="en-US" dirty="0"/>
              <a:t>Genetic predisposition</a:t>
            </a:r>
          </a:p>
          <a:p>
            <a:pPr lvl="1" eaLnBrk="1" hangingPunct="1"/>
            <a:r>
              <a:rPr lang="en-US" altLang="en-US" dirty="0"/>
              <a:t>Oral pathogens may cause </a:t>
            </a:r>
          </a:p>
          <a:p>
            <a:pPr lvl="1" eaLnBrk="1" hangingPunct="1"/>
            <a:r>
              <a:rPr lang="en-US" altLang="en-US" dirty="0"/>
              <a:t>Autoimmune response: Antibodies (rheumatoid factor)</a:t>
            </a:r>
          </a:p>
          <a:p>
            <a:pPr lvl="2" eaLnBrk="1" hangingPunct="1"/>
            <a:r>
              <a:rPr lang="en-US" altLang="en-US" dirty="0"/>
              <a:t>Local and systemic inflammation </a:t>
            </a:r>
          </a:p>
          <a:p>
            <a:pPr eaLnBrk="1" hangingPunct="1"/>
            <a:r>
              <a:rPr lang="en-US" altLang="en-US" dirty="0"/>
              <a:t>Signs and symptoms</a:t>
            </a:r>
          </a:p>
          <a:p>
            <a:pPr lvl="1" eaLnBrk="1" hangingPunct="1"/>
            <a:r>
              <a:rPr lang="en-US" altLang="en-US" dirty="0"/>
              <a:t>Remissions and exacerbations </a:t>
            </a:r>
          </a:p>
          <a:p>
            <a:pPr lvl="1" eaLnBrk="1" hangingPunct="1"/>
            <a:r>
              <a:rPr lang="en-US" altLang="en-US" dirty="0"/>
              <a:t>Varies by individual</a:t>
            </a:r>
          </a:p>
        </p:txBody>
      </p:sp>
    </p:spTree>
    <p:extLst>
      <p:ext uri="{BB962C8B-B14F-4D97-AF65-F5344CB8AC3E}">
        <p14:creationId xmlns:p14="http://schemas.microsoft.com/office/powerpoint/2010/main" val="30018794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2E4F6999-C9CB-4491-BC10-779CA27A5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Rheumatoid Arthritis (continued_4)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63BD2C3B-BE53-48BD-A04F-9A012F410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748251"/>
          </a:xfrm>
        </p:spPr>
        <p:txBody>
          <a:bodyPr/>
          <a:lstStyle/>
          <a:p>
            <a:r>
              <a:rPr lang="en-US" altLang="en-US" dirty="0"/>
              <a:t>Signs and symptoms (continued)</a:t>
            </a:r>
          </a:p>
          <a:p>
            <a:pPr lvl="1"/>
            <a:r>
              <a:rPr lang="en-US" altLang="en-US" dirty="0"/>
              <a:t>Early symptoms</a:t>
            </a:r>
          </a:p>
          <a:p>
            <a:pPr lvl="2"/>
            <a:r>
              <a:rPr lang="en-US" altLang="en-US" dirty="0"/>
              <a:t>Bilateral, symmetrical joint inflammation</a:t>
            </a:r>
          </a:p>
          <a:p>
            <a:pPr lvl="2"/>
            <a:r>
              <a:rPr lang="en-US" altLang="en-US" dirty="0"/>
              <a:t>Reddened, warm, swollen, stiff, painful</a:t>
            </a:r>
          </a:p>
          <a:p>
            <a:pPr lvl="2"/>
            <a:r>
              <a:rPr lang="en-US" altLang="en-US" dirty="0"/>
              <a:t>Stiffness after resting</a:t>
            </a:r>
          </a:p>
          <a:p>
            <a:pPr lvl="2"/>
            <a:r>
              <a:rPr lang="en-US" altLang="en-US" dirty="0"/>
              <a:t>Activity decreases pain and stiffness</a:t>
            </a:r>
          </a:p>
          <a:p>
            <a:pPr lvl="2"/>
            <a:r>
              <a:rPr lang="en-US" altLang="en-US" dirty="0"/>
              <a:t>Low-grade fever, weakness, fatigue, anorexia</a:t>
            </a:r>
          </a:p>
          <a:p>
            <a:pPr lvl="1"/>
            <a:r>
              <a:rPr lang="en-US" altLang="en-US" dirty="0"/>
              <a:t>Late symptoms</a:t>
            </a:r>
          </a:p>
          <a:p>
            <a:pPr lvl="2"/>
            <a:r>
              <a:rPr lang="en-US" altLang="en-US" dirty="0"/>
              <a:t>Joint deformity</a:t>
            </a:r>
          </a:p>
          <a:p>
            <a:pPr lvl="2"/>
            <a:r>
              <a:rPr lang="en-US" altLang="en-US" dirty="0"/>
              <a:t>Secondary osteoporosis</a:t>
            </a:r>
          </a:p>
        </p:txBody>
      </p:sp>
    </p:spTree>
    <p:extLst>
      <p:ext uri="{BB962C8B-B14F-4D97-AF65-F5344CB8AC3E}">
        <p14:creationId xmlns:p14="http://schemas.microsoft.com/office/powerpoint/2010/main" val="39554653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>
            <a:extLst>
              <a:ext uri="{FF2B5EF4-FFF2-40B4-BE49-F238E27FC236}">
                <a16:creationId xmlns:a16="http://schemas.microsoft.com/office/drawing/2014/main" id="{C86954D1-4794-49CC-AD7E-7BC5063F8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Joint Abnormalities in Rheumatoid Arthritis</a:t>
            </a:r>
          </a:p>
        </p:txBody>
      </p:sp>
      <p:pic>
        <p:nvPicPr>
          <p:cNvPr id="3" name="Content Placeholder 2" descr="Hands with crooked finger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230" y="1195387"/>
            <a:ext cx="4963540" cy="4976813"/>
          </a:xfrm>
        </p:spPr>
      </p:pic>
    </p:spTree>
    <p:extLst>
      <p:ext uri="{BB962C8B-B14F-4D97-AF65-F5344CB8AC3E}">
        <p14:creationId xmlns:p14="http://schemas.microsoft.com/office/powerpoint/2010/main" val="703548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006EB2F2-8154-4F37-962B-B809252E9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Rheumatoid Arthritis (continued_5)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D5303871-857D-42B1-9181-2A49EB9290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Diagnostic tests</a:t>
            </a:r>
          </a:p>
          <a:p>
            <a:pPr lvl="1" eaLnBrk="1" hangingPunct="1"/>
            <a:r>
              <a:rPr lang="en-US" altLang="en-US" dirty="0"/>
              <a:t>Rheumatoid factor</a:t>
            </a:r>
          </a:p>
          <a:p>
            <a:pPr lvl="1" eaLnBrk="1" hangingPunct="1"/>
            <a:r>
              <a:rPr lang="en-US" altLang="en-US" dirty="0"/>
              <a:t>Red blood cell</a:t>
            </a:r>
          </a:p>
          <a:p>
            <a:pPr lvl="1"/>
            <a:r>
              <a:rPr lang="en-US" altLang="en-US" dirty="0"/>
              <a:t>C subscript 4 complement decreased</a:t>
            </a:r>
          </a:p>
          <a:p>
            <a:pPr lvl="1" eaLnBrk="1" hangingPunct="1"/>
            <a:r>
              <a:rPr lang="en-US" altLang="en-US" dirty="0"/>
              <a:t>Erythrocyte sedimentation rate </a:t>
            </a:r>
          </a:p>
          <a:p>
            <a:pPr lvl="1" eaLnBrk="1" hangingPunct="1"/>
            <a:r>
              <a:rPr lang="en-US" altLang="en-US" dirty="0"/>
              <a:t>Antinuclear antibody</a:t>
            </a:r>
          </a:p>
          <a:p>
            <a:pPr lvl="1" eaLnBrk="1" hangingPunct="1"/>
            <a:r>
              <a:rPr lang="en-US" altLang="en-US" dirty="0"/>
              <a:t>C-reactive protein</a:t>
            </a:r>
          </a:p>
        </p:txBody>
      </p:sp>
    </p:spTree>
    <p:extLst>
      <p:ext uri="{BB962C8B-B14F-4D97-AF65-F5344CB8AC3E}">
        <p14:creationId xmlns:p14="http://schemas.microsoft.com/office/powerpoint/2010/main" val="13266622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70D77DE-87F5-472F-94BD-C8D5EB47F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Rheumatoid Arthritis (continued_6)</a:t>
            </a:r>
          </a:p>
        </p:txBody>
      </p:sp>
      <p:sp>
        <p:nvSpPr>
          <p:cNvPr id="73730" name="Rectangle 3">
            <a:extLst>
              <a:ext uri="{FF2B5EF4-FFF2-40B4-BE49-F238E27FC236}">
                <a16:creationId xmlns:a16="http://schemas.microsoft.com/office/drawing/2014/main" id="{A59D9521-21B0-4678-9BC4-38615D64FE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519651"/>
          </a:xfrm>
        </p:spPr>
        <p:txBody>
          <a:bodyPr/>
          <a:lstStyle/>
          <a:p>
            <a:pPr eaLnBrk="1" hangingPunct="1"/>
            <a:r>
              <a:rPr lang="en-US" altLang="en-US" dirty="0"/>
              <a:t>Therapeutic interventions</a:t>
            </a:r>
          </a:p>
          <a:p>
            <a:pPr lvl="1" eaLnBrk="1" hangingPunct="1"/>
            <a:r>
              <a:rPr lang="en-US" altLang="en-US" dirty="0"/>
              <a:t>Medication</a:t>
            </a:r>
          </a:p>
          <a:p>
            <a:pPr lvl="2" eaLnBrk="1" hangingPunct="1"/>
            <a:r>
              <a:rPr lang="en-US" altLang="en-US" dirty="0"/>
              <a:t>Antibiotics</a:t>
            </a:r>
          </a:p>
          <a:p>
            <a:pPr lvl="2" eaLnBrk="1" hangingPunct="1"/>
            <a:r>
              <a:rPr lang="en-US" altLang="en-US" dirty="0"/>
              <a:t>Disease-modifying antirheumatic drugs </a:t>
            </a:r>
          </a:p>
          <a:p>
            <a:pPr lvl="3" eaLnBrk="1" hangingPunct="1"/>
            <a:r>
              <a:rPr lang="en-US" altLang="en-US" dirty="0"/>
              <a:t>Leflunomide (</a:t>
            </a:r>
            <a:r>
              <a:rPr lang="en-US" altLang="en-US" dirty="0" err="1"/>
              <a:t>Arava</a:t>
            </a:r>
            <a:r>
              <a:rPr lang="en-US" altLang="en-US" dirty="0"/>
              <a:t>) </a:t>
            </a:r>
          </a:p>
          <a:p>
            <a:pPr lvl="3" eaLnBrk="1" hangingPunct="1"/>
            <a:r>
              <a:rPr lang="en-US" altLang="en-US" dirty="0"/>
              <a:t>Etanercept (Enbrel) </a:t>
            </a:r>
          </a:p>
          <a:p>
            <a:pPr lvl="2"/>
            <a:r>
              <a:rPr lang="en-US" altLang="en-US" dirty="0"/>
              <a:t>Methotrexate</a:t>
            </a:r>
          </a:p>
          <a:p>
            <a:pPr lvl="2"/>
            <a:r>
              <a:rPr lang="en-US" altLang="en-US" dirty="0"/>
              <a:t>Gold </a:t>
            </a:r>
          </a:p>
          <a:p>
            <a:pPr lvl="2"/>
            <a:r>
              <a:rPr lang="en-US" altLang="en-US" dirty="0"/>
              <a:t>N S A I D’s</a:t>
            </a:r>
          </a:p>
          <a:p>
            <a:pPr lvl="2"/>
            <a:r>
              <a:rPr lang="en-US" altLang="en-US" dirty="0"/>
              <a:t>Prednisone</a:t>
            </a:r>
          </a:p>
        </p:txBody>
      </p:sp>
    </p:spTree>
    <p:extLst>
      <p:ext uri="{BB962C8B-B14F-4D97-AF65-F5344CB8AC3E}">
        <p14:creationId xmlns:p14="http://schemas.microsoft.com/office/powerpoint/2010/main" val="27482059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E3E23BD-2974-4362-89BF-B7522AD38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Rheumatoid Arthritis (continued_7)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085CA087-4EF4-43CB-9BFD-C03450A9A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Therapeutic Interventions (continued)</a:t>
            </a:r>
          </a:p>
          <a:p>
            <a:pPr lvl="1"/>
            <a:r>
              <a:rPr lang="en-US" altLang="en-US" dirty="0"/>
              <a:t>Heat/cold</a:t>
            </a:r>
          </a:p>
          <a:p>
            <a:pPr lvl="1"/>
            <a:r>
              <a:rPr lang="en-US" altLang="en-US" dirty="0"/>
              <a:t>Balanced rest and activity</a:t>
            </a:r>
          </a:p>
          <a:p>
            <a:pPr lvl="1"/>
            <a:r>
              <a:rPr lang="en-US" altLang="en-US" dirty="0"/>
              <a:t>Surgery: Total joint replacement</a:t>
            </a:r>
          </a:p>
        </p:txBody>
      </p:sp>
    </p:spTree>
    <p:extLst>
      <p:ext uri="{BB962C8B-B14F-4D97-AF65-F5344CB8AC3E}">
        <p14:creationId xmlns:p14="http://schemas.microsoft.com/office/powerpoint/2010/main" val="36276641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C91994C-248A-40CA-A02C-7DFE882D1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Rheumatoid Arthritis (continued_8)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FFACBC93-3364-4994-A512-49CADE130E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Nursing diagnoses</a:t>
            </a:r>
          </a:p>
          <a:p>
            <a:pPr lvl="1" eaLnBrk="1" hangingPunct="1"/>
            <a:r>
              <a:rPr lang="en-US" altLang="en-US" i="1" dirty="0"/>
              <a:t>Acute Pain</a:t>
            </a:r>
          </a:p>
          <a:p>
            <a:pPr lvl="1" eaLnBrk="1" hangingPunct="1"/>
            <a:r>
              <a:rPr lang="en-US" altLang="en-US" i="1" dirty="0"/>
              <a:t>Disturbed Body Image</a:t>
            </a:r>
          </a:p>
          <a:p>
            <a:pPr lvl="1" eaLnBrk="1" hangingPunct="1"/>
            <a:r>
              <a:rPr lang="en-US" altLang="en-US" i="1" dirty="0"/>
              <a:t>Fatigue</a:t>
            </a:r>
          </a:p>
          <a:p>
            <a:pPr lvl="1" eaLnBrk="1" hangingPunct="1"/>
            <a:r>
              <a:rPr lang="en-US" altLang="en-US" i="1" dirty="0"/>
              <a:t>Self-Care Deficit (Bathing, Dressing, Feeding, Toileting) </a:t>
            </a:r>
          </a:p>
          <a:p>
            <a:pPr lvl="1" eaLnBrk="1" hangingPunct="1"/>
            <a:r>
              <a:rPr lang="en-US" altLang="en-US" i="1" dirty="0"/>
              <a:t>Impaired Physical Mobility</a:t>
            </a:r>
          </a:p>
        </p:txBody>
      </p:sp>
    </p:spTree>
    <p:extLst>
      <p:ext uri="{BB962C8B-B14F-4D97-AF65-F5344CB8AC3E}">
        <p14:creationId xmlns:p14="http://schemas.microsoft.com/office/powerpoint/2010/main" val="318795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C149399-B480-4992-AD04-65A21D54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 Safe!</a:t>
            </a:r>
          </a:p>
        </p:txBody>
      </p:sp>
      <p:sp>
        <p:nvSpPr>
          <p:cNvPr id="11266" name="Content Placeholder 2">
            <a:extLst>
              <a:ext uri="{FF2B5EF4-FFF2-40B4-BE49-F238E27FC236}">
                <a16:creationId xmlns:a16="http://schemas.microsoft.com/office/drawing/2014/main" id="{E8024292-7A67-43F1-9761-DAA3A22A5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lifting devices.</a:t>
            </a:r>
          </a:p>
          <a:p>
            <a:pPr lvl="1"/>
            <a:r>
              <a:rPr lang="en-US" altLang="en-US" dirty="0"/>
              <a:t>Draw sheets</a:t>
            </a:r>
          </a:p>
          <a:p>
            <a:pPr lvl="1"/>
            <a:r>
              <a:rPr lang="en-US" altLang="en-US" dirty="0"/>
              <a:t>Mechanical moving devices </a:t>
            </a:r>
          </a:p>
          <a:p>
            <a:r>
              <a:rPr lang="en-US" altLang="en-US" dirty="0"/>
              <a:t>Avoid pulling up on patient’s arms to avoid patient injury.</a:t>
            </a:r>
          </a:p>
        </p:txBody>
      </p:sp>
    </p:spTree>
    <p:extLst>
      <p:ext uri="{BB962C8B-B14F-4D97-AF65-F5344CB8AC3E}">
        <p14:creationId xmlns:p14="http://schemas.microsoft.com/office/powerpoint/2010/main" val="22546566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16AC91F8-83C4-4E62-A2A5-F1E97C8E1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Rheumatoid Arthritis (continued_9)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6C150F90-C1CC-4AB5-AD5D-EA9FA80AF3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Patient education</a:t>
            </a:r>
          </a:p>
          <a:p>
            <a:pPr lvl="1" eaLnBrk="1" hangingPunct="1"/>
            <a:r>
              <a:rPr lang="en-US" altLang="en-US" dirty="0"/>
              <a:t>Disease process</a:t>
            </a:r>
          </a:p>
          <a:p>
            <a:pPr lvl="1" eaLnBrk="1" hangingPunct="1"/>
            <a:r>
              <a:rPr lang="en-US" altLang="en-US" dirty="0"/>
              <a:t>Medication management </a:t>
            </a:r>
          </a:p>
          <a:p>
            <a:pPr lvl="1" eaLnBrk="1" hangingPunct="1"/>
            <a:r>
              <a:rPr lang="en-US" altLang="en-US" dirty="0"/>
              <a:t>Rest and exercise</a:t>
            </a:r>
          </a:p>
          <a:p>
            <a:pPr lvl="1" eaLnBrk="1" hangingPunct="1"/>
            <a:r>
              <a:rPr lang="en-US" altLang="en-US" dirty="0"/>
              <a:t>Vocational counselor </a:t>
            </a:r>
          </a:p>
          <a:p>
            <a:pPr lvl="1" eaLnBrk="1" hangingPunct="1"/>
            <a:r>
              <a:rPr lang="en-US" altLang="en-US" dirty="0"/>
              <a:t>Community resources </a:t>
            </a:r>
          </a:p>
        </p:txBody>
      </p:sp>
    </p:spTree>
    <p:extLst>
      <p:ext uri="{BB962C8B-B14F-4D97-AF65-F5344CB8AC3E}">
        <p14:creationId xmlns:p14="http://schemas.microsoft.com/office/powerpoint/2010/main" val="19314202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B3DD6814-543D-4564-87DE-9BFC09860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Total Hip Replacement</a:t>
            </a:r>
          </a:p>
        </p:txBody>
      </p:sp>
      <p:sp>
        <p:nvSpPr>
          <p:cNvPr id="77826" name="Rectangle 3">
            <a:extLst>
              <a:ext uri="{FF2B5EF4-FFF2-40B4-BE49-F238E27FC236}">
                <a16:creationId xmlns:a16="http://schemas.microsoft.com/office/drawing/2014/main" id="{DA4CA244-48B8-460D-8545-D40B78581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Acetabular cup inserted into pelvic acetabulum </a:t>
            </a:r>
          </a:p>
          <a:p>
            <a:r>
              <a:rPr lang="en-US" altLang="en-US" dirty="0"/>
              <a:t>Femoral component inserted into femur </a:t>
            </a:r>
          </a:p>
        </p:txBody>
      </p:sp>
    </p:spTree>
    <p:extLst>
      <p:ext uri="{BB962C8B-B14F-4D97-AF65-F5344CB8AC3E}">
        <p14:creationId xmlns:p14="http://schemas.microsoft.com/office/powerpoint/2010/main" val="23711479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55E69365-07DE-4060-94BB-1946A9478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Total Hip Replacement (continued_1)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92B64229-7DC9-43C2-8AD9-421E3A6A7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Preoperative care</a:t>
            </a:r>
          </a:p>
          <a:p>
            <a:pPr lvl="1" eaLnBrk="1" hangingPunct="1"/>
            <a:r>
              <a:rPr lang="en-US" altLang="en-US" dirty="0"/>
              <a:t>Total joint education program </a:t>
            </a:r>
          </a:p>
          <a:p>
            <a:pPr lvl="1" eaLnBrk="1" hangingPunct="1"/>
            <a:r>
              <a:rPr lang="en-US" altLang="en-US" dirty="0"/>
              <a:t>Autologous blood donation</a:t>
            </a:r>
          </a:p>
        </p:txBody>
      </p:sp>
    </p:spTree>
    <p:extLst>
      <p:ext uri="{BB962C8B-B14F-4D97-AF65-F5344CB8AC3E}">
        <p14:creationId xmlns:p14="http://schemas.microsoft.com/office/powerpoint/2010/main" val="23504106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36D976B-ACBC-49A7-A0E8-054F00EE0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Total Hip Replacement (continued_2)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006A069D-AB20-4297-8D39-ABE77A62D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Postoperative care to prevent complications</a:t>
            </a:r>
          </a:p>
          <a:p>
            <a:pPr lvl="1"/>
            <a:r>
              <a:rPr lang="en-US" altLang="en-US" dirty="0"/>
              <a:t>Hip dislocation</a:t>
            </a:r>
          </a:p>
          <a:p>
            <a:pPr lvl="2"/>
            <a:r>
              <a:rPr lang="en-US" altLang="en-US" dirty="0"/>
              <a:t>Prevent adduction or hyperflexion.</a:t>
            </a:r>
          </a:p>
          <a:p>
            <a:pPr lvl="1"/>
            <a:r>
              <a:rPr lang="en-US" altLang="en-US" dirty="0"/>
              <a:t>Skin breakdown</a:t>
            </a:r>
          </a:p>
          <a:p>
            <a:pPr lvl="2"/>
            <a:r>
              <a:rPr lang="en-US" altLang="en-US" dirty="0"/>
              <a:t>Prevent pressure injury.</a:t>
            </a:r>
          </a:p>
          <a:p>
            <a:pPr lvl="1"/>
            <a:r>
              <a:rPr lang="en-US" altLang="en-US" dirty="0"/>
              <a:t>Pain</a:t>
            </a:r>
          </a:p>
          <a:p>
            <a:pPr lvl="2"/>
            <a:r>
              <a:rPr lang="en-US" altLang="en-US" dirty="0"/>
              <a:t>Provide pain relief.</a:t>
            </a:r>
          </a:p>
        </p:txBody>
      </p:sp>
    </p:spTree>
    <p:extLst>
      <p:ext uri="{BB962C8B-B14F-4D97-AF65-F5344CB8AC3E}">
        <p14:creationId xmlns:p14="http://schemas.microsoft.com/office/powerpoint/2010/main" val="787126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>
            <a:extLst>
              <a:ext uri="{FF2B5EF4-FFF2-40B4-BE49-F238E27FC236}">
                <a16:creationId xmlns:a16="http://schemas.microsoft.com/office/drawing/2014/main" id="{F06C0036-4B33-496E-848B-C1E196A2B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Abductor Pillow </a:t>
            </a:r>
          </a:p>
        </p:txBody>
      </p:sp>
      <p:pic>
        <p:nvPicPr>
          <p:cNvPr id="3" name="Content Placeholder 2" descr="A Patient lying in bed with a large pillow between the leg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4" y="1600200"/>
            <a:ext cx="4443412" cy="4443412"/>
          </a:xfrm>
        </p:spPr>
      </p:pic>
    </p:spTree>
    <p:extLst>
      <p:ext uri="{BB962C8B-B14F-4D97-AF65-F5344CB8AC3E}">
        <p14:creationId xmlns:p14="http://schemas.microsoft.com/office/powerpoint/2010/main" val="40727947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>
            <a:extLst>
              <a:ext uri="{FF2B5EF4-FFF2-40B4-BE49-F238E27FC236}">
                <a16:creationId xmlns:a16="http://schemas.microsoft.com/office/drawing/2014/main" id="{D9764FD1-2F90-4364-A00B-E9702B143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Hip Flexion After Total Hip Replacement</a:t>
            </a:r>
          </a:p>
        </p:txBody>
      </p:sp>
      <p:pic>
        <p:nvPicPr>
          <p:cNvPr id="4" name="Content Placeholder 3" descr="Left: Correct hip flection greater or equal to 90 degrees. Right: Incorrect hip flexion less than 90 degrees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87" y="1752600"/>
            <a:ext cx="6015789" cy="3429000"/>
          </a:xfrm>
        </p:spPr>
      </p:pic>
    </p:spTree>
    <p:extLst>
      <p:ext uri="{BB962C8B-B14F-4D97-AF65-F5344CB8AC3E}">
        <p14:creationId xmlns:p14="http://schemas.microsoft.com/office/powerpoint/2010/main" val="40412680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DD8BE5F-045F-45A4-B4CD-C4792A26A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Total Hip Replacement (continued_3) 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B0A48F3E-B95F-4F84-B5CA-4A019C896D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900651"/>
          </a:xfrm>
        </p:spPr>
        <p:txBody>
          <a:bodyPr/>
          <a:lstStyle/>
          <a:p>
            <a:r>
              <a:rPr lang="en-US" altLang="en-US" dirty="0"/>
              <a:t>Postoperative care to prevent complications</a:t>
            </a:r>
          </a:p>
          <a:p>
            <a:pPr lvl="1"/>
            <a:r>
              <a:rPr lang="en-US" altLang="en-US" dirty="0"/>
              <a:t>Infection</a:t>
            </a:r>
          </a:p>
          <a:p>
            <a:pPr lvl="2"/>
            <a:r>
              <a:rPr lang="en-US" altLang="en-US" dirty="0"/>
              <a:t>Prophylactic antibiotic </a:t>
            </a:r>
          </a:p>
          <a:p>
            <a:pPr lvl="2"/>
            <a:r>
              <a:rPr lang="en-US" altLang="en-US" dirty="0"/>
              <a:t>Coughing and deep breathing</a:t>
            </a:r>
          </a:p>
          <a:p>
            <a:pPr lvl="2"/>
            <a:r>
              <a:rPr lang="en-US" altLang="en-US" dirty="0"/>
              <a:t>Incisional care</a:t>
            </a:r>
          </a:p>
          <a:p>
            <a:pPr lvl="1"/>
            <a:r>
              <a:rPr lang="en-US" altLang="en-US" dirty="0"/>
              <a:t>Bleeding</a:t>
            </a:r>
          </a:p>
          <a:p>
            <a:pPr lvl="2"/>
            <a:r>
              <a:rPr lang="en-US" altLang="en-US" dirty="0"/>
              <a:t>Monitor incision</a:t>
            </a:r>
          </a:p>
          <a:p>
            <a:pPr lvl="2"/>
            <a:r>
              <a:rPr lang="en-US" altLang="en-US" dirty="0"/>
              <a:t>Drainage from drain if present</a:t>
            </a:r>
          </a:p>
          <a:p>
            <a:pPr lvl="1"/>
            <a:r>
              <a:rPr lang="en-US" altLang="en-US" dirty="0"/>
              <a:t>Neurovascular compromise</a:t>
            </a:r>
          </a:p>
          <a:p>
            <a:pPr lvl="2"/>
            <a:r>
              <a:rPr lang="en-US" altLang="en-US" dirty="0"/>
              <a:t>Neurovascular checks</a:t>
            </a:r>
          </a:p>
        </p:txBody>
      </p:sp>
    </p:spTree>
    <p:extLst>
      <p:ext uri="{BB962C8B-B14F-4D97-AF65-F5344CB8AC3E}">
        <p14:creationId xmlns:p14="http://schemas.microsoft.com/office/powerpoint/2010/main" val="36364266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9AC77BC5-9F38-4DE2-ADA5-0A7EFB1AD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Total Hip Replacement (continued_4)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E633C719-56B4-4694-A66A-7285D1700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Postoperative care to prevent complications (continued)</a:t>
            </a:r>
          </a:p>
          <a:p>
            <a:pPr lvl="1"/>
            <a:r>
              <a:rPr lang="en-US" altLang="en-US" dirty="0"/>
              <a:t>Ambulation</a:t>
            </a:r>
          </a:p>
          <a:p>
            <a:pPr lvl="2"/>
            <a:r>
              <a:rPr lang="en-US" altLang="en-US" dirty="0"/>
              <a:t>Physical therapy</a:t>
            </a:r>
          </a:p>
          <a:p>
            <a:pPr lvl="2"/>
            <a:r>
              <a:rPr lang="en-US" altLang="en-US" dirty="0"/>
              <a:t>Walker/crutches</a:t>
            </a:r>
          </a:p>
        </p:txBody>
      </p:sp>
    </p:spTree>
    <p:extLst>
      <p:ext uri="{BB962C8B-B14F-4D97-AF65-F5344CB8AC3E}">
        <p14:creationId xmlns:p14="http://schemas.microsoft.com/office/powerpoint/2010/main" val="16814326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AF5E0C39-D1AE-45E7-9608-FE5730543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Total Hip Replacement (continued_5)</a:t>
            </a:r>
          </a:p>
        </p:txBody>
      </p:sp>
      <p:sp>
        <p:nvSpPr>
          <p:cNvPr id="84994" name="Rectangle 3">
            <a:extLst>
              <a:ext uri="{FF2B5EF4-FFF2-40B4-BE49-F238E27FC236}">
                <a16:creationId xmlns:a16="http://schemas.microsoft.com/office/drawing/2014/main" id="{137C1889-35B8-44FB-9232-ACD987B99A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Thromboembolic prevention </a:t>
            </a:r>
          </a:p>
          <a:p>
            <a:pPr lvl="1"/>
            <a:r>
              <a:rPr lang="en-US" altLang="en-US" dirty="0"/>
              <a:t>Compression devices</a:t>
            </a:r>
          </a:p>
          <a:p>
            <a:pPr lvl="1"/>
            <a:r>
              <a:rPr lang="en-US" altLang="en-US" dirty="0"/>
              <a:t>Leg exercises</a:t>
            </a:r>
          </a:p>
          <a:p>
            <a:pPr lvl="1"/>
            <a:r>
              <a:rPr lang="en-US" altLang="en-US" dirty="0"/>
              <a:t>Anticoagulants </a:t>
            </a:r>
          </a:p>
          <a:p>
            <a:pPr lvl="2"/>
            <a:r>
              <a:rPr lang="en-US" altLang="en-US" dirty="0"/>
              <a:t>Example: Enoxaparin (</a:t>
            </a:r>
            <a:r>
              <a:rPr lang="en-US" altLang="en-US" dirty="0" err="1"/>
              <a:t>Lovenox</a:t>
            </a:r>
            <a:r>
              <a:rPr lang="en-US" alt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5468395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7115D0A-7F47-4963-9D66-3B995CCF7A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Total Hip Replacement (continued_6)</a:t>
            </a:r>
          </a:p>
        </p:txBody>
      </p:sp>
      <p:sp>
        <p:nvSpPr>
          <p:cNvPr id="86018" name="Rectangle 3">
            <a:extLst>
              <a:ext uri="{FF2B5EF4-FFF2-40B4-BE49-F238E27FC236}">
                <a16:creationId xmlns:a16="http://schemas.microsoft.com/office/drawing/2014/main" id="{AB2E8CF1-8EDA-4F10-8111-8A6702CC37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Self-care </a:t>
            </a:r>
          </a:p>
          <a:p>
            <a:pPr lvl="1"/>
            <a:r>
              <a:rPr lang="en-US" altLang="en-US" dirty="0"/>
              <a:t>Assistive dressing devices </a:t>
            </a:r>
          </a:p>
          <a:p>
            <a:pPr lvl="1"/>
            <a:r>
              <a:rPr lang="en-US" altLang="en-US" dirty="0"/>
              <a:t>Raised toilet seat </a:t>
            </a:r>
          </a:p>
          <a:p>
            <a:pPr lvl="1"/>
            <a:r>
              <a:rPr lang="en-US" altLang="en-US" dirty="0"/>
              <a:t>Rehabilitation</a:t>
            </a:r>
          </a:p>
        </p:txBody>
      </p:sp>
    </p:spTree>
    <p:extLst>
      <p:ext uri="{BB962C8B-B14F-4D97-AF65-F5344CB8AC3E}">
        <p14:creationId xmlns:p14="http://schemas.microsoft.com/office/powerpoint/2010/main" val="340984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F484388-B2ED-4356-8D81-519EBC49E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Carpal Tunnel Syndrome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ACD40F44-5FF7-4D14-AEE2-D9457D8C3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953000"/>
          </a:xfrm>
        </p:spPr>
        <p:txBody>
          <a:bodyPr/>
          <a:lstStyle/>
          <a:p>
            <a:r>
              <a:rPr lang="en-US" altLang="en-US" dirty="0"/>
              <a:t>Median nerve compression in wrist’s carpal tunnel </a:t>
            </a:r>
          </a:p>
          <a:p>
            <a:r>
              <a:rPr lang="en-US" altLang="en-US" dirty="0"/>
              <a:t>Occurs with swelling in tunnel</a:t>
            </a:r>
          </a:p>
          <a:p>
            <a:r>
              <a:rPr lang="en-US" altLang="en-US" dirty="0"/>
              <a:t>Finger, hand, arm pain/numbness</a:t>
            </a:r>
          </a:p>
          <a:p>
            <a:r>
              <a:rPr lang="en-US" altLang="en-US" dirty="0"/>
              <a:t>Relieve inflammation and rest wrist.</a:t>
            </a:r>
          </a:p>
          <a:p>
            <a:pPr lvl="1"/>
            <a:r>
              <a:rPr lang="en-US" altLang="en-US" dirty="0"/>
              <a:t>Splint</a:t>
            </a:r>
          </a:p>
          <a:p>
            <a:pPr lvl="1"/>
            <a:r>
              <a:rPr lang="en-US" altLang="en-US" dirty="0"/>
              <a:t>Anti-inflammatory</a:t>
            </a:r>
          </a:p>
          <a:p>
            <a:pPr lvl="1"/>
            <a:r>
              <a:rPr lang="en-US" altLang="en-US" dirty="0"/>
              <a:t>Surgery</a:t>
            </a:r>
          </a:p>
          <a:p>
            <a:r>
              <a:rPr lang="en-US" altLang="en-US" dirty="0"/>
              <a:t>Teach prevention. </a:t>
            </a:r>
          </a:p>
        </p:txBody>
      </p:sp>
    </p:spTree>
    <p:extLst>
      <p:ext uri="{BB962C8B-B14F-4D97-AF65-F5344CB8AC3E}">
        <p14:creationId xmlns:p14="http://schemas.microsoft.com/office/powerpoint/2010/main" val="7004352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99F5227-988D-4339-8309-937BFDC7E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Total Knee Replacement</a:t>
            </a:r>
          </a:p>
        </p:txBody>
      </p:sp>
      <p:sp>
        <p:nvSpPr>
          <p:cNvPr id="87042" name="Rectangle 3">
            <a:extLst>
              <a:ext uri="{FF2B5EF4-FFF2-40B4-BE49-F238E27FC236}">
                <a16:creationId xmlns:a16="http://schemas.microsoft.com/office/drawing/2014/main" id="{7B07162E-8817-4341-A6DD-B690B10D67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Components: Femoral, tibial, patellar button</a:t>
            </a:r>
          </a:p>
          <a:p>
            <a:r>
              <a:rPr lang="en-US" altLang="en-US" dirty="0"/>
              <a:t>Dislocation not a concern</a:t>
            </a:r>
          </a:p>
          <a:p>
            <a:r>
              <a:rPr lang="en-US" altLang="en-US" dirty="0"/>
              <a:t>Postoperative care similar to total hip replacement</a:t>
            </a:r>
          </a:p>
        </p:txBody>
      </p:sp>
    </p:spTree>
    <p:extLst>
      <p:ext uri="{BB962C8B-B14F-4D97-AF65-F5344CB8AC3E}">
        <p14:creationId xmlns:p14="http://schemas.microsoft.com/office/powerpoint/2010/main" val="7989937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7DDEAB54-1766-4A70-8BBC-F3A35C029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Amputation</a:t>
            </a:r>
          </a:p>
        </p:txBody>
      </p:sp>
      <p:sp>
        <p:nvSpPr>
          <p:cNvPr id="88066" name="Rectangle 3">
            <a:extLst>
              <a:ext uri="{FF2B5EF4-FFF2-40B4-BE49-F238E27FC236}">
                <a16:creationId xmlns:a16="http://schemas.microsoft.com/office/drawing/2014/main" id="{7CE39F61-6F7E-426D-B26F-D07FED776B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Removal of a body part</a:t>
            </a:r>
          </a:p>
          <a:p>
            <a:r>
              <a:rPr lang="en-US" altLang="en-US" dirty="0"/>
              <a:t>Surgical amputations</a:t>
            </a:r>
          </a:p>
          <a:p>
            <a:pPr lvl="1"/>
            <a:r>
              <a:rPr lang="en-US" altLang="en-US" dirty="0"/>
              <a:t>Ischemia from peripheral vascular disease </a:t>
            </a:r>
          </a:p>
          <a:p>
            <a:pPr lvl="1"/>
            <a:r>
              <a:rPr lang="en-US" altLang="en-US" dirty="0"/>
              <a:t>Bone tumor, frostbite, congenital problems, infections </a:t>
            </a:r>
          </a:p>
          <a:p>
            <a:pPr eaLnBrk="1" hangingPunct="1"/>
            <a:r>
              <a:rPr lang="en-US" altLang="en-US" dirty="0"/>
              <a:t> Traumatic amputations</a:t>
            </a:r>
          </a:p>
          <a:p>
            <a:pPr lvl="1" eaLnBrk="1" hangingPunct="1"/>
            <a:r>
              <a:rPr lang="en-US" altLang="en-US" dirty="0"/>
              <a:t>Accidents</a:t>
            </a:r>
          </a:p>
        </p:txBody>
      </p:sp>
    </p:spTree>
    <p:extLst>
      <p:ext uri="{BB962C8B-B14F-4D97-AF65-F5344CB8AC3E}">
        <p14:creationId xmlns:p14="http://schemas.microsoft.com/office/powerpoint/2010/main" val="4190518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03B07C1F-AF94-4CF6-94B5-611118FEA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Amputation (continued_1)</a:t>
            </a:r>
          </a:p>
        </p:txBody>
      </p:sp>
      <p:sp>
        <p:nvSpPr>
          <p:cNvPr id="89090" name="Rectangle 3">
            <a:extLst>
              <a:ext uri="{FF2B5EF4-FFF2-40B4-BE49-F238E27FC236}">
                <a16:creationId xmlns:a16="http://schemas.microsoft.com/office/drawing/2014/main" id="{8FE1B0A0-47C3-484D-A0D8-2314EC4A2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Replantation</a:t>
            </a:r>
          </a:p>
          <a:p>
            <a:pPr lvl="1"/>
            <a:r>
              <a:rPr lang="en-US" altLang="en-US" dirty="0"/>
              <a:t>Wrap severed body part in clean, slightly moist cloth.</a:t>
            </a:r>
          </a:p>
          <a:p>
            <a:pPr lvl="1"/>
            <a:r>
              <a:rPr lang="en-US" altLang="en-US" dirty="0"/>
              <a:t>Place in sealed plastic bag submerged in ice cold water.</a:t>
            </a:r>
          </a:p>
          <a:p>
            <a:pPr lvl="1"/>
            <a:r>
              <a:rPr lang="en-US" altLang="en-US" dirty="0"/>
              <a:t>Transport to hospital.</a:t>
            </a:r>
          </a:p>
        </p:txBody>
      </p:sp>
    </p:spTree>
    <p:extLst>
      <p:ext uri="{BB962C8B-B14F-4D97-AF65-F5344CB8AC3E}">
        <p14:creationId xmlns:p14="http://schemas.microsoft.com/office/powerpoint/2010/main" val="29705409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02CCE14F-ABA4-4DDC-A9EE-935479A2B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Amputation (continued_2)</a:t>
            </a:r>
          </a:p>
        </p:txBody>
      </p:sp>
      <p:sp>
        <p:nvSpPr>
          <p:cNvPr id="90114" name="Rectangle 3">
            <a:extLst>
              <a:ext uri="{FF2B5EF4-FFF2-40B4-BE49-F238E27FC236}">
                <a16:creationId xmlns:a16="http://schemas.microsoft.com/office/drawing/2014/main" id="{7E462D69-0AE1-40C8-8AB8-F4D766201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Levels of amputation</a:t>
            </a:r>
          </a:p>
          <a:p>
            <a:pPr lvl="1"/>
            <a:r>
              <a:rPr lang="en-US" altLang="en-US" dirty="0"/>
              <a:t>Below the knee</a:t>
            </a:r>
          </a:p>
          <a:p>
            <a:pPr lvl="1"/>
            <a:r>
              <a:rPr lang="en-US" altLang="en-US" dirty="0"/>
              <a:t>Above the knee</a:t>
            </a:r>
          </a:p>
          <a:p>
            <a:pPr lvl="1"/>
            <a:r>
              <a:rPr lang="en-US" altLang="en-US" dirty="0"/>
              <a:t>Below the elbow</a:t>
            </a:r>
          </a:p>
          <a:p>
            <a:pPr lvl="1"/>
            <a:r>
              <a:rPr lang="en-US" altLang="en-US" dirty="0"/>
              <a:t>Above the elbow</a:t>
            </a:r>
          </a:p>
        </p:txBody>
      </p:sp>
    </p:spTree>
    <p:extLst>
      <p:ext uri="{BB962C8B-B14F-4D97-AF65-F5344CB8AC3E}">
        <p14:creationId xmlns:p14="http://schemas.microsoft.com/office/powerpoint/2010/main" val="24391886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4B013DD8-3960-46E6-9F16-B2FDDE53B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Amputation (continued_3)</a:t>
            </a:r>
          </a:p>
        </p:txBody>
      </p:sp>
      <p:sp>
        <p:nvSpPr>
          <p:cNvPr id="91138" name="Rectangle 3">
            <a:extLst>
              <a:ext uri="{FF2B5EF4-FFF2-40B4-BE49-F238E27FC236}">
                <a16:creationId xmlns:a16="http://schemas.microsoft.com/office/drawing/2014/main" id="{D4266A12-592B-425B-B6B1-DD0EB5CC75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care</a:t>
            </a:r>
          </a:p>
          <a:p>
            <a:pPr lvl="1"/>
            <a:r>
              <a:rPr lang="en-US" altLang="en-US" dirty="0"/>
              <a:t>Preoperative nursing diagnoses</a:t>
            </a:r>
          </a:p>
          <a:p>
            <a:pPr lvl="2"/>
            <a:r>
              <a:rPr lang="en-US" altLang="en-US" i="1" dirty="0"/>
              <a:t>Deficient Knowledge </a:t>
            </a:r>
          </a:p>
          <a:p>
            <a:pPr lvl="3"/>
            <a:r>
              <a:rPr lang="en-US" altLang="en-US" dirty="0"/>
              <a:t>Teach preoperative procedures.</a:t>
            </a:r>
          </a:p>
          <a:p>
            <a:pPr lvl="2"/>
            <a:r>
              <a:rPr lang="en-US" altLang="en-US" i="1" dirty="0"/>
              <a:t>Disturbed Body Image </a:t>
            </a:r>
          </a:p>
          <a:p>
            <a:pPr lvl="3"/>
            <a:r>
              <a:rPr lang="en-US" altLang="en-US" dirty="0"/>
              <a:t>Begin support services.</a:t>
            </a:r>
          </a:p>
        </p:txBody>
      </p:sp>
    </p:spTree>
    <p:extLst>
      <p:ext uri="{BB962C8B-B14F-4D97-AF65-F5344CB8AC3E}">
        <p14:creationId xmlns:p14="http://schemas.microsoft.com/office/powerpoint/2010/main" val="1891016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>
            <a:extLst>
              <a:ext uri="{FF2B5EF4-FFF2-40B4-BE49-F238E27FC236}">
                <a16:creationId xmlns:a16="http://schemas.microsoft.com/office/drawing/2014/main" id="{DAF0EBFF-7D89-45CE-B6EE-5D4701C24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Amputation (continued_4)</a:t>
            </a:r>
          </a:p>
        </p:txBody>
      </p:sp>
      <p:sp>
        <p:nvSpPr>
          <p:cNvPr id="92162" name="Rectangle 5">
            <a:extLst>
              <a:ext uri="{FF2B5EF4-FFF2-40B4-BE49-F238E27FC236}">
                <a16:creationId xmlns:a16="http://schemas.microsoft.com/office/drawing/2014/main" id="{080F06DD-E467-4A8E-9157-2C5B923918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care (continued)</a:t>
            </a:r>
          </a:p>
          <a:p>
            <a:pPr lvl="1"/>
            <a:r>
              <a:rPr lang="en-US" altLang="en-US" dirty="0"/>
              <a:t>Postoperative</a:t>
            </a:r>
          </a:p>
          <a:p>
            <a:pPr lvl="2"/>
            <a:r>
              <a:rPr lang="en-US" altLang="en-US" dirty="0"/>
              <a:t>Hemorrhage prevention </a:t>
            </a:r>
          </a:p>
          <a:p>
            <a:pPr lvl="2"/>
            <a:r>
              <a:rPr lang="en-US" altLang="en-US" dirty="0"/>
              <a:t>Infection</a:t>
            </a:r>
          </a:p>
          <a:p>
            <a:pPr lvl="2"/>
            <a:r>
              <a:rPr lang="en-US" altLang="en-US" dirty="0"/>
              <a:t>Pain control: Phantom pain, phantom sensation </a:t>
            </a:r>
          </a:p>
          <a:p>
            <a:pPr lvl="2"/>
            <a:r>
              <a:rPr lang="en-US" altLang="en-US" dirty="0"/>
              <a:t>Mobility and ambulation</a:t>
            </a:r>
          </a:p>
          <a:p>
            <a:pPr lvl="1" eaLnBrk="1" hangingPunct="1"/>
            <a:r>
              <a:rPr lang="en-US" altLang="en-US" dirty="0"/>
              <a:t>Patient education </a:t>
            </a:r>
          </a:p>
          <a:p>
            <a:pPr lvl="2" eaLnBrk="1" hangingPunct="1"/>
            <a:r>
              <a:rPr lang="en-US" altLang="en-US" dirty="0"/>
              <a:t>Prosthesis</a:t>
            </a:r>
          </a:p>
          <a:p>
            <a:pPr lvl="2" eaLnBrk="1" hangingPunct="1"/>
            <a:r>
              <a:rPr lang="en-US" altLang="en-US" dirty="0"/>
              <a:t>Lifestyle adaptation</a:t>
            </a:r>
          </a:p>
        </p:txBody>
      </p:sp>
    </p:spTree>
    <p:extLst>
      <p:ext uri="{BB962C8B-B14F-4D97-AF65-F5344CB8AC3E}">
        <p14:creationId xmlns:p14="http://schemas.microsoft.com/office/powerpoint/2010/main" val="31197102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623BFDD-C3D5-4763-A826-0AE6081A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</a:t>
            </a:r>
          </a:p>
        </p:txBody>
      </p:sp>
      <p:sp>
        <p:nvSpPr>
          <p:cNvPr id="93187" name="Text Placeholder 1">
            <a:extLst>
              <a:ext uri="{FF2B5EF4-FFF2-40B4-BE49-F238E27FC236}">
                <a16:creationId xmlns:a16="http://schemas.microsoft.com/office/drawing/2014/main" id="{3BD4E380-D6AE-4C72-83B6-532143C9A97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181100"/>
            <a:ext cx="8534400" cy="1943100"/>
          </a:xfrm>
        </p:spPr>
        <p:txBody>
          <a:bodyPr/>
          <a:lstStyle/>
          <a:p>
            <a:r>
              <a:rPr lang="en-GB" altLang="en-US" dirty="0"/>
              <a:t>The nurse evaluates the patient as understanding teaching on the purpose of a test dose of gold therapy if the patient states which of these?</a:t>
            </a:r>
            <a:endParaRPr lang="en-US" altLang="en-US" dirty="0"/>
          </a:p>
        </p:txBody>
      </p:sp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726CC20B-DFE8-4FF5-B85F-8A3CB151377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3211284"/>
            <a:ext cx="8534400" cy="243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altLang="en-US" dirty="0"/>
              <a:t>“To avoid waste of expensive gold.”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GB" altLang="en-US" dirty="0"/>
              <a:t>“To determine the necessary dose.”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GB" altLang="en-US" dirty="0"/>
              <a:t>“To determine the therapeutic response.”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GB" altLang="en-US" dirty="0"/>
              <a:t>“To assess for an allergic reaction.”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09350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3623BFDD-C3D5-4763-A826-0AE6081A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Answer</a:t>
            </a:r>
          </a:p>
        </p:txBody>
      </p:sp>
      <p:sp>
        <p:nvSpPr>
          <p:cNvPr id="93187" name="Text Placeholder 1">
            <a:extLst>
              <a:ext uri="{FF2B5EF4-FFF2-40B4-BE49-F238E27FC236}">
                <a16:creationId xmlns:a16="http://schemas.microsoft.com/office/drawing/2014/main" id="{3BD4E380-D6AE-4C72-83B6-532143C9A97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906642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6AA76D1-23BE-4298-89E9-53DED8AF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(continued_1)</a:t>
            </a:r>
          </a:p>
        </p:txBody>
      </p:sp>
      <p:sp>
        <p:nvSpPr>
          <p:cNvPr id="95235" name="Text Placeholder 1">
            <a:extLst>
              <a:ext uri="{FF2B5EF4-FFF2-40B4-BE49-F238E27FC236}">
                <a16:creationId xmlns:a16="http://schemas.microsoft.com/office/drawing/2014/main" id="{1A1FECAB-4938-4E2D-B2A6-758AE27991B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181100"/>
            <a:ext cx="8534400" cy="1485900"/>
          </a:xfrm>
        </p:spPr>
        <p:txBody>
          <a:bodyPr/>
          <a:lstStyle/>
          <a:p>
            <a:r>
              <a:rPr lang="en-US" altLang="en-US" dirty="0"/>
              <a:t>The nurse would educate the nurse’s aide on the use of which of these techniques for safe patient movement? </a:t>
            </a:r>
            <a:r>
              <a:rPr lang="en-US" altLang="en-US" sz="2800" i="1" dirty="0"/>
              <a:t>Select all that apply.</a:t>
            </a:r>
          </a:p>
        </p:txBody>
      </p:sp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id="{F62E0BC6-FE6B-4BF0-BE39-C2060FF1E2B7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457200" y="2819400"/>
            <a:ext cx="8534400" cy="3505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Apply non-skid footwear.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Lift up under patient’s</a:t>
            </a:r>
            <a:r>
              <a:rPr lang="en-US" altLang="ja-JP" dirty="0"/>
              <a:t> arms to reposition.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Use lifting device.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Use lift sheet.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Sit on bedside before standing.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Use walking belt.</a:t>
            </a:r>
          </a:p>
        </p:txBody>
      </p:sp>
    </p:spTree>
    <p:extLst>
      <p:ext uri="{BB962C8B-B14F-4D97-AF65-F5344CB8AC3E}">
        <p14:creationId xmlns:p14="http://schemas.microsoft.com/office/powerpoint/2010/main" val="14441001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6AA76D1-23BE-4298-89E9-53DED8AF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Answer (continued_1)</a:t>
            </a:r>
          </a:p>
        </p:txBody>
      </p:sp>
      <p:sp>
        <p:nvSpPr>
          <p:cNvPr id="95235" name="Text Placeholder 1">
            <a:extLst>
              <a:ext uri="{FF2B5EF4-FFF2-40B4-BE49-F238E27FC236}">
                <a16:creationId xmlns:a16="http://schemas.microsoft.com/office/drawing/2014/main" id="{1A1FECAB-4938-4E2D-B2A6-758AE27991B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219200"/>
            <a:ext cx="8534400" cy="609600"/>
          </a:xfrm>
        </p:spPr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1, 3, 4, 5, 6</a:t>
            </a:r>
          </a:p>
        </p:txBody>
      </p:sp>
    </p:spTree>
    <p:extLst>
      <p:ext uri="{BB962C8B-B14F-4D97-AF65-F5344CB8AC3E}">
        <p14:creationId xmlns:p14="http://schemas.microsoft.com/office/powerpoint/2010/main" val="204139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55DCEFA-9975-4366-94D6-61868E60CD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Fractures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A85D75DF-A2E0-4769-8CFA-114D509D4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Break in a bone </a:t>
            </a:r>
          </a:p>
          <a:p>
            <a:r>
              <a:rPr lang="en-US" altLang="en-US" dirty="0"/>
              <a:t>Cause</a:t>
            </a:r>
          </a:p>
          <a:p>
            <a:pPr lvl="1"/>
            <a:r>
              <a:rPr lang="en-US" altLang="en-US" dirty="0"/>
              <a:t>Trauma</a:t>
            </a:r>
          </a:p>
          <a:p>
            <a:pPr lvl="1"/>
            <a:r>
              <a:rPr lang="en-US" altLang="en-US" dirty="0"/>
              <a:t>Pathological (from disease)</a:t>
            </a:r>
          </a:p>
          <a:p>
            <a:r>
              <a:rPr lang="en-US" altLang="en-US" dirty="0"/>
              <a:t>Open: Breaks skin</a:t>
            </a:r>
          </a:p>
          <a:p>
            <a:r>
              <a:rPr lang="en-US" altLang="en-US" dirty="0"/>
              <a:t>Closed: Does not break skin</a:t>
            </a:r>
          </a:p>
          <a:p>
            <a:pPr lvl="1"/>
            <a:r>
              <a:rPr lang="en-US" altLang="en-US" dirty="0"/>
              <a:t>Infection risk</a:t>
            </a:r>
          </a:p>
        </p:txBody>
      </p:sp>
    </p:spTree>
    <p:extLst>
      <p:ext uri="{BB962C8B-B14F-4D97-AF65-F5344CB8AC3E}">
        <p14:creationId xmlns:p14="http://schemas.microsoft.com/office/powerpoint/2010/main" val="17438832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6AA76D1-23BE-4298-89E9-53DED8AF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(continued_2)</a:t>
            </a:r>
          </a:p>
        </p:txBody>
      </p:sp>
      <p:sp>
        <p:nvSpPr>
          <p:cNvPr id="95235" name="Text Placeholder 1">
            <a:extLst>
              <a:ext uri="{FF2B5EF4-FFF2-40B4-BE49-F238E27FC236}">
                <a16:creationId xmlns:a16="http://schemas.microsoft.com/office/drawing/2014/main" id="{1A1FECAB-4938-4E2D-B2A6-758AE27991B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181100"/>
            <a:ext cx="8534400" cy="1638300"/>
          </a:xfrm>
        </p:spPr>
        <p:txBody>
          <a:bodyPr/>
          <a:lstStyle/>
          <a:p>
            <a:r>
              <a:rPr lang="en-US" altLang="en-US" sz="3100" dirty="0"/>
              <a:t>The nurse is collecting data on a patient who has fallen. Which patient data would alert the nurse to a possible hip fracture? </a:t>
            </a:r>
            <a:r>
              <a:rPr lang="en-US" altLang="en-US" sz="2700" i="1" dirty="0"/>
              <a:t>Select all that apply.</a:t>
            </a:r>
          </a:p>
        </p:txBody>
      </p:sp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id="{F62E0BC6-FE6B-4BF0-BE39-C2060FF1E2B7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457200" y="2895602"/>
            <a:ext cx="7924800" cy="338545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sz="3100" dirty="0"/>
              <a:t>Crepitation</a:t>
            </a:r>
          </a:p>
          <a:p>
            <a:pPr>
              <a:buFont typeface="+mj-lt"/>
              <a:buAutoNum type="arabicPeriod"/>
            </a:pPr>
            <a:r>
              <a:rPr lang="en-US" altLang="en-US" sz="3100" dirty="0"/>
              <a:t>Deformity</a:t>
            </a:r>
          </a:p>
          <a:p>
            <a:pPr>
              <a:buFont typeface="+mj-lt"/>
              <a:buAutoNum type="arabicPeriod"/>
            </a:pPr>
            <a:r>
              <a:rPr lang="en-US" altLang="en-US" sz="3100" dirty="0"/>
              <a:t>Groin pain</a:t>
            </a:r>
          </a:p>
          <a:p>
            <a:pPr>
              <a:buFont typeface="+mj-lt"/>
              <a:buAutoNum type="arabicPeriod"/>
            </a:pPr>
            <a:r>
              <a:rPr lang="en-US" altLang="en-US" sz="3100" dirty="0"/>
              <a:t>Increased range of motion</a:t>
            </a:r>
          </a:p>
          <a:p>
            <a:pPr>
              <a:buFont typeface="+mj-lt"/>
              <a:buAutoNum type="arabicPeriod"/>
            </a:pPr>
            <a:r>
              <a:rPr lang="en-US" altLang="en-US" sz="3100" dirty="0"/>
              <a:t>Limb rotation</a:t>
            </a:r>
          </a:p>
          <a:p>
            <a:pPr>
              <a:buFont typeface="+mj-lt"/>
              <a:buAutoNum type="arabicPeriod"/>
            </a:pPr>
            <a:r>
              <a:rPr lang="en-US" altLang="en-US" sz="3100" dirty="0"/>
              <a:t>Lengthening of limb </a:t>
            </a:r>
          </a:p>
        </p:txBody>
      </p:sp>
    </p:spTree>
    <p:extLst>
      <p:ext uri="{BB962C8B-B14F-4D97-AF65-F5344CB8AC3E}">
        <p14:creationId xmlns:p14="http://schemas.microsoft.com/office/powerpoint/2010/main" val="3853606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6AA76D1-23BE-4298-89E9-53DED8AF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Answer (continued_2)</a:t>
            </a:r>
          </a:p>
        </p:txBody>
      </p:sp>
      <p:sp>
        <p:nvSpPr>
          <p:cNvPr id="95235" name="Text Placeholder 1">
            <a:extLst>
              <a:ext uri="{FF2B5EF4-FFF2-40B4-BE49-F238E27FC236}">
                <a16:creationId xmlns:a16="http://schemas.microsoft.com/office/drawing/2014/main" id="{1A1FECAB-4938-4E2D-B2A6-758AE27991B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219200"/>
            <a:ext cx="8534400" cy="533400"/>
          </a:xfrm>
        </p:spPr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1, 2, 3, 5</a:t>
            </a:r>
          </a:p>
        </p:txBody>
      </p:sp>
    </p:spTree>
    <p:extLst>
      <p:ext uri="{BB962C8B-B14F-4D97-AF65-F5344CB8AC3E}">
        <p14:creationId xmlns:p14="http://schemas.microsoft.com/office/powerpoint/2010/main" val="42733432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79CEC3A-2466-468D-947E-EF91589A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(continued_3)</a:t>
            </a:r>
          </a:p>
        </p:txBody>
      </p:sp>
      <p:sp>
        <p:nvSpPr>
          <p:cNvPr id="99332" name="Text Placeholder 1">
            <a:extLst>
              <a:ext uri="{FF2B5EF4-FFF2-40B4-BE49-F238E27FC236}">
                <a16:creationId xmlns:a16="http://schemas.microsoft.com/office/drawing/2014/main" id="{2B9E68B3-66FD-4189-B17E-7B7E482C6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866900"/>
          </a:xfrm>
        </p:spPr>
        <p:txBody>
          <a:bodyPr/>
          <a:lstStyle/>
          <a:p>
            <a:r>
              <a:rPr lang="en-US" altLang="en-US" sz="3000" dirty="0"/>
              <a:t>The nurse would evaluate the patient who is age 60 as requiring further teaching if the patient states which of these prevents osteoporosis? </a:t>
            </a:r>
            <a:r>
              <a:rPr lang="en-US" altLang="en-US" sz="2600" i="1" dirty="0"/>
              <a:t>Select all that apply.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CF77F6CB-D3D3-4944-A084-E6FE598285A9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457200" y="3136928"/>
            <a:ext cx="8610600" cy="3198556"/>
          </a:xfrm>
        </p:spPr>
        <p:txBody>
          <a:bodyPr/>
          <a:lstStyle/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US" altLang="en-US" sz="3000" dirty="0"/>
              <a:t>“I should avoid alcohol.” </a:t>
            </a:r>
          </a:p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US" altLang="en-US" sz="3000" dirty="0"/>
              <a:t>“I should avoid smoking.” </a:t>
            </a:r>
          </a:p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US" altLang="en-US" sz="3000" dirty="0"/>
              <a:t>“I should consume vitamin</a:t>
            </a:r>
            <a:r>
              <a:rPr lang="en-GB" altLang="en-US" sz="3000" dirty="0"/>
              <a:t> D 600 I U daily</a:t>
            </a:r>
            <a:r>
              <a:rPr lang="en-US" altLang="en-US" sz="3000" dirty="0"/>
              <a:t>.” </a:t>
            </a:r>
          </a:p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US" altLang="en-US" sz="3000" dirty="0"/>
              <a:t>“I should consume </a:t>
            </a:r>
            <a:r>
              <a:rPr lang="en-GB" altLang="en-US" sz="3000" dirty="0"/>
              <a:t>calcium 1,000 </a:t>
            </a:r>
            <a:r>
              <a:rPr lang="en-US" sz="2800" dirty="0"/>
              <a:t>milligram</a:t>
            </a:r>
            <a:r>
              <a:rPr lang="en-GB" altLang="en-US" sz="3000" dirty="0"/>
              <a:t> daily.” </a:t>
            </a:r>
            <a:endParaRPr lang="en-US" altLang="en-US" sz="3000" dirty="0"/>
          </a:p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US" altLang="en-US" sz="3000" dirty="0"/>
              <a:t>“I should increase my vitamin A intake.” </a:t>
            </a:r>
          </a:p>
          <a:p>
            <a:pPr>
              <a:spcBef>
                <a:spcPts val="500"/>
              </a:spcBef>
              <a:buFont typeface="+mj-lt"/>
              <a:buAutoNum type="arabicPeriod"/>
            </a:pPr>
            <a:r>
              <a:rPr lang="en-US" altLang="en-US" sz="3000" dirty="0"/>
              <a:t>“I should limit weight-bearing exercise.”</a:t>
            </a:r>
          </a:p>
        </p:txBody>
      </p:sp>
    </p:spTree>
    <p:extLst>
      <p:ext uri="{BB962C8B-B14F-4D97-AF65-F5344CB8AC3E}">
        <p14:creationId xmlns:p14="http://schemas.microsoft.com/office/powerpoint/2010/main" val="39281307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79CEC3A-2466-468D-947E-EF91589AE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Answer (continued_3)</a:t>
            </a:r>
          </a:p>
        </p:txBody>
      </p:sp>
      <p:sp>
        <p:nvSpPr>
          <p:cNvPr id="99332" name="Text Placeholder 1">
            <a:extLst>
              <a:ext uri="{FF2B5EF4-FFF2-40B4-BE49-F238E27FC236}">
                <a16:creationId xmlns:a16="http://schemas.microsoft.com/office/drawing/2014/main" id="{2B9E68B3-66FD-4189-B17E-7B7E482C62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4, 5, 6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7734610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E3D3C60-5D34-4811-A713-C10562C0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(continued_4)</a:t>
            </a:r>
          </a:p>
        </p:txBody>
      </p:sp>
      <p:sp>
        <p:nvSpPr>
          <p:cNvPr id="101379" name="Text Placeholder 1">
            <a:extLst>
              <a:ext uri="{FF2B5EF4-FFF2-40B4-BE49-F238E27FC236}">
                <a16:creationId xmlns:a16="http://schemas.microsoft.com/office/drawing/2014/main" id="{870EE23C-22B8-4293-A0C5-0FA975ACB4E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457200" y="1181100"/>
            <a:ext cx="8534400" cy="1094014"/>
          </a:xfrm>
        </p:spPr>
        <p:txBody>
          <a:bodyPr/>
          <a:lstStyle/>
          <a:p>
            <a:r>
              <a:rPr lang="en-US" altLang="en-US" dirty="0"/>
              <a:t>After a knee replacement, dislocation is a possible complication.</a:t>
            </a:r>
          </a:p>
        </p:txBody>
      </p:sp>
      <p:sp>
        <p:nvSpPr>
          <p:cNvPr id="101378" name="Content Placeholder 2">
            <a:extLst>
              <a:ext uri="{FF2B5EF4-FFF2-40B4-BE49-F238E27FC236}">
                <a16:creationId xmlns:a16="http://schemas.microsoft.com/office/drawing/2014/main" id="{68EEA92C-6221-43C3-BF88-10B175E50AD7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>
          <a:xfrm>
            <a:off x="457200" y="2329544"/>
            <a:ext cx="8534400" cy="1295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True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False </a:t>
            </a:r>
          </a:p>
        </p:txBody>
      </p:sp>
    </p:spTree>
    <p:extLst>
      <p:ext uri="{BB962C8B-B14F-4D97-AF65-F5344CB8AC3E}">
        <p14:creationId xmlns:p14="http://schemas.microsoft.com/office/powerpoint/2010/main" val="20696895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17CC537-1B0E-43DD-86A0-11046251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Question Answer (continued_4)</a:t>
            </a:r>
            <a:endParaRPr lang="en-US" altLang="en-US" dirty="0"/>
          </a:p>
        </p:txBody>
      </p:sp>
      <p:sp>
        <p:nvSpPr>
          <p:cNvPr id="102403" name="Text Placeholder 1">
            <a:extLst>
              <a:ext uri="{FF2B5EF4-FFF2-40B4-BE49-F238E27FC236}">
                <a16:creationId xmlns:a16="http://schemas.microsoft.com/office/drawing/2014/main" id="{9BBCBE22-EF1A-4214-B880-0CD9E94F835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False, dislocation is not a concern.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3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91B66E46-3F3C-49C2-9025-2800839DEA96}" vid="{348BD038-7B76-4A48-9886-575F33252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1" ma:contentTypeDescription="Create a new document." ma:contentTypeScope="" ma:versionID="36b56c1c0724fb546e3f46be05c4d6a4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bc5a029c63219565ea9b56375035dac7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C939C3-7EE7-4FC7-818E-985D0213E860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00c73501-d892-4798-8321-2611750ec216"/>
    <ds:schemaRef ds:uri="http://www.w3.org/XML/1998/namespace"/>
    <ds:schemaRef ds:uri="http://schemas.microsoft.com/office/2006/documentManagement/types"/>
    <ds:schemaRef ds:uri="a592d4b5-ef12-4eb7-8b0a-4321abea656b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5E82235-A290-4B92-9790-90DC434A8F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FAD_Nursing_Template_Sample</Template>
  <TotalTime>65</TotalTime>
  <Words>2344</Words>
  <Application>Microsoft Office PowerPoint</Application>
  <PresentationFormat>On-screen Show (4:3)</PresentationFormat>
  <Paragraphs>562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ＭＳ Ｐゴシック</vt:lpstr>
      <vt:lpstr>ＭＳ Ｐゴシック</vt:lpstr>
      <vt:lpstr>Arial</vt:lpstr>
      <vt:lpstr>Calibri</vt:lpstr>
      <vt:lpstr>Wingdings</vt:lpstr>
      <vt:lpstr>Office Theme</vt:lpstr>
      <vt:lpstr> </vt:lpstr>
      <vt:lpstr>Learning Outcomes</vt:lpstr>
      <vt:lpstr>Learning Outcomes (continued_1)</vt:lpstr>
      <vt:lpstr>Learning Outcomes (continued_2)</vt:lpstr>
      <vt:lpstr>Bone and Soft Tissue Disorders </vt:lpstr>
      <vt:lpstr>“R I C E”</vt:lpstr>
      <vt:lpstr>Be Safe!</vt:lpstr>
      <vt:lpstr>Carpal Tunnel Syndrome</vt:lpstr>
      <vt:lpstr>Fractures</vt:lpstr>
      <vt:lpstr>Types of Fractures</vt:lpstr>
      <vt:lpstr>Fractures (continued_1)</vt:lpstr>
      <vt:lpstr>Fractures (continued_2)</vt:lpstr>
      <vt:lpstr>Fracture Healing Phases</vt:lpstr>
      <vt:lpstr>Fractures (continued_3)</vt:lpstr>
      <vt:lpstr>Fractures (continued_4)</vt:lpstr>
      <vt:lpstr>Internal Fixation</vt:lpstr>
      <vt:lpstr>External Fixation </vt:lpstr>
      <vt:lpstr>Fractures (continued_5)</vt:lpstr>
      <vt:lpstr>Compartment Syndrome </vt:lpstr>
      <vt:lpstr>Fractures (continued_6)</vt:lpstr>
      <vt:lpstr>Fractures (continued_7)</vt:lpstr>
      <vt:lpstr>Palming the Cast </vt:lpstr>
      <vt:lpstr>Bivalving Cast </vt:lpstr>
      <vt:lpstr>Fractures (continued_8)</vt:lpstr>
      <vt:lpstr>Osteomyelitis</vt:lpstr>
      <vt:lpstr>Osteomyelitis (continued_1)</vt:lpstr>
      <vt:lpstr>Osteomyelitis (continued_2)</vt:lpstr>
      <vt:lpstr>Osteoporosis</vt:lpstr>
      <vt:lpstr>Osteoporosis (continued_1)</vt:lpstr>
      <vt:lpstr>Osteoporosis (continued_2)</vt:lpstr>
      <vt:lpstr>Osteoporosis (continued_3)</vt:lpstr>
      <vt:lpstr>Osteoporosis (continued_4)</vt:lpstr>
      <vt:lpstr>Osteoporosis (continued_5)</vt:lpstr>
      <vt:lpstr>Osteoporosis (continued_6)</vt:lpstr>
      <vt:lpstr>Osteoporosis (continued_7)</vt:lpstr>
      <vt:lpstr>Osteoporosis (continued_8)</vt:lpstr>
      <vt:lpstr>Osteoporosis (continued_9) </vt:lpstr>
      <vt:lpstr>Osteoporosis (continued_10)</vt:lpstr>
      <vt:lpstr>Osteoporosis (continued_11)</vt:lpstr>
      <vt:lpstr>Osteoporosis (continued_12)</vt:lpstr>
      <vt:lpstr>Paget Disease</vt:lpstr>
      <vt:lpstr>Bone Cancer </vt:lpstr>
      <vt:lpstr>Bone Cancer (continued) </vt:lpstr>
      <vt:lpstr>Metastatic Bone Disease</vt:lpstr>
      <vt:lpstr>Gout </vt:lpstr>
      <vt:lpstr>Gout (continued_1)</vt:lpstr>
      <vt:lpstr>Gout (continued_2)</vt:lpstr>
      <vt:lpstr>Gout (continued_3)</vt:lpstr>
      <vt:lpstr>Gout (continued_4)</vt:lpstr>
      <vt:lpstr>Gout (continued_5)</vt:lpstr>
      <vt:lpstr>Osteoarthritis</vt:lpstr>
      <vt:lpstr>Osteoarthritis (continued_1)</vt:lpstr>
      <vt:lpstr>Joints Affected by Osteoarthritis </vt:lpstr>
      <vt:lpstr>Osteoarthritis (continued_2)</vt:lpstr>
      <vt:lpstr>Osteoarthritis (continued_3)</vt:lpstr>
      <vt:lpstr>Osteoarthritis (continued_4)</vt:lpstr>
      <vt:lpstr>Osteoarthritis (continued_5)</vt:lpstr>
      <vt:lpstr>Osteoarthritis (continued_6)</vt:lpstr>
      <vt:lpstr>Osteoarthritis (continued_7)</vt:lpstr>
      <vt:lpstr>Rheumatoid Arthritis</vt:lpstr>
      <vt:lpstr>Rheumatoid Arthritis (continued_1)</vt:lpstr>
      <vt:lpstr>Rheumatoid Arthritis (continued_2)</vt:lpstr>
      <vt:lpstr>Rheumatoid Arthritis (continued_3)</vt:lpstr>
      <vt:lpstr>Rheumatoid Arthritis (continued_4)</vt:lpstr>
      <vt:lpstr>Joint Abnormalities in Rheumatoid Arthritis</vt:lpstr>
      <vt:lpstr>Rheumatoid Arthritis (continued_5)</vt:lpstr>
      <vt:lpstr>Rheumatoid Arthritis (continued_6)</vt:lpstr>
      <vt:lpstr>Rheumatoid Arthritis (continued_7)</vt:lpstr>
      <vt:lpstr>Rheumatoid Arthritis (continued_8)</vt:lpstr>
      <vt:lpstr>Rheumatoid Arthritis (continued_9)</vt:lpstr>
      <vt:lpstr>Total Hip Replacement</vt:lpstr>
      <vt:lpstr>Total Hip Replacement (continued_1)</vt:lpstr>
      <vt:lpstr>Total Hip Replacement (continued_2)</vt:lpstr>
      <vt:lpstr>Abductor Pillow </vt:lpstr>
      <vt:lpstr>Hip Flexion After Total Hip Replacement</vt:lpstr>
      <vt:lpstr>Total Hip Replacement (continued_3) </vt:lpstr>
      <vt:lpstr>Total Hip Replacement (continued_4)</vt:lpstr>
      <vt:lpstr>Total Hip Replacement (continued_5)</vt:lpstr>
      <vt:lpstr>Total Hip Replacement (continued_6)</vt:lpstr>
      <vt:lpstr>Total Knee Replacement</vt:lpstr>
      <vt:lpstr>Amputation</vt:lpstr>
      <vt:lpstr>Amputation (continued_1)</vt:lpstr>
      <vt:lpstr>Amputation (continued_2)</vt:lpstr>
      <vt:lpstr>Amputation (continued_3)</vt:lpstr>
      <vt:lpstr>Amputation (continued_4)</vt:lpstr>
      <vt:lpstr>Review Question</vt:lpstr>
      <vt:lpstr>Review Question Answer</vt:lpstr>
      <vt:lpstr>Review Question (continued_1)</vt:lpstr>
      <vt:lpstr>Review Question Answer (continued_1)</vt:lpstr>
      <vt:lpstr>Review Question (continued_2)</vt:lpstr>
      <vt:lpstr>Review Question Answer (continued_2)</vt:lpstr>
      <vt:lpstr>Review Question (continued_3)</vt:lpstr>
      <vt:lpstr>Review Question Answer (continued_3)</vt:lpstr>
      <vt:lpstr>Review Question (continued_4)</vt:lpstr>
      <vt:lpstr>Review Question Answer (continued_4)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46  Nursing Care of Patients With Musculoskeletal and Connective Tissue Disorders</dc:title>
  <dc:creator>Williams and Hopper</dc:creator>
  <cp:lastModifiedBy>Paula Reeves</cp:lastModifiedBy>
  <cp:revision>90</cp:revision>
  <cp:lastPrinted>2023-08-21T18:36:55Z</cp:lastPrinted>
  <dcterms:created xsi:type="dcterms:W3CDTF">2019-02-08T09:09:57Z</dcterms:created>
  <dcterms:modified xsi:type="dcterms:W3CDTF">2023-08-21T18:37:19Z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