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3" r:id="rId4"/>
  </p:sldMasterIdLst>
  <p:notesMasterIdLst>
    <p:notesMasterId r:id="rId29"/>
  </p:notesMasterIdLst>
  <p:handoutMasterIdLst>
    <p:handoutMasterId r:id="rId30"/>
  </p:handoutMasterIdLst>
  <p:sldIdLst>
    <p:sldId id="256"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mn-ea"/>
        <a:cs typeface="+mn-cs"/>
      </a:defRPr>
    </a:lvl2pPr>
    <a:lvl3pPr marL="914400" algn="l" defTabSz="457200" rtl="0" fontAlgn="base">
      <a:spcBef>
        <a:spcPct val="0"/>
      </a:spcBef>
      <a:spcAft>
        <a:spcPct val="0"/>
      </a:spcAft>
      <a:defRPr kern="1200">
        <a:solidFill>
          <a:schemeClr val="tx1"/>
        </a:solidFill>
        <a:latin typeface="Calibri" pitchFamily="34" charset="0"/>
        <a:ea typeface="+mn-ea"/>
        <a:cs typeface="+mn-cs"/>
      </a:defRPr>
    </a:lvl3pPr>
    <a:lvl4pPr marL="1371600" algn="l" defTabSz="457200" rtl="0" fontAlgn="base">
      <a:spcBef>
        <a:spcPct val="0"/>
      </a:spcBef>
      <a:spcAft>
        <a:spcPct val="0"/>
      </a:spcAft>
      <a:defRPr kern="1200">
        <a:solidFill>
          <a:schemeClr val="tx1"/>
        </a:solidFill>
        <a:latin typeface="Calibri" pitchFamily="34" charset="0"/>
        <a:ea typeface="+mn-ea"/>
        <a:cs typeface="+mn-cs"/>
      </a:defRPr>
    </a:lvl4pPr>
    <a:lvl5pPr marL="1828800" algn="l" defTabSz="457200"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E97E6-CD12-D54F-A720-ED09C9A704D5}" v="1" dt="2021-07-01T06:23:54.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4128" autoAdjust="0"/>
  </p:normalViewPr>
  <p:slideViewPr>
    <p:cSldViewPr snapToGrid="0" snapToObjects="1" showGuides="1">
      <p:cViewPr varScale="1">
        <p:scale>
          <a:sx n="81" d="100"/>
          <a:sy n="81" d="100"/>
        </p:scale>
        <p:origin x="1469" y="67"/>
      </p:cViewPr>
      <p:guideLst>
        <p:guide orient="horz"/>
        <p:guide pos="2888"/>
      </p:guideLst>
    </p:cSldViewPr>
  </p:slideViewPr>
  <p:outlineViewPr>
    <p:cViewPr>
      <p:scale>
        <a:sx n="33" d="100"/>
        <a:sy n="33" d="100"/>
      </p:scale>
      <p:origin x="0" y="11952"/>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52235B0-F59D-4F31-85E6-EF005CCA9A57}" type="datetimeFigureOut">
              <a:rPr lang="en-US"/>
              <a:pPr>
                <a:defRPr/>
              </a:pPr>
              <a:t>7/31/2022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F9D4C33-2821-49F8-8AA6-30CA939CFF9A}" type="slidenum">
              <a:rPr lang="en-US"/>
              <a:pPr>
                <a:defRPr/>
              </a:pPr>
              <a:t>‹#›</a:t>
            </a:fld>
            <a:endParaRPr lang="en-US" dirty="0"/>
          </a:p>
        </p:txBody>
      </p:sp>
    </p:spTree>
    <p:extLst>
      <p:ext uri="{BB962C8B-B14F-4D97-AF65-F5344CB8AC3E}">
        <p14:creationId xmlns:p14="http://schemas.microsoft.com/office/powerpoint/2010/main" val="1219853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C443B46-3867-42B8-9B90-F0060E094AC7}" type="datetimeFigureOut">
              <a:rPr lang="en-US"/>
              <a:pPr>
                <a:defRPr/>
              </a:pPr>
              <a:t>7/31/2022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270DF98-8515-4272-AE18-335A0D2356F1}" type="slidenum">
              <a:rPr lang="en-US"/>
              <a:pPr>
                <a:defRPr/>
              </a:pPr>
              <a:t>‹#›</a:t>
            </a:fld>
            <a:endParaRPr lang="en-US" dirty="0"/>
          </a:p>
        </p:txBody>
      </p:sp>
    </p:spTree>
    <p:extLst>
      <p:ext uri="{BB962C8B-B14F-4D97-AF65-F5344CB8AC3E}">
        <p14:creationId xmlns:p14="http://schemas.microsoft.com/office/powerpoint/2010/main" val="222378440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_open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65" name="Rectangle 17"/>
          <p:cNvSpPr>
            <a:spLocks noGrp="1" noChangeArrowheads="1"/>
          </p:cNvSpPr>
          <p:nvPr>
            <p:ph type="ctrTitle"/>
          </p:nvPr>
        </p:nvSpPr>
        <p:spPr>
          <a:xfrm>
            <a:off x="1223963" y="3724275"/>
            <a:ext cx="6692900" cy="838200"/>
          </a:xfrm>
          <a:effectLst/>
        </p:spPr>
        <p:txBody>
          <a:bodyPr anchorCtr="1"/>
          <a:lstStyle>
            <a:lvl1pPr algn="ctr">
              <a:defRPr/>
            </a:lvl1pPr>
          </a:lstStyle>
          <a:p>
            <a:r>
              <a:rPr lang="en-US"/>
              <a:t>Click to edit Master title style</a:t>
            </a:r>
          </a:p>
        </p:txBody>
      </p:sp>
      <p:sp>
        <p:nvSpPr>
          <p:cNvPr id="181266" name="Rectangle 18"/>
          <p:cNvSpPr>
            <a:spLocks noGrp="1" noChangeArrowheads="1"/>
          </p:cNvSpPr>
          <p:nvPr>
            <p:ph type="subTitle" idx="1"/>
          </p:nvPr>
        </p:nvSpPr>
        <p:spPr>
          <a:xfrm>
            <a:off x="1371600" y="5307013"/>
            <a:ext cx="6400800" cy="533400"/>
          </a:xfrm>
        </p:spPr>
        <p:txBody>
          <a:bodyPr lIns="91440" tIns="45720" rIns="91440" bIns="45720"/>
          <a:lstStyle>
            <a:lvl1pPr marL="0" indent="0" algn="ctr">
              <a:buFontTx/>
              <a:buNone/>
              <a:defRPr sz="1800"/>
            </a:lvl1pPr>
          </a:lstStyle>
          <a:p>
            <a:r>
              <a:rPr lang="en-US"/>
              <a:t>Click to edit Master subtitle style</a:t>
            </a:r>
          </a:p>
        </p:txBody>
      </p:sp>
    </p:spTree>
    <p:extLst>
      <p:ext uri="{BB962C8B-B14F-4D97-AF65-F5344CB8AC3E}">
        <p14:creationId xmlns:p14="http://schemas.microsoft.com/office/powerpoint/2010/main" val="372349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928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99263" y="1611313"/>
            <a:ext cx="2155825" cy="44211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0200" y="1611313"/>
            <a:ext cx="6316663" cy="44211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8978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263846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2170615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2010032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542120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9573787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4200434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2291225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50594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3388" y="1520675"/>
            <a:ext cx="8613775" cy="368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3051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4176607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70294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5408761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40923022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2964467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2743351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4021672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161949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526421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945076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6933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2079525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3728809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8742811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9437085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3982422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4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5311536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2735413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6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9772984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7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16565140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8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411729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0200" y="1539502"/>
            <a:ext cx="4230688" cy="368617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84700" y="1572933"/>
            <a:ext cx="4230687" cy="3686175"/>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95954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9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34261171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0_Title and Content">
    <p:spTree>
      <p:nvGrpSpPr>
        <p:cNvPr id="1" name=""/>
        <p:cNvGrpSpPr/>
        <p:nvPr/>
      </p:nvGrpSpPr>
      <p:grpSpPr>
        <a:xfrm>
          <a:off x="0" y="0"/>
          <a:ext cx="0" cy="0"/>
          <a:chOff x="0" y="0"/>
          <a:chExt cx="0" cy="0"/>
        </a:xfrm>
      </p:grpSpPr>
      <p:pic>
        <p:nvPicPr>
          <p:cNvPr id="2" name="Picture 3" descr="WK_CMYK.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57200" y="6430963"/>
            <a:ext cx="13176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a:spLocks noGrp="1"/>
          </p:cNvSpPr>
          <p:nvPr>
            <p:ph type="sldNum" sz="quarter" idx="10"/>
          </p:nvPr>
        </p:nvSpPr>
        <p:spPr>
          <a:xfrm>
            <a:off x="6553200" y="6356350"/>
            <a:ext cx="2133600" cy="365125"/>
          </a:xfrm>
          <a:prstGeom prst="rect">
            <a:avLst/>
          </a:prstGeom>
        </p:spPr>
        <p:txBody>
          <a:bodyPr/>
          <a:lstStyle>
            <a:lvl1pPr>
              <a:defRPr/>
            </a:lvl1pPr>
          </a:lstStyle>
          <a:p>
            <a:pPr>
              <a:defRPr/>
            </a:pPr>
            <a:fld id="{F2F557E9-3A3A-4EE4-8D5C-462A772C9911}" type="slidenum">
              <a:rPr lang="en-US"/>
              <a:pPr>
                <a:defRPr/>
              </a:pPr>
              <a:t>‹#›</a:t>
            </a:fld>
            <a:endParaRPr lang="en-US" dirty="0"/>
          </a:p>
        </p:txBody>
      </p:sp>
      <p:sp>
        <p:nvSpPr>
          <p:cNvPr id="4" name="Footer Placeholder 4"/>
          <p:cNvSpPr>
            <a:spLocks noGrp="1"/>
          </p:cNvSpPr>
          <p:nvPr>
            <p:ph type="ftr" sz="quarter" idx="11"/>
          </p:nvPr>
        </p:nvSpPr>
        <p:spPr>
          <a:xfrm>
            <a:off x="2590800" y="6356350"/>
            <a:ext cx="3962400" cy="365125"/>
          </a:xfrm>
          <a:prstGeom prst="rect">
            <a:avLst/>
          </a:prstGeom>
        </p:spPr>
        <p:txBody>
          <a:bodyPr/>
          <a:lstStyle>
            <a:lvl1pPr algn="ctr">
              <a:defRPr sz="900" b="0" i="0">
                <a:solidFill>
                  <a:schemeClr val="tx1">
                    <a:tint val="75000"/>
                  </a:schemeClr>
                </a:solidFill>
                <a:latin typeface="Trebuchet MS"/>
                <a:cs typeface="Trebuchet MS"/>
              </a:defRPr>
            </a:lvl1pPr>
          </a:lstStyle>
          <a:p>
            <a:pPr>
              <a:defRPr/>
            </a:pPr>
            <a:r>
              <a:rPr lang="en-US" dirty="0"/>
              <a:t>Copyright © 2022 Wolters Kluwer • All Rights Reserved</a:t>
            </a:r>
          </a:p>
        </p:txBody>
      </p:sp>
    </p:spTree>
    <p:extLst>
      <p:ext uri="{BB962C8B-B14F-4D97-AF65-F5344CB8AC3E}">
        <p14:creationId xmlns:p14="http://schemas.microsoft.com/office/powerpoint/2010/main" val="42912493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1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2022 Wolters Kluwer • All Rights Reserved</a:t>
            </a:r>
          </a:p>
        </p:txBody>
      </p:sp>
    </p:spTree>
    <p:extLst>
      <p:ext uri="{BB962C8B-B14F-4D97-AF65-F5344CB8AC3E}">
        <p14:creationId xmlns:p14="http://schemas.microsoft.com/office/powerpoint/2010/main" val="26237428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2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AE5C2BA-CDD3-CE49-886F-2F9EFE00A49D}" type="slidenum">
              <a:rPr lang="en-US" smtClean="0">
                <a:solidFill>
                  <a:prstClr val="black">
                    <a:tint val="75000"/>
                  </a:prstClr>
                </a:solidFill>
              </a:rPr>
              <a:pPr/>
              <a:t>‹#›</a:t>
            </a:fld>
            <a:endParaRPr lang="en-US" dirty="0">
              <a:solidFill>
                <a:prstClr val="black">
                  <a:tint val="75000"/>
                </a:prstClr>
              </a:solidFill>
            </a:endParaRPr>
          </a:p>
        </p:txBody>
      </p:sp>
      <p:pic>
        <p:nvPicPr>
          <p:cNvPr id="8" name="Picture 7" descr="WK_CMYK.jp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431307"/>
            <a:ext cx="1317367" cy="209022"/>
          </a:xfrm>
          <a:prstGeom prst="rect">
            <a:avLst/>
          </a:prstGeom>
        </p:spPr>
      </p:pic>
      <p:sp>
        <p:nvSpPr>
          <p:cNvPr id="5" name="Footer Placeholder 4"/>
          <p:cNvSpPr>
            <a:spLocks noGrp="1"/>
          </p:cNvSpPr>
          <p:nvPr>
            <p:ph type="ftr" sz="quarter" idx="3"/>
          </p:nvPr>
        </p:nvSpPr>
        <p:spPr>
          <a:xfrm>
            <a:off x="2590800" y="6356350"/>
            <a:ext cx="3962400" cy="365125"/>
          </a:xfrm>
          <a:prstGeom prst="rect">
            <a:avLst/>
          </a:prstGeom>
        </p:spPr>
        <p:txBody>
          <a:bodyPr vert="horz" lIns="91440" tIns="45720" rIns="91440" bIns="45720" rtlCol="0" anchor="ctr"/>
          <a:lstStyle>
            <a:lvl1pPr algn="ctr">
              <a:defRPr sz="900" b="0" i="0">
                <a:solidFill>
                  <a:schemeClr val="tx1">
                    <a:tint val="75000"/>
                  </a:schemeClr>
                </a:solidFill>
                <a:latin typeface="Trebuchet MS"/>
                <a:cs typeface="Trebuchet MS"/>
              </a:defRPr>
            </a:lvl1pPr>
          </a:lstStyle>
          <a:p>
            <a:r>
              <a:rPr lang="en-US" dirty="0">
                <a:solidFill>
                  <a:prstClr val="black">
                    <a:tint val="75000"/>
                  </a:prstClr>
                </a:solidFill>
              </a:rPr>
              <a:t>Copyright © 2021 Wolters Kluwer • All Rights Reserved</a:t>
            </a:r>
          </a:p>
        </p:txBody>
      </p:sp>
    </p:spTree>
    <p:extLst>
      <p:ext uri="{BB962C8B-B14F-4D97-AF65-F5344CB8AC3E}">
        <p14:creationId xmlns:p14="http://schemas.microsoft.com/office/powerpoint/2010/main" val="3224117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7_Title and Content">
    <p:spTree>
      <p:nvGrpSpPr>
        <p:cNvPr id="1" name=""/>
        <p:cNvGrpSpPr/>
        <p:nvPr/>
      </p:nvGrpSpPr>
      <p:grpSpPr>
        <a:xfrm>
          <a:off x="0" y="0"/>
          <a:ext cx="0" cy="0"/>
          <a:chOff x="0" y="0"/>
          <a:chExt cx="0" cy="0"/>
        </a:xfrm>
      </p:grpSpPr>
      <p:pic>
        <p:nvPicPr>
          <p:cNvPr id="2" name="Picture 3" descr="WK_CMYK.jp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457200" y="6430963"/>
            <a:ext cx="13176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p:cNvSpPr>
            <a:spLocks noGrp="1"/>
          </p:cNvSpPr>
          <p:nvPr>
            <p:ph type="sldNum" sz="quarter" idx="10"/>
          </p:nvPr>
        </p:nvSpPr>
        <p:spPr>
          <a:xfrm>
            <a:off x="6553200" y="6356350"/>
            <a:ext cx="2133600" cy="365125"/>
          </a:xfrm>
          <a:prstGeom prst="rect">
            <a:avLst/>
          </a:prstGeom>
        </p:spPr>
        <p:txBody>
          <a:bodyPr/>
          <a:lstStyle>
            <a:lvl1pPr>
              <a:defRPr/>
            </a:lvl1pPr>
          </a:lstStyle>
          <a:p>
            <a:pPr>
              <a:defRPr/>
            </a:pPr>
            <a:fld id="{F2F557E9-3A3A-4EE4-8D5C-462A772C9911}" type="slidenum">
              <a:rPr lang="en-US"/>
              <a:pPr>
                <a:defRPr/>
              </a:pPr>
              <a:t>‹#›</a:t>
            </a:fld>
            <a:endParaRPr lang="en-US" dirty="0"/>
          </a:p>
        </p:txBody>
      </p:sp>
      <p:sp>
        <p:nvSpPr>
          <p:cNvPr id="4" name="Footer Placeholder 4"/>
          <p:cNvSpPr>
            <a:spLocks noGrp="1"/>
          </p:cNvSpPr>
          <p:nvPr>
            <p:ph type="ftr" sz="quarter" idx="11"/>
          </p:nvPr>
        </p:nvSpPr>
        <p:spPr>
          <a:xfrm>
            <a:off x="2590800" y="6356350"/>
            <a:ext cx="3962400" cy="365125"/>
          </a:xfrm>
          <a:prstGeom prst="rect">
            <a:avLst/>
          </a:prstGeom>
        </p:spPr>
        <p:txBody>
          <a:bodyPr/>
          <a:lstStyle>
            <a:lvl1pPr algn="ctr">
              <a:defRPr sz="900" b="0" i="0">
                <a:solidFill>
                  <a:schemeClr val="tx1">
                    <a:tint val="75000"/>
                  </a:schemeClr>
                </a:solidFill>
                <a:latin typeface="Trebuchet MS"/>
                <a:cs typeface="Trebuchet MS"/>
              </a:defRPr>
            </a:lvl1pPr>
          </a:lstStyle>
          <a:p>
            <a:pPr>
              <a:defRPr/>
            </a:pPr>
            <a:r>
              <a:rPr lang="en-US" dirty="0"/>
              <a:t>Copyright © 2021 Wolters Kluwer • All Rights Reserved</a:t>
            </a:r>
          </a:p>
        </p:txBody>
      </p:sp>
    </p:spTree>
    <p:extLst>
      <p:ext uri="{BB962C8B-B14F-4D97-AF65-F5344CB8AC3E}">
        <p14:creationId xmlns:p14="http://schemas.microsoft.com/office/powerpoint/2010/main" val="250390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9375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390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19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20601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322922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1.jpe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33388" y="716150"/>
            <a:ext cx="8524875" cy="388937"/>
          </a:xfrm>
          <a:prstGeom prst="rect">
            <a:avLst/>
          </a:prstGeom>
          <a:noFill/>
          <a:ln>
            <a:noFill/>
          </a:ln>
          <a:effectLst>
            <a:outerShdw blurRad="63500" dist="17961" dir="2700000" algn="ctr" rotWithShape="0">
              <a:schemeClr val="bg2">
                <a:alpha val="74998"/>
              </a:schemeClr>
            </a:outerShdw>
          </a:effectLst>
          <a:extLst>
            <a:ext uri="{FAA26D3D-D897-4be2-8F04-BA451C77F1D7}"/>
          </a:extLst>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27" name="Rectangle 4"/>
          <p:cNvSpPr>
            <a:spLocks noGrp="1" noChangeArrowheads="1"/>
          </p:cNvSpPr>
          <p:nvPr>
            <p:ph type="body" idx="1"/>
          </p:nvPr>
        </p:nvSpPr>
        <p:spPr bwMode="auto">
          <a:xfrm>
            <a:off x="443753" y="1499160"/>
            <a:ext cx="861377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Text Box 8"/>
          <p:cNvSpPr txBox="1">
            <a:spLocks noChangeArrowheads="1"/>
          </p:cNvSpPr>
          <p:nvPr userDrawn="1"/>
        </p:nvSpPr>
        <p:spPr bwMode="auto">
          <a:xfrm>
            <a:off x="6003925" y="6089650"/>
            <a:ext cx="2820988" cy="457200"/>
          </a:xfrm>
          <a:prstGeom prst="rect">
            <a:avLst/>
          </a:prstGeom>
          <a:no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defRPr/>
            </a:pPr>
            <a:endParaRPr lang="en-US" dirty="0">
              <a:ea typeface="+mn-ea"/>
            </a:endParaRPr>
          </a:p>
        </p:txBody>
      </p:sp>
      <p:sp>
        <p:nvSpPr>
          <p:cNvPr id="1030" name="Text Box 11"/>
          <p:cNvSpPr txBox="1">
            <a:spLocks noChangeArrowheads="1"/>
          </p:cNvSpPr>
          <p:nvPr userDrawn="1"/>
        </p:nvSpPr>
        <p:spPr bwMode="auto">
          <a:xfrm>
            <a:off x="303213" y="6581775"/>
            <a:ext cx="8840787" cy="269875"/>
          </a:xfrm>
          <a:prstGeom prst="rect">
            <a:avLst/>
          </a:prstGeom>
          <a:noFill/>
          <a:ln>
            <a:noFill/>
          </a:ln>
        </p:spPr>
        <p:txBody>
          <a:bodyPr/>
          <a:lstStyle>
            <a:lvl1pPr eaLnBrk="0" hangingPunct="0">
              <a:tabLst>
                <a:tab pos="7485063" algn="l"/>
              </a:tabLst>
              <a:defRPr sz="2400">
                <a:solidFill>
                  <a:schemeClr val="tx1"/>
                </a:solidFill>
                <a:latin typeface="Arial" charset="0"/>
              </a:defRPr>
            </a:lvl1pPr>
            <a:lvl2pPr marL="742950" indent="-285750" eaLnBrk="0" hangingPunct="0">
              <a:tabLst>
                <a:tab pos="7485063" algn="l"/>
              </a:tabLst>
              <a:defRPr sz="2400">
                <a:solidFill>
                  <a:schemeClr val="tx1"/>
                </a:solidFill>
                <a:latin typeface="Arial" charset="0"/>
              </a:defRPr>
            </a:lvl2pPr>
            <a:lvl3pPr marL="1143000" indent="-228600" eaLnBrk="0" hangingPunct="0">
              <a:tabLst>
                <a:tab pos="7485063" algn="l"/>
              </a:tabLst>
              <a:defRPr sz="2400">
                <a:solidFill>
                  <a:schemeClr val="tx1"/>
                </a:solidFill>
                <a:latin typeface="Arial" charset="0"/>
              </a:defRPr>
            </a:lvl3pPr>
            <a:lvl4pPr marL="1600200" indent="-228600" eaLnBrk="0" hangingPunct="0">
              <a:tabLst>
                <a:tab pos="7485063" algn="l"/>
              </a:tabLst>
              <a:defRPr sz="2400">
                <a:solidFill>
                  <a:schemeClr val="tx1"/>
                </a:solidFill>
                <a:latin typeface="Arial" charset="0"/>
              </a:defRPr>
            </a:lvl4pPr>
            <a:lvl5pPr marL="2057400" indent="-228600" eaLnBrk="0" hangingPunct="0">
              <a:tabLst>
                <a:tab pos="7485063" algn="l"/>
              </a:tabLst>
              <a:defRPr sz="2400">
                <a:solidFill>
                  <a:schemeClr val="tx1"/>
                </a:solidFill>
                <a:latin typeface="Arial" charset="0"/>
              </a:defRPr>
            </a:lvl5pPr>
            <a:lvl6pPr marL="2514600" indent="-228600" algn="ctr" eaLnBrk="0" fontAlgn="base" hangingPunct="0">
              <a:spcBef>
                <a:spcPct val="0"/>
              </a:spcBef>
              <a:spcAft>
                <a:spcPct val="0"/>
              </a:spcAft>
              <a:tabLst>
                <a:tab pos="7485063" algn="l"/>
              </a:tabLst>
              <a:defRPr sz="2400">
                <a:solidFill>
                  <a:schemeClr val="tx1"/>
                </a:solidFill>
                <a:latin typeface="Arial" charset="0"/>
              </a:defRPr>
            </a:lvl6pPr>
            <a:lvl7pPr marL="2971800" indent="-228600" algn="ctr" eaLnBrk="0" fontAlgn="base" hangingPunct="0">
              <a:spcBef>
                <a:spcPct val="0"/>
              </a:spcBef>
              <a:spcAft>
                <a:spcPct val="0"/>
              </a:spcAft>
              <a:tabLst>
                <a:tab pos="7485063" algn="l"/>
              </a:tabLst>
              <a:defRPr sz="2400">
                <a:solidFill>
                  <a:schemeClr val="tx1"/>
                </a:solidFill>
                <a:latin typeface="Arial" charset="0"/>
              </a:defRPr>
            </a:lvl7pPr>
            <a:lvl8pPr marL="3429000" indent="-228600" algn="ctr" eaLnBrk="0" fontAlgn="base" hangingPunct="0">
              <a:spcBef>
                <a:spcPct val="0"/>
              </a:spcBef>
              <a:spcAft>
                <a:spcPct val="0"/>
              </a:spcAft>
              <a:tabLst>
                <a:tab pos="7485063" algn="l"/>
              </a:tabLst>
              <a:defRPr sz="2400">
                <a:solidFill>
                  <a:schemeClr val="tx1"/>
                </a:solidFill>
                <a:latin typeface="Arial" charset="0"/>
              </a:defRPr>
            </a:lvl8pPr>
            <a:lvl9pPr marL="3886200" indent="-228600" algn="ctr" eaLnBrk="0" fontAlgn="base" hangingPunct="0">
              <a:spcBef>
                <a:spcPct val="0"/>
              </a:spcBef>
              <a:spcAft>
                <a:spcPct val="0"/>
              </a:spcAft>
              <a:tabLst>
                <a:tab pos="7485063" algn="l"/>
              </a:tabLst>
              <a:defRPr sz="2400">
                <a:solidFill>
                  <a:schemeClr val="tx1"/>
                </a:solidFill>
                <a:latin typeface="Arial" charset="0"/>
              </a:defRPr>
            </a:lvl9pPr>
          </a:lstStyle>
          <a:p>
            <a:pPr algn="r" eaLnBrk="1" hangingPunct="1">
              <a:spcBef>
                <a:spcPct val="50000"/>
              </a:spcBef>
              <a:defRPr/>
            </a:pPr>
            <a:endParaRPr lang="en-US" sz="1000" dirty="0">
              <a:ea typeface="+mn-ea"/>
            </a:endParaRPr>
          </a:p>
        </p:txBody>
      </p:sp>
      <p:sp>
        <p:nvSpPr>
          <p:cNvPr id="6" name="Text Box 13"/>
          <p:cNvSpPr txBox="1">
            <a:spLocks noChangeArrowheads="1"/>
          </p:cNvSpPr>
          <p:nvPr userDrawn="1"/>
        </p:nvSpPr>
        <p:spPr bwMode="auto">
          <a:xfrm>
            <a:off x="0" y="6588125"/>
            <a:ext cx="9144000" cy="269875"/>
          </a:xfrm>
          <a:prstGeom prst="rect">
            <a:avLst/>
          </a:prstGeom>
          <a:noFill/>
          <a:ln>
            <a:noFill/>
          </a:ln>
          <a:effectLst/>
        </p:spPr>
        <p:txBody>
          <a:bodyPr/>
          <a:lstStyle>
            <a:lvl1pPr algn="l" eaLnBrk="0" hangingPunct="0">
              <a:tabLst>
                <a:tab pos="7485063" algn="l"/>
              </a:tabLst>
              <a:defRPr sz="2400">
                <a:solidFill>
                  <a:schemeClr val="tx1"/>
                </a:solidFill>
                <a:latin typeface="Times New Roman" pitchFamily="18" charset="0"/>
              </a:defRPr>
            </a:lvl1pPr>
            <a:lvl2pPr algn="l" eaLnBrk="0" hangingPunct="0">
              <a:tabLst>
                <a:tab pos="7485063" algn="l"/>
              </a:tabLst>
              <a:defRPr sz="2400">
                <a:solidFill>
                  <a:schemeClr val="tx1"/>
                </a:solidFill>
                <a:latin typeface="Times New Roman" pitchFamily="18" charset="0"/>
              </a:defRPr>
            </a:lvl2pPr>
            <a:lvl3pPr algn="l" eaLnBrk="0" hangingPunct="0">
              <a:tabLst>
                <a:tab pos="7485063" algn="l"/>
              </a:tabLst>
              <a:defRPr sz="2400">
                <a:solidFill>
                  <a:schemeClr val="tx1"/>
                </a:solidFill>
                <a:latin typeface="Times New Roman" pitchFamily="18" charset="0"/>
              </a:defRPr>
            </a:lvl3pPr>
            <a:lvl4pPr algn="l" eaLnBrk="0" hangingPunct="0">
              <a:tabLst>
                <a:tab pos="7485063" algn="l"/>
              </a:tabLst>
              <a:defRPr sz="2400">
                <a:solidFill>
                  <a:schemeClr val="tx1"/>
                </a:solidFill>
                <a:latin typeface="Times New Roman" pitchFamily="18" charset="0"/>
              </a:defRPr>
            </a:lvl4pPr>
            <a:lvl5pPr algn="l" eaLnBrk="0" hangingPunct="0">
              <a:tabLst>
                <a:tab pos="7485063" algn="l"/>
              </a:tabLst>
              <a:defRPr sz="2400">
                <a:solidFill>
                  <a:schemeClr val="tx1"/>
                </a:solidFill>
                <a:latin typeface="Times New Roman" pitchFamily="18" charset="0"/>
              </a:defRPr>
            </a:lvl5pPr>
            <a:lvl6pPr eaLnBrk="0" fontAlgn="base" hangingPunct="0">
              <a:spcBef>
                <a:spcPct val="0"/>
              </a:spcBef>
              <a:spcAft>
                <a:spcPct val="0"/>
              </a:spcAft>
              <a:tabLst>
                <a:tab pos="7485063" algn="l"/>
              </a:tabLst>
              <a:defRPr sz="2400">
                <a:solidFill>
                  <a:schemeClr val="tx1"/>
                </a:solidFill>
                <a:latin typeface="Times New Roman" pitchFamily="18" charset="0"/>
              </a:defRPr>
            </a:lvl6pPr>
            <a:lvl7pPr eaLnBrk="0" fontAlgn="base" hangingPunct="0">
              <a:spcBef>
                <a:spcPct val="0"/>
              </a:spcBef>
              <a:spcAft>
                <a:spcPct val="0"/>
              </a:spcAft>
              <a:tabLst>
                <a:tab pos="7485063" algn="l"/>
              </a:tabLst>
              <a:defRPr sz="2400">
                <a:solidFill>
                  <a:schemeClr val="tx1"/>
                </a:solidFill>
                <a:latin typeface="Times New Roman" pitchFamily="18" charset="0"/>
              </a:defRPr>
            </a:lvl7pPr>
            <a:lvl8pPr eaLnBrk="0" fontAlgn="base" hangingPunct="0">
              <a:spcBef>
                <a:spcPct val="0"/>
              </a:spcBef>
              <a:spcAft>
                <a:spcPct val="0"/>
              </a:spcAft>
              <a:tabLst>
                <a:tab pos="7485063" algn="l"/>
              </a:tabLst>
              <a:defRPr sz="2400">
                <a:solidFill>
                  <a:schemeClr val="tx1"/>
                </a:solidFill>
                <a:latin typeface="Times New Roman" pitchFamily="18" charset="0"/>
              </a:defRPr>
            </a:lvl8pPr>
            <a:lvl9pPr eaLnBrk="0" fontAlgn="base" hangingPunct="0">
              <a:spcBef>
                <a:spcPct val="0"/>
              </a:spcBef>
              <a:spcAft>
                <a:spcPct val="0"/>
              </a:spcAft>
              <a:tabLst>
                <a:tab pos="7485063" algn="l"/>
              </a:tabLst>
              <a:defRPr sz="2400">
                <a:solidFill>
                  <a:schemeClr val="tx1"/>
                </a:solidFill>
                <a:latin typeface="Times New Roman" pitchFamily="18" charset="0"/>
              </a:defRPr>
            </a:lvl9pPr>
          </a:lstStyle>
          <a:p>
            <a:pPr algn="ctr">
              <a:defRPr/>
            </a:pPr>
            <a:r>
              <a:rPr lang="en-US" sz="1000" dirty="0">
                <a:latin typeface="Arial" pitchFamily="34" charset="0"/>
                <a:ea typeface="ＭＳ Ｐゴシック" pitchFamily="34" charset="-128"/>
                <a:cs typeface="Arial" pitchFamily="34" charset="0"/>
              </a:rPr>
              <a:t>Copyright © 2022 Wolters Kluwer · All Rights Reserved</a:t>
            </a:r>
          </a:p>
        </p:txBody>
      </p:sp>
      <p:cxnSp>
        <p:nvCxnSpPr>
          <p:cNvPr id="7" name="Straight Connector 6"/>
          <p:cNvCxnSpPr/>
          <p:nvPr userDrawn="1"/>
        </p:nvCxnSpPr>
        <p:spPr>
          <a:xfrm>
            <a:off x="0" y="1158875"/>
            <a:ext cx="91440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pic>
        <p:nvPicPr>
          <p:cNvPr id="1032" name="Picture 14" descr="WK_CMYK.jpg"/>
          <p:cNvPicPr>
            <a:picLocks noChangeAspect="1"/>
          </p:cNvPicPr>
          <p:nvPr userDrawn="1"/>
        </p:nvPicPr>
        <p:blipFill>
          <a:blip r:embed="rId46" cstate="print">
            <a:extLst>
              <a:ext uri="{28A0092B-C50C-407E-A947-70E740481C1C}">
                <a14:useLocalDpi xmlns:a14="http://schemas.microsoft.com/office/drawing/2010/main" val="0"/>
              </a:ext>
            </a:extLst>
          </a:blip>
          <a:srcRect/>
          <a:stretch>
            <a:fillRect/>
          </a:stretch>
        </p:blipFill>
        <p:spPr bwMode="auto">
          <a:xfrm>
            <a:off x="457200" y="6600825"/>
            <a:ext cx="13176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723467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662" r:id="rId44"/>
  </p:sldLayoutIdLst>
  <p:hf hdr="0" ftr="0" dt="0"/>
  <p:txStyles>
    <p:titleStyle>
      <a:lvl1pPr algn="l" rtl="0" eaLnBrk="0" fontAlgn="base" hangingPunct="0">
        <a:lnSpc>
          <a:spcPct val="90000"/>
        </a:lnSpc>
        <a:spcBef>
          <a:spcPct val="0"/>
        </a:spcBef>
        <a:spcAft>
          <a:spcPct val="0"/>
        </a:spcAft>
        <a:defRPr sz="2800" b="1">
          <a:solidFill>
            <a:srgbClr val="186EC4"/>
          </a:solidFill>
          <a:latin typeface="Trebuchet MS" panose="020B0603020202020204" pitchFamily="34" charset="0"/>
          <a:ea typeface="Trebuchet MS" panose="020B0603020202020204" pitchFamily="34" charset="0"/>
          <a:cs typeface="+mj-cs"/>
        </a:defRPr>
      </a:lvl1pPr>
      <a:lvl2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2pPr>
      <a:lvl3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3pPr>
      <a:lvl4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4pPr>
      <a:lvl5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5pPr>
      <a:lvl6pPr marL="457200" algn="l" rtl="0" fontAlgn="base">
        <a:lnSpc>
          <a:spcPct val="90000"/>
        </a:lnSpc>
        <a:spcBef>
          <a:spcPct val="0"/>
        </a:spcBef>
        <a:spcAft>
          <a:spcPct val="0"/>
        </a:spcAft>
        <a:defRPr sz="2800" b="1">
          <a:solidFill>
            <a:srgbClr val="186EC4"/>
          </a:solidFill>
          <a:latin typeface="Verdana" pitchFamily="34" charset="0"/>
        </a:defRPr>
      </a:lvl6pPr>
      <a:lvl7pPr marL="914400" algn="l" rtl="0" fontAlgn="base">
        <a:lnSpc>
          <a:spcPct val="90000"/>
        </a:lnSpc>
        <a:spcBef>
          <a:spcPct val="0"/>
        </a:spcBef>
        <a:spcAft>
          <a:spcPct val="0"/>
        </a:spcAft>
        <a:defRPr sz="2800" b="1">
          <a:solidFill>
            <a:srgbClr val="186EC4"/>
          </a:solidFill>
          <a:latin typeface="Verdana" pitchFamily="34" charset="0"/>
        </a:defRPr>
      </a:lvl7pPr>
      <a:lvl8pPr marL="1371600" algn="l" rtl="0" fontAlgn="base">
        <a:lnSpc>
          <a:spcPct val="90000"/>
        </a:lnSpc>
        <a:spcBef>
          <a:spcPct val="0"/>
        </a:spcBef>
        <a:spcAft>
          <a:spcPct val="0"/>
        </a:spcAft>
        <a:defRPr sz="2800" b="1">
          <a:solidFill>
            <a:srgbClr val="186EC4"/>
          </a:solidFill>
          <a:latin typeface="Verdana" pitchFamily="34" charset="0"/>
        </a:defRPr>
      </a:lvl8pPr>
      <a:lvl9pPr marL="1828800" algn="l" rtl="0" fontAlgn="base">
        <a:lnSpc>
          <a:spcPct val="90000"/>
        </a:lnSpc>
        <a:spcBef>
          <a:spcPct val="0"/>
        </a:spcBef>
        <a:spcAft>
          <a:spcPct val="0"/>
        </a:spcAft>
        <a:defRPr sz="2800" b="1">
          <a:solidFill>
            <a:srgbClr val="186EC4"/>
          </a:solidFill>
          <a:latin typeface="Verdana" pitchFamily="34" charset="0"/>
        </a:defRPr>
      </a:lvl9pPr>
    </p:titleStyle>
    <p:bodyStyle>
      <a:lvl1pPr marL="342900" indent="-342900" algn="l" rtl="0" eaLnBrk="0" fontAlgn="base" hangingPunct="0">
        <a:lnSpc>
          <a:spcPct val="90000"/>
        </a:lnSpc>
        <a:spcBef>
          <a:spcPct val="60000"/>
        </a:spcBef>
        <a:spcAft>
          <a:spcPct val="0"/>
        </a:spcAft>
        <a:buClr>
          <a:srgbClr val="CC9900"/>
        </a:buClr>
        <a:buFont typeface="Wingdings" panose="05000000000000000000" pitchFamily="2" charset="2"/>
        <a:buChar char="v"/>
        <a:defRPr sz="2400">
          <a:solidFill>
            <a:schemeClr val="tx1"/>
          </a:solidFill>
          <a:latin typeface="Trebuchet MS" panose="020B0603020202020204" pitchFamily="34" charset="0"/>
          <a:ea typeface="Trebuchet MS" panose="020B0603020202020204" pitchFamily="34" charset="0"/>
          <a:cs typeface="+mn-cs"/>
        </a:defRPr>
      </a:lvl1pPr>
      <a:lvl2pPr marL="862013" indent="-404813" algn="l" rtl="0" eaLnBrk="0" fontAlgn="base" hangingPunct="0">
        <a:lnSpc>
          <a:spcPct val="90000"/>
        </a:lnSpc>
        <a:spcBef>
          <a:spcPct val="60000"/>
        </a:spcBef>
        <a:spcAft>
          <a:spcPct val="0"/>
        </a:spcAft>
        <a:buClr>
          <a:srgbClr val="CC9900"/>
        </a:buClr>
        <a:buFont typeface="Courier New" panose="02070309020205020404" pitchFamily="49" charset="0"/>
        <a:buChar char="o"/>
        <a:defRPr sz="2400">
          <a:solidFill>
            <a:schemeClr val="tx1"/>
          </a:solidFill>
          <a:latin typeface="Trebuchet MS" panose="020B0603020202020204" pitchFamily="34" charset="0"/>
          <a:ea typeface="Trebuchet MS" panose="020B0603020202020204" pitchFamily="34" charset="0"/>
        </a:defRPr>
      </a:lvl2pPr>
      <a:lvl3pPr marL="1204913" indent="-228600" algn="l" rtl="0" eaLnBrk="0" fontAlgn="base" hangingPunct="0">
        <a:lnSpc>
          <a:spcPct val="90000"/>
        </a:lnSpc>
        <a:spcBef>
          <a:spcPct val="60000"/>
        </a:spcBef>
        <a:spcAft>
          <a:spcPct val="0"/>
        </a:spcAft>
        <a:buClr>
          <a:srgbClr val="CC9900"/>
        </a:buClr>
        <a:buFont typeface="Wingdings" panose="05000000000000000000" pitchFamily="2" charset="2"/>
        <a:buChar char="§"/>
        <a:defRPr sz="2400">
          <a:solidFill>
            <a:schemeClr val="tx1"/>
          </a:solidFill>
          <a:latin typeface="Trebuchet MS" panose="020B0603020202020204" pitchFamily="34" charset="0"/>
          <a:ea typeface="Trebuchet MS" panose="020B0603020202020204" pitchFamily="34" charset="0"/>
        </a:defRPr>
      </a:lvl3pPr>
      <a:lvl4pPr marL="1600200" indent="-228600" algn="l" rtl="0" eaLnBrk="0" fontAlgn="base" hangingPunct="0">
        <a:lnSpc>
          <a:spcPct val="90000"/>
        </a:lnSpc>
        <a:spcBef>
          <a:spcPct val="60000"/>
        </a:spcBef>
        <a:spcAft>
          <a:spcPct val="0"/>
        </a:spcAft>
        <a:buClr>
          <a:srgbClr val="CC9900"/>
        </a:buClr>
        <a:buFont typeface="Wingdings" panose="05000000000000000000" pitchFamily="2" charset="2"/>
        <a:buChar char="Ø"/>
        <a:defRPr sz="2400">
          <a:solidFill>
            <a:schemeClr val="tx1"/>
          </a:solidFill>
          <a:latin typeface="Trebuchet MS" panose="020B0603020202020204" pitchFamily="34" charset="0"/>
          <a:ea typeface="Trebuchet MS" panose="020B0603020202020204" pitchFamily="34" charset="0"/>
        </a:defRPr>
      </a:lvl4pPr>
      <a:lvl5pPr marL="2057400" indent="-228600" algn="l" rtl="0" eaLnBrk="0" fontAlgn="base" hangingPunct="0">
        <a:lnSpc>
          <a:spcPct val="90000"/>
        </a:lnSpc>
        <a:spcBef>
          <a:spcPct val="60000"/>
        </a:spcBef>
        <a:spcAft>
          <a:spcPct val="0"/>
        </a:spcAft>
        <a:buClr>
          <a:srgbClr val="CC9900"/>
        </a:buClr>
        <a:buChar char="•"/>
        <a:defRPr sz="2400">
          <a:solidFill>
            <a:schemeClr val="tx1"/>
          </a:solidFill>
          <a:latin typeface="Trebuchet MS" panose="020B0603020202020204" pitchFamily="34" charset="0"/>
          <a:ea typeface="Trebuchet MS" panose="020B0603020202020204" pitchFamily="34" charset="0"/>
        </a:defRPr>
      </a:lvl5pPr>
      <a:lvl6pPr marL="2514600" indent="-228600" algn="l" rtl="0" fontAlgn="base">
        <a:lnSpc>
          <a:spcPct val="90000"/>
        </a:lnSpc>
        <a:spcBef>
          <a:spcPct val="60000"/>
        </a:spcBef>
        <a:spcAft>
          <a:spcPct val="0"/>
        </a:spcAft>
        <a:buClr>
          <a:srgbClr val="CC9900"/>
        </a:buClr>
        <a:buChar char="•"/>
        <a:defRPr sz="2200">
          <a:solidFill>
            <a:schemeClr val="tx1"/>
          </a:solidFill>
          <a:latin typeface="+mn-lt"/>
        </a:defRPr>
      </a:lvl6pPr>
      <a:lvl7pPr marL="2971800" indent="-228600" algn="l" rtl="0" fontAlgn="base">
        <a:lnSpc>
          <a:spcPct val="90000"/>
        </a:lnSpc>
        <a:spcBef>
          <a:spcPct val="60000"/>
        </a:spcBef>
        <a:spcAft>
          <a:spcPct val="0"/>
        </a:spcAft>
        <a:buClr>
          <a:srgbClr val="CC9900"/>
        </a:buClr>
        <a:buChar char="•"/>
        <a:defRPr sz="2200">
          <a:solidFill>
            <a:schemeClr val="tx1"/>
          </a:solidFill>
          <a:latin typeface="+mn-lt"/>
        </a:defRPr>
      </a:lvl7pPr>
      <a:lvl8pPr marL="3429000" indent="-228600" algn="l" rtl="0" fontAlgn="base">
        <a:lnSpc>
          <a:spcPct val="90000"/>
        </a:lnSpc>
        <a:spcBef>
          <a:spcPct val="60000"/>
        </a:spcBef>
        <a:spcAft>
          <a:spcPct val="0"/>
        </a:spcAft>
        <a:buClr>
          <a:srgbClr val="CC9900"/>
        </a:buClr>
        <a:buChar char="•"/>
        <a:defRPr sz="2200">
          <a:solidFill>
            <a:schemeClr val="tx1"/>
          </a:solidFill>
          <a:latin typeface="+mn-lt"/>
        </a:defRPr>
      </a:lvl8pPr>
      <a:lvl9pPr marL="3886200" indent="-228600" algn="l" rtl="0" fontAlgn="base">
        <a:lnSpc>
          <a:spcPct val="90000"/>
        </a:lnSpc>
        <a:spcBef>
          <a:spcPct val="60000"/>
        </a:spcBef>
        <a:spcAft>
          <a:spcPct val="0"/>
        </a:spcAft>
        <a:buClr>
          <a:srgbClr val="CC9900"/>
        </a:buClr>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2446499"/>
            <a:ext cx="6692900" cy="2483719"/>
          </a:xfrm>
        </p:spPr>
        <p:txBody>
          <a:bodyPr/>
          <a:lstStyle/>
          <a:p>
            <a:r>
              <a:rPr lang="en-US" dirty="0">
                <a:solidFill>
                  <a:schemeClr val="tx1"/>
                </a:solidFill>
              </a:rPr>
              <a:t>Introduction to Clinical Pharmacology</a:t>
            </a:r>
            <a:br>
              <a:rPr lang="en-US" dirty="0">
                <a:solidFill>
                  <a:schemeClr val="tx1"/>
                </a:solidFill>
              </a:rPr>
            </a:br>
            <a:br>
              <a:rPr lang="en-US" dirty="0">
                <a:solidFill>
                  <a:schemeClr val="tx1"/>
                </a:solidFill>
              </a:rPr>
            </a:br>
            <a:r>
              <a:rPr lang="en-US" dirty="0">
                <a:solidFill>
                  <a:schemeClr val="tx1"/>
                </a:solidFill>
              </a:rPr>
              <a:t>Chapter 4</a:t>
            </a:r>
            <a:br>
              <a:rPr lang="en-US" dirty="0">
                <a:solidFill>
                  <a:schemeClr val="tx1"/>
                </a:solidFill>
              </a:rPr>
            </a:br>
            <a:r>
              <a:rPr lang="en-US" dirty="0">
                <a:solidFill>
                  <a:schemeClr val="tx1"/>
                </a:solidFill>
              </a:rPr>
              <a:t>The Nursing Process</a:t>
            </a:r>
            <a:br>
              <a:rPr lang="en-US" dirty="0">
                <a:solidFill>
                  <a:schemeClr val="tx1"/>
                </a:solidFill>
              </a:rPr>
            </a:br>
            <a:r>
              <a:rPr lang="en-US" dirty="0">
                <a:solidFill>
                  <a:schemeClr val="tx1"/>
                </a:solidFill>
              </a:rPr>
              <a:t>Paula Reeves BSN, 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388" y="329490"/>
            <a:ext cx="8524875" cy="775597"/>
          </a:xfrm>
        </p:spPr>
        <p:txBody>
          <a:bodyPr/>
          <a:lstStyle/>
          <a:p>
            <a:r>
              <a:rPr lang="en-US" altLang="en-US" dirty="0">
                <a:latin typeface="Trebuchet MS"/>
                <a:cs typeface="Trebuchet MS" pitchFamily="34" charset="0"/>
              </a:rPr>
              <a:t>Common Nursing Diagnoses Used During Drug Administration</a:t>
            </a:r>
            <a:endParaRPr lang="en-IN" dirty="0"/>
          </a:p>
        </p:txBody>
      </p:sp>
      <p:sp>
        <p:nvSpPr>
          <p:cNvPr id="3" name="Content Placeholder 2"/>
          <p:cNvSpPr>
            <a:spLocks noGrp="1"/>
          </p:cNvSpPr>
          <p:nvPr>
            <p:ph idx="1"/>
          </p:nvPr>
        </p:nvSpPr>
        <p:spPr>
          <a:xfrm>
            <a:off x="113122" y="1253765"/>
            <a:ext cx="8934041" cy="5203596"/>
          </a:xfrm>
        </p:spPr>
        <p:txBody>
          <a:bodyPr/>
          <a:lstStyle/>
          <a:p>
            <a:endParaRPr lang="en-US" dirty="0"/>
          </a:p>
          <a:p>
            <a:r>
              <a:rPr lang="en-US" dirty="0"/>
              <a:t>Dehydration</a:t>
            </a:r>
          </a:p>
          <a:p>
            <a:r>
              <a:rPr lang="en-US" dirty="0"/>
              <a:t>Health Seeking Behavior</a:t>
            </a:r>
          </a:p>
          <a:p>
            <a:r>
              <a:rPr lang="en-US" dirty="0"/>
              <a:t>Altered Health Management</a:t>
            </a:r>
          </a:p>
          <a:p>
            <a:r>
              <a:rPr lang="en-US" dirty="0"/>
              <a:t>Deficient Knowledge</a:t>
            </a:r>
          </a:p>
          <a:p>
            <a:r>
              <a:rPr lang="en-US" dirty="0"/>
              <a:t>Anxiety</a:t>
            </a:r>
          </a:p>
          <a:p>
            <a:r>
              <a:rPr lang="en-US" dirty="0"/>
              <a:t>Readiness for enhanced health management</a:t>
            </a:r>
          </a:p>
          <a:p>
            <a:r>
              <a:rPr lang="en-US" dirty="0"/>
              <a:t>Ineffective health management</a:t>
            </a:r>
          </a:p>
          <a:p>
            <a:r>
              <a:rPr lang="en-US" dirty="0"/>
              <a:t>Noncompliance</a:t>
            </a:r>
          </a:p>
          <a:p>
            <a:endParaRPr lang="en-US" dirty="0"/>
          </a:p>
          <a:p>
            <a:endParaRPr lang="en-US" dirty="0"/>
          </a:p>
          <a:p>
            <a:endParaRPr lang="en-US" altLang="en-US" dirty="0"/>
          </a:p>
        </p:txBody>
      </p:sp>
    </p:spTree>
    <p:extLst>
      <p:ext uri="{BB962C8B-B14F-4D97-AF65-F5344CB8AC3E}">
        <p14:creationId xmlns:p14="http://schemas.microsoft.com/office/powerpoint/2010/main" val="356357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388" y="717289"/>
            <a:ext cx="8524875" cy="387798"/>
          </a:xfrm>
        </p:spPr>
        <p:txBody>
          <a:bodyPr/>
          <a:lstStyle/>
          <a:p>
            <a:r>
              <a:rPr lang="en-US" altLang="en-US" dirty="0">
                <a:latin typeface="Trebuchet MS"/>
              </a:rPr>
              <a:t>Phase #3 of the Nursing Process: Planning #1</a:t>
            </a:r>
            <a:endParaRPr lang="en-IN" dirty="0"/>
          </a:p>
        </p:txBody>
      </p:sp>
      <p:sp>
        <p:nvSpPr>
          <p:cNvPr id="3" name="Content Placeholder 2"/>
          <p:cNvSpPr>
            <a:spLocks noGrp="1"/>
          </p:cNvSpPr>
          <p:nvPr>
            <p:ph idx="1"/>
          </p:nvPr>
        </p:nvSpPr>
        <p:spPr/>
        <p:txBody>
          <a:bodyPr/>
          <a:lstStyle/>
          <a:p>
            <a:r>
              <a:rPr lang="en-US" sz="2000" dirty="0"/>
              <a:t>The nurse develops expected outcomes after nursing diagnoses are formulated</a:t>
            </a:r>
          </a:p>
          <a:p>
            <a:r>
              <a:rPr lang="en-US" sz="2000" dirty="0"/>
              <a:t>Goal statement: a broad expectation that will indicate a client problem is solved</a:t>
            </a:r>
          </a:p>
          <a:p>
            <a:r>
              <a:rPr lang="en-US" sz="2000" dirty="0"/>
              <a:t>Expected outcome: a direct statement of how client goals are to be achieved and is attainable by the client</a:t>
            </a:r>
          </a:p>
          <a:p>
            <a:pPr lvl="1"/>
            <a:r>
              <a:rPr lang="en-US" sz="2000" dirty="0"/>
              <a:t>Expected outcomes should be specific, measurable, achievable, relevant, and time-bound</a:t>
            </a:r>
          </a:p>
          <a:p>
            <a:r>
              <a:rPr lang="en-US" sz="2000" dirty="0"/>
              <a:t>Example goal:</a:t>
            </a:r>
          </a:p>
          <a:p>
            <a:pPr lvl="1"/>
            <a:r>
              <a:rPr lang="en-US" sz="2000" dirty="0"/>
              <a:t>The client will effectively manage the drug regimen.</a:t>
            </a:r>
          </a:p>
          <a:p>
            <a:r>
              <a:rPr lang="en-US" sz="2000" dirty="0"/>
              <a:t>Example expected outcome: </a:t>
            </a:r>
          </a:p>
          <a:p>
            <a:pPr lvl="1"/>
            <a:r>
              <a:rPr lang="en-US" sz="2000" dirty="0"/>
              <a:t>The client will take the medication(s) as prescribed by the provider after the client leaves the health care facility.</a:t>
            </a:r>
          </a:p>
          <a:p>
            <a:endParaRPr lang="en-IN" sz="2000" dirty="0"/>
          </a:p>
        </p:txBody>
      </p:sp>
    </p:spTree>
    <p:extLst>
      <p:ext uri="{BB962C8B-B14F-4D97-AF65-F5344CB8AC3E}">
        <p14:creationId xmlns:p14="http://schemas.microsoft.com/office/powerpoint/2010/main" val="303143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717289"/>
            <a:ext cx="8524875" cy="387798"/>
          </a:xfrm>
        </p:spPr>
        <p:txBody>
          <a:bodyPr/>
          <a:lstStyle/>
          <a:p>
            <a:r>
              <a:rPr lang="en-US" altLang="en-US" dirty="0">
                <a:latin typeface="Trebuchet MS"/>
              </a:rPr>
              <a:t>Phase #3 of the Nursing Process: Planning #2</a:t>
            </a:r>
            <a:endParaRPr lang="en-IN" dirty="0"/>
          </a:p>
        </p:txBody>
      </p:sp>
      <p:sp>
        <p:nvSpPr>
          <p:cNvPr id="3" name="Content Placeholder 2"/>
          <p:cNvSpPr>
            <a:spLocks noGrp="1"/>
          </p:cNvSpPr>
          <p:nvPr>
            <p:ph sz="half" idx="1"/>
          </p:nvPr>
        </p:nvSpPr>
        <p:spPr>
          <a:xfrm>
            <a:off x="330199" y="1539502"/>
            <a:ext cx="8628063" cy="3686175"/>
          </a:xfrm>
        </p:spPr>
        <p:txBody>
          <a:bodyPr/>
          <a:lstStyle/>
          <a:p>
            <a:r>
              <a:rPr lang="en-US" dirty="0"/>
              <a:t>During the planning phase, the nurse also selects appropriate interventions on basis of expected outcomes to develop plan of action or client care plan</a:t>
            </a:r>
          </a:p>
          <a:p>
            <a:r>
              <a:rPr lang="en-US" dirty="0"/>
              <a:t>Planning phase: describes the steps for carrying out nursing activities or interventions that are specific and that will meet the expected outcomes</a:t>
            </a:r>
          </a:p>
          <a:p>
            <a:r>
              <a:rPr lang="en-US" dirty="0"/>
              <a:t>Expected outcomes serve as basis for evaluating the effectiveness of nursing interventions </a:t>
            </a:r>
          </a:p>
          <a:p>
            <a:endParaRPr lang="en-IN" dirty="0"/>
          </a:p>
        </p:txBody>
      </p:sp>
      <p:pic>
        <p:nvPicPr>
          <p:cNvPr id="5" name="Picture 2" descr="This Picture Describes about the Phase #3 of the Nursing Process: Planning"/>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6146585" y="4571999"/>
            <a:ext cx="2678941" cy="1787783"/>
          </a:xfrm>
        </p:spPr>
      </p:pic>
    </p:spTree>
    <p:extLst>
      <p:ext uri="{BB962C8B-B14F-4D97-AF65-F5344CB8AC3E}">
        <p14:creationId xmlns:p14="http://schemas.microsoft.com/office/powerpoint/2010/main" val="192716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329490"/>
            <a:ext cx="8524875" cy="775597"/>
          </a:xfrm>
        </p:spPr>
        <p:txBody>
          <a:bodyPr/>
          <a:lstStyle/>
          <a:p>
            <a:r>
              <a:rPr lang="en-US" altLang="en-US" dirty="0">
                <a:latin typeface="Trebuchet MS"/>
              </a:rPr>
              <a:t>Phase #4 of the Nursing Process: Implementation #1 </a:t>
            </a:r>
            <a:endParaRPr lang="en-IN" dirty="0"/>
          </a:p>
        </p:txBody>
      </p:sp>
      <p:sp>
        <p:nvSpPr>
          <p:cNvPr id="3" name="Content Placeholder 2"/>
          <p:cNvSpPr>
            <a:spLocks noGrp="1"/>
          </p:cNvSpPr>
          <p:nvPr>
            <p:ph sz="half" idx="1"/>
          </p:nvPr>
        </p:nvSpPr>
        <p:spPr>
          <a:xfrm>
            <a:off x="330199" y="1539502"/>
            <a:ext cx="8105877" cy="3686175"/>
          </a:xfrm>
        </p:spPr>
        <p:txBody>
          <a:bodyPr/>
          <a:lstStyle/>
          <a:p>
            <a:r>
              <a:rPr lang="en-US" dirty="0"/>
              <a:t>Implementation: </a:t>
            </a:r>
          </a:p>
          <a:p>
            <a:pPr lvl="1"/>
            <a:r>
              <a:rPr lang="en-US" dirty="0"/>
              <a:t>Carrying out of a plan of action</a:t>
            </a:r>
          </a:p>
          <a:p>
            <a:pPr lvl="1"/>
            <a:r>
              <a:rPr lang="en-US" dirty="0"/>
              <a:t>In relation to drug administration, implementation refers to the preparation and administration of one or more drugs to a specific client </a:t>
            </a:r>
          </a:p>
          <a:p>
            <a:endParaRPr lang="en-IN" dirty="0"/>
          </a:p>
        </p:txBody>
      </p:sp>
      <p:pic>
        <p:nvPicPr>
          <p:cNvPr id="5" name="Picture 2" descr="This Picture Describes about the Phase #4 of the Nursing Process: Implementation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4883730" y="3742493"/>
            <a:ext cx="3345870" cy="2228947"/>
          </a:xfrm>
        </p:spPr>
      </p:pic>
    </p:spTree>
    <p:extLst>
      <p:ext uri="{BB962C8B-B14F-4D97-AF65-F5344CB8AC3E}">
        <p14:creationId xmlns:p14="http://schemas.microsoft.com/office/powerpoint/2010/main" val="1272110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33388" y="329490"/>
            <a:ext cx="8524875" cy="775597"/>
          </a:xfrm>
        </p:spPr>
        <p:txBody>
          <a:bodyPr/>
          <a:lstStyle/>
          <a:p>
            <a:r>
              <a:rPr lang="en-US" altLang="en-US" dirty="0">
                <a:latin typeface="Trebuchet MS"/>
              </a:rPr>
              <a:t>Phase #4 of the Nursing Process: Implementation #2</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v"/>
            </a:pPr>
            <a:r>
              <a:rPr lang="en-US" sz="2000" dirty="0"/>
              <a:t>Before administering a drug, the nurse should review subjective and objective data obtained during assessment</a:t>
            </a:r>
          </a:p>
          <a:p>
            <a:pPr lvl="1">
              <a:buFont typeface="Wingdings" panose="05000000000000000000" pitchFamily="2" charset="2"/>
              <a:buChar char="v"/>
            </a:pPr>
            <a:r>
              <a:rPr lang="en-US" sz="2000" dirty="0"/>
              <a:t>The decision of whether to administer the drug is based on the analysis of all the assessment data</a:t>
            </a:r>
          </a:p>
          <a:p>
            <a:pPr lvl="2">
              <a:buFont typeface="Courier New" panose="02070309020205020404" pitchFamily="49" charset="0"/>
              <a:buChar char="o"/>
            </a:pPr>
            <a:r>
              <a:rPr lang="en-US" sz="2000" dirty="0"/>
              <a:t>Example, if a client had a baseline blood pressure 188/110 and the pre-administration (ongoing) blood pressure was 182/110, the nurse would still administer the medication prescribed to manage hypertension </a:t>
            </a:r>
          </a:p>
          <a:p>
            <a:pPr lvl="2">
              <a:buFont typeface="Courier New" panose="02070309020205020404" pitchFamily="49" charset="0"/>
              <a:buChar char="o"/>
            </a:pPr>
            <a:r>
              <a:rPr lang="en-US" sz="2000" dirty="0"/>
              <a:t>Example, if a client had a baseline blood pressure of 188/110 and the pre-administration (ongoing) blood pressure suddenly dropped to 98/70, the nurse could decide to withhold the drug and notify the health care provider </a:t>
            </a:r>
          </a:p>
          <a:p>
            <a:endParaRPr lang="en-US" sz="2000" dirty="0"/>
          </a:p>
          <a:p>
            <a:endParaRPr lang="en-US" sz="2000" dirty="0"/>
          </a:p>
          <a:p>
            <a:endParaRPr lang="en-US" sz="2000" dirty="0"/>
          </a:p>
          <a:p>
            <a:endParaRPr lang="en-US" altLang="en-US" sz="2000" dirty="0"/>
          </a:p>
          <a:p>
            <a:endParaRPr lang="en-IN" sz="2000" dirty="0"/>
          </a:p>
        </p:txBody>
      </p:sp>
    </p:spTree>
    <p:extLst>
      <p:ext uri="{BB962C8B-B14F-4D97-AF65-F5344CB8AC3E}">
        <p14:creationId xmlns:p14="http://schemas.microsoft.com/office/powerpoint/2010/main" val="4603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329490"/>
            <a:ext cx="8524875" cy="775597"/>
          </a:xfrm>
        </p:spPr>
        <p:txBody>
          <a:bodyPr/>
          <a:lstStyle/>
          <a:p>
            <a:r>
              <a:rPr lang="en-US" altLang="en-US" dirty="0">
                <a:latin typeface="Trebuchet MS"/>
              </a:rPr>
              <a:t>Phase #4 of the Nursing Process: Implementation #3</a:t>
            </a:r>
            <a:endParaRPr lang="en-IN" dirty="0"/>
          </a:p>
        </p:txBody>
      </p:sp>
      <p:sp>
        <p:nvSpPr>
          <p:cNvPr id="3" name="Content Placeholder 2"/>
          <p:cNvSpPr>
            <a:spLocks noGrp="1"/>
          </p:cNvSpPr>
          <p:nvPr>
            <p:ph sz="half" idx="1"/>
          </p:nvPr>
        </p:nvSpPr>
        <p:spPr>
          <a:xfrm>
            <a:off x="206477" y="1392018"/>
            <a:ext cx="6400800" cy="3686175"/>
          </a:xfrm>
        </p:spPr>
        <p:txBody>
          <a:bodyPr/>
          <a:lstStyle/>
          <a:p>
            <a:pPr lvl="1">
              <a:buFont typeface="Wingdings" panose="05000000000000000000" pitchFamily="2" charset="2"/>
              <a:buChar char="v"/>
            </a:pPr>
            <a:r>
              <a:rPr lang="en-US" dirty="0"/>
              <a:t>Nursing Actions Based upon Nursing Diagnosis Related to Drug Administration</a:t>
            </a:r>
          </a:p>
          <a:p>
            <a:pPr lvl="1">
              <a:buFont typeface="Wingdings" panose="05000000000000000000" pitchFamily="2" charset="2"/>
              <a:buChar char="v"/>
            </a:pPr>
            <a:r>
              <a:rPr lang="en-US" dirty="0"/>
              <a:t>Health Seeking Behavior</a:t>
            </a:r>
          </a:p>
          <a:p>
            <a:pPr lvl="2">
              <a:buFont typeface="Courier New" panose="02070309020205020404" pitchFamily="49" charset="0"/>
              <a:buChar char="o"/>
            </a:pPr>
            <a:r>
              <a:rPr lang="en-US" dirty="0"/>
              <a:t>Client is seeking and willing to promote well-being </a:t>
            </a:r>
          </a:p>
          <a:p>
            <a:pPr lvl="2">
              <a:buFont typeface="Courier New" panose="02070309020205020404" pitchFamily="49" charset="0"/>
              <a:buChar char="o"/>
            </a:pPr>
            <a:r>
              <a:rPr lang="en-US" dirty="0"/>
              <a:t>Willing to participate and integrate daily living treatment of an illness through the self-administration of medication</a:t>
            </a:r>
          </a:p>
          <a:p>
            <a:pPr lvl="2">
              <a:buFont typeface="Courier New" panose="02070309020205020404" pitchFamily="49" charset="0"/>
              <a:buChar char="o"/>
            </a:pPr>
            <a:r>
              <a:rPr lang="en-US" dirty="0"/>
              <a:t>The nursing actions would be to:</a:t>
            </a:r>
          </a:p>
          <a:p>
            <a:pPr lvl="3">
              <a:buFont typeface="Wingdings" panose="05000000000000000000" pitchFamily="2" charset="2"/>
              <a:buChar char="§"/>
            </a:pPr>
            <a:r>
              <a:rPr lang="en-US" dirty="0"/>
              <a:t>Provide information about the drug</a:t>
            </a:r>
          </a:p>
          <a:p>
            <a:pPr lvl="3">
              <a:buFont typeface="Wingdings" panose="05000000000000000000" pitchFamily="2" charset="2"/>
              <a:buChar char="§"/>
            </a:pPr>
            <a:r>
              <a:rPr lang="en-US" dirty="0"/>
              <a:t>Provide instruction on how to administer the drug</a:t>
            </a:r>
          </a:p>
          <a:p>
            <a:pPr lvl="3">
              <a:buFont typeface="Wingdings" panose="05000000000000000000" pitchFamily="2" charset="2"/>
              <a:buChar char="§"/>
            </a:pPr>
            <a:r>
              <a:rPr lang="en-US" dirty="0"/>
              <a:t>Teach the client about what reactions to expect</a:t>
            </a:r>
          </a:p>
          <a:p>
            <a:pPr lvl="3">
              <a:buFont typeface="Wingdings" panose="05000000000000000000" pitchFamily="2" charset="2"/>
              <a:buChar char="§"/>
            </a:pPr>
            <a:r>
              <a:rPr lang="en-US" dirty="0"/>
              <a:t>Teach the client about what to report to the health care provider</a:t>
            </a:r>
          </a:p>
        </p:txBody>
      </p:sp>
      <p:pic>
        <p:nvPicPr>
          <p:cNvPr id="5" name="Picture 2" descr="This Picture Describes about the Phase #4 of the Nursing Process: Implementation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6681069" y="4856967"/>
            <a:ext cx="2277194" cy="1518129"/>
          </a:xfrm>
        </p:spPr>
      </p:pic>
    </p:spTree>
    <p:extLst>
      <p:ext uri="{BB962C8B-B14F-4D97-AF65-F5344CB8AC3E}">
        <p14:creationId xmlns:p14="http://schemas.microsoft.com/office/powerpoint/2010/main" val="259188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329490"/>
            <a:ext cx="8524875" cy="775597"/>
          </a:xfrm>
        </p:spPr>
        <p:txBody>
          <a:bodyPr/>
          <a:lstStyle/>
          <a:p>
            <a:r>
              <a:rPr lang="en-US" altLang="en-US" dirty="0">
                <a:latin typeface="Trebuchet MS"/>
              </a:rPr>
              <a:t>Phase #4 of the Nursing Process: Implementation #4</a:t>
            </a:r>
            <a:endParaRPr lang="en-IN" dirty="0"/>
          </a:p>
        </p:txBody>
      </p:sp>
      <p:pic>
        <p:nvPicPr>
          <p:cNvPr id="5" name="Picture 2" descr="This Picture Describes about the Phase #4 of the Nursing Process: Implementation "/>
          <p:cNvPicPr>
            <a:picLocks noGrp="1" noChangeAspect="1" noChangeArrowheads="1"/>
          </p:cNvPicPr>
          <p:nvPr>
            <p:ph sz="half" idx="1"/>
          </p:nvPr>
        </p:nvPicPr>
        <p:blipFill>
          <a:blip r:embed="rId2" cstate="screen">
            <a:extLst>
              <a:ext uri="{28A0092B-C50C-407E-A947-70E740481C1C}">
                <a14:useLocalDpi xmlns:a14="http://schemas.microsoft.com/office/drawing/2010/main"/>
              </a:ext>
            </a:extLst>
          </a:blip>
          <a:srcRect/>
          <a:stretch>
            <a:fillRect/>
          </a:stretch>
        </p:blipFill>
        <p:spPr>
          <a:xfrm>
            <a:off x="7296681" y="4542502"/>
            <a:ext cx="1283502" cy="1922969"/>
          </a:xfrm>
        </p:spPr>
      </p:pic>
      <p:sp>
        <p:nvSpPr>
          <p:cNvPr id="4" name="Content Placeholder 3"/>
          <p:cNvSpPr>
            <a:spLocks noGrp="1"/>
          </p:cNvSpPr>
          <p:nvPr>
            <p:ph sz="half" idx="2"/>
          </p:nvPr>
        </p:nvSpPr>
        <p:spPr>
          <a:xfrm>
            <a:off x="158462" y="1440198"/>
            <a:ext cx="6864197" cy="3686175"/>
          </a:xfrm>
        </p:spPr>
        <p:txBody>
          <a:bodyPr/>
          <a:lstStyle/>
          <a:p>
            <a:pPr lvl="1">
              <a:buFont typeface="Wingdings" panose="05000000000000000000" pitchFamily="2" charset="2"/>
              <a:buChar char="v"/>
            </a:pPr>
            <a:r>
              <a:rPr lang="en-US" sz="1800" dirty="0"/>
              <a:t>Nursing Actions Based Upon Nursing Diagnosis Related to Drug Administration</a:t>
            </a:r>
          </a:p>
          <a:p>
            <a:pPr lvl="1">
              <a:buFont typeface="Wingdings" panose="05000000000000000000" pitchFamily="2" charset="2"/>
              <a:buChar char="v"/>
            </a:pPr>
            <a:r>
              <a:rPr lang="en-US" sz="1800" dirty="0"/>
              <a:t>Altered Health Management</a:t>
            </a:r>
          </a:p>
          <a:p>
            <a:pPr lvl="2">
              <a:buFont typeface="Courier New" panose="02070309020205020404" pitchFamily="49" charset="0"/>
              <a:buChar char="o"/>
            </a:pPr>
            <a:r>
              <a:rPr lang="en-US" sz="1600" dirty="0"/>
              <a:t>Inability of client to integrate into daily living a program for treatment of illness and the effects of the illness</a:t>
            </a:r>
          </a:p>
          <a:p>
            <a:pPr lvl="2">
              <a:buFont typeface="Courier New" panose="02070309020205020404" pitchFamily="49" charset="0"/>
              <a:buChar char="o"/>
            </a:pPr>
            <a:r>
              <a:rPr lang="en-US" sz="1600" dirty="0"/>
              <a:t>The client may not be taking the medication correctly because of something that hampers their ability due to a barrier to learning or understanding.</a:t>
            </a:r>
          </a:p>
          <a:p>
            <a:pPr lvl="2">
              <a:buFont typeface="Courier New" panose="02070309020205020404" pitchFamily="49" charset="0"/>
              <a:buChar char="o"/>
            </a:pPr>
            <a:r>
              <a:rPr lang="en-US" sz="1600" dirty="0"/>
              <a:t>The nursing actions would be to:</a:t>
            </a:r>
          </a:p>
          <a:p>
            <a:pPr lvl="3">
              <a:buFont typeface="Wingdings" panose="05000000000000000000" pitchFamily="2" charset="2"/>
              <a:buChar char="§"/>
            </a:pPr>
            <a:r>
              <a:rPr lang="en-US" sz="1400" dirty="0"/>
              <a:t>Further assess the client's level of health literacy</a:t>
            </a:r>
          </a:p>
          <a:p>
            <a:pPr lvl="3">
              <a:buFont typeface="Wingdings" panose="05000000000000000000" pitchFamily="2" charset="2"/>
              <a:buChar char="§"/>
            </a:pPr>
            <a:r>
              <a:rPr lang="en-US" sz="1400" dirty="0"/>
              <a:t>Observe the client as they self-administer the drug before discharge from the health care facility</a:t>
            </a:r>
          </a:p>
          <a:p>
            <a:pPr lvl="3">
              <a:buFont typeface="Wingdings" panose="05000000000000000000" pitchFamily="2" charset="2"/>
              <a:buChar char="§"/>
            </a:pPr>
            <a:r>
              <a:rPr lang="en-US" sz="1400" dirty="0"/>
              <a:t>Instruct the client on anticipated positive and negative effects of the drug</a:t>
            </a:r>
          </a:p>
          <a:p>
            <a:pPr lvl="3">
              <a:buFont typeface="Wingdings" panose="05000000000000000000" pitchFamily="2" charset="2"/>
              <a:buChar char="§"/>
            </a:pPr>
            <a:r>
              <a:rPr lang="en-US" sz="1400" dirty="0"/>
              <a:t>Determine if adequate funds are available to obtain the drug and any necessary supplies</a:t>
            </a:r>
          </a:p>
          <a:p>
            <a:endParaRPr lang="en-IN" sz="2000" dirty="0"/>
          </a:p>
        </p:txBody>
      </p:sp>
    </p:spTree>
    <p:extLst>
      <p:ext uri="{BB962C8B-B14F-4D97-AF65-F5344CB8AC3E}">
        <p14:creationId xmlns:p14="http://schemas.microsoft.com/office/powerpoint/2010/main" val="86532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r>
              <a:rPr lang="en-US" altLang="en-US" dirty="0">
                <a:latin typeface="Trebuchet MS"/>
              </a:rPr>
              <a:t>Phase #4 of the Nursing Process: Implementation #5 </a:t>
            </a:r>
            <a:endParaRPr lang="en-IN" dirty="0"/>
          </a:p>
        </p:txBody>
      </p:sp>
      <p:sp>
        <p:nvSpPr>
          <p:cNvPr id="3" name="Content Placeholder 2"/>
          <p:cNvSpPr>
            <a:spLocks noGrp="1"/>
          </p:cNvSpPr>
          <p:nvPr>
            <p:ph sz="half" idx="1"/>
          </p:nvPr>
        </p:nvSpPr>
        <p:spPr/>
        <p:txBody>
          <a:bodyPr/>
          <a:lstStyle/>
          <a:p>
            <a:pPr marL="342900" lvl="1" indent="-342900">
              <a:buFont typeface="Wingdings" panose="05000000000000000000" pitchFamily="2" charset="2"/>
              <a:buChar char="v"/>
            </a:pPr>
            <a:r>
              <a:rPr lang="en-US" sz="2200" dirty="0">
                <a:latin typeface="Trebuchet MS"/>
              </a:rPr>
              <a:t>Altered Health Management</a:t>
            </a:r>
            <a:endParaRPr lang="en-US" dirty="0"/>
          </a:p>
          <a:p>
            <a:endParaRPr lang="en-IN" dirty="0"/>
          </a:p>
        </p:txBody>
      </p:sp>
      <p:pic>
        <p:nvPicPr>
          <p:cNvPr id="5" name="Picture 2" descr="This Box Describes about the Phase #4 of the Nursing Process: Implementation "/>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bwMode="auto">
          <a:xfrm>
            <a:off x="3108963" y="2281136"/>
            <a:ext cx="3996510"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6746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433388" y="329490"/>
            <a:ext cx="8524875" cy="775597"/>
          </a:xfrm>
        </p:spPr>
        <p:txBody>
          <a:bodyPr/>
          <a:lstStyle/>
          <a:p>
            <a:r>
              <a:rPr lang="en-US" altLang="en-US" dirty="0">
                <a:latin typeface="Trebuchet MS"/>
              </a:rPr>
              <a:t>Phase #4 of the Nursing Process: Implementation #6</a:t>
            </a:r>
            <a:endParaRPr lang="en-IN" dirty="0"/>
          </a:p>
        </p:txBody>
      </p:sp>
      <p:sp>
        <p:nvSpPr>
          <p:cNvPr id="3" name="Content Placeholder 2"/>
          <p:cNvSpPr>
            <a:spLocks noGrp="1"/>
          </p:cNvSpPr>
          <p:nvPr>
            <p:ph sz="half" idx="1"/>
          </p:nvPr>
        </p:nvSpPr>
        <p:spPr>
          <a:xfrm>
            <a:off x="49940" y="1583743"/>
            <a:ext cx="6041144" cy="3686175"/>
          </a:xfrm>
        </p:spPr>
        <p:txBody>
          <a:bodyPr/>
          <a:lstStyle/>
          <a:p>
            <a:pPr lvl="1"/>
            <a:r>
              <a:rPr lang="en-US" dirty="0"/>
              <a:t>Nursing Actions Based Upon Nursing Diagnosis Related to Drug Administration</a:t>
            </a:r>
          </a:p>
          <a:p>
            <a:pPr lvl="1"/>
            <a:r>
              <a:rPr lang="en-US" dirty="0"/>
              <a:t>Deficient Knowledge</a:t>
            </a:r>
          </a:p>
          <a:p>
            <a:pPr lvl="2"/>
            <a:r>
              <a:rPr lang="en-US" dirty="0"/>
              <a:t>The absence or deficiency of cognitive information on a specific subject.</a:t>
            </a:r>
          </a:p>
          <a:p>
            <a:pPr lvl="2"/>
            <a:r>
              <a:rPr lang="en-US" dirty="0"/>
              <a:t>The client lacks specific knowledge to administer the drug regimen correctly.</a:t>
            </a:r>
          </a:p>
          <a:p>
            <a:pPr lvl="2"/>
            <a:r>
              <a:rPr lang="en-US" dirty="0"/>
              <a:t>The nursing actions would be to:</a:t>
            </a:r>
          </a:p>
          <a:p>
            <a:pPr lvl="3"/>
            <a:r>
              <a:rPr lang="en-US" dirty="0"/>
              <a:t>Assess what information the client is lacking</a:t>
            </a:r>
          </a:p>
          <a:p>
            <a:pPr lvl="3"/>
            <a:r>
              <a:rPr lang="en-US" dirty="0"/>
              <a:t>Plan a teaching session that directly pertains to the specific area of need</a:t>
            </a:r>
          </a:p>
          <a:p>
            <a:pPr lvl="3"/>
            <a:r>
              <a:rPr lang="en-US" dirty="0"/>
              <a:t>Consider teaching one or more caregivers to administer the proper treatment regimen</a:t>
            </a:r>
          </a:p>
        </p:txBody>
      </p:sp>
      <p:pic>
        <p:nvPicPr>
          <p:cNvPr id="5" name="Picture 2" descr="This Picture Describes about the Phase #4 of the Nursing Process: Implementation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6445688" y="4665238"/>
            <a:ext cx="2379840" cy="1593596"/>
          </a:xfrm>
        </p:spPr>
      </p:pic>
    </p:spTree>
    <p:extLst>
      <p:ext uri="{BB962C8B-B14F-4D97-AF65-F5344CB8AC3E}">
        <p14:creationId xmlns:p14="http://schemas.microsoft.com/office/powerpoint/2010/main" val="2291962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388" y="329490"/>
            <a:ext cx="8524875" cy="775597"/>
          </a:xfrm>
        </p:spPr>
        <p:txBody>
          <a:bodyPr/>
          <a:lstStyle/>
          <a:p>
            <a:r>
              <a:rPr lang="en-US" altLang="en-US" dirty="0">
                <a:latin typeface="Trebuchet MS"/>
              </a:rPr>
              <a:t>Phase #4 of the Nursing Process: Implementation #7</a:t>
            </a:r>
            <a:endParaRPr lang="en-IN" dirty="0"/>
          </a:p>
        </p:txBody>
      </p:sp>
      <p:sp>
        <p:nvSpPr>
          <p:cNvPr id="3" name="Content Placeholder 2"/>
          <p:cNvSpPr>
            <a:spLocks noGrp="1"/>
          </p:cNvSpPr>
          <p:nvPr>
            <p:ph sz="half" idx="1"/>
          </p:nvPr>
        </p:nvSpPr>
        <p:spPr>
          <a:xfrm>
            <a:off x="330199" y="1539502"/>
            <a:ext cx="8485187" cy="3686175"/>
          </a:xfrm>
        </p:spPr>
        <p:txBody>
          <a:bodyPr/>
          <a:lstStyle/>
          <a:p>
            <a:pPr lvl="1">
              <a:buFont typeface="Wingdings" panose="05000000000000000000" pitchFamily="2" charset="2"/>
              <a:buChar char="v"/>
            </a:pPr>
            <a:r>
              <a:rPr lang="en-US" sz="1600" dirty="0"/>
              <a:t>Nursing Actions Based Upon Nursing Diagnosis Related to Drug Administration</a:t>
            </a:r>
          </a:p>
          <a:p>
            <a:pPr lvl="1">
              <a:buFont typeface="Wingdings" panose="05000000000000000000" pitchFamily="2" charset="2"/>
              <a:buChar char="v"/>
            </a:pPr>
            <a:r>
              <a:rPr lang="en-US" sz="1600" dirty="0"/>
              <a:t>Anxiety</a:t>
            </a:r>
          </a:p>
          <a:p>
            <a:pPr lvl="2">
              <a:buFont typeface="Courier New" panose="02070309020205020404" pitchFamily="49" charset="0"/>
              <a:buChar char="o"/>
            </a:pPr>
            <a:r>
              <a:rPr lang="en-US" sz="1400" dirty="0"/>
              <a:t>Vague uneasiness or apprehension that manifests itself in varying degrees from expressions of concern to total lack of adherence to the drug routine.</a:t>
            </a:r>
          </a:p>
          <a:p>
            <a:pPr lvl="2">
              <a:buFont typeface="Courier New" panose="02070309020205020404" pitchFamily="49" charset="0"/>
              <a:buChar char="o"/>
            </a:pPr>
            <a:r>
              <a:rPr lang="en-US" sz="1400" dirty="0"/>
              <a:t>Clients or caregivers can experience anxiety during medication administration or during client/caregiver teaching.</a:t>
            </a:r>
          </a:p>
          <a:p>
            <a:pPr lvl="2">
              <a:buFont typeface="Courier New" panose="02070309020205020404" pitchFamily="49" charset="0"/>
              <a:buChar char="o"/>
            </a:pPr>
            <a:r>
              <a:rPr lang="en-US" sz="1400" dirty="0"/>
              <a:t>The nursing actions would be to:</a:t>
            </a:r>
          </a:p>
          <a:p>
            <a:pPr lvl="3"/>
            <a:r>
              <a:rPr lang="en-US" sz="1200" dirty="0"/>
              <a:t>Identify and address the specific fear</a:t>
            </a:r>
          </a:p>
          <a:p>
            <a:pPr lvl="3">
              <a:buFont typeface="Wingdings" panose="05000000000000000000" pitchFamily="2" charset="2"/>
              <a:buChar char="§"/>
            </a:pPr>
            <a:r>
              <a:rPr lang="en-US" sz="1200" dirty="0"/>
              <a:t>Reassure the client that the drug will alleviate the symptoms, or if possible, cure the disorder</a:t>
            </a:r>
          </a:p>
          <a:p>
            <a:pPr lvl="3">
              <a:buFont typeface="Wingdings" panose="05000000000000000000" pitchFamily="2" charset="2"/>
              <a:buChar char="§"/>
            </a:pPr>
            <a:r>
              <a:rPr lang="en-US" sz="1200" dirty="0"/>
              <a:t>Thoroughly explain any procedure</a:t>
            </a:r>
          </a:p>
          <a:p>
            <a:pPr lvl="3">
              <a:buFont typeface="Wingdings" panose="05000000000000000000" pitchFamily="2" charset="2"/>
              <a:buChar char="§"/>
            </a:pPr>
            <a:r>
              <a:rPr lang="en-US" sz="1200" dirty="0"/>
              <a:t>Actively listen and encourage the client or caregiver when they express fears and concerns</a:t>
            </a:r>
          </a:p>
          <a:p>
            <a:pPr lvl="3">
              <a:buFont typeface="Wingdings" panose="05000000000000000000" pitchFamily="2" charset="2"/>
              <a:buChar char="§"/>
            </a:pPr>
            <a:r>
              <a:rPr lang="en-US" sz="1200" dirty="0"/>
              <a:t>Reassure the client or caregiver</a:t>
            </a:r>
          </a:p>
        </p:txBody>
      </p:sp>
      <p:pic>
        <p:nvPicPr>
          <p:cNvPr id="8" name="Picture 2" descr="This Picture Describes about the Phase #4 of the Nursing Process: Implementation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5770896" y="4847188"/>
            <a:ext cx="2743200" cy="1444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6756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a:ea typeface="Trebuchet MS" pitchFamily="34" charset="0"/>
                <a:cs typeface="Trebuchet MS" pitchFamily="34" charset="0"/>
              </a:rPr>
              <a:t>Learning Objectives</a:t>
            </a:r>
            <a:endParaRPr lang="en-IN" dirty="0"/>
          </a:p>
        </p:txBody>
      </p:sp>
      <p:sp>
        <p:nvSpPr>
          <p:cNvPr id="3" name="Content Placeholder 2"/>
          <p:cNvSpPr>
            <a:spLocks noGrp="1"/>
          </p:cNvSpPr>
          <p:nvPr>
            <p:ph idx="1"/>
          </p:nvPr>
        </p:nvSpPr>
        <p:spPr/>
        <p:txBody>
          <a:bodyPr/>
          <a:lstStyle/>
          <a:p>
            <a:pPr marL="457200" indent="-457200">
              <a:buAutoNum type="arabicPeriod"/>
            </a:pPr>
            <a:r>
              <a:rPr lang="en-US" dirty="0">
                <a:cs typeface="Trebuchet MS" pitchFamily="34" charset="0"/>
              </a:rPr>
              <a:t>List the five phases of the nursing process.</a:t>
            </a:r>
            <a:endParaRPr lang="en-US" dirty="0"/>
          </a:p>
          <a:p>
            <a:pPr marL="457200" indent="-457200">
              <a:buAutoNum type="arabicPeriod"/>
            </a:pPr>
            <a:r>
              <a:rPr lang="en-US" dirty="0">
                <a:cs typeface="Trebuchet MS" pitchFamily="34" charset="0"/>
              </a:rPr>
              <a:t>Discuss assessment, analysis, nursing diagnosis, planning, implementation, and evaluation as they apply to the administration of drugs.</a:t>
            </a:r>
            <a:endParaRPr lang="en-US" dirty="0"/>
          </a:p>
          <a:p>
            <a:pPr marL="457200" indent="-457200">
              <a:buAutoNum type="arabicPeriod"/>
            </a:pPr>
            <a:r>
              <a:rPr lang="en-US" dirty="0">
                <a:cs typeface="Trebuchet MS" pitchFamily="34" charset="0"/>
              </a:rPr>
              <a:t>Differentiate between objective and subjective data.</a:t>
            </a:r>
            <a:endParaRPr lang="en-US" dirty="0"/>
          </a:p>
          <a:p>
            <a:pPr marL="457200" indent="-457200">
              <a:buAutoNum type="arabicPeriod"/>
            </a:pPr>
            <a:r>
              <a:rPr lang="en-US" dirty="0">
                <a:cs typeface="Trebuchet MS" pitchFamily="34" charset="0"/>
              </a:rPr>
              <a:t>Identify common nursing diagnoses used in the administration of drugs and nursing interventions related to each diagnosis.</a:t>
            </a:r>
            <a:endParaRPr lang="en-US" dirty="0"/>
          </a:p>
          <a:p>
            <a:endParaRPr lang="en-US" altLang="en-US" dirty="0">
              <a:latin typeface="Trebuchet MS" pitchFamily="34" charset="0"/>
              <a:cs typeface="Trebuchet MS" pitchFamily="34" charset="0"/>
            </a:endParaRPr>
          </a:p>
          <a:p>
            <a:endParaRPr lang="en-IN" dirty="0"/>
          </a:p>
        </p:txBody>
      </p:sp>
    </p:spTree>
    <p:extLst>
      <p:ext uri="{BB962C8B-B14F-4D97-AF65-F5344CB8AC3E}">
        <p14:creationId xmlns:p14="http://schemas.microsoft.com/office/powerpoint/2010/main" val="3056929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Pharmacology in Practice Exercise #2</a:t>
            </a:r>
            <a:endParaRPr lang="en-IN" dirty="0"/>
          </a:p>
        </p:txBody>
      </p:sp>
      <p:sp>
        <p:nvSpPr>
          <p:cNvPr id="3" name="Content Placeholder 2"/>
          <p:cNvSpPr>
            <a:spLocks noGrp="1"/>
          </p:cNvSpPr>
          <p:nvPr>
            <p:ph sz="half" idx="1"/>
          </p:nvPr>
        </p:nvSpPr>
        <p:spPr>
          <a:xfrm>
            <a:off x="330199" y="1539502"/>
            <a:ext cx="8489335" cy="3686175"/>
          </a:xfrm>
        </p:spPr>
        <p:txBody>
          <a:bodyPr/>
          <a:lstStyle/>
          <a:p>
            <a:r>
              <a:rPr lang="en-US" sz="2000" dirty="0">
                <a:latin typeface="Trebuchet MS"/>
              </a:rPr>
              <a:t>A nurse is caring for a client who has to continue with the drug regimen on an outpatient basis. Ongoing assessments of the client reveal that the client is not adhering to the medication regimen. What is the first task the nurse should perform to support client adherence?</a:t>
            </a:r>
          </a:p>
          <a:p>
            <a:pPr>
              <a:buAutoNum type="alphaLcParenR"/>
            </a:pPr>
            <a:r>
              <a:rPr lang="en-US" sz="2000" dirty="0">
                <a:latin typeface="Trebuchet MS"/>
              </a:rPr>
              <a:t>Prepare a fixed schedule for the client to take the drug</a:t>
            </a:r>
            <a:endParaRPr lang="en-US" sz="2000" dirty="0"/>
          </a:p>
          <a:p>
            <a:pPr>
              <a:buAutoNum type="alphaLcParenR"/>
            </a:pPr>
            <a:r>
              <a:rPr lang="en-US" sz="2000" dirty="0">
                <a:latin typeface="Trebuchet MS"/>
              </a:rPr>
              <a:t>Find out the reason for nonadherence if possible</a:t>
            </a:r>
            <a:endParaRPr lang="en-US" sz="2000" dirty="0">
              <a:latin typeface="Trebuchet MS" panose="020B0703020202090204" pitchFamily="34" charset="0"/>
            </a:endParaRPr>
          </a:p>
          <a:p>
            <a:pPr>
              <a:buFont typeface="+mj-lt"/>
              <a:buAutoNum type="alphaLcParenR"/>
            </a:pPr>
            <a:r>
              <a:rPr lang="en-US" sz="2000" dirty="0">
                <a:latin typeface="Trebuchet MS"/>
              </a:rPr>
              <a:t>Teach the client the importance of following a drug regimen </a:t>
            </a:r>
            <a:endParaRPr lang="en-US" sz="2000" dirty="0">
              <a:latin typeface="Trebuchet MS" panose="020B0703020202090204" pitchFamily="34" charset="0"/>
            </a:endParaRPr>
          </a:p>
          <a:p>
            <a:pPr>
              <a:buFont typeface="+mj-lt"/>
              <a:buAutoNum type="alphaLcParenR"/>
            </a:pPr>
            <a:r>
              <a:rPr lang="en-US" sz="2000" dirty="0">
                <a:latin typeface="Trebuchet MS"/>
              </a:rPr>
              <a:t>Frequently monitor the client's condition to identify a relapse</a:t>
            </a:r>
            <a:endParaRPr lang="en-US" sz="2000" dirty="0">
              <a:latin typeface="Trebuchet MS" panose="020B0703020202090204" pitchFamily="34" charset="0"/>
            </a:endParaRPr>
          </a:p>
          <a:p>
            <a:endParaRPr lang="en-IN" sz="2000" dirty="0"/>
          </a:p>
        </p:txBody>
      </p:sp>
      <p:pic>
        <p:nvPicPr>
          <p:cNvPr id="5" name="Picture 2" descr="This Picture Describes about the Pharmacology in Practice Exercise"/>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6443725" y="5225677"/>
            <a:ext cx="1890342" cy="126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6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388" y="717289"/>
            <a:ext cx="8524875" cy="387798"/>
          </a:xfrm>
        </p:spPr>
        <p:txBody>
          <a:bodyPr/>
          <a:lstStyle/>
          <a:p>
            <a:r>
              <a:rPr lang="en-US" altLang="en-US" dirty="0">
                <a:latin typeface="Trebuchet MS"/>
              </a:rPr>
              <a:t>Phase #5 of the Nursing Process: Evaluation</a:t>
            </a:r>
            <a:endParaRPr lang="en-IN" dirty="0"/>
          </a:p>
        </p:txBody>
      </p:sp>
      <p:sp>
        <p:nvSpPr>
          <p:cNvPr id="3" name="Content Placeholder 2"/>
          <p:cNvSpPr>
            <a:spLocks noGrp="1"/>
          </p:cNvSpPr>
          <p:nvPr>
            <p:ph idx="1"/>
          </p:nvPr>
        </p:nvSpPr>
        <p:spPr/>
        <p:txBody>
          <a:bodyPr/>
          <a:lstStyle/>
          <a:p>
            <a:pPr lvl="1">
              <a:buFont typeface="Wingdings" panose="05000000000000000000" pitchFamily="2" charset="2"/>
              <a:buChar char="v"/>
            </a:pPr>
            <a:r>
              <a:rPr lang="en-US" sz="2000" dirty="0"/>
              <a:t>Decision-making process that involves determining effectiveness of nursing interventions in meeting expected outcomes </a:t>
            </a:r>
          </a:p>
          <a:p>
            <a:pPr lvl="1">
              <a:buFont typeface="Wingdings" panose="05000000000000000000" pitchFamily="2" charset="2"/>
              <a:buChar char="v"/>
            </a:pPr>
            <a:r>
              <a:rPr lang="en-US" sz="2000" dirty="0"/>
              <a:t>Used to determine if the client or family member understands the drug regimen</a:t>
            </a:r>
          </a:p>
          <a:p>
            <a:pPr lvl="1">
              <a:buFont typeface="Wingdings" panose="05000000000000000000" pitchFamily="2" charset="2"/>
              <a:buChar char="v"/>
            </a:pPr>
            <a:r>
              <a:rPr lang="en-US" sz="2000" dirty="0"/>
              <a:t>Used to evaluate the client’s response to therapy (examples): </a:t>
            </a:r>
          </a:p>
          <a:p>
            <a:pPr lvl="2">
              <a:buFont typeface="Courier New" panose="02070309020205020404" pitchFamily="49" charset="0"/>
              <a:buChar char="o"/>
            </a:pPr>
            <a:r>
              <a:rPr lang="en-US" sz="2000" dirty="0"/>
              <a:t>check client’s blood pressure every hour, </a:t>
            </a:r>
          </a:p>
          <a:p>
            <a:pPr lvl="2">
              <a:buFont typeface="Courier New" panose="02070309020205020404" pitchFamily="49" charset="0"/>
              <a:buChar char="o"/>
            </a:pPr>
            <a:r>
              <a:rPr lang="en-US" sz="2000" dirty="0"/>
              <a:t>inquire whether pain has been relieved, or</a:t>
            </a:r>
          </a:p>
          <a:p>
            <a:pPr lvl="2">
              <a:buFont typeface="Courier New" panose="02070309020205020404" pitchFamily="49" charset="0"/>
              <a:buChar char="o"/>
            </a:pPr>
            <a:r>
              <a:rPr lang="en-US" sz="2000" dirty="0"/>
              <a:t>monitor pulse every 15 minutes </a:t>
            </a:r>
          </a:p>
          <a:p>
            <a:pPr lvl="1">
              <a:buFont typeface="Wingdings" panose="05000000000000000000" pitchFamily="2" charset="2"/>
              <a:buChar char="v"/>
            </a:pPr>
            <a:r>
              <a:rPr lang="en-US" sz="2000" dirty="0"/>
              <a:t>Evaluation is complete if the expected outcomes are accomplished or if progress occurs</a:t>
            </a:r>
          </a:p>
          <a:p>
            <a:pPr lvl="1">
              <a:buFont typeface="Wingdings" panose="05000000000000000000" pitchFamily="2" charset="2"/>
              <a:buChar char="v"/>
            </a:pPr>
            <a:r>
              <a:rPr lang="en-US" sz="2000" dirty="0"/>
              <a:t>If outcomes are not accomplished the nursing process would begin again and new interventions might be needed</a:t>
            </a:r>
          </a:p>
          <a:p>
            <a:endParaRPr lang="en-IN" sz="2000" dirty="0"/>
          </a:p>
        </p:txBody>
      </p:sp>
    </p:spTree>
    <p:extLst>
      <p:ext uri="{BB962C8B-B14F-4D97-AF65-F5344CB8AC3E}">
        <p14:creationId xmlns:p14="http://schemas.microsoft.com/office/powerpoint/2010/main" val="2397533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29490"/>
            <a:ext cx="8524875" cy="775597"/>
          </a:xfrm>
        </p:spPr>
        <p:txBody>
          <a:bodyPr/>
          <a:lstStyle/>
          <a:p>
            <a:r>
              <a:rPr lang="en-US" altLang="en-US" dirty="0">
                <a:latin typeface="Trebuchet MS"/>
              </a:rPr>
              <a:t>Setting Up Nursing Interventions Based on Expected Outcomes</a:t>
            </a:r>
            <a:endParaRPr lang="en-IN" dirty="0"/>
          </a:p>
        </p:txBody>
      </p:sp>
      <p:pic>
        <p:nvPicPr>
          <p:cNvPr id="4" name="Picture 2" descr="This Box Describes about the Setting Up Nursing Interventions Based on Expected Outcomes"/>
          <p:cNvPicPr>
            <a:picLocks noGrp="1" noChangeAspect="1" noChangeArrowheads="1"/>
          </p:cNvPicPr>
          <p:nvPr>
            <p:ph idx="1"/>
          </p:nvPr>
        </p:nvPicPr>
        <p:blipFill>
          <a:blip r:embed="rId2">
            <a:extLst>
              <a:ext uri="{28A0092B-C50C-407E-A947-70E740481C1C}">
                <a14:useLocalDpi xmlns:a14="http://schemas.microsoft.com/office/drawing/2010/main"/>
              </a:ext>
            </a:extLst>
          </a:blip>
          <a:srcRect/>
          <a:stretch>
            <a:fillRect/>
          </a:stretch>
        </p:blipFill>
        <p:spPr bwMode="auto">
          <a:xfrm>
            <a:off x="1816100" y="1701800"/>
            <a:ext cx="584835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764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384890"/>
            <a:ext cx="8524875" cy="720197"/>
          </a:xfrm>
        </p:spPr>
        <p:txBody>
          <a:bodyPr/>
          <a:lstStyle/>
          <a:p>
            <a:r>
              <a:rPr lang="en-US" altLang="en-US" sz="2600" dirty="0">
                <a:latin typeface="Trebuchet MS"/>
              </a:rPr>
              <a:t>Seeing the Big Picture: How the Five Phases of the Nursing Process Work Together in Drug Administration </a:t>
            </a:r>
            <a:endParaRPr lang="en-IN" sz="2600" dirty="0"/>
          </a:p>
        </p:txBody>
      </p:sp>
      <p:pic>
        <p:nvPicPr>
          <p:cNvPr id="4" name="Picture 2" descr="This Picture Describes about the Seeing the Big Picture: How the Five Phases of the Nursing Process Work Together in Drug Administration "/>
          <p:cNvPicPr>
            <a:picLocks noGrp="1" noChangeAspect="1" noChangeArrowheads="1"/>
          </p:cNvPicPr>
          <p:nvPr>
            <p:ph idx="1"/>
          </p:nvPr>
        </p:nvPicPr>
        <p:blipFill>
          <a:blip r:embed="rId2" cstate="screen">
            <a:extLst>
              <a:ext uri="{28A0092B-C50C-407E-A947-70E740481C1C}">
                <a14:useLocalDpi xmlns:a14="http://schemas.microsoft.com/office/drawing/2010/main"/>
              </a:ext>
            </a:extLst>
          </a:blip>
          <a:srcRect/>
          <a:stretch>
            <a:fillRect/>
          </a:stretch>
        </p:blipFill>
        <p:spPr bwMode="auto">
          <a:xfrm>
            <a:off x="2020755" y="1520825"/>
            <a:ext cx="5439041"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a:rPr>
              <a:t>Turn and Talk</a:t>
            </a:r>
            <a:r>
              <a:rPr lang="en-US" altLang="en-US" dirty="0">
                <a:cs typeface="Trebuchet MS" pitchFamily="34" charset="0"/>
              </a:rPr>
              <a:t>—</a:t>
            </a:r>
            <a:r>
              <a:rPr lang="en-US" altLang="en-US" dirty="0">
                <a:latin typeface="Trebuchet MS"/>
              </a:rPr>
              <a:t>Case Study </a:t>
            </a:r>
            <a:endParaRPr lang="en-IN" dirty="0"/>
          </a:p>
        </p:txBody>
      </p:sp>
      <p:sp>
        <p:nvSpPr>
          <p:cNvPr id="3" name="Content Placeholder 2"/>
          <p:cNvSpPr>
            <a:spLocks noGrp="1"/>
          </p:cNvSpPr>
          <p:nvPr>
            <p:ph sz="half" idx="1"/>
          </p:nvPr>
        </p:nvSpPr>
        <p:spPr>
          <a:xfrm>
            <a:off x="330199" y="1539502"/>
            <a:ext cx="8327103" cy="3686175"/>
          </a:xfrm>
        </p:spPr>
        <p:txBody>
          <a:bodyPr/>
          <a:lstStyle/>
          <a:p>
            <a:pPr lvl="1">
              <a:buFont typeface="Wingdings" panose="05000000000000000000" pitchFamily="2" charset="2"/>
              <a:buChar char="v"/>
            </a:pPr>
            <a:r>
              <a:rPr lang="en-US" dirty="0">
                <a:ea typeface="+mn-lt"/>
                <a:cs typeface="+mn-lt"/>
              </a:rPr>
              <a:t>Mary Rockwell is a 32-year-old woman, para 2, gravida 1. She has pregnancy-induced hypertension and gestational diabetes. She presents to the physician today for follow-up. </a:t>
            </a:r>
          </a:p>
          <a:p>
            <a:pPr marL="914400" lvl="1" indent="-457200">
              <a:buAutoNum type="arabicPeriod"/>
            </a:pPr>
            <a:r>
              <a:rPr lang="en-US" dirty="0">
                <a:ea typeface="+mn-lt"/>
                <a:cs typeface="+mn-lt"/>
              </a:rPr>
              <a:t>What information should the nurse gather from Ms. Rockwell during the initial assessment?</a:t>
            </a:r>
          </a:p>
          <a:p>
            <a:pPr marL="914400" lvl="1" indent="-457200">
              <a:buAutoNum type="arabicPeriod"/>
            </a:pPr>
            <a:r>
              <a:rPr lang="en-US" dirty="0">
                <a:ea typeface="+mn-lt"/>
                <a:cs typeface="+mn-lt"/>
              </a:rPr>
              <a:t>Ms. Rockwell’s physician has ordered her to do finger sticks four times a day. What can the nurse do to ensure that the client follows the therapeutic regimen?</a:t>
            </a:r>
          </a:p>
          <a:p>
            <a:pPr marL="914400" lvl="1" indent="-457200">
              <a:buAutoNum type="arabicPeriod"/>
            </a:pPr>
            <a:r>
              <a:rPr lang="en-US" dirty="0">
                <a:ea typeface="+mn-lt"/>
                <a:cs typeface="+mn-lt"/>
              </a:rPr>
              <a:t>Ms. Rockwell expresses anxiety about the newly</a:t>
            </a:r>
            <a:r>
              <a:rPr lang="en-US" u="sng" dirty="0">
                <a:ea typeface="+mn-lt"/>
                <a:cs typeface="+mn-lt"/>
              </a:rPr>
              <a:t> </a:t>
            </a:r>
            <a:r>
              <a:rPr lang="en-US" dirty="0">
                <a:ea typeface="+mn-lt"/>
                <a:cs typeface="+mn-lt"/>
              </a:rPr>
              <a:t>diagnosed diseases and testing procedure. What can the nurse do to decrease her anxiety?</a:t>
            </a:r>
          </a:p>
          <a:p>
            <a:endParaRPr lang="en-IN" sz="2000" dirty="0"/>
          </a:p>
        </p:txBody>
      </p:sp>
      <p:pic>
        <p:nvPicPr>
          <p:cNvPr id="5" name="Picture 2" descr="This Picture Describes about the Turn and Talk—Case Study &#10;"/>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6453800" y="4996942"/>
            <a:ext cx="2203502" cy="1472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44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the Nursing Process?</a:t>
            </a:r>
            <a:endParaRPr lang="en-IN" dirty="0"/>
          </a:p>
        </p:txBody>
      </p:sp>
      <p:sp>
        <p:nvSpPr>
          <p:cNvPr id="3" name="Content Placeholder 2"/>
          <p:cNvSpPr>
            <a:spLocks noGrp="1"/>
          </p:cNvSpPr>
          <p:nvPr>
            <p:ph sz="half" idx="1"/>
          </p:nvPr>
        </p:nvSpPr>
        <p:spPr/>
        <p:txBody>
          <a:bodyPr/>
          <a:lstStyle/>
          <a:p>
            <a:r>
              <a:rPr lang="en-US" altLang="en-US" dirty="0"/>
              <a:t>A framework for how nurses problem-solve and take action to provide effective client care. </a:t>
            </a:r>
          </a:p>
          <a:p>
            <a:r>
              <a:rPr lang="en-US" altLang="en-US" dirty="0"/>
              <a:t>A specific and orderly plan to gather data, identify client problems, develop outcomes, implement a plan of action, and evaluate the results.</a:t>
            </a:r>
          </a:p>
          <a:p>
            <a:endParaRPr lang="en-IN" dirty="0"/>
          </a:p>
        </p:txBody>
      </p:sp>
      <p:pic>
        <p:nvPicPr>
          <p:cNvPr id="5" name="Picture 2" descr="This Picture Describes about the What Is the Nursing Process"/>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4584700" y="2006071"/>
            <a:ext cx="4230688" cy="2820458"/>
          </a:xfrm>
        </p:spPr>
      </p:pic>
    </p:spTree>
    <p:extLst>
      <p:ext uri="{BB962C8B-B14F-4D97-AF65-F5344CB8AC3E}">
        <p14:creationId xmlns:p14="http://schemas.microsoft.com/office/powerpoint/2010/main" val="218818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388" y="717289"/>
            <a:ext cx="8524875" cy="387798"/>
          </a:xfrm>
        </p:spPr>
        <p:txBody>
          <a:bodyPr/>
          <a:lstStyle/>
          <a:p>
            <a:r>
              <a:rPr lang="en-US" altLang="en-US" dirty="0">
                <a:latin typeface="Trebuchet MS"/>
                <a:cs typeface="Trebuchet MS" pitchFamily="34" charset="0"/>
              </a:rPr>
              <a:t>The Five Phases of the Nursing Process</a:t>
            </a:r>
            <a:endParaRPr lang="en-IN" dirty="0"/>
          </a:p>
        </p:txBody>
      </p:sp>
      <p:sp>
        <p:nvSpPr>
          <p:cNvPr id="3" name="Content Placeholder 2"/>
          <p:cNvSpPr>
            <a:spLocks noGrp="1"/>
          </p:cNvSpPr>
          <p:nvPr>
            <p:ph idx="1"/>
          </p:nvPr>
        </p:nvSpPr>
        <p:spPr/>
        <p:txBody>
          <a:bodyPr/>
          <a:lstStyle/>
          <a:p>
            <a:r>
              <a:rPr lang="en-US" dirty="0"/>
              <a:t>Assessment</a:t>
            </a:r>
          </a:p>
          <a:p>
            <a:r>
              <a:rPr lang="en-US" dirty="0"/>
              <a:t>Nursing diagnosis</a:t>
            </a:r>
          </a:p>
          <a:p>
            <a:r>
              <a:rPr lang="en-US" dirty="0"/>
              <a:t>Planning</a:t>
            </a:r>
          </a:p>
          <a:p>
            <a:r>
              <a:rPr lang="en-US" dirty="0"/>
              <a:t>Implementation</a:t>
            </a:r>
          </a:p>
          <a:p>
            <a:r>
              <a:rPr lang="en-US" dirty="0"/>
              <a:t>Evaluation</a:t>
            </a:r>
          </a:p>
          <a:p>
            <a:endParaRPr lang="en-US" altLang="en-US" dirty="0"/>
          </a:p>
          <a:p>
            <a:endParaRPr lang="en-IN" dirty="0"/>
          </a:p>
        </p:txBody>
      </p:sp>
    </p:spTree>
    <p:extLst>
      <p:ext uri="{BB962C8B-B14F-4D97-AF65-F5344CB8AC3E}">
        <p14:creationId xmlns:p14="http://schemas.microsoft.com/office/powerpoint/2010/main" val="2549265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717289"/>
            <a:ext cx="8524875" cy="387798"/>
          </a:xfrm>
        </p:spPr>
        <p:txBody>
          <a:bodyPr/>
          <a:lstStyle/>
          <a:p>
            <a:r>
              <a:rPr lang="en-US" altLang="en-US" dirty="0">
                <a:latin typeface="Trebuchet MS"/>
                <a:cs typeface="Trebuchet MS" pitchFamily="34" charset="0"/>
              </a:rPr>
              <a:t>Phase #1 of the Nursing Process: Assessment</a:t>
            </a:r>
            <a:endParaRPr lang="en-IN" dirty="0"/>
          </a:p>
        </p:txBody>
      </p:sp>
      <p:sp>
        <p:nvSpPr>
          <p:cNvPr id="3" name="Content Placeholder 2"/>
          <p:cNvSpPr>
            <a:spLocks noGrp="1"/>
          </p:cNvSpPr>
          <p:nvPr>
            <p:ph sz="half" idx="1"/>
          </p:nvPr>
        </p:nvSpPr>
        <p:spPr/>
        <p:txBody>
          <a:bodyPr/>
          <a:lstStyle/>
          <a:p>
            <a:r>
              <a:rPr lang="en-US" dirty="0"/>
              <a:t>Assessment: collecting objective and subjective data </a:t>
            </a:r>
          </a:p>
          <a:p>
            <a:pPr lvl="1"/>
            <a:r>
              <a:rPr lang="en-US" dirty="0"/>
              <a:t>Objective data </a:t>
            </a:r>
          </a:p>
          <a:p>
            <a:pPr lvl="2"/>
            <a:r>
              <a:rPr lang="en-US" dirty="0"/>
              <a:t>Facts obtained by means of a physical assessment, physical examination</a:t>
            </a:r>
          </a:p>
          <a:p>
            <a:pPr lvl="1"/>
            <a:r>
              <a:rPr lang="en-US" dirty="0"/>
              <a:t>Subjective data</a:t>
            </a:r>
          </a:p>
          <a:p>
            <a:pPr lvl="2"/>
            <a:r>
              <a:rPr lang="en-US" dirty="0"/>
              <a:t>Facts supplied by client or client’s family </a:t>
            </a:r>
          </a:p>
          <a:p>
            <a:endParaRPr lang="en-US" altLang="en-US" dirty="0"/>
          </a:p>
          <a:p>
            <a:endParaRPr lang="en-IN" dirty="0"/>
          </a:p>
        </p:txBody>
      </p:sp>
      <p:pic>
        <p:nvPicPr>
          <p:cNvPr id="5" name="Picture 3" descr="This Picture Describes about the Phase #1 of the Nursing Process: Assessment"/>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4828572" y="2169668"/>
            <a:ext cx="3742944" cy="2493264"/>
          </a:xfrm>
        </p:spPr>
      </p:pic>
    </p:spTree>
    <p:extLst>
      <p:ext uri="{BB962C8B-B14F-4D97-AF65-F5344CB8AC3E}">
        <p14:creationId xmlns:p14="http://schemas.microsoft.com/office/powerpoint/2010/main" val="1001905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388" y="717289"/>
            <a:ext cx="8524875" cy="387798"/>
          </a:xfrm>
        </p:spPr>
        <p:txBody>
          <a:bodyPr/>
          <a:lstStyle/>
          <a:p>
            <a:r>
              <a:rPr lang="en-US" altLang="en-US" dirty="0">
                <a:latin typeface="Trebuchet MS"/>
                <a:cs typeface="Trebuchet MS" pitchFamily="34" charset="0"/>
              </a:rPr>
              <a:t>Types of Assessments</a:t>
            </a:r>
            <a:endParaRPr lang="en-IN" dirty="0"/>
          </a:p>
        </p:txBody>
      </p:sp>
      <p:sp>
        <p:nvSpPr>
          <p:cNvPr id="3" name="Content Placeholder 2"/>
          <p:cNvSpPr>
            <a:spLocks noGrp="1"/>
          </p:cNvSpPr>
          <p:nvPr>
            <p:ph idx="1"/>
          </p:nvPr>
        </p:nvSpPr>
        <p:spPr/>
        <p:txBody>
          <a:bodyPr/>
          <a:lstStyle/>
          <a:p>
            <a:r>
              <a:rPr lang="en-US" dirty="0"/>
              <a:t>Initial (baseline)</a:t>
            </a:r>
          </a:p>
          <a:p>
            <a:pPr lvl="1"/>
            <a:r>
              <a:rPr lang="en-US" dirty="0"/>
              <a:t>Conducted when a client is first seen for care</a:t>
            </a:r>
          </a:p>
          <a:p>
            <a:pPr lvl="1"/>
            <a:r>
              <a:rPr lang="en-US" dirty="0"/>
              <a:t>More thorough</a:t>
            </a:r>
          </a:p>
          <a:p>
            <a:pPr lvl="1"/>
            <a:r>
              <a:rPr lang="en-US" dirty="0"/>
              <a:t>Provides a baseline of data for comparison at a later time</a:t>
            </a:r>
          </a:p>
          <a:p>
            <a:r>
              <a:rPr lang="en-US" dirty="0"/>
              <a:t>Ongoing</a:t>
            </a:r>
          </a:p>
          <a:p>
            <a:pPr lvl="1"/>
            <a:r>
              <a:rPr lang="en-US" dirty="0"/>
              <a:t>Conducted at each client encounter</a:t>
            </a:r>
          </a:p>
          <a:p>
            <a:pPr lvl="1"/>
            <a:r>
              <a:rPr lang="en-US" dirty="0"/>
              <a:t>Allows for comparison with baseline data</a:t>
            </a:r>
          </a:p>
          <a:p>
            <a:endParaRPr lang="en-US" dirty="0"/>
          </a:p>
          <a:p>
            <a:endParaRPr lang="en-US" dirty="0"/>
          </a:p>
          <a:p>
            <a:endParaRPr lang="en-US" altLang="en-US" dirty="0"/>
          </a:p>
          <a:p>
            <a:endParaRPr lang="en-IN" dirty="0"/>
          </a:p>
        </p:txBody>
      </p:sp>
    </p:spTree>
    <p:extLst>
      <p:ext uri="{BB962C8B-B14F-4D97-AF65-F5344CB8AC3E}">
        <p14:creationId xmlns:p14="http://schemas.microsoft.com/office/powerpoint/2010/main" val="530824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Important Objective and Subjective Assessment Data When Administering Drugs</a:t>
            </a:r>
            <a:endParaRPr lang="en-IN" dirty="0"/>
          </a:p>
        </p:txBody>
      </p:sp>
      <p:sp>
        <p:nvSpPr>
          <p:cNvPr id="3" name="Content Placeholder 2"/>
          <p:cNvSpPr>
            <a:spLocks noGrp="1"/>
          </p:cNvSpPr>
          <p:nvPr>
            <p:ph idx="1"/>
          </p:nvPr>
        </p:nvSpPr>
        <p:spPr>
          <a:xfrm>
            <a:off x="433388" y="1387943"/>
            <a:ext cx="8613775" cy="3686175"/>
          </a:xfrm>
        </p:spPr>
        <p:txBody>
          <a:bodyPr/>
          <a:lstStyle/>
          <a:p>
            <a:r>
              <a:rPr lang="en-US" dirty="0"/>
              <a:t>Drugs can have many effects on the body. </a:t>
            </a:r>
          </a:p>
          <a:p>
            <a:r>
              <a:rPr lang="en-US" dirty="0"/>
              <a:t>The nurse must gather objective and subjective data at baseline and on an ongoing basis to understand if drugs have their desired effect or if a client is experiencing side effects or adverse reactions. </a:t>
            </a:r>
          </a:p>
          <a:p>
            <a:r>
              <a:rPr lang="en-US" dirty="0"/>
              <a:t>Objective Assessment Data for Drug Administration</a:t>
            </a:r>
          </a:p>
          <a:p>
            <a:pPr lvl="1"/>
            <a:r>
              <a:rPr lang="en-US" dirty="0"/>
              <a:t>Blood pressure, pulse, respiratory rate, temperature, weight, appearance, and auscultation of lung sounds</a:t>
            </a:r>
          </a:p>
          <a:p>
            <a:r>
              <a:rPr lang="en-US" dirty="0"/>
              <a:t>Subjective Assessment Data for Drug Administration</a:t>
            </a:r>
          </a:p>
          <a:p>
            <a:pPr lvl="1"/>
            <a:r>
              <a:rPr lang="en-US" dirty="0"/>
              <a:t>Statements from the client about relief or nonrelief of pain or other symptoms before and after the administration of the drug</a:t>
            </a:r>
          </a:p>
          <a:p>
            <a:endParaRPr lang="en-US" dirty="0"/>
          </a:p>
          <a:p>
            <a:endParaRPr lang="en-US" dirty="0"/>
          </a:p>
          <a:p>
            <a:endParaRPr lang="en-US" altLang="en-US" dirty="0"/>
          </a:p>
          <a:p>
            <a:endParaRPr lang="en-IN" dirty="0"/>
          </a:p>
        </p:txBody>
      </p:sp>
    </p:spTree>
    <p:extLst>
      <p:ext uri="{BB962C8B-B14F-4D97-AF65-F5344CB8AC3E}">
        <p14:creationId xmlns:p14="http://schemas.microsoft.com/office/powerpoint/2010/main" val="336775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dirty="0">
                <a:latin typeface="Trebuchet MS"/>
                <a:cs typeface="Trebuchet MS"/>
              </a:rPr>
              <a:t>Pharmacology in Practice Exercise #1</a:t>
            </a:r>
            <a:endParaRPr lang="en-IN" dirty="0"/>
          </a:p>
        </p:txBody>
      </p:sp>
      <p:sp>
        <p:nvSpPr>
          <p:cNvPr id="3" name="Content Placeholder 2"/>
          <p:cNvSpPr>
            <a:spLocks noGrp="1"/>
          </p:cNvSpPr>
          <p:nvPr>
            <p:ph sz="half" idx="1"/>
          </p:nvPr>
        </p:nvSpPr>
        <p:spPr>
          <a:xfrm>
            <a:off x="330199" y="1421515"/>
            <a:ext cx="8150123" cy="3686175"/>
          </a:xfrm>
        </p:spPr>
        <p:txBody>
          <a:bodyPr/>
          <a:lstStyle/>
          <a:p>
            <a:r>
              <a:rPr lang="en-US" dirty="0">
                <a:latin typeface="Trebuchet MS"/>
              </a:rPr>
              <a:t>A nurse is caring for a client who is of childbearing age. Which of the following is the most relevant assessment that the nurse should perform before administering a drug to this client?</a:t>
            </a:r>
          </a:p>
          <a:p>
            <a:pPr>
              <a:buAutoNum type="alphaLcParenR"/>
            </a:pPr>
            <a:r>
              <a:rPr lang="en-US" dirty="0">
                <a:latin typeface="Trebuchet MS"/>
              </a:rPr>
              <a:t>Family history</a:t>
            </a:r>
            <a:endParaRPr lang="en-US" dirty="0"/>
          </a:p>
          <a:p>
            <a:pPr>
              <a:buFont typeface="+mj-lt"/>
              <a:buAutoNum type="alphaLcParenR"/>
            </a:pPr>
            <a:r>
              <a:rPr lang="en-US" dirty="0">
                <a:latin typeface="Trebuchet MS"/>
              </a:rPr>
              <a:t>Relationship with spouse</a:t>
            </a:r>
            <a:endParaRPr lang="en-US" dirty="0">
              <a:latin typeface="Trebuchet MS" panose="020B0703020202090204" pitchFamily="34" charset="0"/>
            </a:endParaRPr>
          </a:p>
          <a:p>
            <a:pPr>
              <a:buFont typeface="+mj-lt"/>
              <a:buAutoNum type="alphaLcParenR"/>
            </a:pPr>
            <a:r>
              <a:rPr lang="en-US" dirty="0">
                <a:latin typeface="Trebuchet MS"/>
              </a:rPr>
              <a:t>Pregnancy status</a:t>
            </a:r>
            <a:endParaRPr lang="en-US" dirty="0">
              <a:latin typeface="Trebuchet MS" panose="020B0703020202090204" pitchFamily="34" charset="0"/>
            </a:endParaRPr>
          </a:p>
          <a:p>
            <a:pPr>
              <a:buFont typeface="+mj-lt"/>
              <a:buAutoNum type="alphaLcParenR"/>
            </a:pPr>
            <a:r>
              <a:rPr lang="en-US" dirty="0">
                <a:latin typeface="Trebuchet MS"/>
              </a:rPr>
              <a:t>Menstruation status</a:t>
            </a:r>
            <a:endParaRPr lang="en-US" dirty="0">
              <a:latin typeface="Trebuchet MS" panose="020B0703020202090204" pitchFamily="34" charset="0"/>
            </a:endParaRPr>
          </a:p>
          <a:p>
            <a:pPr marL="285750" indent="-285750">
              <a:buFont typeface="Arial" panose="020B0604020202020204" pitchFamily="34" charset="0"/>
              <a:buChar char="•"/>
            </a:pPr>
            <a:endParaRPr lang="en-US" dirty="0"/>
          </a:p>
          <a:p>
            <a:endParaRPr lang="en-IN" dirty="0"/>
          </a:p>
        </p:txBody>
      </p:sp>
      <p:pic>
        <p:nvPicPr>
          <p:cNvPr id="5" name="Content Placeholder 4" descr="This Picture Describes about the Pharmacology in Practice Exercise"/>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4316108" y="3436374"/>
            <a:ext cx="4030937" cy="2692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215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388" y="717289"/>
            <a:ext cx="8524875" cy="387798"/>
          </a:xfrm>
        </p:spPr>
        <p:txBody>
          <a:bodyPr/>
          <a:lstStyle/>
          <a:p>
            <a:r>
              <a:rPr lang="en-US" altLang="en-US" dirty="0">
                <a:latin typeface="Trebuchet MS"/>
                <a:cs typeface="Trebuchet MS" pitchFamily="34" charset="0"/>
              </a:rPr>
              <a:t>Phase #2 of the Nursing Process: Nursing Diagnosis</a:t>
            </a:r>
            <a:endParaRPr lang="en-IN" dirty="0"/>
          </a:p>
        </p:txBody>
      </p:sp>
      <p:sp>
        <p:nvSpPr>
          <p:cNvPr id="3" name="Content Placeholder 2"/>
          <p:cNvSpPr>
            <a:spLocks noGrp="1"/>
          </p:cNvSpPr>
          <p:nvPr>
            <p:ph idx="1"/>
          </p:nvPr>
        </p:nvSpPr>
        <p:spPr>
          <a:xfrm>
            <a:off x="433388" y="1476431"/>
            <a:ext cx="8613775" cy="3686175"/>
          </a:xfrm>
        </p:spPr>
        <p:txBody>
          <a:bodyPr/>
          <a:lstStyle/>
          <a:p>
            <a:r>
              <a:rPr lang="en-US" dirty="0"/>
              <a:t>Nursing diagnosis </a:t>
            </a:r>
          </a:p>
          <a:p>
            <a:pPr lvl="1"/>
            <a:r>
              <a:rPr lang="en-US" dirty="0"/>
              <a:t>A method using clinical judgment to identity problems that can be solved or prevented by </a:t>
            </a:r>
            <a:r>
              <a:rPr lang="en-US" b="1" dirty="0"/>
              <a:t>independent nursing actions</a:t>
            </a:r>
          </a:p>
          <a:p>
            <a:pPr lvl="1"/>
            <a:r>
              <a:rPr lang="en-US" dirty="0"/>
              <a:t>Based on the nurse's assessment and analysis of client’s problems and their probable or actual related causes based on subjective, objective data</a:t>
            </a:r>
          </a:p>
          <a:p>
            <a:r>
              <a:rPr lang="en-US" b="1" dirty="0"/>
              <a:t>North American Nursing Diagnosis Association (NANDA-1): formed to standardize the terminology used for nursing diagnoses </a:t>
            </a:r>
          </a:p>
          <a:p>
            <a:r>
              <a:rPr lang="en-US" b="1" dirty="0"/>
              <a:t>Provides a framework for selection of nursing interventions to achieve expected outcomes </a:t>
            </a:r>
          </a:p>
          <a:p>
            <a:endParaRPr lang="en-US" b="1" dirty="0"/>
          </a:p>
          <a:p>
            <a:endParaRPr lang="en-US" dirty="0"/>
          </a:p>
          <a:p>
            <a:endParaRPr lang="en-US" altLang="en-US" dirty="0"/>
          </a:p>
          <a:p>
            <a:endParaRPr lang="en-IN" dirty="0"/>
          </a:p>
        </p:txBody>
      </p:sp>
    </p:spTree>
    <p:extLst>
      <p:ext uri="{BB962C8B-B14F-4D97-AF65-F5344CB8AC3E}">
        <p14:creationId xmlns:p14="http://schemas.microsoft.com/office/powerpoint/2010/main" val="2652987388"/>
      </p:ext>
    </p:extLst>
  </p:cSld>
  <p:clrMapOvr>
    <a:masterClrMapping/>
  </p:clrMapOvr>
</p:sld>
</file>

<file path=ppt/theme/theme1.xml><?xml version="1.0" encoding="utf-8"?>
<a:theme xmlns:a="http://schemas.openxmlformats.org/drawingml/2006/main" name="1_LWW TEMPLATE">
  <a:themeElements>
    <a:clrScheme name="">
      <a:dk1>
        <a:srgbClr val="000000"/>
      </a:dk1>
      <a:lt1>
        <a:srgbClr val="FFFFFF"/>
      </a:lt1>
      <a:dk2>
        <a:srgbClr val="006B76"/>
      </a:dk2>
      <a:lt2>
        <a:srgbClr val="000000"/>
      </a:lt2>
      <a:accent1>
        <a:srgbClr val="186EC4"/>
      </a:accent1>
      <a:accent2>
        <a:srgbClr val="CC9900"/>
      </a:accent2>
      <a:accent3>
        <a:srgbClr val="FFFFFF"/>
      </a:accent3>
      <a:accent4>
        <a:srgbClr val="000000"/>
      </a:accent4>
      <a:accent5>
        <a:srgbClr val="ABBADE"/>
      </a:accent5>
      <a:accent6>
        <a:srgbClr val="B98A00"/>
      </a:accent6>
      <a:hlink>
        <a:srgbClr val="FF0000"/>
      </a:hlink>
      <a:folHlink>
        <a:srgbClr val="009900"/>
      </a:folHlink>
    </a:clrScheme>
    <a:fontScheme name="LWW 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LWW 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WW 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WW 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WW 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WW 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WW 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WW 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2" ma:contentTypeDescription="Create a new document." ma:contentTypeScope="" ma:versionID="983cd7d39540c814e0b76c3ac6e6ea7d">
  <xsd:schema xmlns:xsd="http://www.w3.org/2001/XMLSchema" xmlns:xs="http://www.w3.org/2001/XMLSchema" xmlns:p="http://schemas.microsoft.com/office/2006/metadata/properties" xmlns:ns3="00c73501-d892-4798-8321-2611750ec216" targetNamespace="http://schemas.microsoft.com/office/2006/metadata/properties" ma:root="true" ma:fieldsID="4633ca6687011ef6e1cdcf08e092dd32" ns3:_="">
    <xsd:import namespace="00c73501-d892-4798-8321-2611750ec2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2C1218-8DF4-4505-B010-97A102F2196B}">
  <ds:schemaRefs>
    <ds:schemaRef ds:uri="http://schemas.microsoft.com/sharepoint/v3/contenttype/forms"/>
  </ds:schemaRefs>
</ds:datastoreItem>
</file>

<file path=customXml/itemProps2.xml><?xml version="1.0" encoding="utf-8"?>
<ds:datastoreItem xmlns:ds="http://schemas.openxmlformats.org/officeDocument/2006/customXml" ds:itemID="{2A2D0645-763C-4A74-896B-80452723D21C}">
  <ds:schemaRefs>
    <ds:schemaRef ds:uri="http://schemas.microsoft.com/office/2006/documentManagement/types"/>
    <ds:schemaRef ds:uri="http://purl.org/dc/elements/1.1/"/>
    <ds:schemaRef ds:uri="http://schemas.microsoft.com/office/2006/metadata/properties"/>
    <ds:schemaRef ds:uri="00c73501-d892-4798-8321-2611750ec216"/>
    <ds:schemaRef ds:uri="http://schemas.microsoft.com/office/infopath/2007/PartnerControls"/>
    <ds:schemaRef ds:uri="http://purl.org/dc/terms/"/>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E7F69570-D839-44BA-B262-6F32FB6256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783</TotalTime>
  <Words>1645</Words>
  <Application>Microsoft Office PowerPoint</Application>
  <PresentationFormat>On-screen Show (4:3)</PresentationFormat>
  <Paragraphs>154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ＭＳ Ｐゴシック</vt:lpstr>
      <vt:lpstr>Arial</vt:lpstr>
      <vt:lpstr>Calibri</vt:lpstr>
      <vt:lpstr>Courier New</vt:lpstr>
      <vt:lpstr>Trebuchet MS</vt:lpstr>
      <vt:lpstr>Verdana</vt:lpstr>
      <vt:lpstr>Wingdings</vt:lpstr>
      <vt:lpstr>ヒラギノ角ゴ Pro W3</vt:lpstr>
      <vt:lpstr>1_LWW TEMPLATE</vt:lpstr>
      <vt:lpstr>Introduction to Clinical Pharmacology  Chapter 4 The Nursing Process Paula Reeves BSN, RN</vt:lpstr>
      <vt:lpstr>Learning Objectives</vt:lpstr>
      <vt:lpstr>What Is the Nursing Process?</vt:lpstr>
      <vt:lpstr>The Five Phases of the Nursing Process</vt:lpstr>
      <vt:lpstr>Phase #1 of the Nursing Process: Assessment</vt:lpstr>
      <vt:lpstr>Types of Assessments</vt:lpstr>
      <vt:lpstr>Important Objective and Subjective Assessment Data When Administering Drugs</vt:lpstr>
      <vt:lpstr>Pharmacology in Practice Exercise #1</vt:lpstr>
      <vt:lpstr>Phase #2 of the Nursing Process: Nursing Diagnosis</vt:lpstr>
      <vt:lpstr>Common Nursing Diagnoses Used During Drug Administration</vt:lpstr>
      <vt:lpstr>Phase #3 of the Nursing Process: Planning #1</vt:lpstr>
      <vt:lpstr>Phase #3 of the Nursing Process: Planning #2</vt:lpstr>
      <vt:lpstr>Phase #4 of the Nursing Process: Implementation #1 </vt:lpstr>
      <vt:lpstr>Phase #4 of the Nursing Process: Implementation #2</vt:lpstr>
      <vt:lpstr>Phase #4 of the Nursing Process: Implementation #3</vt:lpstr>
      <vt:lpstr>Phase #4 of the Nursing Process: Implementation #4</vt:lpstr>
      <vt:lpstr>Phase #4 of the Nursing Process: Implementation #5 </vt:lpstr>
      <vt:lpstr>Phase #4 of the Nursing Process: Implementation #6</vt:lpstr>
      <vt:lpstr>Phase #4 of the Nursing Process: Implementation #7</vt:lpstr>
      <vt:lpstr>Pharmacology in Practice Exercise #2</vt:lpstr>
      <vt:lpstr>Phase #5 of the Nursing Process: Evaluation</vt:lpstr>
      <vt:lpstr>Setting Up Nursing Interventions Based on Expected Outcomes</vt:lpstr>
      <vt:lpstr>Seeing the Big Picture: How the Five Phases of the Nursing Process Work Together in Drug Administration </vt:lpstr>
      <vt:lpstr>Turn and Talk—Case Study </vt:lpstr>
    </vt:vector>
  </TitlesOfParts>
  <Company>LWW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The Nursing Process</dc:title>
  <dc:creator>doug smock</dc:creator>
  <cp:lastModifiedBy>Paula Reeves</cp:lastModifiedBy>
  <cp:revision>560</cp:revision>
  <dcterms:created xsi:type="dcterms:W3CDTF">2014-03-13T13:46:35Z</dcterms:created>
  <dcterms:modified xsi:type="dcterms:W3CDTF">2022-07-31T19:59:30Z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ies>
</file>