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3" r:id="rId4"/>
  </p:sldMasterIdLst>
  <p:notesMasterIdLst>
    <p:notesMasterId r:id="rId24"/>
  </p:notesMasterIdLst>
  <p:handoutMasterIdLst>
    <p:handoutMasterId r:id="rId25"/>
  </p:handoutMasterIdLst>
  <p:sldIdLst>
    <p:sldId id="256" r:id="rId5"/>
    <p:sldId id="323" r:id="rId6"/>
    <p:sldId id="324" r:id="rId7"/>
    <p:sldId id="325" r:id="rId8"/>
    <p:sldId id="326" r:id="rId9"/>
    <p:sldId id="327" r:id="rId10"/>
    <p:sldId id="328" r:id="rId11"/>
    <p:sldId id="329" r:id="rId12"/>
    <p:sldId id="330" r:id="rId13"/>
    <p:sldId id="331" r:id="rId14"/>
    <p:sldId id="332" r:id="rId15"/>
    <p:sldId id="333" r:id="rId16"/>
    <p:sldId id="334" r:id="rId17"/>
    <p:sldId id="335" r:id="rId18"/>
    <p:sldId id="336" r:id="rId19"/>
    <p:sldId id="337" r:id="rId20"/>
    <p:sldId id="340" r:id="rId21"/>
    <p:sldId id="338" r:id="rId22"/>
    <p:sldId id="339" r:id="rId23"/>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mn-ea"/>
        <a:cs typeface="+mn-cs"/>
      </a:defRPr>
    </a:lvl1pPr>
    <a:lvl2pPr marL="457200" algn="l" defTabSz="457200" rtl="0" fontAlgn="base">
      <a:spcBef>
        <a:spcPct val="0"/>
      </a:spcBef>
      <a:spcAft>
        <a:spcPct val="0"/>
      </a:spcAft>
      <a:defRPr kern="1200">
        <a:solidFill>
          <a:schemeClr val="tx1"/>
        </a:solidFill>
        <a:latin typeface="Calibri" pitchFamily="34" charset="0"/>
        <a:ea typeface="+mn-ea"/>
        <a:cs typeface="+mn-cs"/>
      </a:defRPr>
    </a:lvl2pPr>
    <a:lvl3pPr marL="914400" algn="l" defTabSz="457200" rtl="0" fontAlgn="base">
      <a:spcBef>
        <a:spcPct val="0"/>
      </a:spcBef>
      <a:spcAft>
        <a:spcPct val="0"/>
      </a:spcAft>
      <a:defRPr kern="1200">
        <a:solidFill>
          <a:schemeClr val="tx1"/>
        </a:solidFill>
        <a:latin typeface="Calibri" pitchFamily="34" charset="0"/>
        <a:ea typeface="+mn-ea"/>
        <a:cs typeface="+mn-cs"/>
      </a:defRPr>
    </a:lvl3pPr>
    <a:lvl4pPr marL="1371600" algn="l" defTabSz="457200" rtl="0" fontAlgn="base">
      <a:spcBef>
        <a:spcPct val="0"/>
      </a:spcBef>
      <a:spcAft>
        <a:spcPct val="0"/>
      </a:spcAft>
      <a:defRPr kern="1200">
        <a:solidFill>
          <a:schemeClr val="tx1"/>
        </a:solidFill>
        <a:latin typeface="Calibri" pitchFamily="34" charset="0"/>
        <a:ea typeface="+mn-ea"/>
        <a:cs typeface="+mn-cs"/>
      </a:defRPr>
    </a:lvl4pPr>
    <a:lvl5pPr marL="1828800" algn="l" defTabSz="457200" rtl="0" fontAlgn="base">
      <a:spcBef>
        <a:spcPct val="0"/>
      </a:spcBef>
      <a:spcAft>
        <a:spcPct val="0"/>
      </a:spcAft>
      <a:defRPr kern="1200">
        <a:solidFill>
          <a:schemeClr val="tx1"/>
        </a:solidFill>
        <a:latin typeface="Calibri" pitchFamily="34" charset="0"/>
        <a:ea typeface="+mn-ea"/>
        <a:cs typeface="+mn-cs"/>
      </a:defRPr>
    </a:lvl5pPr>
    <a:lvl6pPr marL="2286000" algn="l" defTabSz="914400" rtl="0" eaLnBrk="1" latinLnBrk="0" hangingPunct="1">
      <a:defRPr kern="1200">
        <a:solidFill>
          <a:schemeClr val="tx1"/>
        </a:solidFill>
        <a:latin typeface="Calibri" pitchFamily="34" charset="0"/>
        <a:ea typeface="+mn-ea"/>
        <a:cs typeface="+mn-cs"/>
      </a:defRPr>
    </a:lvl6pPr>
    <a:lvl7pPr marL="2743200" algn="l" defTabSz="914400" rtl="0" eaLnBrk="1" latinLnBrk="0" hangingPunct="1">
      <a:defRPr kern="1200">
        <a:solidFill>
          <a:schemeClr val="tx1"/>
        </a:solidFill>
        <a:latin typeface="Calibri" pitchFamily="34" charset="0"/>
        <a:ea typeface="+mn-ea"/>
        <a:cs typeface="+mn-cs"/>
      </a:defRPr>
    </a:lvl7pPr>
    <a:lvl8pPr marL="3200400" algn="l" defTabSz="914400" rtl="0" eaLnBrk="1" latinLnBrk="0" hangingPunct="1">
      <a:defRPr kern="1200">
        <a:solidFill>
          <a:schemeClr val="tx1"/>
        </a:solidFill>
        <a:latin typeface="Calibri" pitchFamily="34" charset="0"/>
        <a:ea typeface="+mn-ea"/>
        <a:cs typeface="+mn-cs"/>
      </a:defRPr>
    </a:lvl8pPr>
    <a:lvl9pPr marL="3657600" algn="l" defTabSz="914400" rtl="0" eaLnBrk="1" latinLnBrk="0" hangingPunct="1">
      <a:defRPr kern="1200">
        <a:solidFill>
          <a:schemeClr val="tx1"/>
        </a:solidFill>
        <a:latin typeface="Calibri" pitchFamily="34" charset="0"/>
        <a:ea typeface="+mn-ea"/>
        <a:cs typeface="+mn-cs"/>
      </a:defRPr>
    </a:lvl9pPr>
  </p:defaultTextStyle>
  <p:extLst>
    <p:ext uri="{EFAFB233-063F-42B5-8137-9DF3F51BA10A}">
      <p15:sldGuideLst xmlns:p15="http://schemas.microsoft.com/office/powerpoint/2012/main">
        <p15:guide id="1" orient="horz">
          <p15:clr>
            <a:srgbClr val="A4A3A4"/>
          </p15:clr>
        </p15:guide>
        <p15:guide id="2" pos="288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7D8764-EFF8-D04D-8A6B-3DD2D5BA6F4E}" v="1" dt="2021-07-01T06:25:24.565"/>
    <p1510:client id="{CA73F15A-07E7-6E24-8E33-0D6B54D4208C}" v="1" dt="2021-07-01T06:24:55.7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250" autoAdjust="0"/>
    <p:restoredTop sz="93950" autoAdjust="0"/>
  </p:normalViewPr>
  <p:slideViewPr>
    <p:cSldViewPr snapToGrid="0" snapToObjects="1" showGuides="1">
      <p:cViewPr varScale="1">
        <p:scale>
          <a:sx n="81" d="100"/>
          <a:sy n="81" d="100"/>
        </p:scale>
        <p:origin x="1469" y="62"/>
      </p:cViewPr>
      <p:guideLst>
        <p:guide orient="horz"/>
        <p:guide pos="2888"/>
      </p:guideLst>
    </p:cSldViewPr>
  </p:slideViewPr>
  <p:outlineViewPr>
    <p:cViewPr>
      <p:scale>
        <a:sx n="33" d="100"/>
        <a:sy n="33" d="100"/>
      </p:scale>
      <p:origin x="0" y="11952"/>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B52235B0-F59D-4F31-85E6-EF005CCA9A57}" type="datetimeFigureOut">
              <a:rPr lang="en-US"/>
              <a:pPr>
                <a:defRPr/>
              </a:pPr>
              <a:t>7/31/2022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9F9D4C33-2821-49F8-8AA6-30CA939CFF9A}" type="slidenum">
              <a:rPr lang="en-US"/>
              <a:pPr>
                <a:defRPr/>
              </a:pPr>
              <a:t>‹#›</a:t>
            </a:fld>
            <a:endParaRPr lang="en-US" dirty="0"/>
          </a:p>
        </p:txBody>
      </p:sp>
    </p:spTree>
    <p:extLst>
      <p:ext uri="{BB962C8B-B14F-4D97-AF65-F5344CB8AC3E}">
        <p14:creationId xmlns:p14="http://schemas.microsoft.com/office/powerpoint/2010/main" val="12198536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3C443B46-3867-42B8-9B90-F0060E094AC7}" type="datetimeFigureOut">
              <a:rPr lang="en-US"/>
              <a:pPr>
                <a:defRPr/>
              </a:pPr>
              <a:t>7/31/2022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4270DF98-8515-4272-AE18-335A0D2356F1}" type="slidenum">
              <a:rPr lang="en-US"/>
              <a:pPr>
                <a:defRPr/>
              </a:pPr>
              <a:t>‹#›</a:t>
            </a:fld>
            <a:endParaRPr lang="en-US" dirty="0"/>
          </a:p>
        </p:txBody>
      </p:sp>
    </p:spTree>
    <p:extLst>
      <p:ext uri="{BB962C8B-B14F-4D97-AF65-F5344CB8AC3E}">
        <p14:creationId xmlns:p14="http://schemas.microsoft.com/office/powerpoint/2010/main" val="2223784405"/>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5" descr="ppt_opener.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81000"/>
            <a:ext cx="9144000" cy="647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1265" name="Rectangle 17"/>
          <p:cNvSpPr>
            <a:spLocks noGrp="1" noChangeArrowheads="1"/>
          </p:cNvSpPr>
          <p:nvPr>
            <p:ph type="ctrTitle"/>
          </p:nvPr>
        </p:nvSpPr>
        <p:spPr>
          <a:xfrm>
            <a:off x="1223963" y="3724275"/>
            <a:ext cx="6692900" cy="838200"/>
          </a:xfrm>
          <a:effectLst/>
        </p:spPr>
        <p:txBody>
          <a:bodyPr anchorCtr="1"/>
          <a:lstStyle>
            <a:lvl1pPr algn="ctr">
              <a:defRPr/>
            </a:lvl1pPr>
          </a:lstStyle>
          <a:p>
            <a:r>
              <a:rPr lang="en-US"/>
              <a:t>Click to edit Master title style</a:t>
            </a:r>
          </a:p>
        </p:txBody>
      </p:sp>
      <p:sp>
        <p:nvSpPr>
          <p:cNvPr id="181266" name="Rectangle 18"/>
          <p:cNvSpPr>
            <a:spLocks noGrp="1" noChangeArrowheads="1"/>
          </p:cNvSpPr>
          <p:nvPr>
            <p:ph type="subTitle" idx="1"/>
          </p:nvPr>
        </p:nvSpPr>
        <p:spPr>
          <a:xfrm>
            <a:off x="1371600" y="5307013"/>
            <a:ext cx="6400800" cy="533400"/>
          </a:xfrm>
        </p:spPr>
        <p:txBody>
          <a:bodyPr lIns="91440" tIns="45720" rIns="91440" bIns="45720"/>
          <a:lstStyle>
            <a:lvl1pPr marL="0" indent="0" algn="ctr">
              <a:buFontTx/>
              <a:buNone/>
              <a:defRPr sz="1800"/>
            </a:lvl1pPr>
          </a:lstStyle>
          <a:p>
            <a:r>
              <a:rPr lang="en-US"/>
              <a:t>Click to edit Master subtitle style</a:t>
            </a:r>
          </a:p>
        </p:txBody>
      </p:sp>
    </p:spTree>
    <p:extLst>
      <p:ext uri="{BB962C8B-B14F-4D97-AF65-F5344CB8AC3E}">
        <p14:creationId xmlns:p14="http://schemas.microsoft.com/office/powerpoint/2010/main" val="3723492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33388" y="1520675"/>
            <a:ext cx="8613775" cy="3686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230515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59693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30200" y="2346325"/>
            <a:ext cx="4230688" cy="3686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13288" y="2346325"/>
            <a:ext cx="4230687" cy="36861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39595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093755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3"/>
          <p:cNvSpPr>
            <a:spLocks noGrp="1" noChangeArrowheads="1"/>
          </p:cNvSpPr>
          <p:nvPr>
            <p:ph type="title"/>
          </p:nvPr>
        </p:nvSpPr>
        <p:spPr bwMode="auto">
          <a:xfrm>
            <a:off x="433388" y="716150"/>
            <a:ext cx="8524875" cy="388937"/>
          </a:xfrm>
          <a:prstGeom prst="rect">
            <a:avLst/>
          </a:prstGeom>
          <a:noFill/>
          <a:ln>
            <a:noFill/>
          </a:ln>
          <a:effectLst>
            <a:outerShdw blurRad="63500" dist="17961" dir="2700000" algn="ctr" rotWithShape="0">
              <a:schemeClr val="bg2">
                <a:alpha val="74998"/>
              </a:schemeClr>
            </a:outerShdw>
          </a:effectLst>
          <a:extLst>
            <a:ext uri="{FAA26D3D-D897-4be2-8F04-BA451C77F1D7}"/>
          </a:extLst>
        </p:spPr>
        <p:txBody>
          <a:bodyPr vert="horz" wrap="square" lIns="0" tIns="0" rIns="0" bIns="0" numCol="1" anchor="b" anchorCtr="0" compatLnSpc="1">
            <a:prstTxWarp prst="textNoShape">
              <a:avLst/>
            </a:prstTxWarp>
            <a:spAutoFit/>
          </a:bodyPr>
          <a:lstStyle/>
          <a:p>
            <a:pPr lvl="0"/>
            <a:r>
              <a:rPr lang="en-US"/>
              <a:t>Click to edit Master title style</a:t>
            </a:r>
          </a:p>
        </p:txBody>
      </p:sp>
      <p:sp>
        <p:nvSpPr>
          <p:cNvPr id="1027" name="Rectangle 4"/>
          <p:cNvSpPr>
            <a:spLocks noGrp="1" noChangeArrowheads="1"/>
          </p:cNvSpPr>
          <p:nvPr>
            <p:ph type="body" idx="1"/>
          </p:nvPr>
        </p:nvSpPr>
        <p:spPr bwMode="auto">
          <a:xfrm>
            <a:off x="443753" y="1499160"/>
            <a:ext cx="8613775" cy="368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Text Box 8"/>
          <p:cNvSpPr txBox="1">
            <a:spLocks noChangeArrowheads="1"/>
          </p:cNvSpPr>
          <p:nvPr userDrawn="1"/>
        </p:nvSpPr>
        <p:spPr bwMode="auto">
          <a:xfrm>
            <a:off x="6003925" y="6089650"/>
            <a:ext cx="2820988" cy="457200"/>
          </a:xfrm>
          <a:prstGeom prst="rect">
            <a:avLst/>
          </a:prstGeom>
          <a:noFill/>
          <a:ln>
            <a:noFill/>
          </a:ln>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algn="ctr" eaLnBrk="0" fontAlgn="base" hangingPunct="0">
              <a:spcBef>
                <a:spcPct val="0"/>
              </a:spcBef>
              <a:spcAft>
                <a:spcPct val="0"/>
              </a:spcAft>
              <a:defRPr sz="2400">
                <a:solidFill>
                  <a:schemeClr val="tx1"/>
                </a:solidFill>
                <a:latin typeface="Arial" charset="0"/>
              </a:defRPr>
            </a:lvl6pPr>
            <a:lvl7pPr marL="2971800" indent="-228600" algn="ctr" eaLnBrk="0" fontAlgn="base" hangingPunct="0">
              <a:spcBef>
                <a:spcPct val="0"/>
              </a:spcBef>
              <a:spcAft>
                <a:spcPct val="0"/>
              </a:spcAft>
              <a:defRPr sz="2400">
                <a:solidFill>
                  <a:schemeClr val="tx1"/>
                </a:solidFill>
                <a:latin typeface="Arial" charset="0"/>
              </a:defRPr>
            </a:lvl7pPr>
            <a:lvl8pPr marL="3429000" indent="-228600" algn="ctr" eaLnBrk="0" fontAlgn="base" hangingPunct="0">
              <a:spcBef>
                <a:spcPct val="0"/>
              </a:spcBef>
              <a:spcAft>
                <a:spcPct val="0"/>
              </a:spcAft>
              <a:defRPr sz="2400">
                <a:solidFill>
                  <a:schemeClr val="tx1"/>
                </a:solidFill>
                <a:latin typeface="Arial" charset="0"/>
              </a:defRPr>
            </a:lvl8pPr>
            <a:lvl9pPr marL="3886200" indent="-228600" algn="ctr" eaLnBrk="0" fontAlgn="base" hangingPunct="0">
              <a:spcBef>
                <a:spcPct val="0"/>
              </a:spcBef>
              <a:spcAft>
                <a:spcPct val="0"/>
              </a:spcAft>
              <a:defRPr sz="2400">
                <a:solidFill>
                  <a:schemeClr val="tx1"/>
                </a:solidFill>
                <a:latin typeface="Arial" charset="0"/>
              </a:defRPr>
            </a:lvl9pPr>
          </a:lstStyle>
          <a:p>
            <a:pPr eaLnBrk="1" hangingPunct="1">
              <a:defRPr/>
            </a:pPr>
            <a:endParaRPr lang="en-US" dirty="0">
              <a:ea typeface="+mn-ea"/>
            </a:endParaRPr>
          </a:p>
        </p:txBody>
      </p:sp>
      <p:sp>
        <p:nvSpPr>
          <p:cNvPr id="1030" name="Text Box 11"/>
          <p:cNvSpPr txBox="1">
            <a:spLocks noChangeArrowheads="1"/>
          </p:cNvSpPr>
          <p:nvPr userDrawn="1"/>
        </p:nvSpPr>
        <p:spPr bwMode="auto">
          <a:xfrm>
            <a:off x="303213" y="6581775"/>
            <a:ext cx="8840787" cy="269875"/>
          </a:xfrm>
          <a:prstGeom prst="rect">
            <a:avLst/>
          </a:prstGeom>
          <a:noFill/>
          <a:ln>
            <a:noFill/>
          </a:ln>
        </p:spPr>
        <p:txBody>
          <a:bodyPr/>
          <a:lstStyle>
            <a:lvl1pPr eaLnBrk="0" hangingPunct="0">
              <a:tabLst>
                <a:tab pos="7485063" algn="l"/>
              </a:tabLst>
              <a:defRPr sz="2400">
                <a:solidFill>
                  <a:schemeClr val="tx1"/>
                </a:solidFill>
                <a:latin typeface="Arial" charset="0"/>
              </a:defRPr>
            </a:lvl1pPr>
            <a:lvl2pPr marL="742950" indent="-285750" eaLnBrk="0" hangingPunct="0">
              <a:tabLst>
                <a:tab pos="7485063" algn="l"/>
              </a:tabLst>
              <a:defRPr sz="2400">
                <a:solidFill>
                  <a:schemeClr val="tx1"/>
                </a:solidFill>
                <a:latin typeface="Arial" charset="0"/>
              </a:defRPr>
            </a:lvl2pPr>
            <a:lvl3pPr marL="1143000" indent="-228600" eaLnBrk="0" hangingPunct="0">
              <a:tabLst>
                <a:tab pos="7485063" algn="l"/>
              </a:tabLst>
              <a:defRPr sz="2400">
                <a:solidFill>
                  <a:schemeClr val="tx1"/>
                </a:solidFill>
                <a:latin typeface="Arial" charset="0"/>
              </a:defRPr>
            </a:lvl3pPr>
            <a:lvl4pPr marL="1600200" indent="-228600" eaLnBrk="0" hangingPunct="0">
              <a:tabLst>
                <a:tab pos="7485063" algn="l"/>
              </a:tabLst>
              <a:defRPr sz="2400">
                <a:solidFill>
                  <a:schemeClr val="tx1"/>
                </a:solidFill>
                <a:latin typeface="Arial" charset="0"/>
              </a:defRPr>
            </a:lvl4pPr>
            <a:lvl5pPr marL="2057400" indent="-228600" eaLnBrk="0" hangingPunct="0">
              <a:tabLst>
                <a:tab pos="7485063" algn="l"/>
              </a:tabLst>
              <a:defRPr sz="2400">
                <a:solidFill>
                  <a:schemeClr val="tx1"/>
                </a:solidFill>
                <a:latin typeface="Arial" charset="0"/>
              </a:defRPr>
            </a:lvl5pPr>
            <a:lvl6pPr marL="2514600" indent="-228600" algn="ctr" eaLnBrk="0" fontAlgn="base" hangingPunct="0">
              <a:spcBef>
                <a:spcPct val="0"/>
              </a:spcBef>
              <a:spcAft>
                <a:spcPct val="0"/>
              </a:spcAft>
              <a:tabLst>
                <a:tab pos="7485063" algn="l"/>
              </a:tabLst>
              <a:defRPr sz="2400">
                <a:solidFill>
                  <a:schemeClr val="tx1"/>
                </a:solidFill>
                <a:latin typeface="Arial" charset="0"/>
              </a:defRPr>
            </a:lvl6pPr>
            <a:lvl7pPr marL="2971800" indent="-228600" algn="ctr" eaLnBrk="0" fontAlgn="base" hangingPunct="0">
              <a:spcBef>
                <a:spcPct val="0"/>
              </a:spcBef>
              <a:spcAft>
                <a:spcPct val="0"/>
              </a:spcAft>
              <a:tabLst>
                <a:tab pos="7485063" algn="l"/>
              </a:tabLst>
              <a:defRPr sz="2400">
                <a:solidFill>
                  <a:schemeClr val="tx1"/>
                </a:solidFill>
                <a:latin typeface="Arial" charset="0"/>
              </a:defRPr>
            </a:lvl7pPr>
            <a:lvl8pPr marL="3429000" indent="-228600" algn="ctr" eaLnBrk="0" fontAlgn="base" hangingPunct="0">
              <a:spcBef>
                <a:spcPct val="0"/>
              </a:spcBef>
              <a:spcAft>
                <a:spcPct val="0"/>
              </a:spcAft>
              <a:tabLst>
                <a:tab pos="7485063" algn="l"/>
              </a:tabLst>
              <a:defRPr sz="2400">
                <a:solidFill>
                  <a:schemeClr val="tx1"/>
                </a:solidFill>
                <a:latin typeface="Arial" charset="0"/>
              </a:defRPr>
            </a:lvl8pPr>
            <a:lvl9pPr marL="3886200" indent="-228600" algn="ctr" eaLnBrk="0" fontAlgn="base" hangingPunct="0">
              <a:spcBef>
                <a:spcPct val="0"/>
              </a:spcBef>
              <a:spcAft>
                <a:spcPct val="0"/>
              </a:spcAft>
              <a:tabLst>
                <a:tab pos="7485063" algn="l"/>
              </a:tabLst>
              <a:defRPr sz="2400">
                <a:solidFill>
                  <a:schemeClr val="tx1"/>
                </a:solidFill>
                <a:latin typeface="Arial" charset="0"/>
              </a:defRPr>
            </a:lvl9pPr>
          </a:lstStyle>
          <a:p>
            <a:pPr algn="r" eaLnBrk="1" hangingPunct="1">
              <a:spcBef>
                <a:spcPct val="50000"/>
              </a:spcBef>
              <a:defRPr/>
            </a:pPr>
            <a:endParaRPr lang="en-US" sz="1000" dirty="0">
              <a:ea typeface="+mn-ea"/>
            </a:endParaRPr>
          </a:p>
        </p:txBody>
      </p:sp>
      <p:sp>
        <p:nvSpPr>
          <p:cNvPr id="6" name="Text Box 13"/>
          <p:cNvSpPr txBox="1">
            <a:spLocks noChangeArrowheads="1"/>
          </p:cNvSpPr>
          <p:nvPr userDrawn="1"/>
        </p:nvSpPr>
        <p:spPr bwMode="auto">
          <a:xfrm>
            <a:off x="0" y="6588125"/>
            <a:ext cx="9144000" cy="269875"/>
          </a:xfrm>
          <a:prstGeom prst="rect">
            <a:avLst/>
          </a:prstGeom>
          <a:noFill/>
          <a:ln>
            <a:noFill/>
          </a:ln>
          <a:effectLst/>
        </p:spPr>
        <p:txBody>
          <a:bodyPr/>
          <a:lstStyle>
            <a:lvl1pPr algn="l" eaLnBrk="0" hangingPunct="0">
              <a:tabLst>
                <a:tab pos="7485063" algn="l"/>
              </a:tabLst>
              <a:defRPr sz="2400">
                <a:solidFill>
                  <a:schemeClr val="tx1"/>
                </a:solidFill>
                <a:latin typeface="Times New Roman" pitchFamily="18" charset="0"/>
              </a:defRPr>
            </a:lvl1pPr>
            <a:lvl2pPr algn="l" eaLnBrk="0" hangingPunct="0">
              <a:tabLst>
                <a:tab pos="7485063" algn="l"/>
              </a:tabLst>
              <a:defRPr sz="2400">
                <a:solidFill>
                  <a:schemeClr val="tx1"/>
                </a:solidFill>
                <a:latin typeface="Times New Roman" pitchFamily="18" charset="0"/>
              </a:defRPr>
            </a:lvl2pPr>
            <a:lvl3pPr algn="l" eaLnBrk="0" hangingPunct="0">
              <a:tabLst>
                <a:tab pos="7485063" algn="l"/>
              </a:tabLst>
              <a:defRPr sz="2400">
                <a:solidFill>
                  <a:schemeClr val="tx1"/>
                </a:solidFill>
                <a:latin typeface="Times New Roman" pitchFamily="18" charset="0"/>
              </a:defRPr>
            </a:lvl3pPr>
            <a:lvl4pPr algn="l" eaLnBrk="0" hangingPunct="0">
              <a:tabLst>
                <a:tab pos="7485063" algn="l"/>
              </a:tabLst>
              <a:defRPr sz="2400">
                <a:solidFill>
                  <a:schemeClr val="tx1"/>
                </a:solidFill>
                <a:latin typeface="Times New Roman" pitchFamily="18" charset="0"/>
              </a:defRPr>
            </a:lvl4pPr>
            <a:lvl5pPr algn="l" eaLnBrk="0" hangingPunct="0">
              <a:tabLst>
                <a:tab pos="7485063" algn="l"/>
              </a:tabLst>
              <a:defRPr sz="2400">
                <a:solidFill>
                  <a:schemeClr val="tx1"/>
                </a:solidFill>
                <a:latin typeface="Times New Roman" pitchFamily="18" charset="0"/>
              </a:defRPr>
            </a:lvl5pPr>
            <a:lvl6pPr eaLnBrk="0" fontAlgn="base" hangingPunct="0">
              <a:spcBef>
                <a:spcPct val="0"/>
              </a:spcBef>
              <a:spcAft>
                <a:spcPct val="0"/>
              </a:spcAft>
              <a:tabLst>
                <a:tab pos="7485063" algn="l"/>
              </a:tabLst>
              <a:defRPr sz="2400">
                <a:solidFill>
                  <a:schemeClr val="tx1"/>
                </a:solidFill>
                <a:latin typeface="Times New Roman" pitchFamily="18" charset="0"/>
              </a:defRPr>
            </a:lvl6pPr>
            <a:lvl7pPr eaLnBrk="0" fontAlgn="base" hangingPunct="0">
              <a:spcBef>
                <a:spcPct val="0"/>
              </a:spcBef>
              <a:spcAft>
                <a:spcPct val="0"/>
              </a:spcAft>
              <a:tabLst>
                <a:tab pos="7485063" algn="l"/>
              </a:tabLst>
              <a:defRPr sz="2400">
                <a:solidFill>
                  <a:schemeClr val="tx1"/>
                </a:solidFill>
                <a:latin typeface="Times New Roman" pitchFamily="18" charset="0"/>
              </a:defRPr>
            </a:lvl7pPr>
            <a:lvl8pPr eaLnBrk="0" fontAlgn="base" hangingPunct="0">
              <a:spcBef>
                <a:spcPct val="0"/>
              </a:spcBef>
              <a:spcAft>
                <a:spcPct val="0"/>
              </a:spcAft>
              <a:tabLst>
                <a:tab pos="7485063" algn="l"/>
              </a:tabLst>
              <a:defRPr sz="2400">
                <a:solidFill>
                  <a:schemeClr val="tx1"/>
                </a:solidFill>
                <a:latin typeface="Times New Roman" pitchFamily="18" charset="0"/>
              </a:defRPr>
            </a:lvl8pPr>
            <a:lvl9pPr eaLnBrk="0" fontAlgn="base" hangingPunct="0">
              <a:spcBef>
                <a:spcPct val="0"/>
              </a:spcBef>
              <a:spcAft>
                <a:spcPct val="0"/>
              </a:spcAft>
              <a:tabLst>
                <a:tab pos="7485063" algn="l"/>
              </a:tabLst>
              <a:defRPr sz="2400">
                <a:solidFill>
                  <a:schemeClr val="tx1"/>
                </a:solidFill>
                <a:latin typeface="Times New Roman" pitchFamily="18" charset="0"/>
              </a:defRPr>
            </a:lvl9pPr>
          </a:lstStyle>
          <a:p>
            <a:pPr algn="ctr">
              <a:defRPr/>
            </a:pPr>
            <a:r>
              <a:rPr lang="en-US" sz="1000" dirty="0">
                <a:latin typeface="Arial" pitchFamily="34" charset="0"/>
                <a:ea typeface="ＭＳ Ｐゴシック" pitchFamily="34" charset="-128"/>
                <a:cs typeface="Arial" pitchFamily="34" charset="0"/>
              </a:rPr>
              <a:t>Copyright © 2022 Wolters Kluwer · All Rights Reserved</a:t>
            </a:r>
          </a:p>
        </p:txBody>
      </p:sp>
      <p:cxnSp>
        <p:nvCxnSpPr>
          <p:cNvPr id="7" name="Straight Connector 6"/>
          <p:cNvCxnSpPr/>
          <p:nvPr userDrawn="1"/>
        </p:nvCxnSpPr>
        <p:spPr>
          <a:xfrm>
            <a:off x="0" y="1158875"/>
            <a:ext cx="9144000" cy="0"/>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pic>
        <p:nvPicPr>
          <p:cNvPr id="1032" name="Picture 14" descr="WK_CMYK.jpg"/>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457200" y="6600825"/>
            <a:ext cx="1317625"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723467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Lst>
  <p:hf hdr="0" ftr="0" dt="0"/>
  <p:txStyles>
    <p:titleStyle>
      <a:lvl1pPr algn="l" rtl="0" eaLnBrk="0" fontAlgn="base" hangingPunct="0">
        <a:lnSpc>
          <a:spcPct val="90000"/>
        </a:lnSpc>
        <a:spcBef>
          <a:spcPct val="0"/>
        </a:spcBef>
        <a:spcAft>
          <a:spcPct val="0"/>
        </a:spcAft>
        <a:defRPr sz="2800" b="1">
          <a:solidFill>
            <a:srgbClr val="186EC4"/>
          </a:solidFill>
          <a:latin typeface="+mj-lt"/>
          <a:ea typeface="ヒラギノ角ゴ Pro W3" charset="0"/>
          <a:cs typeface="+mj-cs"/>
        </a:defRPr>
      </a:lvl1pPr>
      <a:lvl2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2pPr>
      <a:lvl3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3pPr>
      <a:lvl4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4pPr>
      <a:lvl5pPr algn="l" rtl="0" eaLnBrk="0" fontAlgn="base" hangingPunct="0">
        <a:lnSpc>
          <a:spcPct val="90000"/>
        </a:lnSpc>
        <a:spcBef>
          <a:spcPct val="0"/>
        </a:spcBef>
        <a:spcAft>
          <a:spcPct val="0"/>
        </a:spcAft>
        <a:defRPr sz="2800" b="1">
          <a:solidFill>
            <a:srgbClr val="186EC4"/>
          </a:solidFill>
          <a:latin typeface="Verdana" pitchFamily="34" charset="0"/>
          <a:ea typeface="ヒラギノ角ゴ Pro W3" charset="0"/>
        </a:defRPr>
      </a:lvl5pPr>
      <a:lvl6pPr marL="457200" algn="l" rtl="0" fontAlgn="base">
        <a:lnSpc>
          <a:spcPct val="90000"/>
        </a:lnSpc>
        <a:spcBef>
          <a:spcPct val="0"/>
        </a:spcBef>
        <a:spcAft>
          <a:spcPct val="0"/>
        </a:spcAft>
        <a:defRPr sz="2800" b="1">
          <a:solidFill>
            <a:srgbClr val="186EC4"/>
          </a:solidFill>
          <a:latin typeface="Verdana" pitchFamily="34" charset="0"/>
        </a:defRPr>
      </a:lvl6pPr>
      <a:lvl7pPr marL="914400" algn="l" rtl="0" fontAlgn="base">
        <a:lnSpc>
          <a:spcPct val="90000"/>
        </a:lnSpc>
        <a:spcBef>
          <a:spcPct val="0"/>
        </a:spcBef>
        <a:spcAft>
          <a:spcPct val="0"/>
        </a:spcAft>
        <a:defRPr sz="2800" b="1">
          <a:solidFill>
            <a:srgbClr val="186EC4"/>
          </a:solidFill>
          <a:latin typeface="Verdana" pitchFamily="34" charset="0"/>
        </a:defRPr>
      </a:lvl7pPr>
      <a:lvl8pPr marL="1371600" algn="l" rtl="0" fontAlgn="base">
        <a:lnSpc>
          <a:spcPct val="90000"/>
        </a:lnSpc>
        <a:spcBef>
          <a:spcPct val="0"/>
        </a:spcBef>
        <a:spcAft>
          <a:spcPct val="0"/>
        </a:spcAft>
        <a:defRPr sz="2800" b="1">
          <a:solidFill>
            <a:srgbClr val="186EC4"/>
          </a:solidFill>
          <a:latin typeface="Verdana" pitchFamily="34" charset="0"/>
        </a:defRPr>
      </a:lvl8pPr>
      <a:lvl9pPr marL="1828800" algn="l" rtl="0" fontAlgn="base">
        <a:lnSpc>
          <a:spcPct val="90000"/>
        </a:lnSpc>
        <a:spcBef>
          <a:spcPct val="0"/>
        </a:spcBef>
        <a:spcAft>
          <a:spcPct val="0"/>
        </a:spcAft>
        <a:defRPr sz="2800" b="1">
          <a:solidFill>
            <a:srgbClr val="186EC4"/>
          </a:solidFill>
          <a:latin typeface="Verdana" pitchFamily="34" charset="0"/>
        </a:defRPr>
      </a:lvl9pPr>
    </p:titleStyle>
    <p:bodyStyle>
      <a:lvl1pPr marL="342900" indent="-342900" algn="l" rtl="0" eaLnBrk="0" fontAlgn="base" hangingPunct="0">
        <a:lnSpc>
          <a:spcPct val="90000"/>
        </a:lnSpc>
        <a:spcBef>
          <a:spcPct val="60000"/>
        </a:spcBef>
        <a:spcAft>
          <a:spcPct val="0"/>
        </a:spcAft>
        <a:buClr>
          <a:srgbClr val="CC9900"/>
        </a:buClr>
        <a:buFont typeface="Wingdings" panose="05000000000000000000" pitchFamily="2" charset="2"/>
        <a:buChar char="v"/>
        <a:defRPr sz="2400">
          <a:solidFill>
            <a:schemeClr val="tx1"/>
          </a:solidFill>
          <a:latin typeface="+mn-lt"/>
          <a:ea typeface="ヒラギノ角ゴ Pro W3" charset="0"/>
          <a:cs typeface="+mn-cs"/>
        </a:defRPr>
      </a:lvl1pPr>
      <a:lvl2pPr marL="862013" indent="-404813" algn="l" rtl="0" eaLnBrk="0" fontAlgn="base" hangingPunct="0">
        <a:lnSpc>
          <a:spcPct val="90000"/>
        </a:lnSpc>
        <a:spcBef>
          <a:spcPct val="60000"/>
        </a:spcBef>
        <a:spcAft>
          <a:spcPct val="0"/>
        </a:spcAft>
        <a:buClr>
          <a:srgbClr val="CC9900"/>
        </a:buClr>
        <a:buFont typeface="Courier New" panose="02070309020205020404" pitchFamily="49" charset="0"/>
        <a:buChar char="o"/>
        <a:defRPr sz="2400">
          <a:solidFill>
            <a:schemeClr val="tx1"/>
          </a:solidFill>
          <a:latin typeface="+mn-lt"/>
          <a:ea typeface="ヒラギノ角ゴ Pro W3" charset="0"/>
        </a:defRPr>
      </a:lvl2pPr>
      <a:lvl3pPr marL="1204913" indent="-228600" algn="l" rtl="0" eaLnBrk="0" fontAlgn="base" hangingPunct="0">
        <a:lnSpc>
          <a:spcPct val="90000"/>
        </a:lnSpc>
        <a:spcBef>
          <a:spcPct val="60000"/>
        </a:spcBef>
        <a:spcAft>
          <a:spcPct val="0"/>
        </a:spcAft>
        <a:buClr>
          <a:srgbClr val="CC9900"/>
        </a:buClr>
        <a:buFont typeface="Wingdings" panose="05000000000000000000" pitchFamily="2" charset="2"/>
        <a:buChar char="§"/>
        <a:defRPr sz="2400">
          <a:solidFill>
            <a:schemeClr val="tx1"/>
          </a:solidFill>
          <a:latin typeface="+mn-lt"/>
          <a:ea typeface="ヒラギノ角ゴ Pro W3" charset="0"/>
        </a:defRPr>
      </a:lvl3pPr>
      <a:lvl4pPr marL="1600200" indent="-228600" algn="l" rtl="0" eaLnBrk="0" fontAlgn="base" hangingPunct="0">
        <a:lnSpc>
          <a:spcPct val="90000"/>
        </a:lnSpc>
        <a:spcBef>
          <a:spcPct val="60000"/>
        </a:spcBef>
        <a:spcAft>
          <a:spcPct val="0"/>
        </a:spcAft>
        <a:buClr>
          <a:srgbClr val="CC9900"/>
        </a:buClr>
        <a:buFont typeface="Wingdings" panose="05000000000000000000" pitchFamily="2" charset="2"/>
        <a:buChar char="Ø"/>
        <a:defRPr sz="2400">
          <a:solidFill>
            <a:schemeClr val="tx1"/>
          </a:solidFill>
          <a:latin typeface="+mn-lt"/>
          <a:ea typeface="ヒラギノ角ゴ Pro W3" charset="0"/>
        </a:defRPr>
      </a:lvl4pPr>
      <a:lvl5pPr marL="2057400" indent="-228600" algn="l" rtl="0" eaLnBrk="0" fontAlgn="base" hangingPunct="0">
        <a:lnSpc>
          <a:spcPct val="90000"/>
        </a:lnSpc>
        <a:spcBef>
          <a:spcPct val="60000"/>
        </a:spcBef>
        <a:spcAft>
          <a:spcPct val="0"/>
        </a:spcAft>
        <a:buClr>
          <a:srgbClr val="CC9900"/>
        </a:buClr>
        <a:buChar char="•"/>
        <a:defRPr sz="2400">
          <a:solidFill>
            <a:schemeClr val="tx1"/>
          </a:solidFill>
          <a:latin typeface="+mn-lt"/>
          <a:ea typeface="ヒラギノ角ゴ Pro W3" charset="0"/>
        </a:defRPr>
      </a:lvl5pPr>
      <a:lvl6pPr marL="2514600" indent="-228600" algn="l" rtl="0" fontAlgn="base">
        <a:lnSpc>
          <a:spcPct val="90000"/>
        </a:lnSpc>
        <a:spcBef>
          <a:spcPct val="60000"/>
        </a:spcBef>
        <a:spcAft>
          <a:spcPct val="0"/>
        </a:spcAft>
        <a:buClr>
          <a:srgbClr val="CC9900"/>
        </a:buClr>
        <a:buChar char="•"/>
        <a:defRPr sz="2200">
          <a:solidFill>
            <a:schemeClr val="tx1"/>
          </a:solidFill>
          <a:latin typeface="+mn-lt"/>
        </a:defRPr>
      </a:lvl6pPr>
      <a:lvl7pPr marL="2971800" indent="-228600" algn="l" rtl="0" fontAlgn="base">
        <a:lnSpc>
          <a:spcPct val="90000"/>
        </a:lnSpc>
        <a:spcBef>
          <a:spcPct val="60000"/>
        </a:spcBef>
        <a:spcAft>
          <a:spcPct val="0"/>
        </a:spcAft>
        <a:buClr>
          <a:srgbClr val="CC9900"/>
        </a:buClr>
        <a:buChar char="•"/>
        <a:defRPr sz="2200">
          <a:solidFill>
            <a:schemeClr val="tx1"/>
          </a:solidFill>
          <a:latin typeface="+mn-lt"/>
        </a:defRPr>
      </a:lvl7pPr>
      <a:lvl8pPr marL="3429000" indent="-228600" algn="l" rtl="0" fontAlgn="base">
        <a:lnSpc>
          <a:spcPct val="90000"/>
        </a:lnSpc>
        <a:spcBef>
          <a:spcPct val="60000"/>
        </a:spcBef>
        <a:spcAft>
          <a:spcPct val="0"/>
        </a:spcAft>
        <a:buClr>
          <a:srgbClr val="CC9900"/>
        </a:buClr>
        <a:buChar char="•"/>
        <a:defRPr sz="2200">
          <a:solidFill>
            <a:schemeClr val="tx1"/>
          </a:solidFill>
          <a:latin typeface="+mn-lt"/>
        </a:defRPr>
      </a:lvl8pPr>
      <a:lvl9pPr marL="3886200" indent="-228600" algn="l" rtl="0" fontAlgn="base">
        <a:lnSpc>
          <a:spcPct val="90000"/>
        </a:lnSpc>
        <a:spcBef>
          <a:spcPct val="60000"/>
        </a:spcBef>
        <a:spcAft>
          <a:spcPct val="0"/>
        </a:spcAft>
        <a:buClr>
          <a:srgbClr val="CC9900"/>
        </a:buClr>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38250" y="1955464"/>
            <a:ext cx="6692900" cy="3314120"/>
          </a:xfrm>
        </p:spPr>
        <p:txBody>
          <a:bodyPr/>
          <a:lstStyle/>
          <a:p>
            <a:r>
              <a:rPr lang="en-US" dirty="0">
                <a:solidFill>
                  <a:schemeClr val="tx1"/>
                </a:solidFill>
                <a:latin typeface="Trebuchet MS" panose="020B0603020202020204" pitchFamily="34" charset="0"/>
              </a:rPr>
              <a:t>Introduction to Clinical Pharmacology</a:t>
            </a:r>
            <a:br>
              <a:rPr lang="en-US" dirty="0">
                <a:solidFill>
                  <a:schemeClr val="tx1"/>
                </a:solidFill>
                <a:latin typeface="Trebuchet MS" panose="020B0603020202020204" pitchFamily="34" charset="0"/>
              </a:rPr>
            </a:br>
            <a:br>
              <a:rPr lang="en-US" dirty="0">
                <a:solidFill>
                  <a:schemeClr val="tx1"/>
                </a:solidFill>
                <a:latin typeface="Trebuchet MS" panose="020B0603020202020204" pitchFamily="34" charset="0"/>
              </a:rPr>
            </a:br>
            <a:r>
              <a:rPr lang="en-US" dirty="0">
                <a:solidFill>
                  <a:schemeClr val="tx1"/>
                </a:solidFill>
                <a:latin typeface="Trebuchet MS" panose="020B0603020202020204" pitchFamily="34" charset="0"/>
              </a:rPr>
              <a:t>Chapter 5</a:t>
            </a:r>
            <a:br>
              <a:rPr lang="en-US" dirty="0">
                <a:solidFill>
                  <a:schemeClr val="tx1"/>
                </a:solidFill>
                <a:latin typeface="Trebuchet MS" panose="020B0603020202020204" pitchFamily="34" charset="0"/>
              </a:rPr>
            </a:br>
            <a:r>
              <a:rPr lang="en-US" dirty="0">
                <a:solidFill>
                  <a:schemeClr val="tx1"/>
                </a:solidFill>
                <a:latin typeface="Trebuchet MS" panose="020B0603020202020204" pitchFamily="34" charset="0"/>
              </a:rPr>
              <a:t>Client and Family Teaching</a:t>
            </a:r>
            <a:br>
              <a:rPr lang="en-US" dirty="0">
                <a:solidFill>
                  <a:schemeClr val="tx1"/>
                </a:solidFill>
                <a:latin typeface="Trebuchet MS" panose="020B0603020202020204" pitchFamily="34" charset="0"/>
              </a:rPr>
            </a:br>
            <a:br>
              <a:rPr lang="en-US" dirty="0">
                <a:solidFill>
                  <a:schemeClr val="tx1"/>
                </a:solidFill>
                <a:latin typeface="Trebuchet MS" panose="020B0603020202020204" pitchFamily="34" charset="0"/>
              </a:rPr>
            </a:br>
            <a:r>
              <a:rPr lang="en-US" dirty="0">
                <a:solidFill>
                  <a:schemeClr val="tx1"/>
                </a:solidFill>
                <a:latin typeface="Trebuchet MS" panose="020B0603020202020204" pitchFamily="34" charset="0"/>
              </a:rPr>
              <a:t>Paula Reeves BSN, RN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388" y="717289"/>
            <a:ext cx="8524875" cy="387798"/>
          </a:xfrm>
        </p:spPr>
        <p:txBody>
          <a:bodyPr/>
          <a:lstStyle/>
          <a:p>
            <a:r>
              <a:rPr lang="en-US" dirty="0">
                <a:latin typeface="Trebuchet MS" panose="020B0603020202020204" pitchFamily="34" charset="0"/>
                <a:cs typeface="Trebuchet MS"/>
              </a:rPr>
              <a:t>Pharmacology in Practice Exercise</a:t>
            </a:r>
            <a:endParaRPr lang="en-IN" dirty="0">
              <a:latin typeface="Trebuchet MS" panose="020B0603020202020204" pitchFamily="34" charset="0"/>
            </a:endParaRPr>
          </a:p>
        </p:txBody>
      </p:sp>
      <p:sp>
        <p:nvSpPr>
          <p:cNvPr id="3" name="Content Placeholder 2"/>
          <p:cNvSpPr>
            <a:spLocks noGrp="1"/>
          </p:cNvSpPr>
          <p:nvPr>
            <p:ph sz="half" idx="1"/>
          </p:nvPr>
        </p:nvSpPr>
        <p:spPr>
          <a:xfrm>
            <a:off x="330199" y="1477962"/>
            <a:ext cx="8164871" cy="3686175"/>
          </a:xfrm>
        </p:spPr>
        <p:txBody>
          <a:bodyPr/>
          <a:lstStyle/>
          <a:p>
            <a:r>
              <a:rPr lang="en-US" sz="2000" dirty="0">
                <a:latin typeface="Trebuchet MS" panose="020B0603020202020204" pitchFamily="34" charset="0"/>
              </a:rPr>
              <a:t>An 86-year-old client is seen at an urgent care center for sudden heartburn. Which of the following statements made by the assigned nurse demonstrates the use of client-centered care concepts?</a:t>
            </a:r>
          </a:p>
          <a:p>
            <a:r>
              <a:rPr lang="en-US" sz="2000" dirty="0">
                <a:latin typeface="Trebuchet MS" panose="020B0603020202020204" pitchFamily="34" charset="0"/>
              </a:rPr>
              <a:t>“Did you try to fix this at home first?”</a:t>
            </a:r>
          </a:p>
          <a:p>
            <a:r>
              <a:rPr lang="en-US" sz="2000" dirty="0">
                <a:latin typeface="Trebuchet MS" panose="020B0603020202020204" pitchFamily="34" charset="0"/>
              </a:rPr>
              <a:t>“The doctor will be in soon to give you a recommendation.” </a:t>
            </a:r>
          </a:p>
          <a:p>
            <a:r>
              <a:rPr lang="en-US" sz="2000" dirty="0">
                <a:latin typeface="Trebuchet MS" panose="020B0603020202020204" pitchFamily="34" charset="0"/>
              </a:rPr>
              <a:t>“Why didn’t you just go see your own doctor in the morning?”</a:t>
            </a:r>
          </a:p>
          <a:p>
            <a:r>
              <a:rPr lang="en-US" sz="2000" dirty="0">
                <a:latin typeface="Trebuchet MS" panose="020B0603020202020204" pitchFamily="34" charset="0"/>
              </a:rPr>
              <a:t>“You can treat this with over-the-counter medication.”</a:t>
            </a:r>
          </a:p>
          <a:p>
            <a:endParaRPr lang="en-US" sz="2000" dirty="0">
              <a:latin typeface="Trebuchet MS" panose="020B0603020202020204" pitchFamily="34" charset="0"/>
            </a:endParaRPr>
          </a:p>
          <a:p>
            <a:endParaRPr lang="en-IN" sz="2000" dirty="0">
              <a:latin typeface="Trebuchet MS" panose="020B0603020202020204" pitchFamily="34" charset="0"/>
            </a:endParaRPr>
          </a:p>
        </p:txBody>
      </p:sp>
      <p:pic>
        <p:nvPicPr>
          <p:cNvPr id="8" name="Content Placeholder 7" descr="This Picture Describes about the Pharmacology in Practice Exercise"/>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bwMode="auto">
          <a:xfrm>
            <a:off x="6683399" y="4925961"/>
            <a:ext cx="2274864" cy="15199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5709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388" y="329490"/>
            <a:ext cx="8524875" cy="775597"/>
          </a:xfrm>
        </p:spPr>
        <p:txBody>
          <a:bodyPr/>
          <a:lstStyle/>
          <a:p>
            <a:r>
              <a:rPr lang="en-US" altLang="en-US" dirty="0">
                <a:latin typeface="Trebuchet MS" panose="020B0603020202020204" pitchFamily="34" charset="0"/>
                <a:ea typeface="Trebuchet MS" pitchFamily="34" charset="0"/>
                <a:cs typeface="Trebuchet MS" pitchFamily="34" charset="0"/>
              </a:rPr>
              <a:t>Step 3: Use of the Nursing Process to Supply the Client With Information #1</a:t>
            </a:r>
            <a:endParaRPr lang="en-IN" dirty="0">
              <a:latin typeface="Trebuchet MS" panose="020B0603020202020204" pitchFamily="34" charset="0"/>
            </a:endParaRPr>
          </a:p>
        </p:txBody>
      </p:sp>
      <p:sp>
        <p:nvSpPr>
          <p:cNvPr id="3" name="Content Placeholder 2"/>
          <p:cNvSpPr>
            <a:spLocks noGrp="1"/>
          </p:cNvSpPr>
          <p:nvPr>
            <p:ph sz="half" idx="1"/>
          </p:nvPr>
        </p:nvSpPr>
        <p:spPr>
          <a:xfrm>
            <a:off x="212213" y="1579409"/>
            <a:ext cx="4230688" cy="3686175"/>
          </a:xfrm>
        </p:spPr>
        <p:txBody>
          <a:bodyPr/>
          <a:lstStyle/>
          <a:p>
            <a:r>
              <a:rPr lang="en-US" altLang="en-US" sz="2400" dirty="0">
                <a:latin typeface="Trebuchet MS" panose="020B0603020202020204" pitchFamily="34" charset="0"/>
              </a:rPr>
              <a:t>Assessment</a:t>
            </a:r>
          </a:p>
          <a:p>
            <a:pPr lvl="1"/>
            <a:r>
              <a:rPr lang="en-US" altLang="en-US" sz="2000" dirty="0">
                <a:latin typeface="Trebuchet MS" panose="020B0603020202020204" pitchFamily="34" charset="0"/>
              </a:rPr>
              <a:t>Gather data </a:t>
            </a:r>
          </a:p>
          <a:p>
            <a:pPr lvl="1"/>
            <a:r>
              <a:rPr lang="en-US" altLang="en-US" sz="2000" dirty="0">
                <a:latin typeface="Trebuchet MS" panose="020B0603020202020204" pitchFamily="34" charset="0"/>
              </a:rPr>
              <a:t>Develop an effective teaching plan</a:t>
            </a:r>
          </a:p>
          <a:p>
            <a:pPr lvl="1"/>
            <a:r>
              <a:rPr lang="en-US" altLang="en-US" sz="2000" dirty="0">
                <a:latin typeface="Trebuchet MS" panose="020B0603020202020204" pitchFamily="34" charset="0"/>
              </a:rPr>
              <a:t>Assess individual</a:t>
            </a:r>
            <a:r>
              <a:rPr lang="ja-JP" altLang="en-US" sz="2000">
                <a:latin typeface="Trebuchet MS" panose="020B0603020202020204" pitchFamily="34" charset="0"/>
              </a:rPr>
              <a:t>’</a:t>
            </a:r>
            <a:r>
              <a:rPr lang="en-US" altLang="ja-JP" sz="2000" dirty="0">
                <a:latin typeface="Trebuchet MS" panose="020B0603020202020204" pitchFamily="34" charset="0"/>
              </a:rPr>
              <a:t>s learning ability</a:t>
            </a:r>
          </a:p>
          <a:p>
            <a:pPr lvl="1"/>
            <a:r>
              <a:rPr lang="en-US" altLang="en-US" sz="2000" dirty="0">
                <a:latin typeface="Trebuchet MS" panose="020B0603020202020204" pitchFamily="34" charset="0"/>
              </a:rPr>
              <a:t>Determine purpose of assessment</a:t>
            </a:r>
          </a:p>
          <a:p>
            <a:endParaRPr lang="en-IN" sz="2400" dirty="0">
              <a:latin typeface="Trebuchet MS" panose="020B0603020202020204" pitchFamily="34" charset="0"/>
            </a:endParaRPr>
          </a:p>
        </p:txBody>
      </p:sp>
      <p:pic>
        <p:nvPicPr>
          <p:cNvPr id="8" name="Content Placeholder 7" descr="This Picture Describes about the Step 3: Use of the Nursing Process to Supply the Client With Information"/>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bwMode="auto">
          <a:xfrm>
            <a:off x="4805054" y="1979022"/>
            <a:ext cx="3663696" cy="244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3825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329490"/>
            <a:ext cx="8524875" cy="775597"/>
          </a:xfrm>
        </p:spPr>
        <p:txBody>
          <a:bodyPr/>
          <a:lstStyle/>
          <a:p>
            <a:r>
              <a:rPr lang="en-US" altLang="en-US" dirty="0">
                <a:latin typeface="Trebuchet MS" panose="020B0603020202020204" pitchFamily="34" charset="0"/>
                <a:ea typeface="Trebuchet MS" pitchFamily="34" charset="0"/>
                <a:cs typeface="Trebuchet MS" pitchFamily="34" charset="0"/>
              </a:rPr>
              <a:t>Step 3: Use of the Nursing Process to Supply the Client With Information #2</a:t>
            </a:r>
            <a:endParaRPr lang="en-IN" dirty="0">
              <a:latin typeface="Trebuchet MS" panose="020B0603020202020204" pitchFamily="34" charset="0"/>
            </a:endParaRPr>
          </a:p>
        </p:txBody>
      </p:sp>
      <p:sp>
        <p:nvSpPr>
          <p:cNvPr id="3" name="Content Placeholder 2"/>
          <p:cNvSpPr>
            <a:spLocks noGrp="1"/>
          </p:cNvSpPr>
          <p:nvPr>
            <p:ph sz="half" idx="1"/>
          </p:nvPr>
        </p:nvSpPr>
        <p:spPr>
          <a:xfrm>
            <a:off x="330200" y="1505672"/>
            <a:ext cx="4772742" cy="3686175"/>
          </a:xfrm>
        </p:spPr>
        <p:txBody>
          <a:bodyPr/>
          <a:lstStyle/>
          <a:p>
            <a:r>
              <a:rPr lang="en-US" altLang="en-US" sz="2400" dirty="0">
                <a:latin typeface="Trebuchet MS" panose="020B0603020202020204" pitchFamily="34" charset="0"/>
              </a:rPr>
              <a:t>Good Health Communication</a:t>
            </a:r>
          </a:p>
          <a:p>
            <a:r>
              <a:rPr lang="en-US" altLang="en-US" sz="2400" dirty="0">
                <a:latin typeface="Trebuchet MS" panose="020B0603020202020204" pitchFamily="34" charset="0"/>
              </a:rPr>
              <a:t>Assessment</a:t>
            </a:r>
          </a:p>
          <a:p>
            <a:pPr lvl="1"/>
            <a:r>
              <a:rPr lang="en-US" altLang="en-US" sz="2000" dirty="0">
                <a:latin typeface="Trebuchet MS" panose="020B0603020202020204" pitchFamily="34" charset="0"/>
              </a:rPr>
              <a:t>Assess the client’s ability to communicate, language preference, and health literacy skills</a:t>
            </a:r>
          </a:p>
          <a:p>
            <a:pPr lvl="1"/>
            <a:r>
              <a:rPr lang="en-US" altLang="en-US" sz="2000" dirty="0">
                <a:latin typeface="Trebuchet MS" panose="020B0603020202020204" pitchFamily="34" charset="0"/>
              </a:rPr>
              <a:t>Utilize cultural competency </a:t>
            </a:r>
          </a:p>
          <a:p>
            <a:pPr lvl="1"/>
            <a:r>
              <a:rPr lang="en-US" altLang="en-US" sz="2000" dirty="0">
                <a:latin typeface="Trebuchet MS" panose="020B0603020202020204" pitchFamily="34" charset="0"/>
              </a:rPr>
              <a:t>Provide the opportunity to “teach back” to assess</a:t>
            </a:r>
            <a:endParaRPr lang="en-US" altLang="en-US" sz="2400" dirty="0">
              <a:latin typeface="Trebuchet MS" panose="020B0603020202020204" pitchFamily="34" charset="0"/>
            </a:endParaRPr>
          </a:p>
          <a:p>
            <a:endParaRPr lang="en-IN" sz="2400" dirty="0">
              <a:latin typeface="Trebuchet MS" panose="020B0603020202020204" pitchFamily="34" charset="0"/>
            </a:endParaRPr>
          </a:p>
        </p:txBody>
      </p:sp>
      <p:pic>
        <p:nvPicPr>
          <p:cNvPr id="5" name="Picture 2" descr="This Picture Describes about the Step 3: Use of the Nursing Process to Supply the Client With Information"/>
          <p:cNvPicPr>
            <a:picLocks noGrp="1" noChangeAspect="1" noChangeArrowheads="1"/>
          </p:cNvPicPr>
          <p:nvPr>
            <p:ph sz="half" idx="2"/>
          </p:nvPr>
        </p:nvPicPr>
        <p:blipFill>
          <a:blip r:embed="rId2">
            <a:extLst>
              <a:ext uri="{28A0092B-C50C-407E-A947-70E740481C1C}">
                <a14:useLocalDpi xmlns:a14="http://schemas.microsoft.com/office/drawing/2010/main"/>
              </a:ext>
            </a:extLst>
          </a:blip>
          <a:srcRect/>
          <a:stretch>
            <a:fillRect/>
          </a:stretch>
        </p:blipFill>
        <p:spPr>
          <a:xfrm>
            <a:off x="4989995" y="1623654"/>
            <a:ext cx="3564070" cy="4468857"/>
          </a:xfrm>
        </p:spPr>
      </p:pic>
    </p:spTree>
    <p:extLst>
      <p:ext uri="{BB962C8B-B14F-4D97-AF65-F5344CB8AC3E}">
        <p14:creationId xmlns:p14="http://schemas.microsoft.com/office/powerpoint/2010/main" val="29710011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329490"/>
            <a:ext cx="8524875" cy="775597"/>
          </a:xfrm>
        </p:spPr>
        <p:txBody>
          <a:bodyPr/>
          <a:lstStyle/>
          <a:p>
            <a:r>
              <a:rPr lang="en-US" altLang="en-US" dirty="0">
                <a:latin typeface="Trebuchet MS" panose="020B0603020202020204" pitchFamily="34" charset="0"/>
                <a:ea typeface="Trebuchet MS" pitchFamily="34" charset="0"/>
                <a:cs typeface="Trebuchet MS" pitchFamily="34" charset="0"/>
              </a:rPr>
              <a:t>Step 3: Use of the Nursing Process to Supply the Client With Information #3</a:t>
            </a:r>
            <a:endParaRPr lang="en-IN" dirty="0">
              <a:latin typeface="Trebuchet MS" panose="020B0603020202020204" pitchFamily="34" charset="0"/>
            </a:endParaRPr>
          </a:p>
        </p:txBody>
      </p:sp>
      <p:pic>
        <p:nvPicPr>
          <p:cNvPr id="5" name="Picture 2" descr="This Picture Describes about the Step 3: Use of the Nursing Process to Supply the Client With Information"/>
          <p:cNvPicPr>
            <a:picLocks noGrp="1" noChangeAspect="1" noChangeArrowheads="1"/>
          </p:cNvPicPr>
          <p:nvPr>
            <p:ph sz="half" idx="1"/>
          </p:nvPr>
        </p:nvPicPr>
        <p:blipFill>
          <a:blip r:embed="rId2" cstate="screen">
            <a:extLst>
              <a:ext uri="{28A0092B-C50C-407E-A947-70E740481C1C}">
                <a14:useLocalDpi xmlns:a14="http://schemas.microsoft.com/office/drawing/2010/main"/>
              </a:ext>
            </a:extLst>
          </a:blip>
          <a:srcRect/>
          <a:stretch>
            <a:fillRect/>
          </a:stretch>
        </p:blipFill>
        <p:spPr>
          <a:xfrm>
            <a:off x="433388" y="2129553"/>
            <a:ext cx="3657600" cy="2438400"/>
          </a:xfrm>
        </p:spPr>
      </p:pic>
      <p:sp>
        <p:nvSpPr>
          <p:cNvPr id="4" name="Content Placeholder 3"/>
          <p:cNvSpPr>
            <a:spLocks noGrp="1"/>
          </p:cNvSpPr>
          <p:nvPr>
            <p:ph sz="half" idx="2"/>
          </p:nvPr>
        </p:nvSpPr>
        <p:spPr>
          <a:xfrm>
            <a:off x="4584700" y="1461422"/>
            <a:ext cx="4230687" cy="3686175"/>
          </a:xfrm>
        </p:spPr>
        <p:txBody>
          <a:bodyPr/>
          <a:lstStyle/>
          <a:p>
            <a:r>
              <a:rPr lang="en-US" altLang="en-US" sz="2400" dirty="0">
                <a:latin typeface="Trebuchet MS" panose="020B0603020202020204" pitchFamily="34" charset="0"/>
              </a:rPr>
              <a:t>Nursing Diagnoses</a:t>
            </a:r>
          </a:p>
          <a:p>
            <a:r>
              <a:rPr lang="en-US" altLang="en-US" sz="2400" dirty="0">
                <a:latin typeface="Trebuchet MS" panose="020B0603020202020204" pitchFamily="34" charset="0"/>
              </a:rPr>
              <a:t>Readiness for Enhanced Health Management</a:t>
            </a:r>
          </a:p>
          <a:p>
            <a:r>
              <a:rPr lang="en-US" altLang="en-US" sz="2400" dirty="0">
                <a:latin typeface="Trebuchet MS" panose="020B0603020202020204" pitchFamily="34" charset="0"/>
              </a:rPr>
              <a:t>Ineffective Health Management related to lack of knowledge</a:t>
            </a:r>
          </a:p>
          <a:p>
            <a:r>
              <a:rPr lang="en-US" altLang="en-US" sz="2400" dirty="0">
                <a:latin typeface="Trebuchet MS" panose="020B0603020202020204" pitchFamily="34" charset="0"/>
              </a:rPr>
              <a:t>Deficient Knowledge related to the drug regimen, possible adverse reactions, disease process, or other factors</a:t>
            </a:r>
          </a:p>
          <a:p>
            <a:endParaRPr lang="en-IN" sz="2400" dirty="0">
              <a:latin typeface="Trebuchet MS" panose="020B0603020202020204" pitchFamily="34" charset="0"/>
            </a:endParaRPr>
          </a:p>
        </p:txBody>
      </p:sp>
    </p:spTree>
    <p:extLst>
      <p:ext uri="{BB962C8B-B14F-4D97-AF65-F5344CB8AC3E}">
        <p14:creationId xmlns:p14="http://schemas.microsoft.com/office/powerpoint/2010/main" val="39537350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329490"/>
            <a:ext cx="8524875" cy="775597"/>
          </a:xfrm>
        </p:spPr>
        <p:txBody>
          <a:bodyPr/>
          <a:lstStyle/>
          <a:p>
            <a:r>
              <a:rPr lang="en-US" altLang="en-US" dirty="0">
                <a:latin typeface="Trebuchet MS" panose="020B0603020202020204" pitchFamily="34" charset="0"/>
                <a:ea typeface="Trebuchet MS" pitchFamily="34" charset="0"/>
                <a:cs typeface="Trebuchet MS" pitchFamily="34" charset="0"/>
              </a:rPr>
              <a:t>Step 3: Use of the Nursing Process to Supply the Client With Information #4</a:t>
            </a:r>
            <a:endParaRPr lang="en-IN" dirty="0">
              <a:latin typeface="Trebuchet MS" panose="020B0603020202020204" pitchFamily="34" charset="0"/>
            </a:endParaRPr>
          </a:p>
        </p:txBody>
      </p:sp>
      <p:sp>
        <p:nvSpPr>
          <p:cNvPr id="3" name="Content Placeholder 2"/>
          <p:cNvSpPr>
            <a:spLocks noGrp="1"/>
          </p:cNvSpPr>
          <p:nvPr>
            <p:ph sz="half" idx="1"/>
          </p:nvPr>
        </p:nvSpPr>
        <p:spPr>
          <a:xfrm>
            <a:off x="354012" y="1564660"/>
            <a:ext cx="4230688" cy="3686175"/>
          </a:xfrm>
        </p:spPr>
        <p:txBody>
          <a:bodyPr/>
          <a:lstStyle/>
          <a:p>
            <a:r>
              <a:rPr lang="en-US" altLang="en-US" sz="2000" dirty="0">
                <a:latin typeface="Trebuchet MS" panose="020B0603020202020204" pitchFamily="34" charset="0"/>
              </a:rPr>
              <a:t>Planning—Developing an Individualized Teaching Plan</a:t>
            </a:r>
          </a:p>
          <a:p>
            <a:pPr lvl="1"/>
            <a:r>
              <a:rPr lang="en-US" altLang="en-US" sz="1800" dirty="0">
                <a:latin typeface="Trebuchet MS" panose="020B0603020202020204" pitchFamily="34" charset="0"/>
              </a:rPr>
              <a:t>Use principles of teaching and learning and good health communication when developing the plan </a:t>
            </a:r>
          </a:p>
          <a:p>
            <a:pPr lvl="1"/>
            <a:r>
              <a:rPr lang="en-US" altLang="en-US" sz="1800" dirty="0">
                <a:latin typeface="Trebuchet MS" panose="020B0603020202020204" pitchFamily="34" charset="0"/>
              </a:rPr>
              <a:t>Individualize the teaching plan based on the client’s unique needs</a:t>
            </a:r>
          </a:p>
          <a:p>
            <a:pPr lvl="1"/>
            <a:r>
              <a:rPr lang="en-US" altLang="en-US" sz="1800" dirty="0">
                <a:latin typeface="Trebuchet MS" panose="020B0603020202020204" pitchFamily="34" charset="0"/>
              </a:rPr>
              <a:t>Select relevant information</a:t>
            </a:r>
          </a:p>
          <a:p>
            <a:pPr lvl="1"/>
            <a:r>
              <a:rPr lang="en-US" altLang="en-US" sz="1800" dirty="0">
                <a:latin typeface="Trebuchet MS" panose="020B0603020202020204" pitchFamily="34" charset="0"/>
              </a:rPr>
              <a:t>Utilize concepts of health literacy to select appropriate teaching aids or methods</a:t>
            </a:r>
          </a:p>
          <a:p>
            <a:pPr lvl="1"/>
            <a:r>
              <a:rPr lang="en-US" altLang="en-US" sz="1800" dirty="0">
                <a:latin typeface="Trebuchet MS" panose="020B0603020202020204" pitchFamily="34" charset="0"/>
              </a:rPr>
              <a:t>Repeat teaching sessions as needed</a:t>
            </a:r>
          </a:p>
          <a:p>
            <a:endParaRPr lang="en-IN" sz="2000" dirty="0">
              <a:latin typeface="Trebuchet MS" panose="020B0603020202020204" pitchFamily="34" charset="0"/>
            </a:endParaRPr>
          </a:p>
        </p:txBody>
      </p:sp>
      <p:pic>
        <p:nvPicPr>
          <p:cNvPr id="5" name="Picture 2" descr="This Picture Describes about the Step 3: Use of the Nursing Process to Supply the Client With Information"/>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4713288" y="3001899"/>
            <a:ext cx="4230687" cy="2375027"/>
          </a:xfrm>
        </p:spPr>
      </p:pic>
    </p:spTree>
    <p:extLst>
      <p:ext uri="{BB962C8B-B14F-4D97-AF65-F5344CB8AC3E}">
        <p14:creationId xmlns:p14="http://schemas.microsoft.com/office/powerpoint/2010/main" val="4259077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329490"/>
            <a:ext cx="8524875" cy="775597"/>
          </a:xfrm>
        </p:spPr>
        <p:txBody>
          <a:bodyPr/>
          <a:lstStyle/>
          <a:p>
            <a:r>
              <a:rPr lang="en-US" altLang="en-US" dirty="0">
                <a:latin typeface="Trebuchet MS" pitchFamily="34" charset="0"/>
                <a:ea typeface="Trebuchet MS" pitchFamily="34" charset="0"/>
                <a:cs typeface="Trebuchet MS" pitchFamily="34" charset="0"/>
              </a:rPr>
              <a:t>Step 3: Use of the Nursing Process to Supply the Client With Information #5</a:t>
            </a:r>
            <a:endParaRPr lang="en-IN" dirty="0"/>
          </a:p>
        </p:txBody>
      </p:sp>
      <p:sp>
        <p:nvSpPr>
          <p:cNvPr id="3" name="Content Placeholder 2"/>
          <p:cNvSpPr>
            <a:spLocks noGrp="1"/>
          </p:cNvSpPr>
          <p:nvPr>
            <p:ph sz="half" idx="1"/>
          </p:nvPr>
        </p:nvSpPr>
        <p:spPr>
          <a:xfrm>
            <a:off x="330200" y="1490919"/>
            <a:ext cx="4230688" cy="3686175"/>
          </a:xfrm>
        </p:spPr>
        <p:txBody>
          <a:bodyPr/>
          <a:lstStyle/>
          <a:p>
            <a:r>
              <a:rPr lang="en-US" altLang="en-US" sz="2400" dirty="0">
                <a:latin typeface="Trebuchet MS" panose="020B0603020202020204" pitchFamily="34" charset="0"/>
              </a:rPr>
              <a:t>Implementation of a Teaching Plan</a:t>
            </a:r>
          </a:p>
          <a:p>
            <a:pPr lvl="1"/>
            <a:r>
              <a:rPr lang="en-US" altLang="en-US" sz="2000" dirty="0">
                <a:latin typeface="Trebuchet MS" panose="020B0603020202020204" pitchFamily="34" charset="0"/>
              </a:rPr>
              <a:t>Actual performance: interventions identified in teaching plan </a:t>
            </a:r>
          </a:p>
          <a:p>
            <a:pPr lvl="1"/>
            <a:r>
              <a:rPr lang="en-US" altLang="en-US" sz="2000" dirty="0">
                <a:latin typeface="Trebuchet MS" panose="020B0603020202020204" pitchFamily="34" charset="0"/>
              </a:rPr>
              <a:t>Put the plan into action </a:t>
            </a:r>
          </a:p>
          <a:p>
            <a:pPr lvl="1"/>
            <a:r>
              <a:rPr lang="en-US" altLang="en-US" sz="2000" dirty="0">
                <a:latin typeface="Trebuchet MS" panose="020B0603020202020204" pitchFamily="34" charset="0"/>
              </a:rPr>
              <a:t>Begin teaching </a:t>
            </a:r>
          </a:p>
          <a:p>
            <a:pPr lvl="1"/>
            <a:r>
              <a:rPr lang="en-US" altLang="en-US" sz="2000" dirty="0">
                <a:latin typeface="Trebuchet MS" panose="020B0603020202020204" pitchFamily="34" charset="0"/>
              </a:rPr>
              <a:t>Teach at an appropriate time</a:t>
            </a:r>
          </a:p>
          <a:p>
            <a:pPr lvl="1"/>
            <a:r>
              <a:rPr lang="en-US" altLang="en-US" sz="2000" dirty="0">
                <a:latin typeface="Trebuchet MS" panose="020B0603020202020204" pitchFamily="34" charset="0"/>
              </a:rPr>
              <a:t>Gear teaching to client’s motivation level and level of understanding</a:t>
            </a:r>
          </a:p>
          <a:p>
            <a:endParaRPr lang="en-US" altLang="en-US" sz="2400" dirty="0">
              <a:latin typeface="Trebuchet MS" panose="020B0603020202020204" pitchFamily="34" charset="0"/>
            </a:endParaRPr>
          </a:p>
        </p:txBody>
      </p:sp>
      <p:pic>
        <p:nvPicPr>
          <p:cNvPr id="5" name="Picture 2" descr="This Picture Describes about the Step 3: Use of the Nursing Process to Supply the Client With Information"/>
          <p:cNvPicPr>
            <a:picLocks noGrp="1" noChangeAspect="1" noChangeArrowheads="1"/>
          </p:cNvPicPr>
          <p:nvPr>
            <p:ph sz="half" idx="2"/>
          </p:nvPr>
        </p:nvPicPr>
        <p:blipFill>
          <a:blip r:embed="rId2">
            <a:extLst>
              <a:ext uri="{28A0092B-C50C-407E-A947-70E740481C1C}">
                <a14:useLocalDpi xmlns:a14="http://schemas.microsoft.com/office/drawing/2010/main"/>
              </a:ext>
            </a:extLst>
          </a:blip>
          <a:srcRect/>
          <a:stretch>
            <a:fillRect/>
          </a:stretch>
        </p:blipFill>
        <p:spPr>
          <a:xfrm>
            <a:off x="4560888" y="2105428"/>
            <a:ext cx="4230687" cy="2811118"/>
          </a:xfrm>
        </p:spPr>
      </p:pic>
    </p:spTree>
    <p:extLst>
      <p:ext uri="{BB962C8B-B14F-4D97-AF65-F5344CB8AC3E}">
        <p14:creationId xmlns:p14="http://schemas.microsoft.com/office/powerpoint/2010/main" val="1529451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717289"/>
            <a:ext cx="8524875" cy="387798"/>
          </a:xfrm>
        </p:spPr>
        <p:txBody>
          <a:bodyPr/>
          <a:lstStyle/>
          <a:p>
            <a:r>
              <a:rPr lang="en-US" altLang="en-US" dirty="0">
                <a:latin typeface="Trebuchet MS" pitchFamily="34" charset="0"/>
                <a:ea typeface="Trebuchet MS" pitchFamily="34" charset="0"/>
                <a:cs typeface="Trebuchet MS" pitchFamily="34" charset="0"/>
              </a:rPr>
              <a:t>Step 4: Evaluation of the Client’s Understanding </a:t>
            </a:r>
            <a:endParaRPr lang="en-IN" dirty="0"/>
          </a:p>
        </p:txBody>
      </p:sp>
      <p:sp>
        <p:nvSpPr>
          <p:cNvPr id="3" name="Content Placeholder 2"/>
          <p:cNvSpPr>
            <a:spLocks noGrp="1"/>
          </p:cNvSpPr>
          <p:nvPr>
            <p:ph sz="half" idx="1"/>
          </p:nvPr>
        </p:nvSpPr>
        <p:spPr>
          <a:xfrm>
            <a:off x="330200" y="1585277"/>
            <a:ext cx="4230688" cy="3686175"/>
          </a:xfrm>
        </p:spPr>
        <p:txBody>
          <a:bodyPr/>
          <a:lstStyle/>
          <a:p>
            <a:r>
              <a:rPr lang="en-US" altLang="en-US" sz="2400" dirty="0">
                <a:latin typeface="Trebuchet MS" panose="020B0603020202020204" pitchFamily="34" charset="0"/>
              </a:rPr>
              <a:t>Evaluation is the final step in both the nursing process and in the process the teaching process.</a:t>
            </a:r>
          </a:p>
          <a:p>
            <a:r>
              <a:rPr lang="en-US" altLang="en-US" sz="2400" dirty="0">
                <a:latin typeface="Trebuchet MS" panose="020B0603020202020204" pitchFamily="34" charset="0"/>
              </a:rPr>
              <a:t>Evaluation determines the effectiveness of the client teaching</a:t>
            </a:r>
          </a:p>
          <a:p>
            <a:pPr lvl="1"/>
            <a:r>
              <a:rPr lang="en-US" altLang="en-US" sz="1600" dirty="0">
                <a:latin typeface="Trebuchet MS" panose="020B0603020202020204" pitchFamily="34" charset="0"/>
              </a:rPr>
              <a:t>Client’s confidence</a:t>
            </a:r>
          </a:p>
          <a:p>
            <a:pPr lvl="1"/>
            <a:r>
              <a:rPr lang="en-US" altLang="en-US" sz="1600" dirty="0">
                <a:latin typeface="Trebuchet MS" panose="020B0603020202020204" pitchFamily="34" charset="0"/>
              </a:rPr>
              <a:t>Client’s knowledge</a:t>
            </a:r>
          </a:p>
          <a:p>
            <a:pPr lvl="1"/>
            <a:r>
              <a:rPr lang="en-US" altLang="en-US" sz="1600" dirty="0">
                <a:latin typeface="Trebuchet MS" panose="020B0603020202020204" pitchFamily="34" charset="0"/>
              </a:rPr>
              <a:t>Ask the patient to repeat the info back to you</a:t>
            </a:r>
          </a:p>
          <a:p>
            <a:pPr lvl="1"/>
            <a:r>
              <a:rPr lang="en-US" altLang="en-US" sz="1600" dirty="0">
                <a:latin typeface="Trebuchet MS" panose="020B0603020202020204" pitchFamily="34" charset="0"/>
              </a:rPr>
              <a:t>Avoid Yes or No questions</a:t>
            </a:r>
          </a:p>
          <a:p>
            <a:pPr lvl="1"/>
            <a:r>
              <a:rPr lang="en-US" altLang="en-US" sz="1600" dirty="0">
                <a:latin typeface="Trebuchet MS" panose="020B0603020202020204" pitchFamily="34" charset="0"/>
              </a:rPr>
              <a:t>Client’s skill</a:t>
            </a:r>
          </a:p>
          <a:p>
            <a:pPr lvl="2"/>
            <a:r>
              <a:rPr lang="en-US" altLang="en-US" sz="1600" dirty="0">
                <a:latin typeface="Trebuchet MS" panose="020B0603020202020204" pitchFamily="34" charset="0"/>
              </a:rPr>
              <a:t>Teach-back</a:t>
            </a:r>
          </a:p>
          <a:p>
            <a:endParaRPr lang="en-IN" sz="2400" dirty="0">
              <a:latin typeface="Trebuchet MS" panose="020B0603020202020204" pitchFamily="34" charset="0"/>
            </a:endParaRPr>
          </a:p>
        </p:txBody>
      </p:sp>
      <p:pic>
        <p:nvPicPr>
          <p:cNvPr id="5" name="Picture 2" descr="This Picture Describes about the Step 4: Evaluation of the Client’s Understanding "/>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4584700" y="2222469"/>
            <a:ext cx="4102608" cy="2164080"/>
          </a:xfrm>
        </p:spPr>
      </p:pic>
    </p:spTree>
    <p:extLst>
      <p:ext uri="{BB962C8B-B14F-4D97-AF65-F5344CB8AC3E}">
        <p14:creationId xmlns:p14="http://schemas.microsoft.com/office/powerpoint/2010/main" val="2312582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ctrTitle"/>
          </p:nvPr>
        </p:nvSpPr>
        <p:spPr>
          <a:xfrm>
            <a:off x="1223963" y="1555424"/>
            <a:ext cx="6692900" cy="848412"/>
          </a:xfrm>
        </p:spPr>
        <p:txBody>
          <a:bodyPr/>
          <a:lstStyle/>
          <a:p>
            <a:pPr algn="ctr"/>
            <a:r>
              <a:rPr lang="en-US" altLang="en-US" dirty="0">
                <a:latin typeface="Trebuchet MS" pitchFamily="34" charset="0"/>
                <a:ea typeface="Trebuchet MS" pitchFamily="34" charset="0"/>
                <a:cs typeface="Trebuchet MS" pitchFamily="34" charset="0"/>
              </a:rPr>
              <a:t>Basic Considerations when Developing a Drug Teaching Plan</a:t>
            </a:r>
            <a:endParaRPr lang="en-IN" dirty="0"/>
          </a:p>
        </p:txBody>
      </p:sp>
      <p:sp>
        <p:nvSpPr>
          <p:cNvPr id="3" name="Content Placeholder 2"/>
          <p:cNvSpPr>
            <a:spLocks noGrp="1"/>
          </p:cNvSpPr>
          <p:nvPr>
            <p:ph type="subTitle" idx="1"/>
          </p:nvPr>
        </p:nvSpPr>
        <p:spPr>
          <a:xfrm>
            <a:off x="1371600" y="2592371"/>
            <a:ext cx="6400800" cy="3248042"/>
          </a:xfrm>
        </p:spPr>
        <p:txBody>
          <a:bodyPr/>
          <a:lstStyle/>
          <a:p>
            <a:endParaRPr lang="en-IN" sz="2400" dirty="0">
              <a:latin typeface="Trebuchet MS" panose="020B0603020202020204" pitchFamily="34" charset="0"/>
            </a:endParaRPr>
          </a:p>
          <a:p>
            <a:endParaRPr lang="en-IN" sz="2400" dirty="0">
              <a:latin typeface="Trebuchet MS" panose="020B0603020202020204" pitchFamily="34" charset="0"/>
            </a:endParaRPr>
          </a:p>
          <a:p>
            <a:r>
              <a:rPr lang="en-IN" sz="4800" dirty="0">
                <a:latin typeface="Trebuchet MS" panose="020B0603020202020204" pitchFamily="34" charset="0"/>
              </a:rPr>
              <a:t>READ AND REVIEW BOX 5.5</a:t>
            </a:r>
          </a:p>
        </p:txBody>
      </p:sp>
    </p:spTree>
    <p:extLst>
      <p:ext uri="{BB962C8B-B14F-4D97-AF65-F5344CB8AC3E}">
        <p14:creationId xmlns:p14="http://schemas.microsoft.com/office/powerpoint/2010/main" val="2812153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433388" y="717289"/>
            <a:ext cx="8524875" cy="387798"/>
          </a:xfrm>
        </p:spPr>
        <p:txBody>
          <a:bodyPr/>
          <a:lstStyle/>
          <a:p>
            <a:r>
              <a:rPr lang="en-US" altLang="en-US" dirty="0">
                <a:latin typeface="Trebuchet MS" pitchFamily="34" charset="0"/>
                <a:ea typeface="Trebuchet MS" pitchFamily="34" charset="0"/>
                <a:cs typeface="Trebuchet MS" pitchFamily="34" charset="0"/>
              </a:rPr>
              <a:t>Adapting Drug Administration to the Home Setting</a:t>
            </a:r>
            <a:endParaRPr lang="en-IN" dirty="0"/>
          </a:p>
        </p:txBody>
      </p:sp>
      <p:sp>
        <p:nvSpPr>
          <p:cNvPr id="3" name="Content Placeholder 2"/>
          <p:cNvSpPr>
            <a:spLocks noGrp="1"/>
          </p:cNvSpPr>
          <p:nvPr>
            <p:ph idx="1"/>
          </p:nvPr>
        </p:nvSpPr>
        <p:spPr/>
        <p:txBody>
          <a:bodyPr/>
          <a:lstStyle/>
          <a:p>
            <a:r>
              <a:rPr lang="en-US" altLang="en-US" sz="2000" dirty="0">
                <a:latin typeface="Trebuchet MS" panose="020B0603020202020204" pitchFamily="34" charset="0"/>
              </a:rPr>
              <a:t>Provide directions to client or family on how to administer the drug and request a teach-back</a:t>
            </a:r>
          </a:p>
          <a:p>
            <a:r>
              <a:rPr lang="en-US" altLang="en-US" sz="2000" dirty="0">
                <a:latin typeface="Trebuchet MS" panose="020B0603020202020204" pitchFamily="34" charset="0"/>
              </a:rPr>
              <a:t>Some clients benefit from wearing a MedicAlert bracelet</a:t>
            </a:r>
          </a:p>
          <a:p>
            <a:r>
              <a:rPr lang="en-US" altLang="en-US" sz="2000" dirty="0">
                <a:latin typeface="Trebuchet MS" panose="020B0603020202020204" pitchFamily="34" charset="0"/>
              </a:rPr>
              <a:t>Educate client or family on adverse drug effects and when to report them</a:t>
            </a:r>
          </a:p>
          <a:p>
            <a:r>
              <a:rPr lang="en-US" altLang="en-US" sz="2000" dirty="0">
                <a:latin typeface="Trebuchet MS" panose="020B0603020202020204" pitchFamily="34" charset="0"/>
              </a:rPr>
              <a:t>Educate client and family</a:t>
            </a:r>
          </a:p>
          <a:p>
            <a:pPr lvl="1"/>
            <a:r>
              <a:rPr lang="en-US" altLang="en-US" sz="2000" dirty="0">
                <a:latin typeface="Trebuchet MS" panose="020B0603020202020204" pitchFamily="34" charset="0"/>
              </a:rPr>
              <a:t>Why the drugs are being taken</a:t>
            </a:r>
          </a:p>
          <a:p>
            <a:pPr lvl="1"/>
            <a:r>
              <a:rPr lang="en-US" altLang="en-US" sz="2000" dirty="0">
                <a:latin typeface="Trebuchet MS" panose="020B0603020202020204" pitchFamily="34" charset="0"/>
              </a:rPr>
              <a:t>How to store the drug</a:t>
            </a:r>
          </a:p>
          <a:p>
            <a:pPr lvl="1"/>
            <a:r>
              <a:rPr lang="en-US" altLang="en-US" sz="2000" dirty="0">
                <a:latin typeface="Trebuchet MS" panose="020B0603020202020204" pitchFamily="34" charset="0"/>
              </a:rPr>
              <a:t>How to administer or take the drug</a:t>
            </a:r>
          </a:p>
          <a:p>
            <a:pPr lvl="1"/>
            <a:r>
              <a:rPr lang="en-US" altLang="en-US" sz="2000" dirty="0">
                <a:latin typeface="Trebuchet MS" panose="020B0603020202020204" pitchFamily="34" charset="0"/>
              </a:rPr>
              <a:t>How to dispose of unused drugs properly</a:t>
            </a:r>
          </a:p>
          <a:p>
            <a:endParaRPr lang="en-IN" sz="2000" dirty="0">
              <a:latin typeface="Trebuchet MS" panose="020B0603020202020204" pitchFamily="34" charset="0"/>
            </a:endParaRPr>
          </a:p>
        </p:txBody>
      </p:sp>
    </p:spTree>
    <p:extLst>
      <p:ext uri="{BB962C8B-B14F-4D97-AF65-F5344CB8AC3E}">
        <p14:creationId xmlns:p14="http://schemas.microsoft.com/office/powerpoint/2010/main" val="41413994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388" y="717289"/>
            <a:ext cx="8524875" cy="387798"/>
          </a:xfrm>
        </p:spPr>
        <p:txBody>
          <a:bodyPr/>
          <a:lstStyle/>
          <a:p>
            <a:r>
              <a:rPr lang="en-US" altLang="en-US" dirty="0">
                <a:latin typeface="Trebuchet MS" pitchFamily="34" charset="0"/>
                <a:ea typeface="Trebuchet MS" pitchFamily="34" charset="0"/>
                <a:cs typeface="Trebuchet MS" pitchFamily="34" charset="0"/>
              </a:rPr>
              <a:t>Turn and Talk</a:t>
            </a:r>
            <a:r>
              <a:rPr lang="en-US" altLang="en-US" dirty="0">
                <a:latin typeface="Trebuchet MS" pitchFamily="34" charset="0"/>
                <a:cs typeface="Trebuchet MS" pitchFamily="34" charset="0"/>
              </a:rPr>
              <a:t>—</a:t>
            </a:r>
            <a:r>
              <a:rPr lang="en-US" altLang="en-US" dirty="0">
                <a:latin typeface="Trebuchet MS" pitchFamily="34" charset="0"/>
                <a:ea typeface="Trebuchet MS" pitchFamily="34" charset="0"/>
                <a:cs typeface="Trebuchet MS" pitchFamily="34" charset="0"/>
              </a:rPr>
              <a:t>Case Study</a:t>
            </a:r>
            <a:endParaRPr lang="en-IN" dirty="0"/>
          </a:p>
        </p:txBody>
      </p:sp>
      <p:sp>
        <p:nvSpPr>
          <p:cNvPr id="3" name="Content Placeholder 2"/>
          <p:cNvSpPr>
            <a:spLocks noGrp="1"/>
          </p:cNvSpPr>
          <p:nvPr>
            <p:ph sz="half" idx="1"/>
          </p:nvPr>
        </p:nvSpPr>
        <p:spPr>
          <a:xfrm>
            <a:off x="354011" y="1446678"/>
            <a:ext cx="7049679" cy="3686175"/>
          </a:xfrm>
        </p:spPr>
        <p:txBody>
          <a:bodyPr/>
          <a:lstStyle/>
          <a:p>
            <a:r>
              <a:rPr lang="en-US" altLang="en-US" sz="1800" dirty="0">
                <a:latin typeface="Trebuchet MS" panose="020B0603020202020204" pitchFamily="34" charset="0"/>
              </a:rPr>
              <a:t>A 75-year-old woman, who speaks very little English presents at the clinic. She has been referred to you, the nurse, as the clinic-certified diabetes educator for glucometer teaching and diabetes education.  She lives with her daughter and her daughter’s family. Her past medical history includes hypertension, hyperlipidemia, and status post cerebrovascular accident with right-sided hemiparesis. The client has just been diagnosed with diabetes. </a:t>
            </a:r>
          </a:p>
          <a:p>
            <a:r>
              <a:rPr lang="en-US" altLang="en-US" sz="1800" dirty="0">
                <a:latin typeface="Trebuchet MS" panose="020B0603020202020204" pitchFamily="34" charset="0"/>
              </a:rPr>
              <a:t>The nurse desires to establish a good client–nurse relationship.  What factors should the nurse address in setting up this relationship? </a:t>
            </a:r>
          </a:p>
          <a:p>
            <a:r>
              <a:rPr lang="en-US" altLang="en-US" sz="1800" dirty="0">
                <a:latin typeface="Trebuchet MS" panose="020B0603020202020204" pitchFamily="34" charset="0"/>
              </a:rPr>
              <a:t>What is the primary barrier the nurse faces in educating a client with limited English proficiency about her glucometer and her disease state?</a:t>
            </a:r>
          </a:p>
          <a:p>
            <a:r>
              <a:rPr lang="en-US" altLang="en-US" sz="1800" dirty="0">
                <a:latin typeface="Trebuchet MS" panose="020B0603020202020204" pitchFamily="34" charset="0"/>
              </a:rPr>
              <a:t>What can the nurse do to overcome the barriers and successfully educate the client about her glucometer and her disease state?</a:t>
            </a:r>
          </a:p>
          <a:p>
            <a:endParaRPr lang="en-IN" sz="1800" dirty="0">
              <a:latin typeface="Trebuchet MS" panose="020B0603020202020204" pitchFamily="34" charset="0"/>
            </a:endParaRPr>
          </a:p>
        </p:txBody>
      </p:sp>
      <p:pic>
        <p:nvPicPr>
          <p:cNvPr id="8" name="Picture 2" descr="This Picture Describes about the Turn and Talk—Case Study"/>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bwMode="auto">
          <a:xfrm>
            <a:off x="7034784" y="5122395"/>
            <a:ext cx="2109216" cy="1408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8784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ea typeface="Trebuchet MS" pitchFamily="34" charset="0"/>
                <a:cs typeface="Trebuchet MS" pitchFamily="34" charset="0"/>
              </a:rPr>
              <a:t>Learning Objectives</a:t>
            </a:r>
            <a:endParaRPr lang="en-IN" dirty="0">
              <a:latin typeface="Trebuchet MS" panose="020B0603020202020204" pitchFamily="34" charset="0"/>
            </a:endParaRPr>
          </a:p>
        </p:txBody>
      </p:sp>
      <p:sp>
        <p:nvSpPr>
          <p:cNvPr id="3" name="Content Placeholder 2"/>
          <p:cNvSpPr>
            <a:spLocks noGrp="1"/>
          </p:cNvSpPr>
          <p:nvPr>
            <p:ph idx="1"/>
          </p:nvPr>
        </p:nvSpPr>
        <p:spPr>
          <a:xfrm>
            <a:off x="433388" y="1446935"/>
            <a:ext cx="8613775" cy="3686175"/>
          </a:xfrm>
        </p:spPr>
        <p:txBody>
          <a:bodyPr/>
          <a:lstStyle/>
          <a:p>
            <a:pPr marL="457200" indent="-457200">
              <a:buAutoNum type="arabicPeriod"/>
            </a:pPr>
            <a:r>
              <a:rPr lang="en-US" dirty="0">
                <a:latin typeface="Trebuchet MS" panose="020B0603020202020204" pitchFamily="34" charset="0"/>
                <a:cs typeface="Trebuchet MS" pitchFamily="34" charset="0"/>
              </a:rPr>
              <a:t>Describe the steps of client teaching about drug therapy.</a:t>
            </a:r>
            <a:endParaRPr lang="en-US" dirty="0">
              <a:latin typeface="Trebuchet MS" panose="020B0603020202020204" pitchFamily="34" charset="0"/>
            </a:endParaRPr>
          </a:p>
          <a:p>
            <a:pPr marL="457200" indent="-457200">
              <a:buAutoNum type="arabicPeriod"/>
            </a:pPr>
            <a:r>
              <a:rPr lang="en-US" dirty="0">
                <a:latin typeface="Trebuchet MS" panose="020B0603020202020204" pitchFamily="34" charset="0"/>
                <a:cs typeface="Trebuchet MS" pitchFamily="34" charset="0"/>
              </a:rPr>
              <a:t>Identify important aspects of the client–nurse relationship.</a:t>
            </a:r>
            <a:endParaRPr lang="en-US" dirty="0">
              <a:latin typeface="Trebuchet MS" panose="020B0603020202020204" pitchFamily="34" charset="0"/>
            </a:endParaRPr>
          </a:p>
          <a:p>
            <a:pPr marL="457200" indent="-457200">
              <a:buAutoNum type="arabicPeriod"/>
            </a:pPr>
            <a:r>
              <a:rPr lang="en-US" dirty="0">
                <a:latin typeface="Trebuchet MS" panose="020B0603020202020204" pitchFamily="34" charset="0"/>
                <a:cs typeface="Trebuchet MS" pitchFamily="34" charset="0"/>
              </a:rPr>
              <a:t>Explain the three components of good health communication.</a:t>
            </a:r>
            <a:endParaRPr lang="en-US" dirty="0">
              <a:latin typeface="Trebuchet MS" panose="020B0603020202020204" pitchFamily="34" charset="0"/>
            </a:endParaRPr>
          </a:p>
          <a:p>
            <a:pPr marL="457200" indent="-457200">
              <a:buAutoNum type="arabicPeriod"/>
            </a:pPr>
            <a:r>
              <a:rPr lang="en-US" dirty="0">
                <a:latin typeface="Trebuchet MS" panose="020B0603020202020204" pitchFamily="34" charset="0"/>
                <a:cs typeface="Trebuchet MS" pitchFamily="34" charset="0"/>
              </a:rPr>
              <a:t>Identify important aspects of the teaching/learning process.</a:t>
            </a:r>
            <a:endParaRPr lang="en-US" dirty="0">
              <a:latin typeface="Trebuchet MS" panose="020B0603020202020204" pitchFamily="34" charset="0"/>
            </a:endParaRPr>
          </a:p>
          <a:p>
            <a:pPr marL="457200" indent="-457200">
              <a:buAutoNum type="arabicPeriod"/>
            </a:pPr>
            <a:r>
              <a:rPr lang="en-US" dirty="0">
                <a:latin typeface="Trebuchet MS" panose="020B0603020202020204" pitchFamily="34" charset="0"/>
                <a:cs typeface="Trebuchet MS" pitchFamily="34" charset="0"/>
              </a:rPr>
              <a:t>Describe how to use information about relationship and communication with the nursing process.</a:t>
            </a:r>
            <a:endParaRPr lang="en-US" dirty="0">
              <a:latin typeface="Trebuchet MS" panose="020B0603020202020204" pitchFamily="34" charset="0"/>
            </a:endParaRPr>
          </a:p>
          <a:p>
            <a:pPr marL="457200" indent="-457200">
              <a:buAutoNum type="arabicPeriod"/>
            </a:pPr>
            <a:r>
              <a:rPr lang="en-US" dirty="0">
                <a:latin typeface="Trebuchet MS" panose="020B0603020202020204" pitchFamily="34" charset="0"/>
                <a:cs typeface="Trebuchet MS" pitchFamily="34" charset="0"/>
              </a:rPr>
              <a:t>Discuss suggestions to make to the client for adapting drug administration in the home.</a:t>
            </a:r>
            <a:endParaRPr lang="en-US" dirty="0">
              <a:latin typeface="Trebuchet MS" panose="020B0603020202020204" pitchFamily="34" charset="0"/>
            </a:endParaRPr>
          </a:p>
        </p:txBody>
      </p:sp>
    </p:spTree>
    <p:extLst>
      <p:ext uri="{BB962C8B-B14F-4D97-AF65-F5344CB8AC3E}">
        <p14:creationId xmlns:p14="http://schemas.microsoft.com/office/powerpoint/2010/main" val="2973943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Trebuchet MS" panose="020B0603020202020204" pitchFamily="34" charset="0"/>
              </a:rPr>
              <a:t>Client Teaching About Drug Therapy</a:t>
            </a:r>
            <a:endParaRPr lang="en-IN" dirty="0">
              <a:latin typeface="Trebuchet MS" panose="020B0603020202020204" pitchFamily="34" charset="0"/>
            </a:endParaRPr>
          </a:p>
        </p:txBody>
      </p:sp>
      <p:sp>
        <p:nvSpPr>
          <p:cNvPr id="3" name="Content Placeholder 2"/>
          <p:cNvSpPr>
            <a:spLocks noGrp="1"/>
          </p:cNvSpPr>
          <p:nvPr>
            <p:ph idx="1"/>
          </p:nvPr>
        </p:nvSpPr>
        <p:spPr/>
        <p:txBody>
          <a:bodyPr/>
          <a:lstStyle/>
          <a:p>
            <a:r>
              <a:rPr lang="en-US" altLang="en-US" sz="2000" dirty="0">
                <a:latin typeface="Trebuchet MS" panose="020B0603020202020204" pitchFamily="34" charset="0"/>
              </a:rPr>
              <a:t>Client teaching is an essential task in nursing.</a:t>
            </a:r>
          </a:p>
          <a:p>
            <a:r>
              <a:rPr lang="en-US" altLang="en-US" sz="2000" dirty="0">
                <a:latin typeface="Trebuchet MS" panose="020B0603020202020204" pitchFamily="34" charset="0"/>
              </a:rPr>
              <a:t>Clients must be educated about the drugs they are prescribed in order for the client to:</a:t>
            </a:r>
          </a:p>
          <a:p>
            <a:pPr lvl="1"/>
            <a:r>
              <a:rPr lang="en-US" altLang="en-US" sz="2000" dirty="0">
                <a:latin typeface="Trebuchet MS" panose="020B0603020202020204" pitchFamily="34" charset="0"/>
              </a:rPr>
              <a:t>Understand how to take the drug</a:t>
            </a:r>
          </a:p>
          <a:p>
            <a:pPr lvl="1"/>
            <a:r>
              <a:rPr lang="en-US" altLang="en-US" sz="2000" dirty="0">
                <a:latin typeface="Trebuchet MS" panose="020B0603020202020204" pitchFamily="34" charset="0"/>
              </a:rPr>
              <a:t>Know what signs and symptoms to self-assess  for adverse effects  </a:t>
            </a:r>
          </a:p>
          <a:p>
            <a:r>
              <a:rPr lang="en-US" altLang="en-US" sz="2000" dirty="0">
                <a:latin typeface="Trebuchet MS" panose="020B0603020202020204" pitchFamily="34" charset="0"/>
              </a:rPr>
              <a:t>Client teaching involves:</a:t>
            </a:r>
          </a:p>
          <a:p>
            <a:pPr lvl="1"/>
            <a:r>
              <a:rPr lang="en-US" altLang="en-US" sz="2000" dirty="0">
                <a:latin typeface="Trebuchet MS" panose="020B0603020202020204" pitchFamily="34" charset="0"/>
              </a:rPr>
              <a:t>An established relationship</a:t>
            </a:r>
          </a:p>
          <a:p>
            <a:pPr lvl="1"/>
            <a:r>
              <a:rPr lang="en-US" altLang="en-US" sz="2000" dirty="0">
                <a:latin typeface="Trebuchet MS" panose="020B0603020202020204" pitchFamily="34" charset="0"/>
              </a:rPr>
              <a:t>Use of teaching/learning principles</a:t>
            </a:r>
          </a:p>
          <a:p>
            <a:pPr lvl="1"/>
            <a:r>
              <a:rPr lang="en-US" altLang="en-US" sz="2000" dirty="0">
                <a:latin typeface="Trebuchet MS" panose="020B0603020202020204" pitchFamily="34" charset="0"/>
              </a:rPr>
              <a:t>Supplying the client with information</a:t>
            </a:r>
          </a:p>
          <a:p>
            <a:pPr lvl="1"/>
            <a:r>
              <a:rPr lang="en-US" altLang="en-US" sz="2000" dirty="0">
                <a:latin typeface="Trebuchet MS" panose="020B0603020202020204" pitchFamily="34" charset="0"/>
              </a:rPr>
              <a:t>Evaluating the client’s understanding</a:t>
            </a:r>
          </a:p>
        </p:txBody>
      </p:sp>
    </p:spTree>
    <p:extLst>
      <p:ext uri="{BB962C8B-B14F-4D97-AF65-F5344CB8AC3E}">
        <p14:creationId xmlns:p14="http://schemas.microsoft.com/office/powerpoint/2010/main" val="2806026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ea typeface="Trebuchet MS" pitchFamily="34" charset="0"/>
                <a:cs typeface="Trebuchet MS" pitchFamily="34" charset="0"/>
              </a:rPr>
              <a:t>Step 1: Establishing a Client-Nurse Relationship</a:t>
            </a:r>
            <a:endParaRPr lang="en-IN" dirty="0">
              <a:latin typeface="Trebuchet MS" panose="020B0603020202020204" pitchFamily="34" charset="0"/>
            </a:endParaRPr>
          </a:p>
        </p:txBody>
      </p:sp>
      <p:sp>
        <p:nvSpPr>
          <p:cNvPr id="3" name="Content Placeholder 2"/>
          <p:cNvSpPr>
            <a:spLocks noGrp="1"/>
          </p:cNvSpPr>
          <p:nvPr>
            <p:ph sz="half" idx="1"/>
          </p:nvPr>
        </p:nvSpPr>
        <p:spPr>
          <a:xfrm>
            <a:off x="354011" y="1431925"/>
            <a:ext cx="8170557" cy="3686175"/>
          </a:xfrm>
        </p:spPr>
        <p:txBody>
          <a:bodyPr/>
          <a:lstStyle/>
          <a:p>
            <a:r>
              <a:rPr lang="en-US" altLang="en-US" sz="1600" dirty="0">
                <a:latin typeface="Trebuchet MS" panose="020B0603020202020204" pitchFamily="34" charset="0"/>
              </a:rPr>
              <a:t>Establish trust</a:t>
            </a:r>
          </a:p>
          <a:p>
            <a:r>
              <a:rPr lang="en-US" altLang="en-US" sz="1600" dirty="0">
                <a:latin typeface="Trebuchet MS" panose="020B0603020202020204" pitchFamily="34" charset="0"/>
              </a:rPr>
              <a:t>Show respect for each individual client</a:t>
            </a:r>
          </a:p>
          <a:p>
            <a:r>
              <a:rPr lang="en-US" altLang="en-US" sz="1600" dirty="0">
                <a:latin typeface="Trebuchet MS" panose="020B0603020202020204" pitchFamily="34" charset="0"/>
              </a:rPr>
              <a:t>Deliver client-centered care:</a:t>
            </a:r>
          </a:p>
          <a:p>
            <a:pPr lvl="1"/>
            <a:r>
              <a:rPr lang="en-US" altLang="en-US" sz="1400" dirty="0">
                <a:latin typeface="Trebuchet MS" panose="020B0603020202020204" pitchFamily="34" charset="0"/>
              </a:rPr>
              <a:t>The client is the focus of the care </a:t>
            </a:r>
          </a:p>
          <a:p>
            <a:r>
              <a:rPr lang="en-US" altLang="en-US" sz="1600" dirty="0">
                <a:latin typeface="Trebuchet MS" panose="020B0603020202020204" pitchFamily="34" charset="0"/>
              </a:rPr>
              <a:t>Nurses must understand the changing health care system, culture, and current challenges and barriers to health care to better assist clients in navigating the health care system to access prescribed drugs, which results in better outcomes.</a:t>
            </a:r>
          </a:p>
          <a:p>
            <a:pPr lvl="1"/>
            <a:r>
              <a:rPr lang="en-US" altLang="en-US" sz="1400" dirty="0">
                <a:latin typeface="Trebuchet MS" panose="020B0603020202020204" pitchFamily="34" charset="0"/>
              </a:rPr>
              <a:t>Medicare</a:t>
            </a:r>
          </a:p>
          <a:p>
            <a:pPr lvl="1"/>
            <a:r>
              <a:rPr lang="en-US" altLang="en-US" sz="1400" dirty="0">
                <a:latin typeface="Trebuchet MS" panose="020B0603020202020204" pitchFamily="34" charset="0"/>
              </a:rPr>
              <a:t>Health Care Reconciliation Act</a:t>
            </a:r>
          </a:p>
          <a:p>
            <a:pPr lvl="1"/>
            <a:r>
              <a:rPr lang="en-US" altLang="en-US" sz="1400" dirty="0">
                <a:latin typeface="Trebuchet MS" panose="020B0603020202020204" pitchFamily="34" charset="0"/>
              </a:rPr>
              <a:t>Affordable Care Act</a:t>
            </a:r>
          </a:p>
          <a:p>
            <a:pPr lvl="1"/>
            <a:r>
              <a:rPr lang="en-US" altLang="en-US" sz="1400" dirty="0">
                <a:latin typeface="Trebuchet MS" panose="020B0603020202020204" pitchFamily="34" charset="0"/>
              </a:rPr>
              <a:t>Attitudes</a:t>
            </a:r>
          </a:p>
          <a:p>
            <a:pPr lvl="1"/>
            <a:r>
              <a:rPr lang="en-US" altLang="en-US" sz="1400" dirty="0">
                <a:latin typeface="Trebuchet MS" panose="020B0603020202020204" pitchFamily="34" charset="0"/>
              </a:rPr>
              <a:t>Aging Population</a:t>
            </a:r>
          </a:p>
          <a:p>
            <a:pPr lvl="1"/>
            <a:r>
              <a:rPr lang="en-US" altLang="en-US" sz="1400" dirty="0">
                <a:latin typeface="Trebuchet MS" panose="020B0603020202020204" pitchFamily="34" charset="0"/>
              </a:rPr>
              <a:t>Chronic Illness</a:t>
            </a:r>
          </a:p>
          <a:p>
            <a:pPr lvl="1"/>
            <a:r>
              <a:rPr lang="en-US" altLang="en-US" sz="1400" dirty="0">
                <a:latin typeface="Trebuchet MS" panose="020B0603020202020204" pitchFamily="34" charset="0"/>
              </a:rPr>
              <a:t>Cultural Considerations</a:t>
            </a:r>
          </a:p>
        </p:txBody>
      </p:sp>
      <p:pic>
        <p:nvPicPr>
          <p:cNvPr id="8" name="Picture 2" descr="This Picture Describes about the Step 1: Establishing a Client-Nurse Relationship"/>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bwMode="auto">
          <a:xfrm>
            <a:off x="4584700" y="4468807"/>
            <a:ext cx="4230687" cy="129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42466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ea typeface="Trebuchet MS" pitchFamily="34" charset="0"/>
                <a:cs typeface="Trebuchet MS" pitchFamily="34" charset="0"/>
              </a:rPr>
              <a:t>Step 2: Use Teaching and Learning Principles #1 </a:t>
            </a:r>
            <a:endParaRPr lang="en-IN" dirty="0">
              <a:latin typeface="Trebuchet MS" panose="020B0603020202020204" pitchFamily="34" charset="0"/>
            </a:endParaRPr>
          </a:p>
        </p:txBody>
      </p:sp>
      <p:sp>
        <p:nvSpPr>
          <p:cNvPr id="3" name="Content Placeholder 2"/>
          <p:cNvSpPr>
            <a:spLocks noGrp="1"/>
          </p:cNvSpPr>
          <p:nvPr>
            <p:ph sz="half" idx="1"/>
          </p:nvPr>
        </p:nvSpPr>
        <p:spPr>
          <a:xfrm>
            <a:off x="330199" y="1590738"/>
            <a:ext cx="8223865" cy="3686175"/>
          </a:xfrm>
        </p:spPr>
        <p:txBody>
          <a:bodyPr/>
          <a:lstStyle/>
          <a:p>
            <a:r>
              <a:rPr lang="en-US" altLang="en-US" sz="2000" dirty="0">
                <a:latin typeface="Trebuchet MS" panose="020B0603020202020204" pitchFamily="34" charset="0"/>
              </a:rPr>
              <a:t>Client teaching is an active partnership between the nurse and the client. Both the nurse and client must be actively involved.</a:t>
            </a:r>
          </a:p>
          <a:p>
            <a:r>
              <a:rPr lang="en-US" altLang="en-US" sz="2000" dirty="0">
                <a:latin typeface="Trebuchet MS" panose="020B0603020202020204" pitchFamily="34" charset="0"/>
              </a:rPr>
              <a:t>Nurses must understand the key principles in teaching clients:</a:t>
            </a:r>
          </a:p>
          <a:p>
            <a:pPr lvl="1"/>
            <a:r>
              <a:rPr lang="en-US" altLang="en-US" sz="1800" dirty="0">
                <a:latin typeface="Trebuchet MS" panose="020B0603020202020204" pitchFamily="34" charset="0"/>
              </a:rPr>
              <a:t>Motivation</a:t>
            </a:r>
          </a:p>
          <a:p>
            <a:pPr lvl="1"/>
            <a:r>
              <a:rPr lang="en-US" altLang="en-US" sz="1800" dirty="0">
                <a:latin typeface="Trebuchet MS" panose="020B0603020202020204" pitchFamily="34" charset="0"/>
              </a:rPr>
              <a:t>Adult learning</a:t>
            </a:r>
          </a:p>
          <a:p>
            <a:pPr lvl="1"/>
            <a:r>
              <a:rPr lang="en-US" altLang="en-US" sz="1800" dirty="0">
                <a:latin typeface="Trebuchet MS" panose="020B0603020202020204" pitchFamily="34" charset="0"/>
              </a:rPr>
              <a:t>Learning styles</a:t>
            </a:r>
          </a:p>
          <a:p>
            <a:pPr lvl="1"/>
            <a:r>
              <a:rPr lang="en-US" altLang="en-US" sz="1800" dirty="0">
                <a:latin typeface="Trebuchet MS" panose="020B0603020202020204" pitchFamily="34" charset="0"/>
              </a:rPr>
              <a:t>Domains of learning</a:t>
            </a:r>
          </a:p>
          <a:p>
            <a:endParaRPr lang="en-IN" sz="2000" dirty="0">
              <a:latin typeface="Trebuchet MS" panose="020B0603020202020204" pitchFamily="34" charset="0"/>
            </a:endParaRPr>
          </a:p>
        </p:txBody>
      </p:sp>
      <p:pic>
        <p:nvPicPr>
          <p:cNvPr id="5" name="Picture 2" descr="This Picture Describes about the Step 2: Use Teaching and Learning Principles "/>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4690115" y="3722675"/>
            <a:ext cx="3657600" cy="2054352"/>
          </a:xfrm>
        </p:spPr>
      </p:pic>
    </p:spTree>
    <p:extLst>
      <p:ext uri="{BB962C8B-B14F-4D97-AF65-F5344CB8AC3E}">
        <p14:creationId xmlns:p14="http://schemas.microsoft.com/office/powerpoint/2010/main" val="36443059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rPr>
              <a:t>Step 2: Use Teaching and Learning Principles #2</a:t>
            </a:r>
            <a:endParaRPr lang="en-IN" dirty="0">
              <a:latin typeface="Trebuchet MS" panose="020B0603020202020204" pitchFamily="34" charset="0"/>
            </a:endParaRPr>
          </a:p>
        </p:txBody>
      </p:sp>
      <p:sp>
        <p:nvSpPr>
          <p:cNvPr id="3" name="Content Placeholder 2"/>
          <p:cNvSpPr>
            <a:spLocks noGrp="1"/>
          </p:cNvSpPr>
          <p:nvPr>
            <p:ph sz="half" idx="1"/>
          </p:nvPr>
        </p:nvSpPr>
        <p:spPr>
          <a:xfrm>
            <a:off x="354012" y="1417180"/>
            <a:ext cx="6150027" cy="3686175"/>
          </a:xfrm>
        </p:spPr>
        <p:txBody>
          <a:bodyPr/>
          <a:lstStyle/>
          <a:p>
            <a:r>
              <a:rPr lang="en-US" altLang="en-US" sz="2400" dirty="0">
                <a:latin typeface="Trebuchet MS" panose="020B0603020202020204" pitchFamily="34" charset="0"/>
              </a:rPr>
              <a:t>Motivation</a:t>
            </a:r>
          </a:p>
          <a:p>
            <a:pPr lvl="1"/>
            <a:r>
              <a:rPr lang="en-US" altLang="en-US" sz="2000" dirty="0">
                <a:latin typeface="Trebuchet MS" panose="020B0603020202020204" pitchFamily="34" charset="0"/>
              </a:rPr>
              <a:t>A client must be motivated to learn </a:t>
            </a:r>
          </a:p>
          <a:p>
            <a:pPr lvl="1"/>
            <a:r>
              <a:rPr lang="en-US" altLang="en-US" sz="2000" dirty="0">
                <a:latin typeface="Trebuchet MS" panose="020B0603020202020204" pitchFamily="34" charset="0"/>
              </a:rPr>
              <a:t>Motivation depends on client’s perception of need to learn</a:t>
            </a:r>
          </a:p>
          <a:p>
            <a:pPr lvl="1"/>
            <a:r>
              <a:rPr lang="en-US" altLang="en-US" sz="2000" dirty="0">
                <a:latin typeface="Trebuchet MS" panose="020B0603020202020204" pitchFamily="34" charset="0"/>
              </a:rPr>
              <a:t>Nursing actions to enhance motivation</a:t>
            </a:r>
          </a:p>
          <a:p>
            <a:pPr lvl="2"/>
            <a:r>
              <a:rPr lang="en-US" altLang="en-US" sz="1800" dirty="0">
                <a:latin typeface="Trebuchet MS" panose="020B0603020202020204" pitchFamily="34" charset="0"/>
              </a:rPr>
              <a:t>Encourage client participation in planning</a:t>
            </a:r>
          </a:p>
          <a:p>
            <a:pPr lvl="2"/>
            <a:r>
              <a:rPr lang="en-US" altLang="en-US" sz="1800" dirty="0">
                <a:latin typeface="Trebuchet MS" panose="020B0603020202020204" pitchFamily="34" charset="0"/>
              </a:rPr>
              <a:t>Encourage client to co-develop realistic and attainable goals</a:t>
            </a:r>
          </a:p>
          <a:p>
            <a:pPr lvl="2"/>
            <a:r>
              <a:rPr lang="en-US" altLang="en-US" sz="1800" dirty="0">
                <a:latin typeface="Trebuchet MS" panose="020B0603020202020204" pitchFamily="34" charset="0"/>
              </a:rPr>
              <a:t>Create an accepting and positive environment for learning</a:t>
            </a:r>
          </a:p>
        </p:txBody>
      </p:sp>
      <p:pic>
        <p:nvPicPr>
          <p:cNvPr id="5" name="Picture 2" descr="This Picture Describes about the Step 2: Use Teaching and Learning Principles "/>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6012063" y="4603624"/>
            <a:ext cx="2836970" cy="1888426"/>
          </a:xfrm>
        </p:spPr>
      </p:pic>
    </p:spTree>
    <p:extLst>
      <p:ext uri="{BB962C8B-B14F-4D97-AF65-F5344CB8AC3E}">
        <p14:creationId xmlns:p14="http://schemas.microsoft.com/office/powerpoint/2010/main" val="1726307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rPr>
              <a:t>Step 2: Use Teaching and Learning Principles #3</a:t>
            </a:r>
            <a:endParaRPr lang="en-IN" dirty="0">
              <a:latin typeface="Trebuchet MS" panose="020B0603020202020204" pitchFamily="34" charset="0"/>
            </a:endParaRPr>
          </a:p>
        </p:txBody>
      </p:sp>
      <p:sp>
        <p:nvSpPr>
          <p:cNvPr id="3" name="Content Placeholder 2"/>
          <p:cNvSpPr>
            <a:spLocks noGrp="1"/>
          </p:cNvSpPr>
          <p:nvPr>
            <p:ph sz="half" idx="1"/>
          </p:nvPr>
        </p:nvSpPr>
        <p:spPr>
          <a:xfrm>
            <a:off x="330200" y="1549912"/>
            <a:ext cx="4230688" cy="3686175"/>
          </a:xfrm>
        </p:spPr>
        <p:txBody>
          <a:bodyPr/>
          <a:lstStyle/>
          <a:p>
            <a:r>
              <a:rPr lang="en-US" altLang="en-US" sz="2400" dirty="0">
                <a:latin typeface="Trebuchet MS" panose="020B0603020202020204" pitchFamily="34" charset="0"/>
              </a:rPr>
              <a:t>Adult Learning</a:t>
            </a:r>
          </a:p>
          <a:p>
            <a:pPr lvl="1"/>
            <a:r>
              <a:rPr lang="en-US" altLang="en-US" sz="2000" dirty="0">
                <a:latin typeface="Trebuchet MS" panose="020B0603020202020204" pitchFamily="34" charset="0"/>
              </a:rPr>
              <a:t>Demonstrate technique</a:t>
            </a:r>
          </a:p>
          <a:p>
            <a:pPr lvl="1"/>
            <a:r>
              <a:rPr lang="en-US" altLang="en-US" sz="2000" dirty="0">
                <a:latin typeface="Trebuchet MS" panose="020B0603020202020204" pitchFamily="34" charset="0"/>
              </a:rPr>
              <a:t>Allow time for supervised practice</a:t>
            </a:r>
          </a:p>
          <a:p>
            <a:pPr lvl="1"/>
            <a:r>
              <a:rPr lang="en-US" altLang="en-US" sz="2000" dirty="0">
                <a:latin typeface="Trebuchet MS" panose="020B0603020202020204" pitchFamily="34" charset="0"/>
              </a:rPr>
              <a:t>Help client get ready</a:t>
            </a:r>
          </a:p>
          <a:p>
            <a:pPr lvl="1"/>
            <a:r>
              <a:rPr lang="en-US" altLang="en-US" sz="2000" dirty="0">
                <a:latin typeface="Trebuchet MS" panose="020B0603020202020204" pitchFamily="34" charset="0"/>
              </a:rPr>
              <a:t>Allow client to perform the task </a:t>
            </a:r>
          </a:p>
          <a:p>
            <a:endParaRPr lang="en-US" altLang="en-US" sz="2400" dirty="0">
              <a:latin typeface="Trebuchet MS" panose="020B0603020202020204" pitchFamily="34" charset="0"/>
            </a:endParaRPr>
          </a:p>
          <a:p>
            <a:endParaRPr lang="en-IN" sz="2400" dirty="0">
              <a:latin typeface="Trebuchet MS" panose="020B0603020202020204" pitchFamily="34" charset="0"/>
            </a:endParaRPr>
          </a:p>
        </p:txBody>
      </p:sp>
      <p:pic>
        <p:nvPicPr>
          <p:cNvPr id="8" name="Picture 2" descr="This Picture Describes about the Step 2: Use Teaching and Learning Principles "/>
          <p:cNvPicPr>
            <a:picLocks noGrp="1" noChangeAspect="1" noChangeArrowheads="1"/>
          </p:cNvPicPr>
          <p:nvPr>
            <p:ph sz="half" idx="2"/>
          </p:nvPr>
        </p:nvPicPr>
        <p:blipFill>
          <a:blip r:embed="rId2">
            <a:extLst>
              <a:ext uri="{28A0092B-C50C-407E-A947-70E740481C1C}">
                <a14:useLocalDpi xmlns:a14="http://schemas.microsoft.com/office/drawing/2010/main"/>
              </a:ext>
            </a:extLst>
          </a:blip>
          <a:srcRect/>
          <a:stretch>
            <a:fillRect/>
          </a:stretch>
        </p:blipFill>
        <p:spPr>
          <a:xfrm>
            <a:off x="4727576" y="2415629"/>
            <a:ext cx="4230687" cy="2820458"/>
          </a:xfrm>
        </p:spPr>
      </p:pic>
    </p:spTree>
    <p:extLst>
      <p:ext uri="{BB962C8B-B14F-4D97-AF65-F5344CB8AC3E}">
        <p14:creationId xmlns:p14="http://schemas.microsoft.com/office/powerpoint/2010/main" val="7705513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ea typeface="Trebuchet MS" pitchFamily="34" charset="0"/>
                <a:cs typeface="Trebuchet MS" pitchFamily="34" charset="0"/>
              </a:rPr>
              <a:t>Step 2: Use Teaching and Learning Principles #4</a:t>
            </a:r>
            <a:endParaRPr lang="en-IN" dirty="0">
              <a:latin typeface="Trebuchet MS" panose="020B0603020202020204" pitchFamily="34" charset="0"/>
            </a:endParaRPr>
          </a:p>
        </p:txBody>
      </p:sp>
      <p:sp>
        <p:nvSpPr>
          <p:cNvPr id="3" name="Content Placeholder 2"/>
          <p:cNvSpPr>
            <a:spLocks noGrp="1"/>
          </p:cNvSpPr>
          <p:nvPr>
            <p:ph sz="half" idx="1"/>
          </p:nvPr>
        </p:nvSpPr>
        <p:spPr>
          <a:xfrm>
            <a:off x="354012" y="1535163"/>
            <a:ext cx="4230688" cy="3686175"/>
          </a:xfrm>
        </p:spPr>
        <p:txBody>
          <a:bodyPr/>
          <a:lstStyle/>
          <a:p>
            <a:r>
              <a:rPr lang="en-US" altLang="en-US" sz="2400" dirty="0">
                <a:latin typeface="Trebuchet MS" panose="020B0603020202020204" pitchFamily="34" charset="0"/>
              </a:rPr>
              <a:t>Learning Styles</a:t>
            </a:r>
          </a:p>
          <a:p>
            <a:pPr lvl="1"/>
            <a:r>
              <a:rPr lang="en-US" altLang="en-US" sz="2000" dirty="0">
                <a:latin typeface="Trebuchet MS" panose="020B0603020202020204" pitchFamily="34" charset="0"/>
              </a:rPr>
              <a:t>Visual</a:t>
            </a:r>
          </a:p>
          <a:p>
            <a:pPr lvl="1"/>
            <a:r>
              <a:rPr lang="en-US" altLang="en-US" sz="2000" dirty="0">
                <a:latin typeface="Trebuchet MS" panose="020B0603020202020204" pitchFamily="34" charset="0"/>
              </a:rPr>
              <a:t>Auditory </a:t>
            </a:r>
          </a:p>
          <a:p>
            <a:pPr lvl="1"/>
            <a:r>
              <a:rPr lang="en-US" altLang="en-US" sz="2000" dirty="0">
                <a:latin typeface="Trebuchet MS" panose="020B0603020202020204" pitchFamily="34" charset="0"/>
              </a:rPr>
              <a:t>Kinesthetic</a:t>
            </a:r>
          </a:p>
          <a:p>
            <a:r>
              <a:rPr lang="en-US" altLang="en-US" sz="2400" dirty="0">
                <a:latin typeface="Trebuchet MS" panose="020B0603020202020204" pitchFamily="34" charset="0"/>
              </a:rPr>
              <a:t>Nursing action: assess the client’s learning style prior to client teaching in order to determine best client-centered teaching methods</a:t>
            </a:r>
          </a:p>
        </p:txBody>
      </p:sp>
      <p:pic>
        <p:nvPicPr>
          <p:cNvPr id="5" name="Picture 2" descr="This Picture Describes about the Step 2: Use Teaching and Learning Principles "/>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a:xfrm>
            <a:off x="4999831" y="1755928"/>
            <a:ext cx="3657600" cy="3657600"/>
          </a:xfrm>
        </p:spPr>
      </p:pic>
    </p:spTree>
    <p:extLst>
      <p:ext uri="{BB962C8B-B14F-4D97-AF65-F5344CB8AC3E}">
        <p14:creationId xmlns:p14="http://schemas.microsoft.com/office/powerpoint/2010/main" val="24921872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433388" y="717289"/>
            <a:ext cx="8524875" cy="387798"/>
          </a:xfrm>
        </p:spPr>
        <p:txBody>
          <a:bodyPr/>
          <a:lstStyle/>
          <a:p>
            <a:r>
              <a:rPr lang="en-US" altLang="en-US" dirty="0">
                <a:latin typeface="Trebuchet MS" panose="020B0603020202020204" pitchFamily="34" charset="0"/>
                <a:ea typeface="Trebuchet MS" pitchFamily="34" charset="0"/>
                <a:cs typeface="Trebuchet MS" pitchFamily="34" charset="0"/>
              </a:rPr>
              <a:t>Step 2: Use Teaching and Learning Principles #5</a:t>
            </a:r>
            <a:endParaRPr lang="en-IN" dirty="0">
              <a:latin typeface="Trebuchet MS" panose="020B0603020202020204" pitchFamily="34" charset="0"/>
            </a:endParaRPr>
          </a:p>
        </p:txBody>
      </p:sp>
      <p:sp>
        <p:nvSpPr>
          <p:cNvPr id="3" name="Content Placeholder 2"/>
          <p:cNvSpPr>
            <a:spLocks noGrp="1"/>
          </p:cNvSpPr>
          <p:nvPr>
            <p:ph sz="half" idx="1"/>
          </p:nvPr>
        </p:nvSpPr>
        <p:spPr>
          <a:xfrm>
            <a:off x="330199" y="1431930"/>
            <a:ext cx="6734277" cy="3686175"/>
          </a:xfrm>
        </p:spPr>
        <p:txBody>
          <a:bodyPr/>
          <a:lstStyle/>
          <a:p>
            <a:r>
              <a:rPr lang="en-US" altLang="en-US" sz="2000" dirty="0">
                <a:latin typeface="Trebuchet MS" panose="020B0603020202020204" pitchFamily="34" charset="0"/>
              </a:rPr>
              <a:t>Domains of Learning</a:t>
            </a:r>
          </a:p>
          <a:p>
            <a:pPr lvl="1"/>
            <a:r>
              <a:rPr lang="en-US" altLang="en-US" sz="1800" dirty="0">
                <a:latin typeface="Trebuchet MS" panose="020B0603020202020204" pitchFamily="34" charset="0"/>
              </a:rPr>
              <a:t>Cognitive domain- Intellectual</a:t>
            </a:r>
          </a:p>
          <a:p>
            <a:pPr lvl="1"/>
            <a:r>
              <a:rPr lang="en-US" altLang="en-US" sz="1800" dirty="0">
                <a:latin typeface="Trebuchet MS" panose="020B0603020202020204" pitchFamily="34" charset="0"/>
              </a:rPr>
              <a:t>Affective domain- attitudes, beliefs build a therapeutic relationship</a:t>
            </a:r>
          </a:p>
          <a:p>
            <a:pPr lvl="1"/>
            <a:r>
              <a:rPr lang="en-US" altLang="en-US" sz="1800" dirty="0">
                <a:latin typeface="Trebuchet MS" panose="020B0603020202020204" pitchFamily="34" charset="0"/>
              </a:rPr>
              <a:t>Psychomotor domain- skills, return demonstration</a:t>
            </a:r>
          </a:p>
          <a:p>
            <a:r>
              <a:rPr lang="en-US" altLang="en-US" sz="2000" dirty="0">
                <a:latin typeface="Trebuchet MS" panose="020B0603020202020204" pitchFamily="34" charset="0"/>
              </a:rPr>
              <a:t>Nursing actions: </a:t>
            </a:r>
          </a:p>
          <a:p>
            <a:pPr lvl="1"/>
            <a:r>
              <a:rPr lang="en-US" altLang="en-US" sz="1800" dirty="0">
                <a:latin typeface="Trebuchet MS" panose="020B0603020202020204" pitchFamily="34" charset="0"/>
              </a:rPr>
              <a:t>Consider how the client learns and what they need to learn</a:t>
            </a:r>
          </a:p>
          <a:p>
            <a:pPr lvl="1"/>
            <a:r>
              <a:rPr lang="en-US" altLang="en-US" sz="1800" dirty="0">
                <a:latin typeface="Trebuchet MS" panose="020B0603020202020204" pitchFamily="34" charset="0"/>
              </a:rPr>
              <a:t>Align the teaching method to the appropriate domain of learning. The following are some examples:</a:t>
            </a:r>
          </a:p>
          <a:p>
            <a:pPr lvl="2"/>
            <a:r>
              <a:rPr lang="en-US" altLang="en-US" sz="1600" dirty="0">
                <a:latin typeface="Trebuchet MS" panose="020B0603020202020204" pitchFamily="34" charset="0"/>
              </a:rPr>
              <a:t>Pamphlet (cognitive or affective)</a:t>
            </a:r>
          </a:p>
          <a:p>
            <a:pPr lvl="2"/>
            <a:r>
              <a:rPr lang="en-US" altLang="en-US" sz="1600" dirty="0">
                <a:latin typeface="Trebuchet MS" panose="020B0603020202020204" pitchFamily="34" charset="0"/>
              </a:rPr>
              <a:t>Demonstration (psychomotor)</a:t>
            </a:r>
          </a:p>
          <a:p>
            <a:pPr lvl="2"/>
            <a:r>
              <a:rPr lang="en-US" altLang="en-US" sz="1600" dirty="0">
                <a:latin typeface="Trebuchet MS" panose="020B0603020202020204" pitchFamily="34" charset="0"/>
              </a:rPr>
              <a:t>Discussion (affective)</a:t>
            </a:r>
            <a:endParaRPr lang="en-US" altLang="en-US" sz="2000" dirty="0">
              <a:latin typeface="Trebuchet MS" panose="020B0603020202020204" pitchFamily="34" charset="0"/>
            </a:endParaRPr>
          </a:p>
          <a:p>
            <a:endParaRPr lang="en-IN" sz="2000" dirty="0">
              <a:latin typeface="Trebuchet MS" panose="020B0603020202020204" pitchFamily="34" charset="0"/>
            </a:endParaRPr>
          </a:p>
        </p:txBody>
      </p:sp>
      <p:pic>
        <p:nvPicPr>
          <p:cNvPr id="8" name="Picture 2" descr="This Picture Describes about the Step 2: Use Teaching and Learning Principles "/>
          <p:cNvPicPr>
            <a:picLocks noGrp="1" noChangeAspect="1" noChangeArrowheads="1"/>
          </p:cNvPicPr>
          <p:nvPr>
            <p:ph sz="half" idx="2"/>
          </p:nvPr>
        </p:nvPicPr>
        <p:blipFill>
          <a:blip r:embed="rId2" cstate="screen">
            <a:extLst>
              <a:ext uri="{28A0092B-C50C-407E-A947-70E740481C1C}">
                <a14:useLocalDpi xmlns:a14="http://schemas.microsoft.com/office/drawing/2010/main"/>
              </a:ext>
            </a:extLst>
          </a:blip>
          <a:srcRect/>
          <a:stretch>
            <a:fillRect/>
          </a:stretch>
        </p:blipFill>
        <p:spPr bwMode="auto">
          <a:xfrm>
            <a:off x="6121177" y="4842207"/>
            <a:ext cx="2597555" cy="17344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164984"/>
      </p:ext>
    </p:extLst>
  </p:cSld>
  <p:clrMapOvr>
    <a:masterClrMapping/>
  </p:clrMapOvr>
</p:sld>
</file>

<file path=ppt/theme/theme1.xml><?xml version="1.0" encoding="utf-8"?>
<a:theme xmlns:a="http://schemas.openxmlformats.org/drawingml/2006/main" name="1_LWW TEMPLATE">
  <a:themeElements>
    <a:clrScheme name="">
      <a:dk1>
        <a:srgbClr val="000000"/>
      </a:dk1>
      <a:lt1>
        <a:srgbClr val="FFFFFF"/>
      </a:lt1>
      <a:dk2>
        <a:srgbClr val="006B76"/>
      </a:dk2>
      <a:lt2>
        <a:srgbClr val="000000"/>
      </a:lt2>
      <a:accent1>
        <a:srgbClr val="186EC4"/>
      </a:accent1>
      <a:accent2>
        <a:srgbClr val="CC9900"/>
      </a:accent2>
      <a:accent3>
        <a:srgbClr val="FFFFFF"/>
      </a:accent3>
      <a:accent4>
        <a:srgbClr val="000000"/>
      </a:accent4>
      <a:accent5>
        <a:srgbClr val="ABBADE"/>
      </a:accent5>
      <a:accent6>
        <a:srgbClr val="B98A00"/>
      </a:accent6>
      <a:hlink>
        <a:srgbClr val="FF0000"/>
      </a:hlink>
      <a:folHlink>
        <a:srgbClr val="009900"/>
      </a:folHlink>
    </a:clrScheme>
    <a:fontScheme name="LWW 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LWW 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LWW 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LWW 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LWW 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LWW 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LWW 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LWW 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D98385B5E2AC949AF11150DD84F6C37" ma:contentTypeVersion="2" ma:contentTypeDescription="Create a new document." ma:contentTypeScope="" ma:versionID="983cd7d39540c814e0b76c3ac6e6ea7d">
  <xsd:schema xmlns:xsd="http://www.w3.org/2001/XMLSchema" xmlns:xs="http://www.w3.org/2001/XMLSchema" xmlns:p="http://schemas.microsoft.com/office/2006/metadata/properties" xmlns:ns3="00c73501-d892-4798-8321-2611750ec216" targetNamespace="http://schemas.microsoft.com/office/2006/metadata/properties" ma:root="true" ma:fieldsID="4633ca6687011ef6e1cdcf08e092dd32" ns3:_="">
    <xsd:import namespace="00c73501-d892-4798-8321-2611750ec216"/>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c73501-d892-4798-8321-2611750ec21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2C1218-8DF4-4505-B010-97A102F2196B}">
  <ds:schemaRefs>
    <ds:schemaRef ds:uri="http://schemas.microsoft.com/sharepoint/v3/contenttype/forms"/>
  </ds:schemaRefs>
</ds:datastoreItem>
</file>

<file path=customXml/itemProps2.xml><?xml version="1.0" encoding="utf-8"?>
<ds:datastoreItem xmlns:ds="http://schemas.openxmlformats.org/officeDocument/2006/customXml" ds:itemID="{2A2D0645-763C-4A74-896B-80452723D21C}">
  <ds:schemaRefs>
    <ds:schemaRef ds:uri="http://www.w3.org/XML/1998/namespace"/>
    <ds:schemaRef ds:uri="http://schemas.microsoft.com/office/2006/metadata/properties"/>
    <ds:schemaRef ds:uri="http://purl.org/dc/elements/1.1/"/>
    <ds:schemaRef ds:uri="http://schemas.microsoft.com/office/infopath/2007/PartnerControls"/>
    <ds:schemaRef ds:uri="http://schemas.microsoft.com/office/2006/documentManagement/types"/>
    <ds:schemaRef ds:uri="00c73501-d892-4798-8321-2611750ec216"/>
    <ds:schemaRef ds:uri="http://purl.org/dc/dcmitype/"/>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06AD24F4-6F04-484C-9E54-42AF3A8095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c73501-d892-4798-8321-2611750ec21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2269</TotalTime>
  <Words>1109</Words>
  <Application>Microsoft Office PowerPoint</Application>
  <PresentationFormat>On-screen Show (4:3)</PresentationFormat>
  <Paragraphs>133</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ＭＳ Ｐゴシック</vt:lpstr>
      <vt:lpstr>Arial</vt:lpstr>
      <vt:lpstr>Calibri</vt:lpstr>
      <vt:lpstr>Courier New</vt:lpstr>
      <vt:lpstr>Trebuchet MS</vt:lpstr>
      <vt:lpstr>Verdana</vt:lpstr>
      <vt:lpstr>Wingdings</vt:lpstr>
      <vt:lpstr>ヒラギノ角ゴ Pro W3</vt:lpstr>
      <vt:lpstr>1_LWW TEMPLATE</vt:lpstr>
      <vt:lpstr>Introduction to Clinical Pharmacology  Chapter 5 Client and Family Teaching  Paula Reeves BSN, RN</vt:lpstr>
      <vt:lpstr>Learning Objectives</vt:lpstr>
      <vt:lpstr>Client Teaching About Drug Therapy</vt:lpstr>
      <vt:lpstr>Step 1: Establishing a Client-Nurse Relationship</vt:lpstr>
      <vt:lpstr>Step 2: Use Teaching and Learning Principles #1 </vt:lpstr>
      <vt:lpstr>Step 2: Use Teaching and Learning Principles #2</vt:lpstr>
      <vt:lpstr>Step 2: Use Teaching and Learning Principles #3</vt:lpstr>
      <vt:lpstr>Step 2: Use Teaching and Learning Principles #4</vt:lpstr>
      <vt:lpstr>Step 2: Use Teaching and Learning Principles #5</vt:lpstr>
      <vt:lpstr>Pharmacology in Practice Exercise</vt:lpstr>
      <vt:lpstr>Step 3: Use of the Nursing Process to Supply the Client With Information #1</vt:lpstr>
      <vt:lpstr>Step 3: Use of the Nursing Process to Supply the Client With Information #2</vt:lpstr>
      <vt:lpstr>Step 3: Use of the Nursing Process to Supply the Client With Information #3</vt:lpstr>
      <vt:lpstr>Step 3: Use of the Nursing Process to Supply the Client With Information #4</vt:lpstr>
      <vt:lpstr>Step 3: Use of the Nursing Process to Supply the Client With Information #5</vt:lpstr>
      <vt:lpstr>Step 4: Evaluation of the Client’s Understanding </vt:lpstr>
      <vt:lpstr>Basic Considerations when Developing a Drug Teaching Plan</vt:lpstr>
      <vt:lpstr>Adapting Drug Administration to the Home Setting</vt:lpstr>
      <vt:lpstr>Turn and Talk—Case Study</vt:lpstr>
    </vt:vector>
  </TitlesOfParts>
  <Company>LWW</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Client and Family Teaching</dc:title>
  <dc:creator>doug smock</dc:creator>
  <cp:lastModifiedBy>Paula Reeves</cp:lastModifiedBy>
  <cp:revision>84</cp:revision>
  <dcterms:created xsi:type="dcterms:W3CDTF">2014-03-13T13:46:35Z</dcterms:created>
  <dcterms:modified xsi:type="dcterms:W3CDTF">2022-07-31T20:19:04Z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0x0101001D98385B5E2AC949AF11150DD84F6C37</vt:lpwstr>
  </property>
</Properties>
</file>