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4"/>
  </p:sldMasterIdLst>
  <p:notesMasterIdLst>
    <p:notesMasterId r:id="rId41"/>
  </p:notesMasterIdLst>
  <p:handoutMasterIdLst>
    <p:handoutMasterId r:id="rId42"/>
  </p:handoutMasterIdLst>
  <p:sldIdLst>
    <p:sldId id="256" r:id="rId5"/>
    <p:sldId id="310" r:id="rId6"/>
    <p:sldId id="574" r:id="rId7"/>
    <p:sldId id="575" r:id="rId8"/>
    <p:sldId id="576" r:id="rId9"/>
    <p:sldId id="577" r:id="rId10"/>
    <p:sldId id="563" r:id="rId11"/>
    <p:sldId id="578" r:id="rId12"/>
    <p:sldId id="579" r:id="rId13"/>
    <p:sldId id="580" r:id="rId14"/>
    <p:sldId id="496" r:id="rId15"/>
    <p:sldId id="581" r:id="rId16"/>
    <p:sldId id="582" r:id="rId17"/>
    <p:sldId id="316" r:id="rId18"/>
    <p:sldId id="504" r:id="rId19"/>
    <p:sldId id="306"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mn-ea"/>
        <a:cs typeface="+mn-cs"/>
      </a:defRPr>
    </a:lvl2pPr>
    <a:lvl3pPr marL="914400" algn="l" defTabSz="457200" rtl="0" fontAlgn="base">
      <a:spcBef>
        <a:spcPct val="0"/>
      </a:spcBef>
      <a:spcAft>
        <a:spcPct val="0"/>
      </a:spcAft>
      <a:defRPr kern="1200">
        <a:solidFill>
          <a:schemeClr val="tx1"/>
        </a:solidFill>
        <a:latin typeface="Calibri" pitchFamily="34" charset="0"/>
        <a:ea typeface="+mn-ea"/>
        <a:cs typeface="+mn-cs"/>
      </a:defRPr>
    </a:lvl3pPr>
    <a:lvl4pPr marL="1371600" algn="l" defTabSz="457200" rtl="0" fontAlgn="base">
      <a:spcBef>
        <a:spcPct val="0"/>
      </a:spcBef>
      <a:spcAft>
        <a:spcPct val="0"/>
      </a:spcAft>
      <a:defRPr kern="1200">
        <a:solidFill>
          <a:schemeClr val="tx1"/>
        </a:solidFill>
        <a:latin typeface="Calibri" pitchFamily="34" charset="0"/>
        <a:ea typeface="+mn-ea"/>
        <a:cs typeface="+mn-cs"/>
      </a:defRPr>
    </a:lvl4pPr>
    <a:lvl5pPr marL="1828800" algn="l" defTabSz="457200"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888">
          <p15:clr>
            <a:srgbClr val="A4A3A4"/>
          </p15:clr>
        </p15:guide>
        <p15:guide id="3" orient="horz" pos="630">
          <p15:clr>
            <a:srgbClr val="A4A3A4"/>
          </p15:clr>
        </p15:guide>
        <p15:guide id="4" pos="21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ffany Zyniewicz" initials="T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7ABE03-AE06-0A4B-B48C-1396DBC5CB67}" v="2" dt="2021-07-01T06:49:13.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07" autoAdjust="0"/>
  </p:normalViewPr>
  <p:slideViewPr>
    <p:cSldViewPr snapToGrid="0">
      <p:cViewPr varScale="1">
        <p:scale>
          <a:sx n="110" d="100"/>
          <a:sy n="110" d="100"/>
        </p:scale>
        <p:origin x="1644" y="96"/>
      </p:cViewPr>
      <p:guideLst>
        <p:guide orient="horz"/>
        <p:guide pos="2888"/>
        <p:guide orient="horz" pos="630"/>
        <p:guide pos="21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2235B0-F59D-4F31-85E6-EF005CCA9A57}" type="datetimeFigureOut">
              <a:rPr lang="en-US"/>
              <a:pPr>
                <a:defRPr/>
              </a:pPr>
              <a:t>9/6/2022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9D4C33-2821-49F8-8AA6-30CA939CFF9A}" type="slidenum">
              <a:rPr lang="en-US"/>
              <a:pPr>
                <a:defRPr/>
              </a:pPr>
              <a:t>‹#›</a:t>
            </a:fld>
            <a:endParaRPr lang="en-US" dirty="0"/>
          </a:p>
        </p:txBody>
      </p:sp>
    </p:spTree>
    <p:extLst>
      <p:ext uri="{BB962C8B-B14F-4D97-AF65-F5344CB8AC3E}">
        <p14:creationId xmlns:p14="http://schemas.microsoft.com/office/powerpoint/2010/main" val="1219853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C443B46-3867-42B8-9B90-F0060E094AC7}" type="datetimeFigureOut">
              <a:rPr lang="en-US"/>
              <a:pPr>
                <a:defRPr/>
              </a:pPr>
              <a:t>9/6/2022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270DF98-8515-4272-AE18-335A0D2356F1}" type="slidenum">
              <a:rPr lang="en-US"/>
              <a:pPr>
                <a:defRPr/>
              </a:pPr>
              <a:t>‹#›</a:t>
            </a:fld>
            <a:endParaRPr lang="en-US" dirty="0"/>
          </a:p>
        </p:txBody>
      </p:sp>
    </p:spTree>
    <p:extLst>
      <p:ext uri="{BB962C8B-B14F-4D97-AF65-F5344CB8AC3E}">
        <p14:creationId xmlns:p14="http://schemas.microsoft.com/office/powerpoint/2010/main" val="222378440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_open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65" name="Rectangle 17"/>
          <p:cNvSpPr>
            <a:spLocks noGrp="1" noChangeArrowheads="1"/>
          </p:cNvSpPr>
          <p:nvPr>
            <p:ph type="ctrTitle"/>
          </p:nvPr>
        </p:nvSpPr>
        <p:spPr>
          <a:xfrm>
            <a:off x="1223963" y="3724275"/>
            <a:ext cx="6692900" cy="838200"/>
          </a:xfrm>
          <a:effectLst/>
        </p:spPr>
        <p:txBody>
          <a:bodyPr anchorCtr="1"/>
          <a:lstStyle>
            <a:lvl1pPr algn="ctr">
              <a:defRPr/>
            </a:lvl1pPr>
          </a:lstStyle>
          <a:p>
            <a:r>
              <a:rPr lang="en-US"/>
              <a:t>Click to edit Master title style</a:t>
            </a:r>
          </a:p>
        </p:txBody>
      </p:sp>
      <p:sp>
        <p:nvSpPr>
          <p:cNvPr id="181266" name="Rectangle 18"/>
          <p:cNvSpPr>
            <a:spLocks noGrp="1" noChangeArrowheads="1"/>
          </p:cNvSpPr>
          <p:nvPr>
            <p:ph type="subTitle" idx="1"/>
          </p:nvPr>
        </p:nvSpPr>
        <p:spPr>
          <a:xfrm>
            <a:off x="1371600" y="5307013"/>
            <a:ext cx="6400800" cy="533400"/>
          </a:xfrm>
        </p:spPr>
        <p:txBody>
          <a:bodyPr lIns="91440" tIns="45720" rIns="91440" bIns="45720"/>
          <a:lstStyle>
            <a:lvl1pPr marL="0" indent="0" algn="ctr">
              <a:buFontTx/>
              <a:buNone/>
              <a:defRPr sz="1800"/>
            </a:lvl1pPr>
          </a:lstStyle>
          <a:p>
            <a:r>
              <a:rPr lang="en-US"/>
              <a:t>Click to edit Master subtitle style</a:t>
            </a:r>
          </a:p>
        </p:txBody>
      </p:sp>
    </p:spTree>
    <p:extLst>
      <p:ext uri="{BB962C8B-B14F-4D97-AF65-F5344CB8AC3E}">
        <p14:creationId xmlns:p14="http://schemas.microsoft.com/office/powerpoint/2010/main" val="157298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9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1611313"/>
            <a:ext cx="2155825" cy="4421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200" y="1611313"/>
            <a:ext cx="6316663" cy="4421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74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5" descr="ppt_open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1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346406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31397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88522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33293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5125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52451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0675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3388" y="1520675"/>
            <a:ext cx="8613775" cy="368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84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46533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22295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35597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7140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9538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28096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25064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92967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077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74934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1574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19921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96450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8827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27264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52551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39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9745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7145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976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0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9941" y="635468"/>
            <a:ext cx="8524875" cy="388937"/>
          </a:xfrm>
        </p:spPr>
        <p:txBody>
          <a:bodyPr/>
          <a:lstStyle/>
          <a:p>
            <a:r>
              <a:rPr lang="en-US" dirty="0"/>
              <a:t>Click to edit Master title style</a:t>
            </a:r>
          </a:p>
        </p:txBody>
      </p:sp>
      <p:sp>
        <p:nvSpPr>
          <p:cNvPr id="3" name="Content Placeholder 2"/>
          <p:cNvSpPr>
            <a:spLocks noGrp="1"/>
          </p:cNvSpPr>
          <p:nvPr>
            <p:ph sz="half" idx="1"/>
          </p:nvPr>
        </p:nvSpPr>
        <p:spPr>
          <a:xfrm>
            <a:off x="330200" y="2346325"/>
            <a:ext cx="4230688"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3288" y="2346325"/>
            <a:ext cx="4230687"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958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646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9061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90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9061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9061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906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24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348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757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53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626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64482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3388" y="716150"/>
            <a:ext cx="8524875" cy="388937"/>
          </a:xfrm>
          <a:prstGeom prst="rect">
            <a:avLst/>
          </a:prstGeom>
          <a:noFill/>
          <a:ln>
            <a:noFill/>
          </a:ln>
          <a:effectLst>
            <a:outerShdw blurRad="63500" dist="17961" dir="2700000" algn="ctr" rotWithShape="0">
              <a:schemeClr val="bg2">
                <a:alpha val="74998"/>
              </a:schemeClr>
            </a:outerShdw>
          </a:effectLst>
          <a:extLst>
            <a:ext uri="{FAA26D3D-D897-4be2-8F04-BA451C77F1D7}"/>
          </a:ex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027" name="Rectangle 4"/>
          <p:cNvSpPr>
            <a:spLocks noGrp="1" noChangeArrowheads="1"/>
          </p:cNvSpPr>
          <p:nvPr>
            <p:ph type="body" idx="1"/>
          </p:nvPr>
        </p:nvSpPr>
        <p:spPr bwMode="auto">
          <a:xfrm>
            <a:off x="443753" y="1499160"/>
            <a:ext cx="861377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ext Box 11"/>
          <p:cNvSpPr txBox="1">
            <a:spLocks noChangeArrowheads="1"/>
          </p:cNvSpPr>
          <p:nvPr userDrawn="1"/>
        </p:nvSpPr>
        <p:spPr bwMode="auto">
          <a:xfrm>
            <a:off x="303213" y="6581775"/>
            <a:ext cx="8840787" cy="269875"/>
          </a:xfrm>
          <a:prstGeom prst="rect">
            <a:avLst/>
          </a:prstGeom>
          <a:noFill/>
          <a:ln>
            <a:noFill/>
          </a:ln>
        </p:spPr>
        <p:txBody>
          <a:bodyPr/>
          <a:lstStyle>
            <a:lvl1pPr eaLnBrk="0" hangingPunct="0">
              <a:tabLst>
                <a:tab pos="7485063" algn="l"/>
              </a:tabLst>
              <a:defRPr sz="2400">
                <a:solidFill>
                  <a:schemeClr val="tx1"/>
                </a:solidFill>
                <a:latin typeface="Arial" charset="0"/>
              </a:defRPr>
            </a:lvl1pPr>
            <a:lvl2pPr marL="742950" indent="-285750" eaLnBrk="0" hangingPunct="0">
              <a:tabLst>
                <a:tab pos="7485063" algn="l"/>
              </a:tabLst>
              <a:defRPr sz="2400">
                <a:solidFill>
                  <a:schemeClr val="tx1"/>
                </a:solidFill>
                <a:latin typeface="Arial" charset="0"/>
              </a:defRPr>
            </a:lvl2pPr>
            <a:lvl3pPr marL="1143000" indent="-228600" eaLnBrk="0" hangingPunct="0">
              <a:tabLst>
                <a:tab pos="7485063" algn="l"/>
              </a:tabLst>
              <a:defRPr sz="2400">
                <a:solidFill>
                  <a:schemeClr val="tx1"/>
                </a:solidFill>
                <a:latin typeface="Arial" charset="0"/>
              </a:defRPr>
            </a:lvl3pPr>
            <a:lvl4pPr marL="1600200" indent="-228600" eaLnBrk="0" hangingPunct="0">
              <a:tabLst>
                <a:tab pos="7485063" algn="l"/>
              </a:tabLst>
              <a:defRPr sz="2400">
                <a:solidFill>
                  <a:schemeClr val="tx1"/>
                </a:solidFill>
                <a:latin typeface="Arial" charset="0"/>
              </a:defRPr>
            </a:lvl4pPr>
            <a:lvl5pPr marL="2057400" indent="-228600" eaLnBrk="0" hangingPunct="0">
              <a:tabLst>
                <a:tab pos="7485063" algn="l"/>
              </a:tabLst>
              <a:defRPr sz="2400">
                <a:solidFill>
                  <a:schemeClr val="tx1"/>
                </a:solidFill>
                <a:latin typeface="Arial" charset="0"/>
              </a:defRPr>
            </a:lvl5pPr>
            <a:lvl6pPr marL="2514600" indent="-228600" algn="ctr" eaLnBrk="0" fontAlgn="base" hangingPunct="0">
              <a:spcBef>
                <a:spcPct val="0"/>
              </a:spcBef>
              <a:spcAft>
                <a:spcPct val="0"/>
              </a:spcAft>
              <a:tabLst>
                <a:tab pos="7485063" algn="l"/>
              </a:tabLst>
              <a:defRPr sz="2400">
                <a:solidFill>
                  <a:schemeClr val="tx1"/>
                </a:solidFill>
                <a:latin typeface="Arial" charset="0"/>
              </a:defRPr>
            </a:lvl6pPr>
            <a:lvl7pPr marL="2971800" indent="-228600" algn="ctr" eaLnBrk="0" fontAlgn="base" hangingPunct="0">
              <a:spcBef>
                <a:spcPct val="0"/>
              </a:spcBef>
              <a:spcAft>
                <a:spcPct val="0"/>
              </a:spcAft>
              <a:tabLst>
                <a:tab pos="7485063" algn="l"/>
              </a:tabLst>
              <a:defRPr sz="2400">
                <a:solidFill>
                  <a:schemeClr val="tx1"/>
                </a:solidFill>
                <a:latin typeface="Arial" charset="0"/>
              </a:defRPr>
            </a:lvl7pPr>
            <a:lvl8pPr marL="3429000" indent="-228600" algn="ctr" eaLnBrk="0" fontAlgn="base" hangingPunct="0">
              <a:spcBef>
                <a:spcPct val="0"/>
              </a:spcBef>
              <a:spcAft>
                <a:spcPct val="0"/>
              </a:spcAft>
              <a:tabLst>
                <a:tab pos="7485063" algn="l"/>
              </a:tabLst>
              <a:defRPr sz="2400">
                <a:solidFill>
                  <a:schemeClr val="tx1"/>
                </a:solidFill>
                <a:latin typeface="Arial" charset="0"/>
              </a:defRPr>
            </a:lvl8pPr>
            <a:lvl9pPr marL="3886200" indent="-228600" algn="ctr" eaLnBrk="0" fontAlgn="base" hangingPunct="0">
              <a:spcBef>
                <a:spcPct val="0"/>
              </a:spcBef>
              <a:spcAft>
                <a:spcPct val="0"/>
              </a:spcAft>
              <a:tabLst>
                <a:tab pos="7485063" algn="l"/>
              </a:tabLst>
              <a:defRPr sz="2400">
                <a:solidFill>
                  <a:schemeClr val="tx1"/>
                </a:solidFill>
                <a:latin typeface="Arial" charset="0"/>
              </a:defRPr>
            </a:lvl9pPr>
          </a:lstStyle>
          <a:p>
            <a:pPr algn="r" eaLnBrk="1" hangingPunct="1">
              <a:spcBef>
                <a:spcPct val="50000"/>
              </a:spcBef>
              <a:defRPr/>
            </a:pPr>
            <a:endParaRPr lang="en-US" sz="1000" dirty="0">
              <a:ea typeface="+mn-ea"/>
            </a:endParaRPr>
          </a:p>
        </p:txBody>
      </p:sp>
      <p:sp>
        <p:nvSpPr>
          <p:cNvPr id="6" name="Text Box 13"/>
          <p:cNvSpPr txBox="1">
            <a:spLocks noChangeArrowheads="1"/>
          </p:cNvSpPr>
          <p:nvPr userDrawn="1"/>
        </p:nvSpPr>
        <p:spPr bwMode="auto">
          <a:xfrm>
            <a:off x="0" y="6588125"/>
            <a:ext cx="9144000" cy="269875"/>
          </a:xfrm>
          <a:prstGeom prst="rect">
            <a:avLst/>
          </a:prstGeom>
          <a:noFill/>
          <a:ln>
            <a:noFill/>
          </a:ln>
          <a:effectLst/>
        </p:spPr>
        <p:txBody>
          <a:bodyPr/>
          <a:lstStyle>
            <a:lvl1pPr algn="l" eaLnBrk="0" hangingPunct="0">
              <a:tabLst>
                <a:tab pos="7485063" algn="l"/>
              </a:tabLst>
              <a:defRPr sz="2400">
                <a:solidFill>
                  <a:schemeClr val="tx1"/>
                </a:solidFill>
                <a:latin typeface="Times New Roman" pitchFamily="18" charset="0"/>
              </a:defRPr>
            </a:lvl1pPr>
            <a:lvl2pPr algn="l" eaLnBrk="0" hangingPunct="0">
              <a:tabLst>
                <a:tab pos="7485063" algn="l"/>
              </a:tabLst>
              <a:defRPr sz="2400">
                <a:solidFill>
                  <a:schemeClr val="tx1"/>
                </a:solidFill>
                <a:latin typeface="Times New Roman" pitchFamily="18" charset="0"/>
              </a:defRPr>
            </a:lvl2pPr>
            <a:lvl3pPr algn="l" eaLnBrk="0" hangingPunct="0">
              <a:tabLst>
                <a:tab pos="7485063" algn="l"/>
              </a:tabLst>
              <a:defRPr sz="2400">
                <a:solidFill>
                  <a:schemeClr val="tx1"/>
                </a:solidFill>
                <a:latin typeface="Times New Roman" pitchFamily="18" charset="0"/>
              </a:defRPr>
            </a:lvl3pPr>
            <a:lvl4pPr algn="l" eaLnBrk="0" hangingPunct="0">
              <a:tabLst>
                <a:tab pos="7485063" algn="l"/>
              </a:tabLst>
              <a:defRPr sz="2400">
                <a:solidFill>
                  <a:schemeClr val="tx1"/>
                </a:solidFill>
                <a:latin typeface="Times New Roman" pitchFamily="18" charset="0"/>
              </a:defRPr>
            </a:lvl4pPr>
            <a:lvl5pPr algn="l" eaLnBrk="0" hangingPunct="0">
              <a:tabLst>
                <a:tab pos="7485063" algn="l"/>
              </a:tabLst>
              <a:defRPr sz="2400">
                <a:solidFill>
                  <a:schemeClr val="tx1"/>
                </a:solidFill>
                <a:latin typeface="Times New Roman" pitchFamily="18" charset="0"/>
              </a:defRPr>
            </a:lvl5pPr>
            <a:lvl6pPr eaLnBrk="0" fontAlgn="base" hangingPunct="0">
              <a:spcBef>
                <a:spcPct val="0"/>
              </a:spcBef>
              <a:spcAft>
                <a:spcPct val="0"/>
              </a:spcAft>
              <a:tabLst>
                <a:tab pos="7485063" algn="l"/>
              </a:tabLst>
              <a:defRPr sz="2400">
                <a:solidFill>
                  <a:schemeClr val="tx1"/>
                </a:solidFill>
                <a:latin typeface="Times New Roman" pitchFamily="18" charset="0"/>
              </a:defRPr>
            </a:lvl6pPr>
            <a:lvl7pPr eaLnBrk="0" fontAlgn="base" hangingPunct="0">
              <a:spcBef>
                <a:spcPct val="0"/>
              </a:spcBef>
              <a:spcAft>
                <a:spcPct val="0"/>
              </a:spcAft>
              <a:tabLst>
                <a:tab pos="7485063" algn="l"/>
              </a:tabLst>
              <a:defRPr sz="2400">
                <a:solidFill>
                  <a:schemeClr val="tx1"/>
                </a:solidFill>
                <a:latin typeface="Times New Roman" pitchFamily="18" charset="0"/>
              </a:defRPr>
            </a:lvl7pPr>
            <a:lvl8pPr eaLnBrk="0" fontAlgn="base" hangingPunct="0">
              <a:spcBef>
                <a:spcPct val="0"/>
              </a:spcBef>
              <a:spcAft>
                <a:spcPct val="0"/>
              </a:spcAft>
              <a:tabLst>
                <a:tab pos="7485063" algn="l"/>
              </a:tabLst>
              <a:defRPr sz="2400">
                <a:solidFill>
                  <a:schemeClr val="tx1"/>
                </a:solidFill>
                <a:latin typeface="Times New Roman" pitchFamily="18" charset="0"/>
              </a:defRPr>
            </a:lvl8pPr>
            <a:lvl9pPr eaLnBrk="0" fontAlgn="base" hangingPunct="0">
              <a:spcBef>
                <a:spcPct val="0"/>
              </a:spcBef>
              <a:spcAft>
                <a:spcPct val="0"/>
              </a:spcAft>
              <a:tabLst>
                <a:tab pos="7485063" algn="l"/>
              </a:tabLst>
              <a:defRPr sz="2400">
                <a:solidFill>
                  <a:schemeClr val="tx1"/>
                </a:solidFill>
                <a:latin typeface="Times New Roman" pitchFamily="18" charset="0"/>
              </a:defRPr>
            </a:lvl9pPr>
          </a:lstStyle>
          <a:p>
            <a:pPr algn="ctr">
              <a:defRPr/>
            </a:pPr>
            <a:r>
              <a:rPr lang="en-US" sz="1000" dirty="0">
                <a:latin typeface="Arial" pitchFamily="34" charset="0"/>
                <a:ea typeface="ＭＳ Ｐゴシック" pitchFamily="34" charset="-128"/>
                <a:cs typeface="Arial" pitchFamily="34" charset="0"/>
              </a:rPr>
              <a:t>Copyright © 2022 Wolters Kluwer · All Rights Reserved</a:t>
            </a:r>
          </a:p>
        </p:txBody>
      </p:sp>
      <p:cxnSp>
        <p:nvCxnSpPr>
          <p:cNvPr id="7" name="Straight Connector 6"/>
          <p:cNvCxnSpPr/>
          <p:nvPr userDrawn="1"/>
        </p:nvCxnSpPr>
        <p:spPr>
          <a:xfrm>
            <a:off x="0" y="1158875"/>
            <a:ext cx="91440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pic>
        <p:nvPicPr>
          <p:cNvPr id="1032" name="Picture 14" descr="WK_CMYK.jpg"/>
          <p:cNvPicPr>
            <a:picLocks noChangeAspect="1"/>
          </p:cNvPicPr>
          <p:nvPr userDrawn="1"/>
        </p:nvPicPr>
        <p:blipFill>
          <a:blip r:embed="rId48" cstate="print">
            <a:extLst>
              <a:ext uri="{28A0092B-C50C-407E-A947-70E740481C1C}">
                <a14:useLocalDpi xmlns:a14="http://schemas.microsoft.com/office/drawing/2010/main" val="0"/>
              </a:ext>
            </a:extLst>
          </a:blip>
          <a:srcRect/>
          <a:stretch>
            <a:fillRect/>
          </a:stretch>
        </p:blipFill>
        <p:spPr bwMode="auto">
          <a:xfrm>
            <a:off x="457200" y="6600825"/>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422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8" r:id="rId42"/>
    <p:sldLayoutId id="2147483741" r:id="rId43"/>
    <p:sldLayoutId id="2147483744" r:id="rId44"/>
    <p:sldLayoutId id="2147483745" r:id="rId45"/>
    <p:sldLayoutId id="2147483748" r:id="rId46"/>
  </p:sldLayoutIdLst>
  <p:hf hdr="0" ftr="0" dt="0"/>
  <p:txStyles>
    <p:title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p:titleStyle>
    <p:bodyStyle>
      <a:lvl1pPr marL="342900" indent="-342900" algn="l" rtl="0" eaLnBrk="0" fontAlgn="base" hangingPunct="0">
        <a:lnSpc>
          <a:spcPct val="90000"/>
        </a:lnSpc>
        <a:spcBef>
          <a:spcPct val="60000"/>
        </a:spcBef>
        <a:spcAft>
          <a:spcPct val="0"/>
        </a:spcAft>
        <a:buClr>
          <a:srgbClr val="CC9900"/>
        </a:buClr>
        <a:buFont typeface="Wingdings" panose="05000000000000000000" pitchFamily="2" charset="2"/>
        <a:buChar char="v"/>
        <a:defRPr sz="2400">
          <a:solidFill>
            <a:schemeClr val="tx1"/>
          </a:solidFill>
          <a:latin typeface="+mn-lt"/>
          <a:ea typeface="ヒラギノ角ゴ Pro W3" charset="0"/>
          <a:cs typeface="+mn-cs"/>
        </a:defRPr>
      </a:lvl1pPr>
      <a:lvl2pPr marL="862013" indent="-404813" algn="l" rtl="0" eaLnBrk="0" fontAlgn="base" hangingPunct="0">
        <a:lnSpc>
          <a:spcPct val="90000"/>
        </a:lnSpc>
        <a:spcBef>
          <a:spcPct val="60000"/>
        </a:spcBef>
        <a:spcAft>
          <a:spcPct val="0"/>
        </a:spcAft>
        <a:buClr>
          <a:srgbClr val="CC9900"/>
        </a:buClr>
        <a:buFont typeface="Courier New" panose="02070309020205020404" pitchFamily="49" charset="0"/>
        <a:buChar char="o"/>
        <a:defRPr sz="2400">
          <a:solidFill>
            <a:schemeClr val="tx1"/>
          </a:solidFill>
          <a:latin typeface="+mn-lt"/>
          <a:ea typeface="ヒラギノ角ゴ Pro W3" charset="0"/>
        </a:defRPr>
      </a:lvl2pPr>
      <a:lvl3pPr marL="1204913" indent="-228600" algn="l" rtl="0" eaLnBrk="0" fontAlgn="base" hangingPunct="0">
        <a:lnSpc>
          <a:spcPct val="90000"/>
        </a:lnSpc>
        <a:spcBef>
          <a:spcPct val="60000"/>
        </a:spcBef>
        <a:spcAft>
          <a:spcPct val="0"/>
        </a:spcAft>
        <a:buClr>
          <a:srgbClr val="CC9900"/>
        </a:buClr>
        <a:buFont typeface="Wingdings" panose="05000000000000000000" pitchFamily="2" charset="2"/>
        <a:buChar char="§"/>
        <a:defRPr sz="2400">
          <a:solidFill>
            <a:schemeClr val="tx1"/>
          </a:solidFill>
          <a:latin typeface="+mn-lt"/>
          <a:ea typeface="ヒラギノ角ゴ Pro W3" charset="0"/>
        </a:defRPr>
      </a:lvl3pPr>
      <a:lvl4pPr marL="1600200" indent="-228600" algn="l" rtl="0" eaLnBrk="0" fontAlgn="base" hangingPunct="0">
        <a:lnSpc>
          <a:spcPct val="90000"/>
        </a:lnSpc>
        <a:spcBef>
          <a:spcPct val="60000"/>
        </a:spcBef>
        <a:spcAft>
          <a:spcPct val="0"/>
        </a:spcAft>
        <a:buClr>
          <a:srgbClr val="CC9900"/>
        </a:buClr>
        <a:buFont typeface="Wingdings" panose="05000000000000000000" pitchFamily="2" charset="2"/>
        <a:buChar char="Ø"/>
        <a:defRPr sz="2400">
          <a:solidFill>
            <a:schemeClr val="tx1"/>
          </a:solidFill>
          <a:latin typeface="+mn-lt"/>
          <a:ea typeface="ヒラギノ角ゴ Pro W3" charset="0"/>
        </a:defRPr>
      </a:lvl4pPr>
      <a:lvl5pPr marL="2057400" indent="-228600" algn="l" rtl="0" eaLnBrk="0" fontAlgn="base" hangingPunct="0">
        <a:lnSpc>
          <a:spcPct val="90000"/>
        </a:lnSpc>
        <a:spcBef>
          <a:spcPct val="60000"/>
        </a:spcBef>
        <a:spcAft>
          <a:spcPct val="0"/>
        </a:spcAft>
        <a:buClr>
          <a:srgbClr val="CC9900"/>
        </a:buClr>
        <a:buChar char="•"/>
        <a:defRPr sz="2400">
          <a:solidFill>
            <a:schemeClr val="tx1"/>
          </a:solidFill>
          <a:latin typeface="+mn-lt"/>
          <a:ea typeface="ヒラギノ角ゴ Pro W3" charset="0"/>
        </a:defRPr>
      </a:lvl5pPr>
      <a:lvl6pPr marL="2514600" indent="-228600" algn="l" rtl="0" fontAlgn="base">
        <a:lnSpc>
          <a:spcPct val="90000"/>
        </a:lnSpc>
        <a:spcBef>
          <a:spcPct val="60000"/>
        </a:spcBef>
        <a:spcAft>
          <a:spcPct val="0"/>
        </a:spcAft>
        <a:buClr>
          <a:srgbClr val="CC9900"/>
        </a:buClr>
        <a:buChar char="•"/>
        <a:defRPr sz="2200">
          <a:solidFill>
            <a:schemeClr val="tx1"/>
          </a:solidFill>
          <a:latin typeface="+mn-lt"/>
        </a:defRPr>
      </a:lvl6pPr>
      <a:lvl7pPr marL="2971800" indent="-228600" algn="l" rtl="0" fontAlgn="base">
        <a:lnSpc>
          <a:spcPct val="90000"/>
        </a:lnSpc>
        <a:spcBef>
          <a:spcPct val="60000"/>
        </a:spcBef>
        <a:spcAft>
          <a:spcPct val="0"/>
        </a:spcAft>
        <a:buClr>
          <a:srgbClr val="CC9900"/>
        </a:buClr>
        <a:buChar char="•"/>
        <a:defRPr sz="2200">
          <a:solidFill>
            <a:schemeClr val="tx1"/>
          </a:solidFill>
          <a:latin typeface="+mn-lt"/>
        </a:defRPr>
      </a:lvl7pPr>
      <a:lvl8pPr marL="3429000" indent="-228600" algn="l" rtl="0" fontAlgn="base">
        <a:lnSpc>
          <a:spcPct val="90000"/>
        </a:lnSpc>
        <a:spcBef>
          <a:spcPct val="60000"/>
        </a:spcBef>
        <a:spcAft>
          <a:spcPct val="0"/>
        </a:spcAft>
        <a:buClr>
          <a:srgbClr val="CC9900"/>
        </a:buClr>
        <a:buChar char="•"/>
        <a:defRPr sz="2200">
          <a:solidFill>
            <a:schemeClr val="tx1"/>
          </a:solidFill>
          <a:latin typeface="+mn-lt"/>
        </a:defRPr>
      </a:lvl8pPr>
      <a:lvl9pPr marL="3886200" indent="-228600" algn="l" rtl="0" fontAlgn="base">
        <a:lnSpc>
          <a:spcPct val="90000"/>
        </a:lnSpc>
        <a:spcBef>
          <a:spcPct val="60000"/>
        </a:spcBef>
        <a:spcAft>
          <a:spcPct val="0"/>
        </a:spcAft>
        <a:buClr>
          <a:srgbClr val="CC9900"/>
        </a:buClr>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76" y="3149432"/>
            <a:ext cx="7772400" cy="1551194"/>
          </a:xfrm>
        </p:spPr>
        <p:txBody>
          <a:bodyPr/>
          <a:lstStyle/>
          <a:p>
            <a:r>
              <a:rPr lang="en-US" dirty="0">
                <a:solidFill>
                  <a:schemeClr val="tx1"/>
                </a:solidFill>
                <a:latin typeface="Trebuchet MS" panose="020B0603020202020204" pitchFamily="34" charset="0"/>
              </a:rPr>
              <a:t>Introduction to Clinical Pharmacology </a:t>
            </a:r>
            <a:br>
              <a:rPr lang="en-US" dirty="0">
                <a:solidFill>
                  <a:schemeClr val="tx1"/>
                </a:solidFill>
                <a:latin typeface="Trebuchet MS" panose="020B0603020202020204" pitchFamily="34" charset="0"/>
              </a:rPr>
            </a:b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Chapter 23</a:t>
            </a: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Adrenergic Drugs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dirty="0">
                <a:latin typeface="Trebuchet MS"/>
                <a:cs typeface="Trebuchet MS"/>
              </a:rPr>
              <a:t>Pharmacology in Practice Exercise #2</a:t>
            </a:r>
            <a:endParaRPr lang="en-US" dirty="0"/>
          </a:p>
        </p:txBody>
      </p:sp>
      <p:sp>
        <p:nvSpPr>
          <p:cNvPr id="3" name="Content Placeholder 2"/>
          <p:cNvSpPr>
            <a:spLocks noGrp="1"/>
          </p:cNvSpPr>
          <p:nvPr>
            <p:ph sz="half" idx="1"/>
          </p:nvPr>
        </p:nvSpPr>
        <p:spPr>
          <a:xfrm>
            <a:off x="360055" y="1350040"/>
            <a:ext cx="7858457" cy="1570582"/>
          </a:xfrm>
        </p:spPr>
        <p:txBody>
          <a:bodyPr/>
          <a:lstStyle/>
          <a:p>
            <a:r>
              <a:rPr lang="en-US" sz="2400" dirty="0">
                <a:latin typeface="Trebuchet MS"/>
              </a:rPr>
              <a:t>Which of the following adrenergic receptors is responsible for increased heart rate and increased force of myocardial contraction?</a:t>
            </a:r>
          </a:p>
          <a:p>
            <a:pPr marL="457200" indent="-457200">
              <a:buFont typeface="+mj-lt"/>
              <a:buAutoNum type="alphaLcParenR"/>
            </a:pPr>
            <a:r>
              <a:rPr lang="en-US" sz="2400" dirty="0">
                <a:latin typeface="Trebuchet MS"/>
              </a:rPr>
              <a:t>alpha</a:t>
            </a:r>
            <a:r>
              <a:rPr lang="en-US" sz="2400" baseline="-25000" dirty="0">
                <a:latin typeface="Trebuchet MS"/>
              </a:rPr>
              <a:t>1</a:t>
            </a:r>
            <a:r>
              <a:rPr lang="en-US" sz="2400" dirty="0">
                <a:latin typeface="Trebuchet MS"/>
              </a:rPr>
              <a:t> receptors</a:t>
            </a:r>
          </a:p>
          <a:p>
            <a:pPr marL="457200" indent="-457200">
              <a:buFont typeface="+mj-lt"/>
              <a:buAutoNum type="alphaLcParenR"/>
            </a:pPr>
            <a:r>
              <a:rPr lang="en-US" sz="2400" dirty="0">
                <a:latin typeface="Trebuchet MS"/>
              </a:rPr>
              <a:t>alpha</a:t>
            </a:r>
            <a:r>
              <a:rPr lang="en-US" sz="2400" baseline="-25000" dirty="0">
                <a:latin typeface="Trebuchet MS"/>
              </a:rPr>
              <a:t>2</a:t>
            </a:r>
            <a:r>
              <a:rPr lang="en-US" sz="2400" dirty="0">
                <a:latin typeface="Trebuchet MS"/>
              </a:rPr>
              <a:t> receptors</a:t>
            </a:r>
          </a:p>
          <a:p>
            <a:pPr marL="457200" indent="-457200">
              <a:buFont typeface="+mj-lt"/>
              <a:buAutoNum type="alphaLcParenR"/>
            </a:pPr>
            <a:r>
              <a:rPr lang="en-US" sz="2400" dirty="0">
                <a:latin typeface="Trebuchet MS"/>
              </a:rPr>
              <a:t>beta</a:t>
            </a:r>
            <a:r>
              <a:rPr lang="en-US" sz="2400" baseline="-25000" dirty="0">
                <a:latin typeface="Trebuchet MS"/>
              </a:rPr>
              <a:t>2</a:t>
            </a:r>
            <a:r>
              <a:rPr lang="en-US" sz="2400" dirty="0">
                <a:latin typeface="Trebuchet MS"/>
              </a:rPr>
              <a:t> receptors</a:t>
            </a:r>
          </a:p>
          <a:p>
            <a:pPr marL="457200" indent="-457200">
              <a:buFont typeface="+mj-lt"/>
              <a:buAutoNum type="alphaLcParenR"/>
            </a:pPr>
            <a:r>
              <a:rPr lang="en-US" sz="2400" dirty="0">
                <a:latin typeface="Trebuchet MS"/>
              </a:rPr>
              <a:t>beta</a:t>
            </a:r>
            <a:r>
              <a:rPr lang="en-US" sz="2400" baseline="-25000" dirty="0">
                <a:latin typeface="Trebuchet MS"/>
              </a:rPr>
              <a:t>1</a:t>
            </a:r>
            <a:r>
              <a:rPr lang="en-US" sz="2400" dirty="0">
                <a:latin typeface="Trebuchet MS"/>
              </a:rPr>
              <a:t> receptors</a:t>
            </a:r>
          </a:p>
        </p:txBody>
      </p:sp>
      <p:pic>
        <p:nvPicPr>
          <p:cNvPr id="5" name="Content Placeholder 4" descr="This picture Describes about Pharmacology in Practice Exercise">
            <a:extLst>
              <a:ext uri="{FF2B5EF4-FFF2-40B4-BE49-F238E27FC236}">
                <a16:creationId xmlns:a16="http://schemas.microsoft.com/office/drawing/2014/main" id="{2146B676-2433-41AD-BFCB-02C206611403}"/>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243671" y="3131756"/>
            <a:ext cx="3169920" cy="2115312"/>
          </a:xfrm>
          <a:prstGeom prst="rect">
            <a:avLst/>
          </a:prstGeom>
        </p:spPr>
      </p:pic>
    </p:spTree>
    <p:extLst>
      <p:ext uri="{BB962C8B-B14F-4D97-AF65-F5344CB8AC3E}">
        <p14:creationId xmlns:p14="http://schemas.microsoft.com/office/powerpoint/2010/main" val="71615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bwMode="auto">
          <a:xfrm>
            <a:off x="342912" y="546110"/>
            <a:ext cx="8229600" cy="4801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algn="l"/>
            <a:r>
              <a:rPr lang="en-US" altLang="en-US" b="1" dirty="0">
                <a:latin typeface="Trebuchet MS"/>
              </a:rPr>
              <a:t>Adrenergic Drugs—Uses</a:t>
            </a:r>
          </a:p>
        </p:txBody>
      </p:sp>
      <p:sp>
        <p:nvSpPr>
          <p:cNvPr id="5123" name="Content Placeholder 2"/>
          <p:cNvSpPr>
            <a:spLocks noGrp="1"/>
          </p:cNvSpPr>
          <p:nvPr>
            <p:ph idx="4294967295"/>
          </p:nvPr>
        </p:nvSpPr>
        <p:spPr bwMode="auto">
          <a:xfrm>
            <a:off x="342912" y="1306532"/>
            <a:ext cx="8631238" cy="4962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742950" lvl="2" indent="-342900"/>
            <a:r>
              <a:rPr lang="en-US" altLang="en-US" sz="2200" dirty="0">
                <a:latin typeface="Trebuchet MS" panose="020B0603020202020204" pitchFamily="34" charset="0"/>
              </a:rPr>
              <a:t>Hypovolemic and septic shock</a:t>
            </a:r>
          </a:p>
          <a:p>
            <a:pPr marL="742950" lvl="2" indent="-342900"/>
            <a:r>
              <a:rPr lang="en-US" altLang="en-US" sz="2200" dirty="0">
                <a:latin typeface="Trebuchet MS" panose="020B0603020202020204" pitchFamily="34" charset="0"/>
              </a:rPr>
              <a:t>Moderate to severe episodes of hypotension</a:t>
            </a:r>
          </a:p>
          <a:p>
            <a:pPr marL="742950" lvl="2" indent="-342900"/>
            <a:r>
              <a:rPr lang="en-US" altLang="en-US" sz="2200" dirty="0">
                <a:latin typeface="Trebuchet MS" panose="020B0603020202020204" pitchFamily="34" charset="0"/>
              </a:rPr>
              <a:t>Control of superficial bleeding during surgery and dental procedures of the mouth, nose, throat, and skin</a:t>
            </a:r>
          </a:p>
          <a:p>
            <a:pPr marL="742950" lvl="2" indent="-342900"/>
            <a:r>
              <a:rPr lang="en-US" altLang="en-US" sz="2200" dirty="0">
                <a:latin typeface="Trebuchet MS" panose="020B0603020202020204" pitchFamily="34" charset="0"/>
              </a:rPr>
              <a:t>Cardiac decompensation and arrest</a:t>
            </a:r>
          </a:p>
          <a:p>
            <a:pPr marL="742950" lvl="2" indent="-342900"/>
            <a:r>
              <a:rPr lang="en-US" altLang="en-US" sz="2200" dirty="0">
                <a:latin typeface="Trebuchet MS" panose="020B0603020202020204" pitchFamily="34" charset="0"/>
              </a:rPr>
              <a:t>Allergic reactions (anaphylactic shock, angioneurotic edema)</a:t>
            </a:r>
          </a:p>
          <a:p>
            <a:pPr marL="742950" lvl="2" indent="-342900"/>
            <a:r>
              <a:rPr lang="en-US" altLang="en-US" sz="2200" dirty="0">
                <a:latin typeface="Trebuchet MS" panose="020B0603020202020204" pitchFamily="34" charset="0"/>
              </a:rPr>
              <a:t>Ventricular arrhythmias</a:t>
            </a:r>
          </a:p>
          <a:p>
            <a:pPr marL="742950" lvl="2" indent="-342900"/>
            <a:r>
              <a:rPr lang="en-US" altLang="en-US" sz="2200" dirty="0">
                <a:latin typeface="Trebuchet MS" panose="020B0603020202020204" pitchFamily="34" charset="0"/>
              </a:rPr>
              <a:t>Respiratory distress</a:t>
            </a:r>
          </a:p>
          <a:p>
            <a:pPr marL="742950" lvl="2" indent="-342900"/>
            <a:r>
              <a:rPr lang="en-US" altLang="en-US" sz="2200" dirty="0">
                <a:latin typeface="Trebuchet MS" panose="020B0603020202020204" pitchFamily="34" charset="0"/>
              </a:rPr>
              <a:t>Nasal congestion and glaucoma</a:t>
            </a:r>
          </a:p>
          <a:p>
            <a:pPr marL="742950" lvl="2" indent="-342900"/>
            <a:r>
              <a:rPr lang="en-US" altLang="en-US" sz="2200" dirty="0">
                <a:latin typeface="Trebuchet MS" panose="020B0603020202020204" pitchFamily="34" charset="0"/>
              </a:rPr>
              <a:t>Adjunct to anesthetics</a:t>
            </a:r>
          </a:p>
          <a:p>
            <a:pPr marL="400050" lvl="2" indent="0">
              <a:buNone/>
            </a:pPr>
            <a:endParaRPr lang="en-US" altLang="en-US" sz="2200" dirty="0">
              <a:latin typeface="Trebuchet MS" panose="020B0603020202020204" pitchFamily="34" charset="0"/>
            </a:endParaRPr>
          </a:p>
          <a:p>
            <a:pPr marL="400050" lvl="2" indent="0">
              <a:buNone/>
            </a:pPr>
            <a:endParaRPr lang="en-US" altLang="en-US" sz="2200" dirty="0">
              <a:latin typeface="Trebuchet MS" panose="020B0603020202020204" pitchFamily="34" charset="0"/>
            </a:endParaRPr>
          </a:p>
        </p:txBody>
      </p:sp>
    </p:spTree>
    <p:extLst>
      <p:ext uri="{BB962C8B-B14F-4D97-AF65-F5344CB8AC3E}">
        <p14:creationId xmlns:p14="http://schemas.microsoft.com/office/powerpoint/2010/main" val="211252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Shock</a:t>
            </a:r>
            <a:endParaRPr lang="en-US" dirty="0"/>
          </a:p>
        </p:txBody>
      </p:sp>
      <p:sp>
        <p:nvSpPr>
          <p:cNvPr id="3" name="Content Placeholder 2"/>
          <p:cNvSpPr>
            <a:spLocks noGrp="1"/>
          </p:cNvSpPr>
          <p:nvPr>
            <p:ph sz="half" idx="1"/>
          </p:nvPr>
        </p:nvSpPr>
        <p:spPr>
          <a:xfrm>
            <a:off x="343847" y="1568408"/>
            <a:ext cx="4230688" cy="4709567"/>
          </a:xfrm>
        </p:spPr>
        <p:txBody>
          <a:bodyPr/>
          <a:lstStyle/>
          <a:p>
            <a:pPr marL="742950" lvl="2" indent="-342900"/>
            <a:r>
              <a:rPr lang="en-US" altLang="en-US" sz="2200" dirty="0">
                <a:latin typeface="Trebuchet MS" panose="020B0603020202020204" pitchFamily="34" charset="0"/>
              </a:rPr>
              <a:t>Shock is a state of inadequate tissue perfusion</a:t>
            </a:r>
          </a:p>
          <a:p>
            <a:pPr marL="742950" lvl="2" indent="-342900"/>
            <a:r>
              <a:rPr lang="en-US" altLang="en-US" sz="2200" dirty="0">
                <a:latin typeface="Trebuchet MS" panose="020B0603020202020204" pitchFamily="34" charset="0"/>
              </a:rPr>
              <a:t>Three types</a:t>
            </a:r>
          </a:p>
          <a:p>
            <a:pPr marL="1200150" lvl="3" indent="-342900"/>
            <a:r>
              <a:rPr lang="en-US" altLang="en-US" dirty="0">
                <a:latin typeface="Trebuchet MS" panose="020B0603020202020204" pitchFamily="34" charset="0"/>
              </a:rPr>
              <a:t>Hypovolemic</a:t>
            </a:r>
          </a:p>
          <a:p>
            <a:pPr marL="1200150" lvl="3" indent="-342900"/>
            <a:r>
              <a:rPr lang="en-US" altLang="en-US" dirty="0">
                <a:latin typeface="Trebuchet MS" panose="020B0603020202020204" pitchFamily="34" charset="0"/>
              </a:rPr>
              <a:t>Cardiogenic</a:t>
            </a:r>
          </a:p>
          <a:p>
            <a:pPr marL="1200150" lvl="3" indent="-342900"/>
            <a:r>
              <a:rPr lang="en-US" altLang="en-US" dirty="0">
                <a:latin typeface="Trebuchet MS" panose="020B0603020202020204" pitchFamily="34" charset="0"/>
              </a:rPr>
              <a:t>Distributive</a:t>
            </a:r>
          </a:p>
          <a:p>
            <a:pPr marL="742950" lvl="2" indent="-342900"/>
            <a:r>
              <a:rPr lang="en-US" altLang="en-US" sz="2200" dirty="0">
                <a:latin typeface="Trebuchet MS" panose="020B0603020202020204" pitchFamily="34" charset="0"/>
              </a:rPr>
              <a:t>Brain activates the hypothalamic-pituitary-adrenal system—release of norepinephrine and epinephrine</a:t>
            </a:r>
          </a:p>
        </p:txBody>
      </p:sp>
      <p:pic>
        <p:nvPicPr>
          <p:cNvPr id="5" name="Content Placeholder 4" descr="This picture Describes about Shock">
            <a:extLst>
              <a:ext uri="{FF2B5EF4-FFF2-40B4-BE49-F238E27FC236}">
                <a16:creationId xmlns:a16="http://schemas.microsoft.com/office/drawing/2014/main" id="{89A7B7FC-B208-4EEA-A27F-5F2A180FB780}"/>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4713288" y="2700290"/>
            <a:ext cx="4230687" cy="297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4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Adrenergic Drugs—</a:t>
            </a:r>
            <a:r>
              <a:rPr lang="en-US" altLang="en-US" dirty="0">
                <a:latin typeface="Trebuchet MS" pitchFamily="34" charset="0"/>
                <a:ea typeface="Trebuchet MS" pitchFamily="34" charset="0"/>
                <a:cs typeface="Trebuchet MS" pitchFamily="34" charset="0"/>
              </a:rPr>
              <a:t>Adverse Reactions</a:t>
            </a:r>
            <a:endParaRPr lang="en-US" dirty="0"/>
          </a:p>
        </p:txBody>
      </p:sp>
      <p:sp>
        <p:nvSpPr>
          <p:cNvPr id="3" name="Content Placeholder 2"/>
          <p:cNvSpPr>
            <a:spLocks noGrp="1"/>
          </p:cNvSpPr>
          <p:nvPr>
            <p:ph sz="half" idx="1"/>
          </p:nvPr>
        </p:nvSpPr>
        <p:spPr>
          <a:xfrm>
            <a:off x="330200" y="1717653"/>
            <a:ext cx="4230688" cy="3686175"/>
          </a:xfrm>
        </p:spPr>
        <p:txBody>
          <a:bodyPr/>
          <a:lstStyle/>
          <a:p>
            <a:pPr marL="285750" indent="-285750" eaLnBrk="1" hangingPunct="1">
              <a:buFontTx/>
              <a:buChar char="•"/>
            </a:pPr>
            <a:r>
              <a:rPr lang="en-US" altLang="en-US" sz="2400" dirty="0">
                <a:latin typeface="Trebuchet MS" pitchFamily="34" charset="0"/>
                <a:cs typeface="Trebuchet MS" pitchFamily="34" charset="0"/>
              </a:rPr>
              <a:t>Common Adverse Reactions: </a:t>
            </a:r>
          </a:p>
          <a:p>
            <a:pPr marL="1028700" lvl="1" eaLnBrk="1" hangingPunct="1">
              <a:buFontTx/>
              <a:buChar char="•"/>
            </a:pPr>
            <a:r>
              <a:rPr lang="en-US" altLang="en-US" dirty="0">
                <a:latin typeface="Trebuchet MS"/>
              </a:rPr>
              <a:t>Cardiac arrhythmias</a:t>
            </a:r>
          </a:p>
          <a:p>
            <a:pPr marL="1028700" lvl="1" eaLnBrk="1" hangingPunct="1">
              <a:buFontTx/>
              <a:buChar char="•"/>
            </a:pPr>
            <a:r>
              <a:rPr lang="en-US" altLang="en-US" dirty="0">
                <a:latin typeface="Trebuchet MS"/>
              </a:rPr>
              <a:t>Headache</a:t>
            </a:r>
          </a:p>
          <a:p>
            <a:pPr marL="1028700" lvl="1" eaLnBrk="1" hangingPunct="1">
              <a:buFontTx/>
              <a:buChar char="•"/>
            </a:pPr>
            <a:r>
              <a:rPr lang="en-US" altLang="en-US" dirty="0">
                <a:latin typeface="Trebuchet MS"/>
              </a:rPr>
              <a:t>Nausea and vomiting</a:t>
            </a:r>
          </a:p>
          <a:p>
            <a:pPr marL="1028700" lvl="1" eaLnBrk="1" hangingPunct="1">
              <a:buFontTx/>
              <a:buChar char="•"/>
            </a:pPr>
            <a:r>
              <a:rPr lang="en-US" altLang="en-US" dirty="0">
                <a:latin typeface="Trebuchet MS"/>
              </a:rPr>
              <a:t>Increased blood pressure</a:t>
            </a:r>
          </a:p>
          <a:p>
            <a:pPr marL="1028700" lvl="1" eaLnBrk="1" hangingPunct="1">
              <a:buFontTx/>
              <a:buChar char="•"/>
            </a:pPr>
            <a:r>
              <a:rPr lang="en-US" altLang="en-US" dirty="0">
                <a:latin typeface="Trebuchet MS"/>
              </a:rPr>
              <a:t>Others specific to individual drugs</a:t>
            </a:r>
          </a:p>
        </p:txBody>
      </p:sp>
      <p:pic>
        <p:nvPicPr>
          <p:cNvPr id="5" name="Picture 10" descr="This picture Describes about Adrenergic Drugs—Adverse Reactions">
            <a:extLst>
              <a:ext uri="{FF2B5EF4-FFF2-40B4-BE49-F238E27FC236}">
                <a16:creationId xmlns:a16="http://schemas.microsoft.com/office/drawing/2014/main" id="{C7451372-DFB8-4048-9339-421F01A9E8FB}"/>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4938871" y="2677604"/>
            <a:ext cx="3779520" cy="302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3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b="1" dirty="0">
                <a:latin typeface="Trebuchet MS"/>
              </a:rPr>
              <a:t>Adrenergic Drugs—</a:t>
            </a:r>
            <a:r>
              <a:rPr lang="en-US" altLang="en-US" b="1" dirty="0">
                <a:latin typeface="Trebuchet MS" pitchFamily="34" charset="0"/>
                <a:ea typeface="Trebuchet MS" pitchFamily="34" charset="0"/>
                <a:cs typeface="Trebuchet MS" pitchFamily="34" charset="0"/>
              </a:rPr>
              <a:t>Contraindications</a:t>
            </a:r>
          </a:p>
        </p:txBody>
      </p:sp>
      <p:sp>
        <p:nvSpPr>
          <p:cNvPr id="6147" name="Content Placeholder 2"/>
          <p:cNvSpPr>
            <a:spLocks noGrp="1"/>
          </p:cNvSpPr>
          <p:nvPr>
            <p:ph sz="half" idx="1"/>
          </p:nvPr>
        </p:nvSpPr>
        <p:spPr bwMode="auto">
          <a:xfrm>
            <a:off x="330199" y="1203285"/>
            <a:ext cx="8628063" cy="3686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42900" algn="l" eaLnBrk="1" hangingPunct="1">
              <a:buFont typeface="Arial" panose="020B0604020202020204" pitchFamily="34" charset="0"/>
              <a:buChar char="•"/>
            </a:pPr>
            <a:r>
              <a:rPr lang="en-US" altLang="en-US" sz="2400" b="0" dirty="0">
                <a:latin typeface="Trebuchet MS" pitchFamily="34" charset="0"/>
                <a:cs typeface="Trebuchet MS" pitchFamily="34" charset="0"/>
              </a:rPr>
              <a:t>Contraindicated in clients with:</a:t>
            </a:r>
            <a:endParaRPr lang="en-US" altLang="en-US" sz="2400" dirty="0"/>
          </a:p>
          <a:p>
            <a:pPr lvl="1" eaLnBrk="1" hangingPunct="1">
              <a:buFont typeface="Arial" panose="020B0604020202020204" pitchFamily="34" charset="0"/>
              <a:buChar char="•"/>
            </a:pPr>
            <a:r>
              <a:rPr lang="en-US" altLang="en-US" dirty="0">
                <a:latin typeface="Trebuchet MS"/>
              </a:rPr>
              <a:t>known hypersensitivity to adrenergics</a:t>
            </a:r>
          </a:p>
          <a:p>
            <a:pPr lvl="1" eaLnBrk="1" hangingPunct="1">
              <a:buFont typeface="Arial" panose="020B0604020202020204" pitchFamily="34" charset="0"/>
              <a:buChar char="•"/>
            </a:pPr>
            <a:r>
              <a:rPr lang="en-US" altLang="en-US" dirty="0">
                <a:latin typeface="Trebuchet MS"/>
              </a:rPr>
              <a:t>tachyarrhythmias (isoproterenol)</a:t>
            </a:r>
          </a:p>
          <a:p>
            <a:pPr lvl="1" eaLnBrk="1" hangingPunct="1">
              <a:buFont typeface="Arial" panose="020B0604020202020204" pitchFamily="34" charset="0"/>
              <a:buChar char="•"/>
            </a:pPr>
            <a:r>
              <a:rPr lang="en-US" altLang="en-US" dirty="0">
                <a:latin typeface="Trebuchet MS"/>
              </a:rPr>
              <a:t>pheochromocytoma, unmanaged arrythmias, or ventricular fibrillation (dopamine) </a:t>
            </a:r>
          </a:p>
          <a:p>
            <a:pPr lvl="1" eaLnBrk="1" hangingPunct="1">
              <a:buFont typeface="Arial" panose="020B0604020202020204" pitchFamily="34" charset="0"/>
              <a:buChar char="•"/>
            </a:pPr>
            <a:r>
              <a:rPr lang="en-US" altLang="en-US" dirty="0">
                <a:latin typeface="Trebuchet MS"/>
              </a:rPr>
              <a:t>narrow-angle glaucoma (epinephrine)</a:t>
            </a:r>
          </a:p>
          <a:p>
            <a:pPr lvl="1" eaLnBrk="1" hangingPunct="1">
              <a:buFont typeface="Arial" panose="020B0604020202020204" pitchFamily="34" charset="0"/>
              <a:buChar char="•"/>
            </a:pPr>
            <a:r>
              <a:rPr lang="en-US" altLang="en-US" dirty="0">
                <a:latin typeface="Trebuchet MS"/>
              </a:rPr>
              <a:t>hypotension (norepinephrine)</a:t>
            </a:r>
          </a:p>
          <a:p>
            <a:pPr lvl="1" eaLnBrk="1" hangingPunct="1">
              <a:buFont typeface="Arial" panose="020B0604020202020204" pitchFamily="34" charset="0"/>
              <a:buChar char="•"/>
            </a:pPr>
            <a:r>
              <a:rPr lang="en-US" altLang="en-US" dirty="0">
                <a:latin typeface="Trebuchet MS"/>
              </a:rPr>
              <a:t>prescribed midodrine (supine hypertension)</a:t>
            </a:r>
          </a:p>
          <a:p>
            <a:pPr marL="457200" lvl="1" indent="0" eaLnBrk="1" hangingPunct="1">
              <a:buNone/>
            </a:pPr>
            <a:r>
              <a:rPr lang="en-US" altLang="en-US" dirty="0">
                <a:latin typeface="Trebuchet MS"/>
              </a:rPr>
              <a:t>Norepinephrine should not be used as an adjunct for local anesthesia in fingers or toes</a:t>
            </a:r>
          </a:p>
        </p:txBody>
      </p:sp>
      <p:pic>
        <p:nvPicPr>
          <p:cNvPr id="5" name="Picture 2">
            <a:extLst>
              <a:ext uri="{FF2B5EF4-FFF2-40B4-BE49-F238E27FC236}">
                <a16:creationId xmlns:a16="http://schemas.microsoft.com/office/drawing/2014/main" id="{6115D85E-D5E5-C541-95DD-9BA518FA4671}"/>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7452519" y="3398838"/>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4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b="1" dirty="0">
                <a:latin typeface="Trebuchet MS"/>
              </a:rPr>
              <a:t>Selective Serotonin Reuptake Inhibitors—</a:t>
            </a:r>
            <a:r>
              <a:rPr lang="en-US" altLang="en-US" b="1" dirty="0">
                <a:latin typeface="Trebuchet MS" pitchFamily="34" charset="0"/>
                <a:ea typeface="Trebuchet MS" pitchFamily="34" charset="0"/>
                <a:cs typeface="Trebuchet MS" pitchFamily="34" charset="0"/>
              </a:rPr>
              <a:t>Precautions</a:t>
            </a:r>
          </a:p>
        </p:txBody>
      </p:sp>
      <p:sp>
        <p:nvSpPr>
          <p:cNvPr id="6147" name="Content Placeholder 2"/>
          <p:cNvSpPr>
            <a:spLocks noGrp="1"/>
          </p:cNvSpPr>
          <p:nvPr>
            <p:ph sz="half" idx="1"/>
          </p:nvPr>
        </p:nvSpPr>
        <p:spPr bwMode="auto">
          <a:xfrm>
            <a:off x="330199" y="1231861"/>
            <a:ext cx="8399463" cy="3686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342900" indent="-342900" algn="l" eaLnBrk="1" hangingPunct="1">
              <a:buFont typeface="Arial" panose="020B0604020202020204" pitchFamily="34" charset="0"/>
              <a:buChar char="•"/>
            </a:pPr>
            <a:r>
              <a:rPr lang="en-US" altLang="en-US" sz="2200" b="0" dirty="0">
                <a:latin typeface="Trebuchet MS" pitchFamily="34" charset="0"/>
                <a:cs typeface="Trebuchet MS" pitchFamily="34" charset="0"/>
              </a:rPr>
              <a:t>Use cautiously in clients with:</a:t>
            </a:r>
          </a:p>
          <a:p>
            <a:pPr marL="1085850" lvl="1" indent="-342900" eaLnBrk="1" hangingPunct="1">
              <a:buFont typeface="Arial" panose="020B0604020202020204" pitchFamily="34" charset="0"/>
              <a:buChar char="•"/>
            </a:pPr>
            <a:r>
              <a:rPr lang="en-US" altLang="en-US" sz="2200" dirty="0">
                <a:latin typeface="Trebuchet MS"/>
              </a:rPr>
              <a:t>Coronary insufficiency</a:t>
            </a:r>
          </a:p>
          <a:p>
            <a:pPr marL="1085850" lvl="1" indent="-342900" eaLnBrk="1" hangingPunct="1">
              <a:buFont typeface="Arial" panose="020B0604020202020204" pitchFamily="34" charset="0"/>
              <a:buChar char="•"/>
            </a:pPr>
            <a:r>
              <a:rPr lang="en-US" altLang="en-US" sz="2200" dirty="0">
                <a:latin typeface="Trebuchet MS"/>
              </a:rPr>
              <a:t>Cardiac arrhythmias</a:t>
            </a:r>
          </a:p>
          <a:p>
            <a:pPr marL="1085850" lvl="1" indent="-342900" eaLnBrk="1" hangingPunct="1">
              <a:buFont typeface="Arial" panose="020B0604020202020204" pitchFamily="34" charset="0"/>
              <a:buChar char="•"/>
            </a:pPr>
            <a:r>
              <a:rPr lang="en-US" altLang="en-US" sz="2200" dirty="0">
                <a:latin typeface="Trebuchet MS"/>
              </a:rPr>
              <a:t>Angina pectoris</a:t>
            </a:r>
          </a:p>
          <a:p>
            <a:pPr marL="1085850" lvl="1" indent="-342900" eaLnBrk="1" hangingPunct="1">
              <a:buFont typeface="Arial" panose="020B0604020202020204" pitchFamily="34" charset="0"/>
              <a:buChar char="•"/>
            </a:pPr>
            <a:r>
              <a:rPr lang="en-US" altLang="en-US" sz="2200" dirty="0">
                <a:latin typeface="Trebuchet MS"/>
              </a:rPr>
              <a:t>Diabetes</a:t>
            </a:r>
          </a:p>
          <a:p>
            <a:pPr marL="1085850" lvl="1" indent="-342900" eaLnBrk="1" hangingPunct="1">
              <a:buFont typeface="Arial" panose="020B0604020202020204" pitchFamily="34" charset="0"/>
              <a:buChar char="•"/>
            </a:pPr>
            <a:r>
              <a:rPr lang="en-US" altLang="en-US" sz="2200" dirty="0">
                <a:latin typeface="Trebuchet MS"/>
              </a:rPr>
              <a:t>Hyperthyroidism</a:t>
            </a:r>
          </a:p>
          <a:p>
            <a:pPr marL="1085850" lvl="1" indent="-342900" eaLnBrk="1" hangingPunct="1">
              <a:buFont typeface="Arial" panose="020B0604020202020204" pitchFamily="34" charset="0"/>
              <a:buChar char="•"/>
            </a:pPr>
            <a:r>
              <a:rPr lang="en-US" altLang="en-US" sz="2200" dirty="0">
                <a:latin typeface="Trebuchet MS"/>
              </a:rPr>
              <a:t>Occlusive vascular disease</a:t>
            </a:r>
          </a:p>
          <a:p>
            <a:pPr marL="1085850" lvl="1" indent="-342900" eaLnBrk="1" hangingPunct="1">
              <a:buFont typeface="Arial" panose="020B0604020202020204" pitchFamily="34" charset="0"/>
              <a:buChar char="•"/>
            </a:pPr>
            <a:r>
              <a:rPr lang="en-US" altLang="en-US" sz="2200" dirty="0">
                <a:latin typeface="Trebuchet MS"/>
              </a:rPr>
              <a:t>Prostatic hypertrophy</a:t>
            </a:r>
          </a:p>
          <a:p>
            <a:pPr marL="1085850" lvl="1" indent="-342900" eaLnBrk="1" hangingPunct="1">
              <a:buFont typeface="Arial" panose="020B0604020202020204" pitchFamily="34" charset="0"/>
              <a:buChar char="•"/>
            </a:pPr>
            <a:r>
              <a:rPr lang="en-US" altLang="en-US" sz="2200" dirty="0">
                <a:latin typeface="Trebuchet MS"/>
              </a:rPr>
              <a:t>Diabetes (lower insulin requirement)</a:t>
            </a:r>
          </a:p>
          <a:p>
            <a:pPr marL="1085850" lvl="1" indent="-342900" eaLnBrk="1" hangingPunct="1">
              <a:buFont typeface="Arial" panose="020B0604020202020204" pitchFamily="34" charset="0"/>
              <a:buChar char="•"/>
            </a:pPr>
            <a:r>
              <a:rPr lang="en-US" altLang="en-US" sz="2200" dirty="0">
                <a:latin typeface="Trebuchet MS"/>
              </a:rPr>
              <a:t>Pregnancy category C</a:t>
            </a:r>
          </a:p>
        </p:txBody>
      </p:sp>
      <p:pic>
        <p:nvPicPr>
          <p:cNvPr id="5" name="Picture 2">
            <a:extLst>
              <a:ext uri="{FF2B5EF4-FFF2-40B4-BE49-F238E27FC236}">
                <a16:creationId xmlns:a16="http://schemas.microsoft.com/office/drawing/2014/main" id="{6115D85E-D5E5-C541-95DD-9BA518FA4671}"/>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7377112" y="516255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3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912" y="617101"/>
            <a:ext cx="8229600" cy="387798"/>
          </a:xfrm>
          <a:prstGeom prst="rect">
            <a:avLst/>
          </a:prstGeom>
        </p:spPr>
        <p:txBody>
          <a:bodyPr/>
          <a:lstStyle/>
          <a:p>
            <a:pPr algn="l"/>
            <a:r>
              <a:rPr lang="en-US" altLang="en-US" b="1" dirty="0">
                <a:latin typeface="Trebuchet MS"/>
              </a:rPr>
              <a:t>Adrenergic Drugs—</a:t>
            </a:r>
            <a:r>
              <a:rPr lang="en-US" altLang="en-US" b="1" dirty="0">
                <a:latin typeface="Trebuchet MS" pitchFamily="34" charset="0"/>
                <a:ea typeface="Trebuchet MS" pitchFamily="34" charset="0"/>
                <a:cs typeface="Trebuchet MS" pitchFamily="34" charset="0"/>
              </a:rPr>
              <a:t>Interactions</a:t>
            </a:r>
            <a:endParaRPr lang="en-US" b="1" dirty="0">
              <a:latin typeface="Trebuchet MS"/>
              <a:cs typeface="Trebuchet MS"/>
            </a:endParaRPr>
          </a:p>
        </p:txBody>
      </p:sp>
      <p:graphicFrame>
        <p:nvGraphicFramePr>
          <p:cNvPr id="8" name="Table 8" descr="This table Describes about Adrenergic Drugs—Interactions">
            <a:extLst>
              <a:ext uri="{FF2B5EF4-FFF2-40B4-BE49-F238E27FC236}">
                <a16:creationId xmlns:a16="http://schemas.microsoft.com/office/drawing/2014/main" id="{BDB48780-4D40-4D15-B803-FE6265AE5DAD}"/>
              </a:ext>
            </a:extLst>
          </p:cNvPr>
          <p:cNvGraphicFramePr>
            <a:graphicFrameLocks noGrp="1"/>
          </p:cNvGraphicFramePr>
          <p:nvPr>
            <p:ph idx="4294967295"/>
            <p:extLst>
              <p:ext uri="{D42A27DB-BD31-4B8C-83A1-F6EECF244321}">
                <p14:modId xmlns:p14="http://schemas.microsoft.com/office/powerpoint/2010/main" val="1794079086"/>
              </p:ext>
            </p:extLst>
          </p:nvPr>
        </p:nvGraphicFramePr>
        <p:xfrm>
          <a:off x="457216" y="1703416"/>
          <a:ext cx="8229600" cy="4114800"/>
        </p:xfrm>
        <a:graphic>
          <a:graphicData uri="http://schemas.openxmlformats.org/drawingml/2006/table">
            <a:tbl>
              <a:tblPr firstRow="1" bandRow="1">
                <a:tableStyleId>{5C22544A-7EE6-4342-B048-85BDC9FD1C3A}</a:tableStyleId>
              </a:tblPr>
              <a:tblGrid>
                <a:gridCol w="2478505">
                  <a:extLst>
                    <a:ext uri="{9D8B030D-6E8A-4147-A177-3AD203B41FA5}">
                      <a16:colId xmlns:a16="http://schemas.microsoft.com/office/drawing/2014/main" val="694760308"/>
                    </a:ext>
                  </a:extLst>
                </a:gridCol>
                <a:gridCol w="2586790">
                  <a:extLst>
                    <a:ext uri="{9D8B030D-6E8A-4147-A177-3AD203B41FA5}">
                      <a16:colId xmlns:a16="http://schemas.microsoft.com/office/drawing/2014/main" val="3345274210"/>
                    </a:ext>
                  </a:extLst>
                </a:gridCol>
                <a:gridCol w="3164305">
                  <a:extLst>
                    <a:ext uri="{9D8B030D-6E8A-4147-A177-3AD203B41FA5}">
                      <a16:colId xmlns:a16="http://schemas.microsoft.com/office/drawing/2014/main" val="2080785933"/>
                    </a:ext>
                  </a:extLst>
                </a:gridCol>
              </a:tblGrid>
              <a:tr h="370840">
                <a:tc>
                  <a:txBody>
                    <a:bodyPr/>
                    <a:lstStyle/>
                    <a:p>
                      <a:r>
                        <a:rPr lang="en-US" sz="2000" dirty="0">
                          <a:latin typeface="Trebuchet MS"/>
                        </a:rPr>
                        <a:t>Interacting Drug</a:t>
                      </a:r>
                    </a:p>
                  </a:txBody>
                  <a:tcPr/>
                </a:tc>
                <a:tc>
                  <a:txBody>
                    <a:bodyPr/>
                    <a:lstStyle/>
                    <a:p>
                      <a:r>
                        <a:rPr lang="en-US" sz="2000" dirty="0">
                          <a:latin typeface="Trebuchet MS"/>
                        </a:rPr>
                        <a:t>Common Use</a:t>
                      </a:r>
                    </a:p>
                  </a:txBody>
                  <a:tcPr/>
                </a:tc>
                <a:tc>
                  <a:txBody>
                    <a:bodyPr/>
                    <a:lstStyle/>
                    <a:p>
                      <a:r>
                        <a:rPr lang="en-US" sz="2000" dirty="0">
                          <a:latin typeface="Trebuchet MS"/>
                        </a:rPr>
                        <a:t>Effect of Interaction</a:t>
                      </a:r>
                    </a:p>
                  </a:txBody>
                  <a:tcPr/>
                </a:tc>
                <a:extLst>
                  <a:ext uri="{0D108BD9-81ED-4DB2-BD59-A6C34878D82A}">
                    <a16:rowId xmlns:a16="http://schemas.microsoft.com/office/drawing/2014/main" val="315535713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rebuchet MS"/>
                        </a:rPr>
                        <a:t>Antidepressants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Trebuchet MS"/>
                      </a:endParaRPr>
                    </a:p>
                  </a:txBody>
                  <a:tcPr/>
                </a:tc>
                <a:tc>
                  <a:txBody>
                    <a:bodyPr/>
                    <a:lstStyle/>
                    <a:p>
                      <a:r>
                        <a:rPr lang="en-US" sz="2000" dirty="0">
                          <a:latin typeface="Trebuchet MS"/>
                        </a:rPr>
                        <a:t>Treatment of depression</a:t>
                      </a:r>
                    </a:p>
                  </a:txBody>
                  <a:tcPr/>
                </a:tc>
                <a:tc>
                  <a:txBody>
                    <a:bodyPr/>
                    <a:lstStyle/>
                    <a:p>
                      <a:r>
                        <a:rPr lang="en-US" sz="2000" dirty="0">
                          <a:latin typeface="Trebuchet MS"/>
                        </a:rPr>
                        <a:t>Increased sympathomimetic effect</a:t>
                      </a:r>
                    </a:p>
                  </a:txBody>
                  <a:tcPr/>
                </a:tc>
                <a:extLst>
                  <a:ext uri="{0D108BD9-81ED-4DB2-BD59-A6C34878D82A}">
                    <a16:rowId xmlns:a16="http://schemas.microsoft.com/office/drawing/2014/main" val="2629661055"/>
                  </a:ext>
                </a:extLst>
              </a:tr>
              <a:tr h="370840">
                <a:tc>
                  <a:txBody>
                    <a:bodyPr/>
                    <a:lstStyle/>
                    <a:p>
                      <a:r>
                        <a:rPr lang="en-US" sz="2000" b="0" dirty="0">
                          <a:solidFill>
                            <a:schemeClr val="tx1"/>
                          </a:solidFill>
                          <a:latin typeface="Trebuchet MS"/>
                        </a:rPr>
                        <a:t>Oxytocin</a:t>
                      </a:r>
                    </a:p>
                  </a:txBody>
                  <a:tcPr/>
                </a:tc>
                <a:tc>
                  <a:txBody>
                    <a:bodyPr/>
                    <a:lstStyle/>
                    <a:p>
                      <a:r>
                        <a:rPr lang="en-US" sz="2000" dirty="0">
                          <a:latin typeface="Trebuchet MS"/>
                        </a:rPr>
                        <a:t>Induction of uterine contractions</a:t>
                      </a:r>
                    </a:p>
                  </a:txBody>
                  <a:tcPr/>
                </a:tc>
                <a:tc>
                  <a:txBody>
                    <a:bodyPr/>
                    <a:lstStyle/>
                    <a:p>
                      <a:r>
                        <a:rPr lang="en-US" sz="2000" dirty="0">
                          <a:latin typeface="Trebuchet MS"/>
                        </a:rPr>
                        <a:t>Increased risk of hypertension</a:t>
                      </a:r>
                    </a:p>
                  </a:txBody>
                  <a:tcPr/>
                </a:tc>
                <a:extLst>
                  <a:ext uri="{0D108BD9-81ED-4DB2-BD59-A6C34878D82A}">
                    <a16:rowId xmlns:a16="http://schemas.microsoft.com/office/drawing/2014/main" val="16712128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rebuchet MS"/>
                        </a:rPr>
                        <a:t>Phenytoin (when given with dopamine)</a:t>
                      </a:r>
                    </a:p>
                  </a:txBody>
                  <a:tcPr/>
                </a:tc>
                <a:tc>
                  <a:txBody>
                    <a:bodyPr/>
                    <a:lstStyle/>
                    <a:p>
                      <a:r>
                        <a:rPr lang="en-US" sz="2000" dirty="0">
                          <a:latin typeface="Trebuchet MS"/>
                        </a:rPr>
                        <a:t>Treatment of seizures</a:t>
                      </a:r>
                    </a:p>
                  </a:txBody>
                  <a:tcPr/>
                </a:tc>
                <a:tc>
                  <a:txBody>
                    <a:bodyPr/>
                    <a:lstStyle/>
                    <a:p>
                      <a:r>
                        <a:rPr lang="en-US" sz="2000" dirty="0">
                          <a:latin typeface="Trebuchet MS"/>
                        </a:rPr>
                        <a:t>Increased risk of seizures, hypotension, and bradycardia</a:t>
                      </a:r>
                    </a:p>
                  </a:txBody>
                  <a:tcPr/>
                </a:tc>
                <a:extLst>
                  <a:ext uri="{0D108BD9-81ED-4DB2-BD59-A6C34878D82A}">
                    <a16:rowId xmlns:a16="http://schemas.microsoft.com/office/drawing/2014/main" val="354568027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rebuchet MS"/>
                        </a:rPr>
                        <a:t>Beta-adrenergic blocking drugs (when given with dobutamine)</a:t>
                      </a:r>
                    </a:p>
                  </a:txBody>
                  <a:tcPr/>
                </a:tc>
                <a:tc>
                  <a:txBody>
                    <a:bodyPr/>
                    <a:lstStyle/>
                    <a:p>
                      <a:r>
                        <a:rPr lang="en-US" sz="2000" dirty="0">
                          <a:latin typeface="Trebuchet MS"/>
                        </a:rPr>
                        <a:t>Reduce high blood pressure</a:t>
                      </a:r>
                    </a:p>
                  </a:txBody>
                  <a:tcPr/>
                </a:tc>
                <a:tc>
                  <a:txBody>
                    <a:bodyPr/>
                    <a:lstStyle/>
                    <a:p>
                      <a:r>
                        <a:rPr lang="en-US" sz="2000" dirty="0">
                          <a:latin typeface="Trebuchet MS"/>
                        </a:rPr>
                        <a:t>Increased risk of hypertension</a:t>
                      </a:r>
                    </a:p>
                  </a:txBody>
                  <a:tcPr/>
                </a:tc>
                <a:extLst>
                  <a:ext uri="{0D108BD9-81ED-4DB2-BD59-A6C34878D82A}">
                    <a16:rowId xmlns:a16="http://schemas.microsoft.com/office/drawing/2014/main" val="2439951674"/>
                  </a:ext>
                </a:extLst>
              </a:tr>
            </a:tbl>
          </a:graphicData>
        </a:graphic>
      </p:graphicFrame>
    </p:spTree>
    <p:extLst>
      <p:ext uri="{BB962C8B-B14F-4D97-AF65-F5344CB8AC3E}">
        <p14:creationId xmlns:p14="http://schemas.microsoft.com/office/powerpoint/2010/main" val="376892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a:t>
            </a:r>
            <a:endParaRPr lang="en-US" dirty="0"/>
          </a:p>
        </p:txBody>
      </p:sp>
      <p:sp>
        <p:nvSpPr>
          <p:cNvPr id="3" name="Content Placeholder 2"/>
          <p:cNvSpPr>
            <a:spLocks noGrp="1"/>
          </p:cNvSpPr>
          <p:nvPr>
            <p:ph sz="half" idx="1"/>
          </p:nvPr>
        </p:nvSpPr>
        <p:spPr>
          <a:xfrm>
            <a:off x="302906" y="1353879"/>
            <a:ext cx="5947770" cy="3931645"/>
          </a:xfrm>
        </p:spPr>
        <p:txBody>
          <a:bodyPr/>
          <a:lstStyle/>
          <a:p>
            <a:pPr eaLnBrk="1" hangingPunct="1"/>
            <a:r>
              <a:rPr lang="en-US" altLang="en-US" sz="2200" b="1" dirty="0">
                <a:latin typeface="Trebuchet MS" pitchFamily="34" charset="0"/>
                <a:ea typeface="Trebuchet MS" pitchFamily="34" charset="0"/>
                <a:cs typeface="Trebuchet MS" pitchFamily="34" charset="0"/>
              </a:rPr>
              <a:t>Preadministration Assessment</a:t>
            </a:r>
          </a:p>
          <a:p>
            <a:pPr eaLnBrk="1" hangingPunct="1"/>
            <a:r>
              <a:rPr lang="en-US" altLang="en-US" sz="2200" dirty="0">
                <a:latin typeface="Trebuchet MS" pitchFamily="34" charset="0"/>
                <a:ea typeface="Trebuchet MS" pitchFamily="34" charset="0"/>
                <a:cs typeface="Trebuchet MS" pitchFamily="34" charset="0"/>
              </a:rPr>
              <a:t>Will depend on the drug, the client, and the reason for administration.</a:t>
            </a:r>
          </a:p>
          <a:p>
            <a:pPr eaLnBrk="1" hangingPunct="1">
              <a:buFont typeface="Arial" panose="020B0604020202020204" pitchFamily="34" charset="0"/>
              <a:buChar char="•"/>
            </a:pPr>
            <a:r>
              <a:rPr lang="en-US" altLang="en-US" sz="2200" b="1" dirty="0">
                <a:latin typeface="Trebuchet MS" pitchFamily="34" charset="0"/>
                <a:ea typeface="Trebuchet MS" pitchFamily="34" charset="0"/>
                <a:cs typeface="Trebuchet MS" pitchFamily="34" charset="0"/>
              </a:rPr>
              <a:t>Objective </a:t>
            </a:r>
            <a:r>
              <a:rPr lang="en-US" altLang="en-US" sz="2200" dirty="0">
                <a:latin typeface="Trebuchet MS" pitchFamily="34" charset="0"/>
                <a:cs typeface="Trebuchet MS" pitchFamily="34" charset="0"/>
              </a:rPr>
              <a:t>Data</a:t>
            </a:r>
            <a:endParaRPr lang="en-US" altLang="en-US" sz="2200" b="1" dirty="0">
              <a:latin typeface="Trebuchet MS" pitchFamily="34" charset="0"/>
              <a:ea typeface="Trebuchet MS" pitchFamily="34" charset="0"/>
              <a:cs typeface="Trebuchet MS" pitchFamily="34" charset="0"/>
            </a:endParaRPr>
          </a:p>
          <a:p>
            <a:pPr marL="1028700" lvl="1">
              <a:buFontTx/>
              <a:buChar char="•"/>
            </a:pPr>
            <a:r>
              <a:rPr lang="en-US" altLang="en-US" sz="2200" dirty="0">
                <a:latin typeface="Trebuchet MS"/>
                <a:cs typeface="Trebuchet MS" pitchFamily="34" charset="0"/>
              </a:rPr>
              <a:t>Description of signs of shock or allergen, such as cool skin, cyanosis, diaphoresis, and change in level of consciousness</a:t>
            </a:r>
          </a:p>
          <a:p>
            <a:pPr marL="1028700" lvl="1">
              <a:buFontTx/>
              <a:buChar char="•"/>
            </a:pPr>
            <a:r>
              <a:rPr lang="en-US" altLang="en-US" sz="2200" dirty="0">
                <a:latin typeface="Trebuchet MS"/>
                <a:cs typeface="Trebuchet MS" pitchFamily="34" charset="0"/>
              </a:rPr>
              <a:t>Vital signs (continuous monitoring)</a:t>
            </a:r>
          </a:p>
          <a:p>
            <a:pPr marL="1028700" lvl="1">
              <a:buFontTx/>
              <a:buChar char="•"/>
            </a:pPr>
            <a:r>
              <a:rPr lang="en-US" altLang="en-US" sz="2200" dirty="0">
                <a:latin typeface="Trebuchet MS"/>
                <a:cs typeface="Trebuchet MS" pitchFamily="34" charset="0"/>
              </a:rPr>
              <a:t>Description of trauma, infection, or blood loss</a:t>
            </a:r>
          </a:p>
          <a:p>
            <a:pPr marL="1028700" lvl="1">
              <a:buFontTx/>
              <a:buChar char="•"/>
            </a:pPr>
            <a:r>
              <a:rPr lang="en-US" altLang="en-US" sz="2200" dirty="0">
                <a:latin typeface="Trebuchet MS"/>
                <a:cs typeface="Trebuchet MS" pitchFamily="34" charset="0"/>
              </a:rPr>
              <a:t>IV access</a:t>
            </a:r>
          </a:p>
        </p:txBody>
      </p:sp>
      <p:pic>
        <p:nvPicPr>
          <p:cNvPr id="5" name="Picture 16" descr="This picture Describes about Nursing Process—Client Receiving an Adrenergic Drug">
            <a:extLst>
              <a:ext uri="{FF2B5EF4-FFF2-40B4-BE49-F238E27FC236}">
                <a16:creationId xmlns:a16="http://schemas.microsoft.com/office/drawing/2014/main" id="{8B257E8D-20F5-4386-9B30-A20BD2C9E225}"/>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6083238" y="4262164"/>
            <a:ext cx="2773680" cy="184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0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#2</a:t>
            </a:r>
            <a:endParaRPr lang="en-US" dirty="0"/>
          </a:p>
        </p:txBody>
      </p:sp>
      <p:sp>
        <p:nvSpPr>
          <p:cNvPr id="3" name="Content Placeholder 2"/>
          <p:cNvSpPr>
            <a:spLocks noGrp="1"/>
          </p:cNvSpPr>
          <p:nvPr>
            <p:ph sz="half" idx="1"/>
          </p:nvPr>
        </p:nvSpPr>
        <p:spPr>
          <a:xfrm>
            <a:off x="330199" y="1513798"/>
            <a:ext cx="7489967" cy="2539588"/>
          </a:xfrm>
        </p:spPr>
        <p:txBody>
          <a:bodyPr/>
          <a:lstStyle/>
          <a:p>
            <a:pPr eaLnBrk="1" hangingPunct="1"/>
            <a:r>
              <a:rPr lang="en-US" altLang="en-US" sz="2400" b="1" dirty="0">
                <a:latin typeface="Trebuchet MS" pitchFamily="34" charset="0"/>
                <a:ea typeface="Trebuchet MS" pitchFamily="34" charset="0"/>
                <a:cs typeface="Trebuchet MS" pitchFamily="34" charset="0"/>
              </a:rPr>
              <a:t>Preadministration Assessment (continued)</a:t>
            </a:r>
          </a:p>
          <a:p>
            <a:pPr marL="340995" indent="-340995" eaLnBrk="1" hangingPunct="1">
              <a:buFontTx/>
              <a:buChar char="•"/>
            </a:pPr>
            <a:r>
              <a:rPr lang="en-US" altLang="en-US" sz="2400" b="1" dirty="0">
                <a:latin typeface="Trebuchet MS" pitchFamily="34" charset="0"/>
                <a:cs typeface="Trebuchet MS" pitchFamily="34" charset="0"/>
              </a:rPr>
              <a:t>Subjective </a:t>
            </a:r>
            <a:r>
              <a:rPr lang="en-US" altLang="en-US" sz="2400" dirty="0">
                <a:latin typeface="Trebuchet MS" pitchFamily="34" charset="0"/>
                <a:cs typeface="Trebuchet MS" pitchFamily="34" charset="0"/>
              </a:rPr>
              <a:t>Data</a:t>
            </a:r>
          </a:p>
          <a:p>
            <a:pPr marL="1083945" lvl="1" indent="-340995" eaLnBrk="1" hangingPunct="1">
              <a:buFontTx/>
              <a:buChar char="•"/>
            </a:pPr>
            <a:r>
              <a:rPr lang="en-US" altLang="en-US" dirty="0">
                <a:latin typeface="Trebuchet MS"/>
                <a:cs typeface="Trebuchet MS" pitchFamily="34" charset="0"/>
              </a:rPr>
              <a:t>Type and duration of symptoms</a:t>
            </a:r>
          </a:p>
          <a:p>
            <a:pPr marL="1083945" lvl="1" indent="-340995" eaLnBrk="1" hangingPunct="1">
              <a:buFontTx/>
              <a:buChar char="•"/>
            </a:pPr>
            <a:r>
              <a:rPr lang="en-US" altLang="en-US" dirty="0">
                <a:latin typeface="Trebuchet MS"/>
                <a:cs typeface="Trebuchet MS" pitchFamily="34" charset="0"/>
              </a:rPr>
              <a:t>Allergy history</a:t>
            </a:r>
          </a:p>
          <a:p>
            <a:pPr marL="1083945" lvl="1" indent="-340995" eaLnBrk="1" hangingPunct="1">
              <a:buFontTx/>
              <a:buChar char="•"/>
            </a:pPr>
            <a:r>
              <a:rPr lang="en-US" altLang="en-US" dirty="0">
                <a:latin typeface="Trebuchet MS"/>
                <a:cs typeface="Trebuchet MS" pitchFamily="34" charset="0"/>
              </a:rPr>
              <a:t>Remedies attempted before seeking care</a:t>
            </a:r>
          </a:p>
        </p:txBody>
      </p:sp>
      <p:pic>
        <p:nvPicPr>
          <p:cNvPr id="5" name="Picture 8" descr="This picture Describes about Nursing Process—Client Receiving an Adrenergic Drug">
            <a:extLst>
              <a:ext uri="{FF2B5EF4-FFF2-40B4-BE49-F238E27FC236}">
                <a16:creationId xmlns:a16="http://schemas.microsoft.com/office/drawing/2014/main" id="{3BEE5D58-1E1E-4B9B-9D61-0CF0F636AC28}"/>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5221384" y="4212050"/>
            <a:ext cx="3243072" cy="224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8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#3</a:t>
            </a:r>
            <a:endParaRPr lang="en-US" dirty="0"/>
          </a:p>
        </p:txBody>
      </p:sp>
      <p:sp>
        <p:nvSpPr>
          <p:cNvPr id="3" name="Content Placeholder 2"/>
          <p:cNvSpPr>
            <a:spLocks noGrp="1"/>
          </p:cNvSpPr>
          <p:nvPr>
            <p:ph sz="half" idx="1"/>
          </p:nvPr>
        </p:nvSpPr>
        <p:spPr>
          <a:xfrm>
            <a:off x="330200" y="1268133"/>
            <a:ext cx="8813800" cy="3686175"/>
          </a:xfrm>
        </p:spPr>
        <p:txBody>
          <a:bodyPr/>
          <a:lstStyle/>
          <a:p>
            <a:pPr eaLnBrk="1" hangingPunct="1"/>
            <a:r>
              <a:rPr lang="en-US" altLang="en-US" sz="2200" b="1" dirty="0">
                <a:latin typeface="Trebuchet MS" pitchFamily="34" charset="0"/>
                <a:ea typeface="Trebuchet MS" pitchFamily="34" charset="0"/>
                <a:cs typeface="Trebuchet MS" pitchFamily="34" charset="0"/>
              </a:rPr>
              <a:t>Ongoing Assessment </a:t>
            </a:r>
          </a:p>
          <a:p>
            <a:pPr lvl="1" eaLnBrk="1" hangingPunct="1">
              <a:buFont typeface="Arial" panose="020B0604020202020204" pitchFamily="34" charset="0"/>
              <a:buChar char="•"/>
            </a:pPr>
            <a:r>
              <a:rPr lang="en-US" altLang="en-US" sz="2200" dirty="0">
                <a:latin typeface="Trebuchet MS"/>
              </a:rPr>
              <a:t>Observe for effect of drug, such as improved breathing of client with asthma, or response of blood pressure with administration of vasopressor </a:t>
            </a:r>
          </a:p>
          <a:p>
            <a:pPr lvl="1" eaLnBrk="1" hangingPunct="1">
              <a:buFont typeface="Arial" panose="020B0604020202020204" pitchFamily="34" charset="0"/>
              <a:buChar char="•"/>
            </a:pPr>
            <a:r>
              <a:rPr lang="en-US" altLang="en-US" sz="2200" dirty="0">
                <a:latin typeface="Trebuchet MS"/>
              </a:rPr>
              <a:t>Evaluate, document drug effect, take and document vital signs (compare to baseline)</a:t>
            </a:r>
          </a:p>
          <a:p>
            <a:pPr lvl="1" eaLnBrk="1" hangingPunct="1">
              <a:buFont typeface="Arial" panose="020B0604020202020204" pitchFamily="34" charset="0"/>
              <a:buChar char="•"/>
            </a:pPr>
            <a:r>
              <a:rPr lang="en-US" altLang="en-US" sz="2200" dirty="0">
                <a:latin typeface="Trebuchet MS"/>
              </a:rPr>
              <a:t>Notify primary health care provider of adverse reactions</a:t>
            </a:r>
          </a:p>
        </p:txBody>
      </p:sp>
      <p:pic>
        <p:nvPicPr>
          <p:cNvPr id="5" name="Picture 10" descr="This picture Describes about Nursing Process—Client Receiving an Adrenergic Drug">
            <a:extLst>
              <a:ext uri="{FF2B5EF4-FFF2-40B4-BE49-F238E27FC236}">
                <a16:creationId xmlns:a16="http://schemas.microsoft.com/office/drawing/2014/main" id="{1AFB85D7-08B3-4C7F-BCF7-1B43A9CEC54F}"/>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2778532" y="4121624"/>
            <a:ext cx="3514470" cy="234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1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bwMode="auto">
          <a:xfrm>
            <a:off x="341840" y="593288"/>
            <a:ext cx="8115300" cy="3877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b="1" dirty="0">
                <a:latin typeface="Trebuchet MS" pitchFamily="34" charset="0"/>
                <a:ea typeface="Trebuchet MS" pitchFamily="34" charset="0"/>
                <a:cs typeface="Trebuchet MS" pitchFamily="34" charset="0"/>
              </a:rPr>
              <a:t>Learning Objectives</a:t>
            </a:r>
          </a:p>
        </p:txBody>
      </p:sp>
      <p:sp>
        <p:nvSpPr>
          <p:cNvPr id="5123" name="Content Placeholder 2"/>
          <p:cNvSpPr>
            <a:spLocks noGrp="1"/>
          </p:cNvSpPr>
          <p:nvPr>
            <p:ph idx="4294967295"/>
          </p:nvPr>
        </p:nvSpPr>
        <p:spPr bwMode="auto">
          <a:xfrm>
            <a:off x="357200" y="1214450"/>
            <a:ext cx="8229600" cy="534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457200" indent="-457200" algn="l">
              <a:buFont typeface="+mj-lt"/>
              <a:buAutoNum type="arabicPeriod"/>
            </a:pPr>
            <a:r>
              <a:rPr lang="en-US" sz="1900" b="0" dirty="0"/>
              <a:t>Discuss the activity of the autonomic nervous system, specifically the sympathetic branch.</a:t>
            </a:r>
          </a:p>
          <a:p>
            <a:pPr marL="457200" indent="-457200" algn="l">
              <a:buFont typeface="+mj-lt"/>
              <a:buAutoNum type="arabicPeriod"/>
            </a:pPr>
            <a:r>
              <a:rPr lang="en-US" sz="1900" b="0" dirty="0"/>
              <a:t>Compare and contrast the types of shock, physiologic responses of shock, and the use of adrenergic drugs in the treatment of shock.</a:t>
            </a:r>
          </a:p>
          <a:p>
            <a:pPr marL="457200" indent="-457200" algn="l">
              <a:buFont typeface="+mj-lt"/>
              <a:buAutoNum type="arabicPeriod"/>
            </a:pPr>
            <a:r>
              <a:rPr lang="en-US" sz="1900" b="0" dirty="0"/>
              <a:t>Explain the uses, general drug actions, contraindications, precautions, interactions, and adverse reactions associated with the administration of adrenergic vasopressor drugs.</a:t>
            </a:r>
          </a:p>
          <a:p>
            <a:pPr marL="457200" indent="-457200" algn="l">
              <a:buFont typeface="+mj-lt"/>
              <a:buAutoNum type="arabicPeriod"/>
            </a:pPr>
            <a:r>
              <a:rPr lang="en-US" sz="1900" b="0" dirty="0"/>
              <a:t>Distinguish important preadministration and ongoing assessment activities the nurse should perform on the client taking an adrenergic drug.</a:t>
            </a:r>
          </a:p>
          <a:p>
            <a:pPr marL="457200" indent="-457200" algn="l">
              <a:buFont typeface="+mj-lt"/>
              <a:buAutoNum type="arabicPeriod"/>
            </a:pPr>
            <a:r>
              <a:rPr lang="en-US" sz="1900" b="0" dirty="0"/>
              <a:t>List nursing diagnoses particular to a client taking an adrenergic drug.</a:t>
            </a:r>
          </a:p>
          <a:p>
            <a:pPr marL="457200" indent="-457200" algn="l">
              <a:buFont typeface="+mj-lt"/>
              <a:buAutoNum type="arabicPeriod"/>
            </a:pPr>
            <a:r>
              <a:rPr lang="en-US" sz="1900" b="0" dirty="0"/>
              <a:t>Examine ways to promote an optimal response to therapy, how to manage common adverse reactions, and important points to keep in mind when educating clients about the use of adrenergic drugs.</a:t>
            </a:r>
          </a:p>
          <a:p>
            <a:pPr algn="l"/>
            <a:endParaRPr lang="en-US" sz="1900" b="0" dirty="0"/>
          </a:p>
        </p:txBody>
      </p:sp>
    </p:spTree>
    <p:extLst>
      <p:ext uri="{BB962C8B-B14F-4D97-AF65-F5344CB8AC3E}">
        <p14:creationId xmlns:p14="http://schemas.microsoft.com/office/powerpoint/2010/main" val="272380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#4</a:t>
            </a:r>
            <a:endParaRPr lang="en-US" dirty="0"/>
          </a:p>
        </p:txBody>
      </p:sp>
      <p:sp>
        <p:nvSpPr>
          <p:cNvPr id="3" name="Content Placeholder 2"/>
          <p:cNvSpPr>
            <a:spLocks noGrp="1"/>
          </p:cNvSpPr>
          <p:nvPr>
            <p:ph idx="1"/>
          </p:nvPr>
        </p:nvSpPr>
        <p:spPr>
          <a:xfrm>
            <a:off x="361948" y="1520675"/>
            <a:ext cx="8613775" cy="3686175"/>
          </a:xfrm>
        </p:spPr>
        <p:txBody>
          <a:bodyPr/>
          <a:lstStyle/>
          <a:p>
            <a:pPr eaLnBrk="1" hangingPunct="1"/>
            <a:r>
              <a:rPr lang="en-US" altLang="en-US" b="1" dirty="0">
                <a:latin typeface="Trebuchet MS" pitchFamily="34" charset="0"/>
                <a:ea typeface="Trebuchet MS" pitchFamily="34" charset="0"/>
                <a:cs typeface="Trebuchet MS" pitchFamily="34" charset="0"/>
              </a:rPr>
              <a:t>Nursing Diagnoses</a:t>
            </a:r>
          </a:p>
          <a:p>
            <a:pPr lvl="1" eaLnBrk="1" hangingPunct="1">
              <a:buFont typeface="Arial" panose="020B0604020202020204" pitchFamily="34" charset="0"/>
              <a:buChar char="•"/>
            </a:pPr>
            <a:r>
              <a:rPr lang="en-US" altLang="en-US" dirty="0">
                <a:latin typeface="Trebuchet MS"/>
              </a:rPr>
              <a:t>Altered Tissue Perfusion related to hypovolemia, blood loss, impaired distribution of fluid, impaired circulations, impaired transport of oxygen across alveolar and capillary bed</a:t>
            </a:r>
          </a:p>
          <a:p>
            <a:pPr lvl="1" eaLnBrk="1" hangingPunct="1">
              <a:buFont typeface="Arial" panose="020B0604020202020204" pitchFamily="34" charset="0"/>
              <a:buChar char="•"/>
            </a:pPr>
            <a:r>
              <a:rPr lang="en-US" altLang="en-US" dirty="0">
                <a:latin typeface="Trebuchet MS"/>
              </a:rPr>
              <a:t>Decreased Cardiac Output related to altered heart rate or rhythm</a:t>
            </a:r>
          </a:p>
          <a:p>
            <a:pPr lvl="1" eaLnBrk="1" hangingPunct="1">
              <a:buFont typeface="Arial" panose="020B0604020202020204" pitchFamily="34" charset="0"/>
              <a:buChar char="•"/>
            </a:pPr>
            <a:r>
              <a:rPr lang="en-US" altLang="en-US" dirty="0">
                <a:latin typeface="Trebuchet MS"/>
              </a:rPr>
              <a:t>Sleep Deprivation/Insomnia related to adverse reactions (nervousness) to the drug and environment</a:t>
            </a:r>
          </a:p>
        </p:txBody>
      </p:sp>
    </p:spTree>
    <p:extLst>
      <p:ext uri="{BB962C8B-B14F-4D97-AF65-F5344CB8AC3E}">
        <p14:creationId xmlns:p14="http://schemas.microsoft.com/office/powerpoint/2010/main" val="405614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#5</a:t>
            </a:r>
            <a:endParaRPr lang="en-US" dirty="0"/>
          </a:p>
        </p:txBody>
      </p:sp>
      <p:sp>
        <p:nvSpPr>
          <p:cNvPr id="3" name="Content Placeholder 2"/>
          <p:cNvSpPr>
            <a:spLocks noGrp="1"/>
          </p:cNvSpPr>
          <p:nvPr>
            <p:ph idx="1"/>
          </p:nvPr>
        </p:nvSpPr>
        <p:spPr/>
        <p:txBody>
          <a:bodyPr/>
          <a:lstStyle/>
          <a:p>
            <a:pPr eaLnBrk="1" hangingPunct="1"/>
            <a:r>
              <a:rPr lang="en-US" altLang="en-US" b="1" dirty="0">
                <a:ea typeface="Trebuchet MS" pitchFamily="34" charset="0"/>
                <a:cs typeface="Trebuchet MS" pitchFamily="34" charset="0"/>
              </a:rPr>
              <a:t>Planning</a:t>
            </a:r>
          </a:p>
          <a:p>
            <a:pPr lvl="1" eaLnBrk="1" hangingPunct="1">
              <a:buFont typeface="Arial" panose="020B0604020202020204" pitchFamily="34" charset="0"/>
              <a:buChar char="•"/>
            </a:pPr>
            <a:r>
              <a:rPr lang="en-US" altLang="en-US" dirty="0">
                <a:latin typeface="Trebuchet MS"/>
              </a:rPr>
              <a:t>Expected client outcomes depend on the reason for administration of the adrenergic drug but may include:</a:t>
            </a:r>
          </a:p>
          <a:p>
            <a:pPr lvl="2" eaLnBrk="1" hangingPunct="1"/>
            <a:r>
              <a:rPr lang="en-US" altLang="en-US" dirty="0">
                <a:latin typeface="Trebuchet MS"/>
              </a:rPr>
              <a:t>Optimal response to therapy</a:t>
            </a:r>
          </a:p>
          <a:p>
            <a:pPr lvl="2" eaLnBrk="1" hangingPunct="1"/>
            <a:r>
              <a:rPr lang="en-US" altLang="en-US" dirty="0">
                <a:latin typeface="Trebuchet MS"/>
              </a:rPr>
              <a:t>Management of adverse drug reactions</a:t>
            </a:r>
          </a:p>
          <a:p>
            <a:pPr lvl="2" eaLnBrk="1" hangingPunct="1"/>
            <a:r>
              <a:rPr lang="en-US" altLang="en-US" dirty="0">
                <a:latin typeface="Trebuchet MS"/>
              </a:rPr>
              <a:t>Confidence in an understanding of the prescribed medication regimen</a:t>
            </a:r>
          </a:p>
        </p:txBody>
      </p:sp>
    </p:spTree>
    <p:extLst>
      <p:ext uri="{BB962C8B-B14F-4D97-AF65-F5344CB8AC3E}">
        <p14:creationId xmlns:p14="http://schemas.microsoft.com/office/powerpoint/2010/main" val="419488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#6</a:t>
            </a:r>
          </a:p>
        </p:txBody>
      </p:sp>
      <p:sp>
        <p:nvSpPr>
          <p:cNvPr id="3" name="Content Placeholder 2"/>
          <p:cNvSpPr>
            <a:spLocks noGrp="1"/>
          </p:cNvSpPr>
          <p:nvPr>
            <p:ph idx="1"/>
          </p:nvPr>
        </p:nvSpPr>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Promoting Optimal Response to Therapy</a:t>
            </a:r>
          </a:p>
          <a:p>
            <a:pPr lvl="2">
              <a:buFont typeface="Arial" panose="020B0604020202020204" pitchFamily="34" charset="0"/>
              <a:buChar char="•"/>
            </a:pPr>
            <a:r>
              <a:rPr lang="en-US" altLang="en-US" sz="2200" dirty="0">
                <a:latin typeface="Trebuchet MS" panose="020B0603020202020204" pitchFamily="34" charset="0"/>
              </a:rPr>
              <a:t>Management of shock is aimed at providing basic life support; management of the client will depend on the drug, reason for administration, and client response to drug</a:t>
            </a:r>
          </a:p>
          <a:p>
            <a:pPr lvl="2">
              <a:buFont typeface="Arial" panose="020B0604020202020204" pitchFamily="34" charset="0"/>
              <a:buChar char="•"/>
            </a:pPr>
            <a:r>
              <a:rPr lang="en-US" altLang="en-US" sz="2200" dirty="0">
                <a:latin typeface="Trebuchet MS" panose="020B0603020202020204" pitchFamily="34" charset="0"/>
              </a:rPr>
              <a:t>Minimize distractions when preparing drug, exercise great care in calculation, preparation of drugs as adrenergic drugs are potentially dangerous</a:t>
            </a:r>
          </a:p>
          <a:p>
            <a:pPr lvl="2">
              <a:buFont typeface="Arial" panose="020B0604020202020204" pitchFamily="34" charset="0"/>
              <a:buChar char="•"/>
            </a:pPr>
            <a:r>
              <a:rPr lang="en-US" altLang="en-US" sz="2200" dirty="0">
                <a:latin typeface="Trebuchet MS" panose="020B0603020202020204" pitchFamily="34" charset="0"/>
              </a:rPr>
              <a:t>Report, document any complaint client may have while taking adrenergic drugs; report adverse effects such as development of cardiac arrhythmias immediately</a:t>
            </a:r>
          </a:p>
        </p:txBody>
      </p:sp>
    </p:spTree>
    <p:extLst>
      <p:ext uri="{BB962C8B-B14F-4D97-AF65-F5344CB8AC3E}">
        <p14:creationId xmlns:p14="http://schemas.microsoft.com/office/powerpoint/2010/main" val="415590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#7</a:t>
            </a:r>
          </a:p>
        </p:txBody>
      </p:sp>
      <p:sp>
        <p:nvSpPr>
          <p:cNvPr id="3" name="Content Placeholder 2"/>
          <p:cNvSpPr>
            <a:spLocks noGrp="1"/>
          </p:cNvSpPr>
          <p:nvPr>
            <p:ph sz="half" idx="1"/>
          </p:nvPr>
        </p:nvSpPr>
        <p:spPr>
          <a:xfrm>
            <a:off x="70889" y="1254505"/>
            <a:ext cx="6698402" cy="3686175"/>
          </a:xfrm>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Monitoring and Managing Client Needs</a:t>
            </a:r>
          </a:p>
          <a:p>
            <a:pPr lvl="2">
              <a:buFont typeface="Arial" panose="020B0604020202020204" pitchFamily="34" charset="0"/>
              <a:buChar char="•"/>
            </a:pPr>
            <a:r>
              <a:rPr lang="en-US" altLang="en-US" sz="2200" b="1" dirty="0">
                <a:latin typeface="Trebuchet MS"/>
              </a:rPr>
              <a:t>Altered Tissue Perfusion</a:t>
            </a:r>
            <a:endParaRPr lang="en-US" altLang="en-US" sz="2200" b="1" dirty="0">
              <a:latin typeface="Trebuchet MS" panose="020B0603020202020204" pitchFamily="34" charset="0"/>
            </a:endParaRPr>
          </a:p>
          <a:p>
            <a:pPr lvl="3">
              <a:buFont typeface="Arial" panose="020B0604020202020204" pitchFamily="34" charset="0"/>
              <a:buChar char="•"/>
            </a:pPr>
            <a:r>
              <a:rPr lang="en-US" altLang="en-US" sz="2200" dirty="0">
                <a:latin typeface="Trebuchet MS"/>
              </a:rPr>
              <a:t>Decreased oxygen, inability of body to nourish cells </a:t>
            </a:r>
          </a:p>
          <a:p>
            <a:pPr lvl="3">
              <a:buFont typeface="Arial" panose="020B0604020202020204" pitchFamily="34" charset="0"/>
              <a:buChar char="•"/>
            </a:pPr>
            <a:r>
              <a:rPr lang="en-US" altLang="en-US" sz="2200" dirty="0">
                <a:latin typeface="Trebuchet MS"/>
              </a:rPr>
              <a:t>Adrenergics can correct poor tissue perfusion or can contribute to the problem if drug causes hypertension in client</a:t>
            </a:r>
          </a:p>
          <a:p>
            <a:pPr lvl="3">
              <a:buFont typeface="Arial" panose="020B0604020202020204" pitchFamily="34" charset="0"/>
              <a:buChar char="•"/>
            </a:pPr>
            <a:r>
              <a:rPr lang="en-US" altLang="en-US" sz="2200" dirty="0">
                <a:latin typeface="Trebuchet MS"/>
              </a:rPr>
              <a:t>Type of vasopressor ordered will depend on cause of hypotension</a:t>
            </a:r>
          </a:p>
          <a:p>
            <a:pPr lvl="3">
              <a:buFont typeface="Arial" panose="020B0604020202020204" pitchFamily="34" charset="0"/>
              <a:buChar char="•"/>
            </a:pPr>
            <a:r>
              <a:rPr lang="en-US" altLang="en-US" sz="2200" dirty="0">
                <a:latin typeface="Trebuchet MS"/>
              </a:rPr>
              <a:t>Use an electronic infusion device</a:t>
            </a:r>
          </a:p>
        </p:txBody>
      </p:sp>
      <p:pic>
        <p:nvPicPr>
          <p:cNvPr id="5" name="Picture 6" descr="This picture Describes about Nursing Process—Client Receiving an Adrenergic Drug">
            <a:extLst>
              <a:ext uri="{FF2B5EF4-FFF2-40B4-BE49-F238E27FC236}">
                <a16:creationId xmlns:a16="http://schemas.microsoft.com/office/drawing/2014/main" id="{A5EF2E8C-568D-4104-8C42-D46E3E64FC39}"/>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6044557" y="4571997"/>
            <a:ext cx="2905620" cy="193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6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#8</a:t>
            </a:r>
          </a:p>
        </p:txBody>
      </p:sp>
      <p:sp>
        <p:nvSpPr>
          <p:cNvPr id="3" name="Content Placeholder 2"/>
          <p:cNvSpPr>
            <a:spLocks noGrp="1"/>
          </p:cNvSpPr>
          <p:nvPr>
            <p:ph idx="1"/>
          </p:nvPr>
        </p:nvSpPr>
        <p:spPr>
          <a:xfrm>
            <a:off x="433388" y="1247715"/>
            <a:ext cx="8613775" cy="3686175"/>
          </a:xfrm>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Monitoring and Managing Client Needs</a:t>
            </a:r>
          </a:p>
          <a:p>
            <a:pPr lvl="2">
              <a:buFont typeface="Arial" panose="020B0604020202020204" pitchFamily="34" charset="0"/>
              <a:buChar char="•"/>
            </a:pPr>
            <a:r>
              <a:rPr lang="en-US" altLang="en-US" sz="2200" b="1" dirty="0">
                <a:latin typeface="Trebuchet MS"/>
              </a:rPr>
              <a:t>Altered Tissue Perfusion (continued)</a:t>
            </a:r>
            <a:endParaRPr lang="en-US" altLang="en-US" sz="2200" b="1" dirty="0">
              <a:latin typeface="Trebuchet MS" panose="020B0603020202020204" pitchFamily="34" charset="0"/>
            </a:endParaRPr>
          </a:p>
          <a:p>
            <a:pPr lvl="3">
              <a:buFont typeface="Arial" panose="020B0604020202020204" pitchFamily="34" charset="0"/>
              <a:buChar char="•"/>
            </a:pPr>
            <a:r>
              <a:rPr lang="en-US" altLang="en-US" sz="2200" dirty="0">
                <a:latin typeface="Trebuchet MS"/>
              </a:rPr>
              <a:t>Do not mix dopamine with other drugs (i.e., sodium bicarbonate or other alkaline IV solutions)</a:t>
            </a:r>
          </a:p>
          <a:p>
            <a:pPr lvl="3">
              <a:buFont typeface="Arial" panose="020B0604020202020204" pitchFamily="34" charset="0"/>
              <a:buChar char="•"/>
            </a:pPr>
            <a:r>
              <a:rPr lang="en-US" altLang="en-US" sz="2200" dirty="0">
                <a:latin typeface="Trebuchet MS"/>
              </a:rPr>
              <a:t>Do not dilute norepinephrine or epinephrine before administration</a:t>
            </a:r>
          </a:p>
          <a:p>
            <a:pPr lvl="3">
              <a:buFont typeface="Arial" panose="020B0604020202020204" pitchFamily="34" charset="0"/>
              <a:buChar char="•"/>
            </a:pPr>
            <a:r>
              <a:rPr lang="en-US" altLang="en-US" sz="2200" dirty="0">
                <a:latin typeface="Trebuchet MS"/>
              </a:rPr>
              <a:t>Continuously monitor the blood pressure and adjust the rate of drug administration of the IV solution to maintain client’s systolic pressure per provider’s orders</a:t>
            </a:r>
          </a:p>
          <a:p>
            <a:pPr lvl="3">
              <a:buFont typeface="Arial" panose="020B0604020202020204" pitchFamily="34" charset="0"/>
              <a:buChar char="•"/>
            </a:pPr>
            <a:r>
              <a:rPr lang="en-US" altLang="en-US" sz="2200" dirty="0">
                <a:latin typeface="Trebuchet MS"/>
              </a:rPr>
              <a:t>Inspect the IV site for leakage (infiltration/extravasation) </a:t>
            </a:r>
          </a:p>
        </p:txBody>
      </p:sp>
    </p:spTree>
    <p:extLst>
      <p:ext uri="{BB962C8B-B14F-4D97-AF65-F5344CB8AC3E}">
        <p14:creationId xmlns:p14="http://schemas.microsoft.com/office/powerpoint/2010/main" val="129051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#9</a:t>
            </a:r>
          </a:p>
        </p:txBody>
      </p:sp>
      <p:sp>
        <p:nvSpPr>
          <p:cNvPr id="3" name="Content Placeholder 2"/>
          <p:cNvSpPr>
            <a:spLocks noGrp="1"/>
          </p:cNvSpPr>
          <p:nvPr>
            <p:ph idx="1"/>
          </p:nvPr>
        </p:nvSpPr>
        <p:spPr/>
        <p:txBody>
          <a:bodyPr/>
          <a:lstStyle/>
          <a:p>
            <a:pPr eaLnBrk="1" hangingPunct="1"/>
            <a:r>
              <a:rPr lang="en-US" altLang="en-US"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dirty="0">
                <a:latin typeface="Trebuchet MS" panose="020B0603020202020204" pitchFamily="34" charset="0"/>
              </a:rPr>
              <a:t>Monitoring and Managing Client Needs</a:t>
            </a:r>
          </a:p>
          <a:p>
            <a:pPr lvl="2">
              <a:buFont typeface="Arial" panose="020B0604020202020204" pitchFamily="34" charset="0"/>
              <a:buChar char="•"/>
            </a:pPr>
            <a:r>
              <a:rPr lang="en-US" altLang="en-US" b="1" dirty="0">
                <a:latin typeface="Trebuchet MS"/>
              </a:rPr>
              <a:t>Altered Tissue Perfusion (continued)</a:t>
            </a:r>
            <a:endParaRPr lang="en-US" altLang="en-US" b="1" dirty="0">
              <a:latin typeface="Trebuchet MS" panose="020B0603020202020204" pitchFamily="34" charset="0"/>
            </a:endParaRPr>
          </a:p>
          <a:p>
            <a:pPr lvl="3">
              <a:buFont typeface="Arial" panose="020B0604020202020204" pitchFamily="34" charset="0"/>
              <a:buChar char="•"/>
            </a:pPr>
            <a:r>
              <a:rPr lang="en-US" altLang="en-US" dirty="0">
                <a:latin typeface="Trebuchet MS"/>
              </a:rPr>
              <a:t>Never leave the client unattended</a:t>
            </a:r>
          </a:p>
          <a:p>
            <a:pPr lvl="3">
              <a:buFont typeface="Arial" panose="020B0604020202020204" pitchFamily="34" charset="0"/>
              <a:buChar char="•"/>
            </a:pPr>
            <a:r>
              <a:rPr lang="en-US" altLang="en-US" dirty="0">
                <a:latin typeface="Trebuchet MS"/>
              </a:rPr>
              <a:t>Continuous monitor of heart rate, blood pressure and electrocardiogram</a:t>
            </a:r>
          </a:p>
          <a:p>
            <a:pPr lvl="3">
              <a:buFont typeface="Arial" panose="020B0604020202020204" pitchFamily="34" charset="0"/>
              <a:buChar char="•"/>
            </a:pPr>
            <a:r>
              <a:rPr lang="en-US" altLang="en-US" dirty="0">
                <a:latin typeface="Trebuchet MS"/>
              </a:rPr>
              <a:t>Intake and output</a:t>
            </a:r>
          </a:p>
          <a:p>
            <a:pPr lvl="3">
              <a:buFont typeface="Arial" panose="020B0604020202020204" pitchFamily="34" charset="0"/>
              <a:buChar char="•"/>
            </a:pPr>
            <a:r>
              <a:rPr lang="en-US" altLang="en-US" dirty="0">
                <a:latin typeface="Trebuchet MS"/>
              </a:rPr>
              <a:t>Monitor central venous pressure</a:t>
            </a:r>
          </a:p>
          <a:p>
            <a:pPr lvl="3">
              <a:buFont typeface="Arial" panose="020B0604020202020204" pitchFamily="34" charset="0"/>
              <a:buChar char="•"/>
            </a:pPr>
            <a:r>
              <a:rPr lang="en-US" altLang="en-US" dirty="0">
                <a:latin typeface="Trebuchet MS"/>
              </a:rPr>
              <a:t>Hemodynamic monitoring with pulmonary artery catheter</a:t>
            </a:r>
          </a:p>
        </p:txBody>
      </p:sp>
    </p:spTree>
    <p:extLst>
      <p:ext uri="{BB962C8B-B14F-4D97-AF65-F5344CB8AC3E}">
        <p14:creationId xmlns:p14="http://schemas.microsoft.com/office/powerpoint/2010/main" val="309450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dirty="0">
                <a:latin typeface="Trebuchet MS"/>
                <a:cs typeface="Trebuchet MS"/>
              </a:rPr>
              <a:t>Pharmacology in Practice Exercise #4</a:t>
            </a:r>
            <a:endParaRPr lang="en-US" dirty="0"/>
          </a:p>
        </p:txBody>
      </p:sp>
      <p:sp>
        <p:nvSpPr>
          <p:cNvPr id="3" name="Content Placeholder 2"/>
          <p:cNvSpPr>
            <a:spLocks noGrp="1"/>
          </p:cNvSpPr>
          <p:nvPr>
            <p:ph sz="half" idx="1"/>
          </p:nvPr>
        </p:nvSpPr>
        <p:spPr>
          <a:xfrm>
            <a:off x="316553" y="1377334"/>
            <a:ext cx="6671102" cy="3686175"/>
          </a:xfrm>
        </p:spPr>
        <p:txBody>
          <a:bodyPr/>
          <a:lstStyle/>
          <a:p>
            <a:r>
              <a:rPr lang="en-US" sz="2200" dirty="0">
                <a:latin typeface="Trebuchet MS"/>
              </a:rPr>
              <a:t>A nurse is required to administer dopamine to a client. Which of the following nursing interventions should the nurse perform when caring for the client? Select all that apply.</a:t>
            </a:r>
          </a:p>
          <a:p>
            <a:pPr marL="800100" lvl="1" indent="-342900">
              <a:buAutoNum type="alphaLcParenR"/>
            </a:pPr>
            <a:r>
              <a:rPr lang="en-US" sz="2200" dirty="0">
                <a:latin typeface="Trebuchet MS"/>
              </a:rPr>
              <a:t>Administer dopamine only via IV route</a:t>
            </a:r>
          </a:p>
          <a:p>
            <a:pPr marL="800100" lvl="1" indent="-342900">
              <a:buAutoNum type="alphaLcParenR"/>
            </a:pPr>
            <a:r>
              <a:rPr lang="en-US" sz="2200" dirty="0">
                <a:latin typeface="Trebuchet MS"/>
              </a:rPr>
              <a:t>Mix dopamine with alkaline solution before administering</a:t>
            </a:r>
          </a:p>
          <a:p>
            <a:pPr marL="800100" lvl="1" indent="-342900">
              <a:buAutoNum type="alphaLcParenR"/>
            </a:pPr>
            <a:r>
              <a:rPr lang="en-US" sz="2200" dirty="0">
                <a:latin typeface="Trebuchet MS"/>
              </a:rPr>
              <a:t>Use an electronic infusion device to administer these drugs</a:t>
            </a:r>
          </a:p>
          <a:p>
            <a:pPr marL="800100" lvl="1" indent="-342900">
              <a:buAutoNum type="alphaLcParenR"/>
            </a:pPr>
            <a:r>
              <a:rPr lang="en-US" sz="2200" dirty="0">
                <a:latin typeface="Trebuchet MS"/>
              </a:rPr>
              <a:t>Monitor blood pressure every 30 minutes</a:t>
            </a:r>
          </a:p>
          <a:p>
            <a:pPr marL="800100" lvl="1" indent="-342900">
              <a:buAutoNum type="alphaLcParenR"/>
            </a:pPr>
            <a:r>
              <a:rPr lang="en-US" sz="2200" dirty="0">
                <a:latin typeface="Trebuchet MS"/>
              </a:rPr>
              <a:t>Inspect needle site and surrounding tissues at frequent intervals</a:t>
            </a:r>
          </a:p>
        </p:txBody>
      </p:sp>
      <p:pic>
        <p:nvPicPr>
          <p:cNvPr id="5" name="Content Placeholder 4" descr="This picture Describes about Nursing Process—Client Receiving an Adrenergic Drug">
            <a:extLst>
              <a:ext uri="{FF2B5EF4-FFF2-40B4-BE49-F238E27FC236}">
                <a16:creationId xmlns:a16="http://schemas.microsoft.com/office/drawing/2014/main" id="{2146B676-2433-41AD-BFCB-02C206611403}"/>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6718883" y="5157767"/>
            <a:ext cx="2206752" cy="1475232"/>
          </a:xfrm>
          <a:prstGeom prst="rect">
            <a:avLst/>
          </a:prstGeom>
        </p:spPr>
      </p:pic>
    </p:spTree>
    <p:extLst>
      <p:ext uri="{BB962C8B-B14F-4D97-AF65-F5344CB8AC3E}">
        <p14:creationId xmlns:p14="http://schemas.microsoft.com/office/powerpoint/2010/main" val="4082808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#10</a:t>
            </a:r>
            <a:endParaRPr lang="en-US" dirty="0"/>
          </a:p>
        </p:txBody>
      </p:sp>
      <p:sp>
        <p:nvSpPr>
          <p:cNvPr id="3" name="Content Placeholder 2"/>
          <p:cNvSpPr>
            <a:spLocks noGrp="1"/>
          </p:cNvSpPr>
          <p:nvPr>
            <p:ph sz="half" idx="1"/>
          </p:nvPr>
        </p:nvSpPr>
        <p:spPr>
          <a:xfrm>
            <a:off x="289256" y="1295449"/>
            <a:ext cx="8390720" cy="2580516"/>
          </a:xfrm>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Monitoring and Managing Client Needs</a:t>
            </a:r>
          </a:p>
          <a:p>
            <a:pPr lvl="2">
              <a:buFont typeface="Arial" panose="020B0604020202020204" pitchFamily="34" charset="0"/>
              <a:buChar char="•"/>
            </a:pPr>
            <a:r>
              <a:rPr lang="en-US" altLang="en-US" sz="2200" b="1" dirty="0">
                <a:latin typeface="Trebuchet MS"/>
              </a:rPr>
              <a:t>Decreased Cardiac Output</a:t>
            </a:r>
            <a:endParaRPr lang="en-US" altLang="en-US" sz="2200" b="1" dirty="0">
              <a:latin typeface="Trebuchet MS" panose="020B0603020202020204" pitchFamily="34" charset="0"/>
            </a:endParaRPr>
          </a:p>
          <a:p>
            <a:pPr lvl="3">
              <a:buFont typeface="Arial" panose="020B0604020202020204" pitchFamily="34" charset="0"/>
              <a:buChar char="•"/>
            </a:pPr>
            <a:r>
              <a:rPr lang="en-US" altLang="en-US" sz="2200" dirty="0">
                <a:latin typeface="Trebuchet MS"/>
              </a:rPr>
              <a:t>Heart rate, stroke volume determine cardiac output</a:t>
            </a:r>
          </a:p>
          <a:p>
            <a:pPr lvl="3">
              <a:buFont typeface="Arial" panose="020B0604020202020204" pitchFamily="34" charset="0"/>
              <a:buChar char="•"/>
            </a:pPr>
            <a:r>
              <a:rPr lang="en-US" altLang="en-US" sz="2200" dirty="0">
                <a:latin typeface="Trebuchet MS"/>
              </a:rPr>
              <a:t>Stroke volume: volume of blood leaving the heart</a:t>
            </a:r>
          </a:p>
        </p:txBody>
      </p:sp>
      <p:pic>
        <p:nvPicPr>
          <p:cNvPr id="5" name="Picture 6" descr="This picture Describes about Nursing Process—Client Receiving an Adrenergic Drug">
            <a:extLst>
              <a:ext uri="{FF2B5EF4-FFF2-40B4-BE49-F238E27FC236}">
                <a16:creationId xmlns:a16="http://schemas.microsoft.com/office/drawing/2014/main" id="{87C59B1C-3149-44E0-9210-F7D2419D38A0}"/>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3283716" y="3687947"/>
            <a:ext cx="2859024" cy="285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9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#11</a:t>
            </a:r>
            <a:endParaRPr lang="en-US" dirty="0"/>
          </a:p>
        </p:txBody>
      </p:sp>
      <p:sp>
        <p:nvSpPr>
          <p:cNvPr id="3" name="Content Placeholder 2"/>
          <p:cNvSpPr>
            <a:spLocks noGrp="1"/>
          </p:cNvSpPr>
          <p:nvPr>
            <p:ph idx="1"/>
          </p:nvPr>
        </p:nvSpPr>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Monitoring and Managing Client Needs</a:t>
            </a:r>
          </a:p>
          <a:p>
            <a:pPr lvl="2">
              <a:buFont typeface="Arial" panose="020B0604020202020204" pitchFamily="34" charset="0"/>
              <a:buChar char="•"/>
            </a:pPr>
            <a:r>
              <a:rPr lang="en-US" altLang="en-US" sz="2200" b="1" dirty="0">
                <a:latin typeface="Trebuchet MS"/>
              </a:rPr>
              <a:t>Decreased Cardiac Output (continued)</a:t>
            </a:r>
            <a:endParaRPr lang="en-US" altLang="en-US" sz="2200" b="1" dirty="0">
              <a:latin typeface="Trebuchet MS" panose="020B0603020202020204" pitchFamily="34" charset="0"/>
            </a:endParaRPr>
          </a:p>
          <a:p>
            <a:pPr lvl="3">
              <a:buFont typeface="Arial" panose="020B0604020202020204" pitchFamily="34" charset="0"/>
              <a:buChar char="•"/>
            </a:pPr>
            <a:r>
              <a:rPr lang="en-US" altLang="en-US" sz="2200" dirty="0">
                <a:latin typeface="Trebuchet MS"/>
              </a:rPr>
              <a:t>Nursing actions when a client is in shock:</a:t>
            </a:r>
          </a:p>
          <a:p>
            <a:pPr lvl="4">
              <a:buFont typeface="Arial" panose="020B0604020202020204" pitchFamily="34" charset="0"/>
              <a:buChar char="•"/>
            </a:pPr>
            <a:r>
              <a:rPr lang="en-US" altLang="en-US" sz="2200" dirty="0">
                <a:latin typeface="Trebuchet MS"/>
              </a:rPr>
              <a:t>Monitor vital signs to determine severity of shock</a:t>
            </a:r>
          </a:p>
          <a:p>
            <a:pPr lvl="4">
              <a:buFont typeface="Arial" panose="020B0604020202020204" pitchFamily="34" charset="0"/>
              <a:buChar char="•"/>
            </a:pPr>
            <a:r>
              <a:rPr lang="en-US" altLang="en-US" sz="2200" dirty="0">
                <a:latin typeface="Trebuchet MS"/>
              </a:rPr>
              <a:t>Monitor for tachycardia, thready pulse, rapid respirations or bradypnea, hypotension</a:t>
            </a:r>
          </a:p>
          <a:p>
            <a:pPr lvl="4">
              <a:buFont typeface="Arial" panose="020B0604020202020204" pitchFamily="34" charset="0"/>
              <a:buChar char="•"/>
            </a:pPr>
            <a:r>
              <a:rPr lang="en-US" altLang="en-US" sz="2200" dirty="0">
                <a:latin typeface="Trebuchet MS"/>
              </a:rPr>
              <a:t>Report any progressive decrease in blood pressure, a decrease in systolic blood pressure below 100 mm Hg, or any decreases of 20 mm Hg or more of client’s normal blood pressure</a:t>
            </a:r>
            <a:endParaRPr lang="en-US" altLang="en-US" sz="2200" dirty="0">
              <a:latin typeface="Trebuchet MS" panose="020B0603020202020204" pitchFamily="34" charset="0"/>
            </a:endParaRPr>
          </a:p>
        </p:txBody>
      </p:sp>
    </p:spTree>
    <p:extLst>
      <p:ext uri="{BB962C8B-B14F-4D97-AF65-F5344CB8AC3E}">
        <p14:creationId xmlns:p14="http://schemas.microsoft.com/office/powerpoint/2010/main" val="1703200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#12</a:t>
            </a:r>
            <a:endParaRPr lang="en-US" dirty="0"/>
          </a:p>
        </p:txBody>
      </p:sp>
      <p:sp>
        <p:nvSpPr>
          <p:cNvPr id="3" name="Content Placeholder 2"/>
          <p:cNvSpPr>
            <a:spLocks noGrp="1"/>
          </p:cNvSpPr>
          <p:nvPr>
            <p:ph sz="half" idx="1"/>
          </p:nvPr>
        </p:nvSpPr>
        <p:spPr>
          <a:xfrm>
            <a:off x="330200" y="1199893"/>
            <a:ext cx="7681036" cy="3467641"/>
          </a:xfrm>
        </p:spPr>
        <p:txBody>
          <a:bodyPr/>
          <a:lstStyle/>
          <a:p>
            <a:pPr eaLnBrk="1" hangingPunct="1"/>
            <a:r>
              <a:rPr lang="en-US" altLang="en-US" sz="20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000" dirty="0">
                <a:latin typeface="Trebuchet MS" panose="020B0603020202020204" pitchFamily="34" charset="0"/>
              </a:rPr>
              <a:t>Monitoring and Managing Client Needs</a:t>
            </a:r>
          </a:p>
          <a:p>
            <a:pPr lvl="2">
              <a:buFont typeface="Arial" panose="020B0604020202020204" pitchFamily="34" charset="0"/>
              <a:buChar char="•"/>
            </a:pPr>
            <a:r>
              <a:rPr lang="en-US" altLang="en-US" b="1" dirty="0">
                <a:latin typeface="Trebuchet MS"/>
              </a:rPr>
              <a:t>Sleep Deprivation/Insomnia</a:t>
            </a:r>
            <a:endParaRPr lang="en-US" altLang="en-US" b="1" dirty="0">
              <a:latin typeface="Trebuchet MS" panose="020B0603020202020204" pitchFamily="34" charset="0"/>
            </a:endParaRPr>
          </a:p>
          <a:p>
            <a:pPr lvl="3">
              <a:buFont typeface="Arial" panose="020B0604020202020204" pitchFamily="34" charset="0"/>
              <a:buChar char="•"/>
            </a:pPr>
            <a:r>
              <a:rPr lang="en-US" altLang="en-US" sz="2000" dirty="0">
                <a:latin typeface="Trebuchet MS"/>
              </a:rPr>
              <a:t>Critical care setting: daily pattern of activities is usually disrupted	</a:t>
            </a:r>
          </a:p>
          <a:p>
            <a:pPr lvl="3">
              <a:buFont typeface="Arial" panose="020B0604020202020204" pitchFamily="34" charset="0"/>
              <a:buChar char="•"/>
            </a:pPr>
            <a:r>
              <a:rPr lang="en-US" altLang="en-US" sz="2000" dirty="0">
                <a:latin typeface="Trebuchet MS"/>
              </a:rPr>
              <a:t>Clients can easily get confused regarding daytime </a:t>
            </a:r>
          </a:p>
          <a:p>
            <a:pPr lvl="3">
              <a:buFont typeface="Arial" panose="020B0604020202020204" pitchFamily="34" charset="0"/>
              <a:buChar char="•"/>
            </a:pPr>
            <a:r>
              <a:rPr lang="en-US" altLang="en-US" sz="2000" dirty="0">
                <a:latin typeface="Trebuchet MS"/>
              </a:rPr>
              <a:t>Causes great deal of stress in client</a:t>
            </a:r>
          </a:p>
        </p:txBody>
      </p:sp>
      <p:pic>
        <p:nvPicPr>
          <p:cNvPr id="5" name="Content Placeholder 4" descr="This picture Describes about Nursing Process—Client Receiving an Adrenergic Drug">
            <a:extLst>
              <a:ext uri="{FF2B5EF4-FFF2-40B4-BE49-F238E27FC236}">
                <a16:creationId xmlns:a16="http://schemas.microsoft.com/office/drawing/2014/main" id="{1E3D88F1-7A80-455E-B6AB-415C8F749EF7}"/>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3039296" y="4260817"/>
            <a:ext cx="3184074" cy="212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8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Autonomic Nervous System</a:t>
            </a:r>
            <a:endParaRPr lang="en-US" dirty="0"/>
          </a:p>
        </p:txBody>
      </p:sp>
      <p:sp>
        <p:nvSpPr>
          <p:cNvPr id="3" name="Content Placeholder 2"/>
          <p:cNvSpPr>
            <a:spLocks noGrp="1"/>
          </p:cNvSpPr>
          <p:nvPr>
            <p:ph sz="half" idx="1"/>
          </p:nvPr>
        </p:nvSpPr>
        <p:spPr>
          <a:xfrm>
            <a:off x="357495" y="1227209"/>
            <a:ext cx="8308833" cy="3686175"/>
          </a:xfrm>
        </p:spPr>
        <p:txBody>
          <a:bodyPr/>
          <a:lstStyle/>
          <a:p>
            <a:pPr marL="685800" lvl="2" indent="-285750"/>
            <a:r>
              <a:rPr lang="en-US" altLang="en-US" sz="2400" dirty="0">
                <a:latin typeface="Trebuchet MS" panose="020B0603020202020204" pitchFamily="34" charset="0"/>
              </a:rPr>
              <a:t>Division of the peripheral nervous system concerned with the functions essential to life of an organism and not consciously controlled (e.g., blood pressure, heart rate, and gastrointestinal activity)</a:t>
            </a:r>
          </a:p>
          <a:p>
            <a:pPr marL="685800" lvl="2" indent="-285750"/>
            <a:r>
              <a:rPr lang="en-US" altLang="en-US" sz="2400" dirty="0">
                <a:latin typeface="Trebuchet MS" panose="020B0603020202020204" pitchFamily="34" charset="0"/>
              </a:rPr>
              <a:t>Divided into two branches:</a:t>
            </a:r>
          </a:p>
          <a:p>
            <a:pPr marL="1143000" lvl="3" indent="-285750"/>
            <a:r>
              <a:rPr lang="en-US" altLang="en-US" sz="2400" dirty="0">
                <a:latin typeface="Trebuchet MS" panose="020B0603020202020204" pitchFamily="34" charset="0"/>
              </a:rPr>
              <a:t>Sympathetic</a:t>
            </a:r>
          </a:p>
          <a:p>
            <a:pPr marL="1143000" lvl="3" indent="-285750"/>
            <a:r>
              <a:rPr lang="en-US" altLang="en-US" sz="2400" dirty="0">
                <a:latin typeface="Trebuchet MS" panose="020B0603020202020204" pitchFamily="34" charset="0"/>
              </a:rPr>
              <a:t>Parasympathetic</a:t>
            </a:r>
          </a:p>
        </p:txBody>
      </p:sp>
      <p:pic>
        <p:nvPicPr>
          <p:cNvPr id="5" name="Picture 8" descr="This picture Describes about Autonomic Nervous System">
            <a:extLst>
              <a:ext uri="{FF2B5EF4-FFF2-40B4-BE49-F238E27FC236}">
                <a16:creationId xmlns:a16="http://schemas.microsoft.com/office/drawing/2014/main" id="{5E43C06D-740C-4541-847E-869823F01494}"/>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4713288" y="3499236"/>
            <a:ext cx="4230687" cy="282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73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#13</a:t>
            </a:r>
          </a:p>
        </p:txBody>
      </p:sp>
      <p:sp>
        <p:nvSpPr>
          <p:cNvPr id="3" name="Content Placeholder 2"/>
          <p:cNvSpPr>
            <a:spLocks noGrp="1"/>
          </p:cNvSpPr>
          <p:nvPr>
            <p:ph idx="1"/>
          </p:nvPr>
        </p:nvSpPr>
        <p:spPr/>
        <p:txBody>
          <a:bodyPr/>
          <a:lstStyle/>
          <a:p>
            <a:pPr eaLnBrk="1" hangingPunct="1"/>
            <a:r>
              <a:rPr lang="en-US" altLang="en-US" sz="2200" b="1" dirty="0">
                <a:latin typeface="Trebuchet MS" pitchFamily="34" charset="0"/>
                <a:ea typeface="Trebuchet MS" pitchFamily="34" charset="0"/>
                <a:cs typeface="Trebuchet MS" pitchFamily="34" charset="0"/>
              </a:rPr>
              <a:t>Implementation</a:t>
            </a:r>
          </a:p>
          <a:p>
            <a:pPr lvl="1">
              <a:buFont typeface="Arial" panose="020B0604020202020204" pitchFamily="34" charset="0"/>
              <a:buChar char="•"/>
            </a:pPr>
            <a:r>
              <a:rPr lang="en-US" altLang="en-US" sz="2200" dirty="0">
                <a:latin typeface="Trebuchet MS" panose="020B0603020202020204" pitchFamily="34" charset="0"/>
              </a:rPr>
              <a:t>Monitoring and Managing Client Needs</a:t>
            </a:r>
          </a:p>
          <a:p>
            <a:pPr lvl="2">
              <a:buFont typeface="Arial" panose="020B0604020202020204" pitchFamily="34" charset="0"/>
              <a:buChar char="•"/>
            </a:pPr>
            <a:r>
              <a:rPr lang="en-US" altLang="en-US" sz="2200" b="1" dirty="0">
                <a:latin typeface="Trebuchet MS"/>
              </a:rPr>
              <a:t>Sleep Deprivation/Insomnia (continued)</a:t>
            </a:r>
            <a:endParaRPr lang="en-US" altLang="en-US" sz="2200" b="1" dirty="0">
              <a:latin typeface="Trebuchet MS" panose="020B0603020202020204" pitchFamily="34" charset="0"/>
            </a:endParaRPr>
          </a:p>
          <a:p>
            <a:pPr lvl="3">
              <a:buFont typeface="Arial" panose="020B0604020202020204" pitchFamily="34" charset="0"/>
              <a:buChar char="•"/>
            </a:pPr>
            <a:r>
              <a:rPr lang="en-US" altLang="en-US" sz="2200" dirty="0">
                <a:latin typeface="Trebuchet MS"/>
              </a:rPr>
              <a:t>Nursing actions when a client has sleep deprivation:</a:t>
            </a:r>
          </a:p>
          <a:p>
            <a:pPr lvl="4">
              <a:buFont typeface="Arial" panose="020B0604020202020204" pitchFamily="34" charset="0"/>
              <a:buChar char="•"/>
            </a:pPr>
            <a:r>
              <a:rPr lang="en-US" altLang="en-US" sz="2200" dirty="0">
                <a:latin typeface="Trebuchet MS"/>
              </a:rPr>
              <a:t>Identify factors contributing to sleep disturbance</a:t>
            </a:r>
          </a:p>
          <a:p>
            <a:pPr lvl="4">
              <a:buFont typeface="Arial" panose="020B0604020202020204" pitchFamily="34" charset="0"/>
              <a:buChar char="•"/>
            </a:pPr>
            <a:r>
              <a:rPr lang="en-US" altLang="en-US" sz="2200" dirty="0">
                <a:latin typeface="Trebuchet MS"/>
              </a:rPr>
              <a:t>Plan care with as few interruptions to sleep as possible (i.e., cluster care, dim lighting, vital signs/assessments only when necessary</a:t>
            </a:r>
          </a:p>
          <a:p>
            <a:pPr lvl="4">
              <a:buFont typeface="Arial" panose="020B0604020202020204" pitchFamily="34" charset="0"/>
              <a:buChar char="•"/>
            </a:pPr>
            <a:r>
              <a:rPr lang="en-US" altLang="en-US" sz="2200" dirty="0">
                <a:latin typeface="Trebuchet MS"/>
              </a:rPr>
              <a:t>Avoid giving client caffeinated beverages</a:t>
            </a:r>
          </a:p>
          <a:p>
            <a:pPr lvl="4">
              <a:buFont typeface="Arial" panose="020B0604020202020204" pitchFamily="34" charset="0"/>
              <a:buChar char="•"/>
            </a:pPr>
            <a:r>
              <a:rPr lang="en-US" altLang="en-US" sz="2200" dirty="0">
                <a:latin typeface="Trebuchet MS"/>
              </a:rPr>
              <a:t>Sleep aids</a:t>
            </a:r>
          </a:p>
        </p:txBody>
      </p:sp>
    </p:spTree>
    <p:extLst>
      <p:ext uri="{BB962C8B-B14F-4D97-AF65-F5344CB8AC3E}">
        <p14:creationId xmlns:p14="http://schemas.microsoft.com/office/powerpoint/2010/main" val="28524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#14</a:t>
            </a:r>
            <a:endParaRPr lang="en-US" dirty="0"/>
          </a:p>
        </p:txBody>
      </p:sp>
      <p:sp>
        <p:nvSpPr>
          <p:cNvPr id="3" name="Content Placeholder 2"/>
          <p:cNvSpPr>
            <a:spLocks noGrp="1"/>
          </p:cNvSpPr>
          <p:nvPr>
            <p:ph sz="half" idx="1"/>
          </p:nvPr>
        </p:nvSpPr>
        <p:spPr>
          <a:xfrm>
            <a:off x="316552" y="1184345"/>
            <a:ext cx="8090469" cy="3686175"/>
          </a:xfrm>
        </p:spPr>
        <p:txBody>
          <a:bodyPr/>
          <a:lstStyle/>
          <a:p>
            <a:pPr eaLnBrk="1" hangingPunct="1"/>
            <a:r>
              <a:rPr lang="en-US" altLang="en-US" sz="2200" b="1" dirty="0">
                <a:latin typeface="Trebuchet MS" pitchFamily="34" charset="0"/>
                <a:ea typeface="Trebuchet MS" pitchFamily="34" charset="0"/>
                <a:cs typeface="Trebuchet MS" pitchFamily="34" charset="0"/>
              </a:rPr>
              <a:t>Implementation—Educating th</a:t>
            </a:r>
            <a:r>
              <a:rPr lang="en-US" altLang="en-US" sz="2200" dirty="0">
                <a:latin typeface="Trebuchet MS" pitchFamily="34" charset="0"/>
                <a:cs typeface="Trebuchet MS" pitchFamily="34" charset="0"/>
              </a:rPr>
              <a:t>e Client and Family</a:t>
            </a:r>
            <a:endParaRPr lang="en-US" altLang="en-US" sz="2200" b="1" dirty="0">
              <a:latin typeface="Trebuchet MS" pitchFamily="34" charset="0"/>
              <a:ea typeface="Trebuchet MS" pitchFamily="34" charset="0"/>
              <a:cs typeface="Trebuchet MS" pitchFamily="34" charset="0"/>
            </a:endParaRPr>
          </a:p>
          <a:p>
            <a:pPr lvl="1">
              <a:buFont typeface="Arial" panose="020B0604020202020204" pitchFamily="34" charset="0"/>
              <a:buChar char="•"/>
            </a:pPr>
            <a:r>
              <a:rPr lang="en-US" altLang="en-US" sz="2200" b="1" dirty="0">
                <a:latin typeface="Trebuchet MS"/>
              </a:rPr>
              <a:t>Adrenergic drugs </a:t>
            </a:r>
            <a:r>
              <a:rPr lang="en-US" altLang="en-US" sz="2200" dirty="0">
                <a:latin typeface="Trebuchet MS"/>
              </a:rPr>
              <a:t>are typically given only by specially trained health care providers </a:t>
            </a:r>
          </a:p>
          <a:p>
            <a:pPr lvl="1">
              <a:buFont typeface="Arial" panose="020B0604020202020204" pitchFamily="34" charset="0"/>
              <a:buChar char="•"/>
            </a:pPr>
            <a:r>
              <a:rPr lang="en-US" altLang="en-US" sz="2200" dirty="0">
                <a:latin typeface="Trebuchet MS"/>
              </a:rPr>
              <a:t>Develop a teaching plan for the client and family to include:</a:t>
            </a:r>
            <a:endParaRPr lang="en-US" sz="2200" dirty="0">
              <a:latin typeface="Trebuchet MS"/>
              <a:ea typeface="+mn-lt"/>
              <a:cs typeface="+mn-lt"/>
            </a:endParaRPr>
          </a:p>
          <a:p>
            <a:pPr lvl="2">
              <a:buFont typeface="Arial" panose="020B0604020202020204" pitchFamily="34" charset="0"/>
              <a:buChar char="•"/>
            </a:pPr>
            <a:r>
              <a:rPr lang="en-US" sz="2200" dirty="0">
                <a:latin typeface="Trebuchet MS"/>
                <a:cs typeface="Calibri"/>
              </a:rPr>
              <a:t>How the drug will be given and expected results</a:t>
            </a:r>
          </a:p>
          <a:p>
            <a:pPr lvl="2">
              <a:buFont typeface="Arial" panose="020B0604020202020204" pitchFamily="34" charset="0"/>
              <a:buChar char="•"/>
            </a:pPr>
            <a:r>
              <a:rPr lang="en-US" sz="2200" dirty="0">
                <a:latin typeface="Trebuchet MS"/>
                <a:cs typeface="Calibri"/>
              </a:rPr>
              <a:t>How the client will be monitored </a:t>
            </a:r>
          </a:p>
        </p:txBody>
      </p:sp>
      <p:pic>
        <p:nvPicPr>
          <p:cNvPr id="5" name="Picture 8" descr="This picture Describes about Nursing Process—Client Receiving an Adrenergic Drug">
            <a:extLst>
              <a:ext uri="{FF2B5EF4-FFF2-40B4-BE49-F238E27FC236}">
                <a16:creationId xmlns:a16="http://schemas.microsoft.com/office/drawing/2014/main" id="{CF128340-DD26-4D36-AD3F-39F5AAB22094}"/>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3022771" y="4203287"/>
            <a:ext cx="3517392" cy="234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404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#15</a:t>
            </a:r>
          </a:p>
        </p:txBody>
      </p:sp>
      <p:sp>
        <p:nvSpPr>
          <p:cNvPr id="3" name="Content Placeholder 2"/>
          <p:cNvSpPr>
            <a:spLocks noGrp="1"/>
          </p:cNvSpPr>
          <p:nvPr>
            <p:ph sz="half" idx="1"/>
          </p:nvPr>
        </p:nvSpPr>
        <p:spPr>
          <a:xfrm>
            <a:off x="330200" y="1268134"/>
            <a:ext cx="7899400" cy="2061902"/>
          </a:xfrm>
        </p:spPr>
        <p:txBody>
          <a:bodyPr/>
          <a:lstStyle/>
          <a:p>
            <a:pPr eaLnBrk="1" hangingPunct="1"/>
            <a:r>
              <a:rPr lang="en-US" altLang="en-US" sz="2400" b="1" dirty="0">
                <a:latin typeface="Trebuchet MS" pitchFamily="34" charset="0"/>
                <a:ea typeface="Trebuchet MS" pitchFamily="34" charset="0"/>
                <a:cs typeface="Trebuchet MS" pitchFamily="34" charset="0"/>
              </a:rPr>
              <a:t>Implementation—Educating th</a:t>
            </a:r>
            <a:r>
              <a:rPr lang="en-US" altLang="en-US" sz="2400" dirty="0">
                <a:latin typeface="Trebuchet MS" pitchFamily="34" charset="0"/>
                <a:cs typeface="Trebuchet MS" pitchFamily="34" charset="0"/>
              </a:rPr>
              <a:t>e Client and Family</a:t>
            </a:r>
            <a:endParaRPr lang="en-US" altLang="en-US" sz="2400" b="1" dirty="0">
              <a:latin typeface="Trebuchet MS" pitchFamily="34" charset="0"/>
              <a:ea typeface="Trebuchet MS" pitchFamily="34" charset="0"/>
              <a:cs typeface="Trebuchet MS" pitchFamily="34" charset="0"/>
            </a:endParaRPr>
          </a:p>
          <a:p>
            <a:pPr lvl="1">
              <a:buFont typeface="Arial" panose="020B0604020202020204" pitchFamily="34" charset="0"/>
              <a:buChar char="•"/>
            </a:pPr>
            <a:r>
              <a:rPr lang="en-US" altLang="en-US" b="1" dirty="0">
                <a:latin typeface="Trebuchet MS"/>
              </a:rPr>
              <a:t>Epinephrine auto-injectors</a:t>
            </a:r>
          </a:p>
          <a:p>
            <a:pPr lvl="2">
              <a:buFont typeface="Arial" panose="020B0604020202020204" pitchFamily="34" charset="0"/>
              <a:buChar char="•"/>
            </a:pPr>
            <a:r>
              <a:rPr lang="en-US" altLang="en-US" sz="2400" dirty="0">
                <a:latin typeface="Trebuchet MS"/>
              </a:rPr>
              <a:t>Teach client how to recognize signs and symptoms of allergic reaction</a:t>
            </a:r>
          </a:p>
        </p:txBody>
      </p:sp>
      <p:pic>
        <p:nvPicPr>
          <p:cNvPr id="5" name="Content Placeholder 4" descr="This picture Describes about Nursing Process—Client Receiving an Adrenergic Drug">
            <a:extLst>
              <a:ext uri="{FF2B5EF4-FFF2-40B4-BE49-F238E27FC236}">
                <a16:creationId xmlns:a16="http://schemas.microsoft.com/office/drawing/2014/main" id="{AA292436-C321-4D69-8B3B-C9D8C978DC08}"/>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1456176" y="3253231"/>
            <a:ext cx="6623310" cy="27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987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248808"/>
            <a:ext cx="8524875" cy="775597"/>
          </a:xfrm>
        </p:spPr>
        <p:txBody>
          <a:bodyPr/>
          <a:lstStyle/>
          <a:p>
            <a:r>
              <a:rPr lang="en-US" altLang="en-US" dirty="0">
                <a:latin typeface="Trebuchet MS" pitchFamily="34" charset="0"/>
                <a:ea typeface="Trebuchet MS" pitchFamily="34" charset="0"/>
                <a:cs typeface="Trebuchet MS" pitchFamily="34" charset="0"/>
              </a:rPr>
              <a:t>Nursing Process—Client Receiving an Adrenergic Drug #16</a:t>
            </a:r>
            <a:endParaRPr lang="en-US" dirty="0"/>
          </a:p>
        </p:txBody>
      </p:sp>
      <p:sp>
        <p:nvSpPr>
          <p:cNvPr id="3" name="Content Placeholder 2"/>
          <p:cNvSpPr>
            <a:spLocks noGrp="1"/>
          </p:cNvSpPr>
          <p:nvPr>
            <p:ph sz="half" idx="1"/>
          </p:nvPr>
        </p:nvSpPr>
        <p:spPr>
          <a:xfrm>
            <a:off x="330200" y="1199893"/>
            <a:ext cx="8813800" cy="3686175"/>
          </a:xfrm>
        </p:spPr>
        <p:txBody>
          <a:bodyPr/>
          <a:lstStyle/>
          <a:p>
            <a:pPr eaLnBrk="1" hangingPunct="1"/>
            <a:r>
              <a:rPr lang="en-US" altLang="en-US" sz="2000" b="1" dirty="0">
                <a:latin typeface="Trebuchet MS" pitchFamily="34" charset="0"/>
                <a:ea typeface="Trebuchet MS" pitchFamily="34" charset="0"/>
                <a:cs typeface="Trebuchet MS" pitchFamily="34" charset="0"/>
              </a:rPr>
              <a:t>Implementation—Educating th</a:t>
            </a:r>
            <a:r>
              <a:rPr lang="en-US" altLang="en-US" sz="2000" dirty="0">
                <a:latin typeface="Trebuchet MS" pitchFamily="34" charset="0"/>
                <a:cs typeface="Trebuchet MS" pitchFamily="34" charset="0"/>
              </a:rPr>
              <a:t>e Client and Family</a:t>
            </a:r>
            <a:endParaRPr lang="en-US" altLang="en-US" sz="2000" b="1" dirty="0">
              <a:latin typeface="Trebuchet MS" pitchFamily="34" charset="0"/>
              <a:ea typeface="Trebuchet MS" pitchFamily="34" charset="0"/>
              <a:cs typeface="Trebuchet MS" pitchFamily="34" charset="0"/>
            </a:endParaRPr>
          </a:p>
          <a:p>
            <a:pPr>
              <a:buFont typeface="Arial" panose="020B0604020202020204" pitchFamily="34" charset="0"/>
              <a:buChar char="•"/>
            </a:pPr>
            <a:r>
              <a:rPr lang="en-US" altLang="en-US" sz="2000" b="1" dirty="0">
                <a:latin typeface="Trebuchet MS"/>
              </a:rPr>
              <a:t>Epinephrine auto-injectors (continued)</a:t>
            </a:r>
          </a:p>
          <a:p>
            <a:pPr lvl="1">
              <a:buFont typeface="Arial" panose="020B0604020202020204" pitchFamily="34" charset="0"/>
              <a:buChar char="•"/>
            </a:pPr>
            <a:r>
              <a:rPr lang="en-US" altLang="en-US" sz="2000" dirty="0">
                <a:latin typeface="Trebuchet MS"/>
              </a:rPr>
              <a:t>Teach client how to use the device (i.e., pull off the activation cap, hold the auto-injector in fist with colored cap down and swing and jab the injector into the outer thigh; hold for 10 seconds; remove and massage thigh for 10 seconds; take the empty auto-injector to the emergency department)</a:t>
            </a:r>
          </a:p>
          <a:p>
            <a:pPr lvl="1">
              <a:buFont typeface="Arial" panose="020B0604020202020204" pitchFamily="34" charset="0"/>
              <a:buChar char="•"/>
            </a:pPr>
            <a:r>
              <a:rPr lang="en-US" altLang="en-US" sz="2000" dirty="0">
                <a:latin typeface="Trebuchet MS"/>
              </a:rPr>
              <a:t>After injection, client may experience faster heartbeat, nausea, vomiting, sweating, dizziness, weakness, headache, and nervousness</a:t>
            </a:r>
          </a:p>
        </p:txBody>
      </p:sp>
      <p:pic>
        <p:nvPicPr>
          <p:cNvPr id="5" name="Picture 2" descr="This picture Describes about Nursing Process—Client Receiving an Adrenergic Drug">
            <a:extLst>
              <a:ext uri="{FF2B5EF4-FFF2-40B4-BE49-F238E27FC236}">
                <a16:creationId xmlns:a16="http://schemas.microsoft.com/office/drawing/2014/main" id="{BDDED852-735E-4324-98D1-B43A8961DD3E}"/>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5709839" y="4326336"/>
            <a:ext cx="3329404" cy="221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6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fontAlgn="auto">
              <a:spcAft>
                <a:spcPts val="0"/>
              </a:spcAft>
            </a:pPr>
            <a:r>
              <a:rPr lang="en-US" altLang="en-US" dirty="0">
                <a:latin typeface="Trebuchet MS" pitchFamily="34" charset="0"/>
                <a:ea typeface="Trebuchet MS" pitchFamily="34" charset="0"/>
                <a:cs typeface="Trebuchet MS" pitchFamily="34" charset="0"/>
              </a:rPr>
              <a:t>Nursing Process—Client Receiving an Adrenergic Drug #17</a:t>
            </a:r>
          </a:p>
        </p:txBody>
      </p:sp>
      <p:sp>
        <p:nvSpPr>
          <p:cNvPr id="3" name="Content Placeholder 2"/>
          <p:cNvSpPr>
            <a:spLocks noGrp="1"/>
          </p:cNvSpPr>
          <p:nvPr>
            <p:ph idx="1"/>
          </p:nvPr>
        </p:nvSpPr>
        <p:spPr>
          <a:xfrm>
            <a:off x="433388" y="1306355"/>
            <a:ext cx="8613775" cy="3686175"/>
          </a:xfrm>
        </p:spPr>
        <p:txBody>
          <a:bodyPr/>
          <a:lstStyle/>
          <a:p>
            <a:pPr eaLnBrk="1" hangingPunct="1"/>
            <a:r>
              <a:rPr lang="en-US" altLang="en-US" sz="2200" b="1" dirty="0">
                <a:latin typeface="Trebuchet MS" pitchFamily="34" charset="0"/>
                <a:ea typeface="Trebuchet MS" pitchFamily="34" charset="0"/>
                <a:cs typeface="Trebuchet MS" pitchFamily="34" charset="0"/>
              </a:rPr>
              <a:t>Evaluation</a:t>
            </a:r>
          </a:p>
          <a:p>
            <a:pPr lvl="1">
              <a:buFont typeface="Arial" panose="020B0604020202020204" pitchFamily="34" charset="0"/>
              <a:buChar char="•"/>
            </a:pPr>
            <a:r>
              <a:rPr lang="en-US" altLang="en-US" sz="2200" dirty="0">
                <a:latin typeface="Trebuchet MS"/>
              </a:rPr>
              <a:t>Was the therapeutic effect achieved? Was the client’s perfusion maintained?</a:t>
            </a:r>
            <a:endParaRPr lang="en-US" altLang="en-US" sz="2200" dirty="0">
              <a:latin typeface="Trebuchet MS"/>
              <a:cs typeface="Calibri"/>
            </a:endParaRPr>
          </a:p>
          <a:p>
            <a:pPr lvl="1">
              <a:buFont typeface="Arial" panose="020B0604020202020204" pitchFamily="34" charset="0"/>
              <a:buChar char="•"/>
            </a:pPr>
            <a:r>
              <a:rPr lang="en-US" altLang="en-US" sz="2200" dirty="0">
                <a:latin typeface="Trebuchet MS"/>
              </a:rPr>
              <a:t>Were adverse reactions: identified, reported, and managed? </a:t>
            </a:r>
          </a:p>
          <a:p>
            <a:pPr lvl="2"/>
            <a:r>
              <a:rPr lang="en-US" altLang="en-US" sz="2200" dirty="0">
                <a:latin typeface="Trebuchet MS"/>
              </a:rPr>
              <a:t>Allergic response minimized</a:t>
            </a:r>
          </a:p>
          <a:p>
            <a:pPr lvl="2"/>
            <a:r>
              <a:rPr lang="en-US" altLang="en-US" sz="2200" dirty="0">
                <a:latin typeface="Trebuchet MS"/>
              </a:rPr>
              <a:t>Adequate tissue perfusion maintained</a:t>
            </a:r>
          </a:p>
          <a:p>
            <a:pPr lvl="2"/>
            <a:r>
              <a:rPr lang="en-US" altLang="en-US" sz="2200" dirty="0">
                <a:latin typeface="Trebuchet MS"/>
              </a:rPr>
              <a:t>Adequate cardiac output is maintained</a:t>
            </a:r>
          </a:p>
          <a:p>
            <a:pPr lvl="2"/>
            <a:r>
              <a:rPr lang="en-US" altLang="en-US" sz="2200" dirty="0">
                <a:latin typeface="Trebuchet MS"/>
              </a:rPr>
              <a:t>Client reports fewer episodes of inappropriate sleep patterns</a:t>
            </a:r>
          </a:p>
          <a:p>
            <a:pPr lvl="1" eaLnBrk="1" hangingPunct="1">
              <a:buFont typeface="Arial" panose="020B0604020202020204" pitchFamily="34" charset="0"/>
              <a:buChar char="•"/>
            </a:pPr>
            <a:r>
              <a:rPr lang="en-US" altLang="en-US" sz="2200" dirty="0">
                <a:latin typeface="Trebuchet MS"/>
              </a:rPr>
              <a:t>Did client (if able) and family express confidence and demonstrate understanding of drug regimen?</a:t>
            </a:r>
            <a:endParaRPr lang="en-US" altLang="en-US" sz="2200" dirty="0">
              <a:latin typeface="Trebuchet MS"/>
              <a:cs typeface="Calibri"/>
            </a:endParaRPr>
          </a:p>
        </p:txBody>
      </p:sp>
    </p:spTree>
    <p:extLst>
      <p:ext uri="{BB962C8B-B14F-4D97-AF65-F5344CB8AC3E}">
        <p14:creationId xmlns:p14="http://schemas.microsoft.com/office/powerpoint/2010/main" val="3619027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pitchFamily="34" charset="0"/>
                <a:ea typeface="Trebuchet MS" pitchFamily="34" charset="0"/>
                <a:cs typeface="Trebuchet MS" pitchFamily="34" charset="0"/>
              </a:rPr>
              <a:t>Turn and Talk—Case Study #1</a:t>
            </a:r>
            <a:endParaRPr lang="en-US" dirty="0"/>
          </a:p>
        </p:txBody>
      </p:sp>
      <p:sp>
        <p:nvSpPr>
          <p:cNvPr id="3" name="Content Placeholder 2"/>
          <p:cNvSpPr>
            <a:spLocks noGrp="1"/>
          </p:cNvSpPr>
          <p:nvPr>
            <p:ph sz="half" idx="1"/>
          </p:nvPr>
        </p:nvSpPr>
        <p:spPr>
          <a:xfrm>
            <a:off x="330199" y="1513797"/>
            <a:ext cx="7817513" cy="3686175"/>
          </a:xfrm>
        </p:spPr>
        <p:txBody>
          <a:bodyPr/>
          <a:lstStyle/>
          <a:p>
            <a:r>
              <a:rPr lang="en-US" sz="2200" dirty="0">
                <a:latin typeface="Trebuchet MS" panose="020B0603020202020204" pitchFamily="34" charset="0"/>
                <a:cs typeface="Trebuchet MS" pitchFamily="34" charset="0"/>
              </a:rPr>
              <a:t>A client involved in a motor vehicle accident has just arrived in the emergency department. The client is in shock, and a preliminary examination shows significant head trauma, a spinal cord injury, and several lacerations and contusions. The blood pressure is 85/60 mm Hg. </a:t>
            </a:r>
          </a:p>
          <a:p>
            <a:endParaRPr lang="en-US" sz="2200" dirty="0">
              <a:latin typeface="Trebuchet MS" panose="020B0603020202020204" pitchFamily="34" charset="0"/>
              <a:cs typeface="Trebuchet MS" pitchFamily="34" charset="0"/>
            </a:endParaRPr>
          </a:p>
          <a:p>
            <a:pPr marL="457200" indent="-457200">
              <a:buFont typeface="+mj-lt"/>
              <a:buAutoNum type="arabicPeriod"/>
            </a:pPr>
            <a:r>
              <a:rPr lang="en-US" sz="2200" dirty="0">
                <a:latin typeface="Trebuchet MS" panose="020B0603020202020204" pitchFamily="34" charset="0"/>
                <a:cs typeface="Trebuchet MS" pitchFamily="34" charset="0"/>
              </a:rPr>
              <a:t>Based on their current condition, which type of shock is the client likely exhibiting?</a:t>
            </a:r>
          </a:p>
          <a:p>
            <a:endParaRPr lang="en-US" sz="2200" dirty="0">
              <a:latin typeface="Trebuchet MS" panose="020B0603020202020204" pitchFamily="34" charset="0"/>
            </a:endParaRPr>
          </a:p>
        </p:txBody>
      </p:sp>
      <p:pic>
        <p:nvPicPr>
          <p:cNvPr id="5" name="Content Placeholder 4" descr="This picture Describes about Nursing Process—Client Receiving an Adrenergic Drug">
            <a:extLst>
              <a:ext uri="{FF2B5EF4-FFF2-40B4-BE49-F238E27FC236}">
                <a16:creationId xmlns:a16="http://schemas.microsoft.com/office/drawing/2014/main" id="{19908FFE-F52F-42D6-B015-9F88D5E5FDD8}"/>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425597" y="4200515"/>
            <a:ext cx="3521300" cy="2354242"/>
          </a:xfrm>
          <a:prstGeom prst="rect">
            <a:avLst/>
          </a:prstGeom>
        </p:spPr>
      </p:pic>
    </p:spTree>
    <p:extLst>
      <p:ext uri="{BB962C8B-B14F-4D97-AF65-F5344CB8AC3E}">
        <p14:creationId xmlns:p14="http://schemas.microsoft.com/office/powerpoint/2010/main" val="392412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pitchFamily="34" charset="0"/>
                <a:ea typeface="Trebuchet MS" pitchFamily="34" charset="0"/>
                <a:cs typeface="Trebuchet MS" pitchFamily="34" charset="0"/>
              </a:rPr>
              <a:t>Turn and Talk—Case Study #2</a:t>
            </a:r>
            <a:endParaRPr lang="en-US" dirty="0"/>
          </a:p>
        </p:txBody>
      </p:sp>
      <p:sp>
        <p:nvSpPr>
          <p:cNvPr id="3" name="Content Placeholder 2"/>
          <p:cNvSpPr>
            <a:spLocks noGrp="1"/>
          </p:cNvSpPr>
          <p:nvPr>
            <p:ph sz="half" idx="1"/>
          </p:nvPr>
        </p:nvSpPr>
        <p:spPr>
          <a:xfrm>
            <a:off x="330199" y="1486501"/>
            <a:ext cx="8322481" cy="3686175"/>
          </a:xfrm>
        </p:spPr>
        <p:txBody>
          <a:bodyPr/>
          <a:lstStyle/>
          <a:p>
            <a:r>
              <a:rPr lang="en-US" sz="2000" dirty="0">
                <a:latin typeface="Trebuchet MS" panose="020B0603020202020204" pitchFamily="34" charset="0"/>
                <a:cs typeface="Trebuchet MS" pitchFamily="34" charset="0"/>
              </a:rPr>
              <a:t>A client involved in a motor vehicle accident has just arrived in the emergency department. The client is in shock, and a preliminary examination shows significant head trauma, a spinal cord injury, and several lacerations and contusions. The blood pressure is 85/60 mm Hg. </a:t>
            </a:r>
          </a:p>
          <a:p>
            <a:pPr marL="457200" indent="-457200">
              <a:buFont typeface="+mj-lt"/>
              <a:buAutoNum type="arabicPeriod" startAt="2"/>
            </a:pPr>
            <a:r>
              <a:rPr lang="en-US" sz="2000" dirty="0">
                <a:latin typeface="Trebuchet MS" panose="020B0603020202020204" pitchFamily="34" charset="0"/>
                <a:cs typeface="Trebuchet MS" pitchFamily="34" charset="0"/>
              </a:rPr>
              <a:t>Besides hypotension, what other symptoms of shock might the emergency department nurse observe in the client?</a:t>
            </a:r>
          </a:p>
          <a:p>
            <a:pPr marL="457200" indent="-457200">
              <a:buFont typeface="+mj-lt"/>
              <a:buAutoNum type="arabicPeriod" startAt="2"/>
            </a:pPr>
            <a:r>
              <a:rPr lang="en-US" sz="2000" dirty="0">
                <a:latin typeface="Trebuchet MS" panose="020B0603020202020204" pitchFamily="34" charset="0"/>
                <a:cs typeface="Trebuchet MS" pitchFamily="34" charset="0"/>
              </a:rPr>
              <a:t>Before the administration of the dopamine ordered by the physician, what steps should be included in the nurse’s preadministration?</a:t>
            </a:r>
          </a:p>
        </p:txBody>
      </p:sp>
      <p:pic>
        <p:nvPicPr>
          <p:cNvPr id="5" name="Content Placeholder 4" descr="This picture Describes about Nursing Process—Client Receiving an Adrenergic Drug">
            <a:extLst>
              <a:ext uri="{FF2B5EF4-FFF2-40B4-BE49-F238E27FC236}">
                <a16:creationId xmlns:a16="http://schemas.microsoft.com/office/drawing/2014/main" id="{19908FFE-F52F-42D6-B015-9F88D5E5FDD8}"/>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741568" y="4471705"/>
            <a:ext cx="3074894" cy="2055786"/>
          </a:xfrm>
          <a:prstGeom prst="rect">
            <a:avLst/>
          </a:prstGeom>
        </p:spPr>
      </p:pic>
    </p:spTree>
    <p:extLst>
      <p:ext uri="{BB962C8B-B14F-4D97-AF65-F5344CB8AC3E}">
        <p14:creationId xmlns:p14="http://schemas.microsoft.com/office/powerpoint/2010/main" val="61389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Sympathetic Nervous System</a:t>
            </a:r>
            <a:endParaRPr lang="en-US" dirty="0"/>
          </a:p>
        </p:txBody>
      </p:sp>
      <p:sp>
        <p:nvSpPr>
          <p:cNvPr id="3" name="Content Placeholder 2"/>
          <p:cNvSpPr>
            <a:spLocks noGrp="1"/>
          </p:cNvSpPr>
          <p:nvPr>
            <p:ph sz="half" idx="1"/>
          </p:nvPr>
        </p:nvSpPr>
        <p:spPr>
          <a:xfrm>
            <a:off x="330200" y="1346165"/>
            <a:ext cx="4230688" cy="3686175"/>
          </a:xfrm>
        </p:spPr>
        <p:txBody>
          <a:bodyPr/>
          <a:lstStyle/>
          <a:p>
            <a:pPr marL="742950" lvl="2" indent="-342900"/>
            <a:r>
              <a:rPr lang="en-US" altLang="en-US" sz="2400" dirty="0">
                <a:latin typeface="Trebuchet MS" panose="020B0603020202020204" pitchFamily="34" charset="0"/>
              </a:rPr>
              <a:t>Nerves are stimulated when the body is confronted with stressful situations such as danger, intense emotion, or severe illness</a:t>
            </a:r>
          </a:p>
          <a:p>
            <a:pPr marL="742950" lvl="2" indent="-342900"/>
            <a:r>
              <a:rPr lang="en-US" altLang="en-US" sz="2400" dirty="0">
                <a:latin typeface="Trebuchet MS" panose="020B0603020202020204" pitchFamily="34" charset="0"/>
              </a:rPr>
              <a:t>Fight, flight, or freeze response</a:t>
            </a:r>
          </a:p>
          <a:p>
            <a:pPr marL="742950" lvl="2" indent="-342900"/>
            <a:r>
              <a:rPr lang="en-US" altLang="en-US" sz="2400" dirty="0">
                <a:latin typeface="Trebuchet MS" panose="020B0603020202020204" pitchFamily="34" charset="0"/>
              </a:rPr>
              <a:t>Controls a person’s heart rate, breathing rate, and ability to divert blood to skeletal muscles</a:t>
            </a:r>
          </a:p>
        </p:txBody>
      </p:sp>
      <p:pic>
        <p:nvPicPr>
          <p:cNvPr id="5" name="Picture 2" descr="This picture Describes about Sympathetic Nervous System">
            <a:extLst>
              <a:ext uri="{FF2B5EF4-FFF2-40B4-BE49-F238E27FC236}">
                <a16:creationId xmlns:a16="http://schemas.microsoft.com/office/drawing/2014/main" id="{090D0643-1251-4E8E-A4CC-6A0BCE4A2C69}"/>
              </a:ext>
            </a:extLst>
          </p:cNvPr>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tretch>
            <a:fillRect/>
          </a:stretch>
        </p:blipFill>
        <p:spPr bwMode="auto">
          <a:xfrm>
            <a:off x="4958249" y="2291734"/>
            <a:ext cx="36861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9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Adrenergic Drugs—Actions #1</a:t>
            </a:r>
            <a:endParaRPr lang="en-US" dirty="0"/>
          </a:p>
        </p:txBody>
      </p:sp>
      <p:sp>
        <p:nvSpPr>
          <p:cNvPr id="3" name="Content Placeholder 2"/>
          <p:cNvSpPr>
            <a:spLocks noGrp="1"/>
          </p:cNvSpPr>
          <p:nvPr>
            <p:ph sz="half" idx="1"/>
          </p:nvPr>
        </p:nvSpPr>
        <p:spPr>
          <a:xfrm>
            <a:off x="330199" y="1460469"/>
            <a:ext cx="8385175" cy="1268413"/>
          </a:xfrm>
        </p:spPr>
        <p:txBody>
          <a:bodyPr/>
          <a:lstStyle/>
          <a:p>
            <a:pPr marL="742950" lvl="2" indent="-342900"/>
            <a:r>
              <a:rPr lang="en-US" altLang="en-US" sz="2400" dirty="0">
                <a:latin typeface="Trebuchet MS" panose="020B0603020202020204" pitchFamily="34" charset="0"/>
              </a:rPr>
              <a:t>Produce pharmacologic effects similar to the effects that occur in the body when the sympathetic nerves (norepinephrine) and the adrenal gland (epinephrine) are stimulated.</a:t>
            </a:r>
          </a:p>
          <a:p>
            <a:pPr marL="400050" lvl="2" indent="0">
              <a:buNone/>
            </a:pPr>
            <a:endParaRPr lang="en-US" altLang="en-US" sz="2400" dirty="0">
              <a:latin typeface="Trebuchet MS" panose="020B0603020202020204" pitchFamily="34" charset="0"/>
            </a:endParaRPr>
          </a:p>
          <a:p>
            <a:pPr marL="400050" lvl="2" indent="0">
              <a:buNone/>
            </a:pPr>
            <a:r>
              <a:rPr lang="en-US" altLang="en-US" sz="2400" dirty="0">
                <a:latin typeface="Trebuchet MS" panose="020B0603020202020204" pitchFamily="34" charset="0"/>
              </a:rPr>
              <a:t>  </a:t>
            </a:r>
          </a:p>
          <a:p>
            <a:endParaRPr lang="en-US" sz="2400" dirty="0"/>
          </a:p>
        </p:txBody>
      </p:sp>
      <p:pic>
        <p:nvPicPr>
          <p:cNvPr id="5" name="Content Placeholder 4" descr="This picture Describes about Adrenergic Drugs—Actions"/>
          <p:cNvPicPr>
            <a:picLocks noGrp="1" noChangeAspect="1"/>
          </p:cNvPicPr>
          <p:nvPr>
            <p:ph sz="half" idx="2"/>
          </p:nvPr>
        </p:nvPicPr>
        <p:blipFill>
          <a:blip r:embed="rId2"/>
          <a:stretch>
            <a:fillRect/>
          </a:stretch>
        </p:blipFill>
        <p:spPr>
          <a:xfrm>
            <a:off x="1273624" y="2858516"/>
            <a:ext cx="6813102" cy="3642298"/>
          </a:xfrm>
          <a:prstGeom prst="rect">
            <a:avLst/>
          </a:prstGeom>
        </p:spPr>
      </p:pic>
    </p:spTree>
    <p:extLst>
      <p:ext uri="{BB962C8B-B14F-4D97-AF65-F5344CB8AC3E}">
        <p14:creationId xmlns:p14="http://schemas.microsoft.com/office/powerpoint/2010/main" val="222033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dirty="0">
                <a:latin typeface="Trebuchet MS"/>
                <a:cs typeface="Trebuchet MS"/>
              </a:rPr>
              <a:t>Pharmacology in Practice Exercise #1</a:t>
            </a:r>
            <a:endParaRPr lang="en-US" dirty="0"/>
          </a:p>
        </p:txBody>
      </p:sp>
      <p:sp>
        <p:nvSpPr>
          <p:cNvPr id="3" name="Content Placeholder 2"/>
          <p:cNvSpPr>
            <a:spLocks noGrp="1"/>
          </p:cNvSpPr>
          <p:nvPr>
            <p:ph sz="half" idx="1"/>
          </p:nvPr>
        </p:nvSpPr>
        <p:spPr>
          <a:xfrm>
            <a:off x="302904" y="1418283"/>
            <a:ext cx="7981287" cy="2607812"/>
          </a:xfrm>
        </p:spPr>
        <p:txBody>
          <a:bodyPr/>
          <a:lstStyle/>
          <a:p>
            <a:r>
              <a:rPr lang="en-US" sz="2400" dirty="0">
                <a:latin typeface="Trebuchet MS"/>
              </a:rPr>
              <a:t>Drugs that produce activity similar to the neurotransmitter norepinephrine are known as which of the following?</a:t>
            </a:r>
          </a:p>
          <a:p>
            <a:pPr marL="800100" lvl="1" indent="-342900">
              <a:buAutoNum type="alphaLcParenR"/>
            </a:pPr>
            <a:r>
              <a:rPr lang="en-US" dirty="0">
                <a:latin typeface="Trebuchet MS"/>
              </a:rPr>
              <a:t>Sympatholytics</a:t>
            </a:r>
          </a:p>
          <a:p>
            <a:pPr marL="800100" lvl="1" indent="-342900">
              <a:buAutoNum type="alphaLcParenR"/>
            </a:pPr>
            <a:r>
              <a:rPr lang="en-US" dirty="0">
                <a:latin typeface="Trebuchet MS"/>
              </a:rPr>
              <a:t>Antiadrenergic drugs</a:t>
            </a:r>
          </a:p>
          <a:p>
            <a:pPr marL="800100" lvl="1" indent="-342900">
              <a:buAutoNum type="alphaLcParenR"/>
            </a:pPr>
            <a:r>
              <a:rPr lang="en-US" dirty="0">
                <a:latin typeface="Trebuchet MS"/>
              </a:rPr>
              <a:t>Sympathomimetics</a:t>
            </a:r>
          </a:p>
          <a:p>
            <a:pPr marL="800100" lvl="1" indent="-342900">
              <a:buAutoNum type="alphaLcParenR"/>
            </a:pPr>
            <a:r>
              <a:rPr lang="en-US" dirty="0">
                <a:latin typeface="Trebuchet MS"/>
              </a:rPr>
              <a:t>Anticholinergic drugs</a:t>
            </a:r>
          </a:p>
        </p:txBody>
      </p:sp>
      <p:pic>
        <p:nvPicPr>
          <p:cNvPr id="5" name="Content Placeholder 4" descr="This picture Describes about Pharmacology in Practice Exercise">
            <a:extLst>
              <a:ext uri="{FF2B5EF4-FFF2-40B4-BE49-F238E27FC236}">
                <a16:creationId xmlns:a16="http://schemas.microsoft.com/office/drawing/2014/main" id="{2146B676-2433-41AD-BFCB-02C206611403}"/>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243671" y="3131756"/>
            <a:ext cx="3169920" cy="2115312"/>
          </a:xfrm>
          <a:prstGeom prst="rect">
            <a:avLst/>
          </a:prstGeom>
        </p:spPr>
      </p:pic>
    </p:spTree>
    <p:extLst>
      <p:ext uri="{BB962C8B-B14F-4D97-AF65-F5344CB8AC3E}">
        <p14:creationId xmlns:p14="http://schemas.microsoft.com/office/powerpoint/2010/main" val="65134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bwMode="auto">
          <a:xfrm>
            <a:off x="342912" y="546110"/>
            <a:ext cx="8229600" cy="4801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algn="l"/>
            <a:r>
              <a:rPr lang="en-US" altLang="en-US" b="1" dirty="0">
                <a:latin typeface="Trebuchet MS"/>
              </a:rPr>
              <a:t>Adrenergic Drugs—Actions #2</a:t>
            </a:r>
          </a:p>
        </p:txBody>
      </p:sp>
      <p:sp>
        <p:nvSpPr>
          <p:cNvPr id="5123" name="Content Placeholder 2"/>
          <p:cNvSpPr>
            <a:spLocks noGrp="1"/>
          </p:cNvSpPr>
          <p:nvPr>
            <p:ph idx="4294967295"/>
          </p:nvPr>
        </p:nvSpPr>
        <p:spPr bwMode="auto">
          <a:xfrm>
            <a:off x="342912" y="1363684"/>
            <a:ext cx="8631238" cy="4962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marL="742950" lvl="2" indent="-342900"/>
            <a:r>
              <a:rPr lang="en-US" altLang="en-US" dirty="0">
                <a:latin typeface="Trebuchet MS" panose="020B0603020202020204" pitchFamily="34" charset="0"/>
              </a:rPr>
              <a:t>Purpose is to divert blood flow to the vital organs so the body can deal with a stressful situation</a:t>
            </a:r>
          </a:p>
          <a:p>
            <a:pPr marL="742950" lvl="2" indent="-342900"/>
            <a:r>
              <a:rPr lang="en-US" altLang="en-US" dirty="0">
                <a:latin typeface="Trebuchet MS" panose="020B0603020202020204" pitchFamily="34" charset="0"/>
              </a:rPr>
              <a:t>CNS: wakefulness, quick reaction to stimuli, quickened reflexes</a:t>
            </a:r>
          </a:p>
          <a:p>
            <a:pPr marL="742950" lvl="2" indent="-342900"/>
            <a:r>
              <a:rPr lang="en-US" altLang="en-US" dirty="0">
                <a:latin typeface="Trebuchet MS" panose="020B0603020202020204" pitchFamily="34" charset="0"/>
              </a:rPr>
              <a:t>Autonomic nervous system: relaxation of smooth muscles of bronchi, constriction of blood vessels, sphincters of stomach, dilation of coronary blood vessels, decrease gastric motility</a:t>
            </a:r>
          </a:p>
          <a:p>
            <a:pPr marL="742950" lvl="2" indent="-342900"/>
            <a:r>
              <a:rPr lang="en-US" altLang="en-US" dirty="0">
                <a:latin typeface="Trebuchet MS" panose="020B0603020202020204" pitchFamily="34" charset="0"/>
              </a:rPr>
              <a:t>Metabolism: increased use of glucose, liberation of fatty acids—adipose tissue</a:t>
            </a:r>
          </a:p>
          <a:p>
            <a:pPr marL="742950" lvl="2" indent="-342900"/>
            <a:r>
              <a:rPr lang="en-US" altLang="en-US" dirty="0">
                <a:latin typeface="Trebuchet MS" panose="020B0603020202020204" pitchFamily="34" charset="0"/>
              </a:rPr>
              <a:t>Heart: increase in heart rate</a:t>
            </a:r>
          </a:p>
          <a:p>
            <a:pPr marL="742950" lvl="2" indent="-342900"/>
            <a:endParaRPr lang="en-US" altLang="en-US" dirty="0">
              <a:latin typeface="Trebuchet MS" panose="020B0603020202020204" pitchFamily="34" charset="0"/>
            </a:endParaRPr>
          </a:p>
          <a:p>
            <a:pPr marL="400050" lvl="2" indent="0">
              <a:buNone/>
            </a:pPr>
            <a:endParaRPr lang="en-US" altLang="en-US" dirty="0">
              <a:latin typeface="Trebuchet MS" panose="020B0603020202020204" pitchFamily="34" charset="0"/>
            </a:endParaRPr>
          </a:p>
          <a:p>
            <a:pPr marL="400050" lvl="2" indent="0">
              <a:buNone/>
            </a:pPr>
            <a:r>
              <a:rPr lang="en-US" altLang="en-US" dirty="0">
                <a:latin typeface="Trebuchet MS" panose="020B0603020202020204" pitchFamily="34" charset="0"/>
              </a:rPr>
              <a:t>  </a:t>
            </a:r>
          </a:p>
        </p:txBody>
      </p:sp>
    </p:spTree>
    <p:extLst>
      <p:ext uri="{BB962C8B-B14F-4D97-AF65-F5344CB8AC3E}">
        <p14:creationId xmlns:p14="http://schemas.microsoft.com/office/powerpoint/2010/main" val="51040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941" y="636607"/>
            <a:ext cx="8524875" cy="387798"/>
          </a:xfrm>
        </p:spPr>
        <p:txBody>
          <a:bodyPr/>
          <a:lstStyle/>
          <a:p>
            <a:r>
              <a:rPr lang="en-US" altLang="en-US" dirty="0">
                <a:latin typeface="Trebuchet MS"/>
              </a:rPr>
              <a:t>Adrenergic Drugs—Actions #3</a:t>
            </a:r>
            <a:endParaRPr lang="en-US" dirty="0"/>
          </a:p>
        </p:txBody>
      </p:sp>
      <p:sp>
        <p:nvSpPr>
          <p:cNvPr id="3" name="Content Placeholder 2"/>
          <p:cNvSpPr>
            <a:spLocks noGrp="1"/>
          </p:cNvSpPr>
          <p:nvPr>
            <p:ph sz="half" idx="1"/>
          </p:nvPr>
        </p:nvSpPr>
        <p:spPr>
          <a:xfrm>
            <a:off x="330200" y="1268153"/>
            <a:ext cx="8104116" cy="1720708"/>
          </a:xfrm>
        </p:spPr>
        <p:txBody>
          <a:bodyPr/>
          <a:lstStyle/>
          <a:p>
            <a:pPr marL="742950" lvl="2" indent="-342900"/>
            <a:r>
              <a:rPr lang="en-US" altLang="en-US" sz="2400" dirty="0">
                <a:latin typeface="Trebuchet MS" panose="020B0603020202020204" pitchFamily="34" charset="0"/>
              </a:rPr>
              <a:t>Receptor Selectivity: the degree to which any organ is affected by the sympathetic nervous system depends on which postsynaptic nerve receptor sites are activated</a:t>
            </a:r>
          </a:p>
          <a:p>
            <a:pPr marL="742950" lvl="2" indent="-342900"/>
            <a:r>
              <a:rPr lang="en-US" altLang="en-US" sz="2400" dirty="0">
                <a:latin typeface="Trebuchet MS" panose="020B0603020202020204" pitchFamily="34" charset="0"/>
              </a:rPr>
              <a:t>Adrenergic nerves: alpha (α) or beta (β) receptors</a:t>
            </a:r>
          </a:p>
        </p:txBody>
      </p:sp>
      <p:pic>
        <p:nvPicPr>
          <p:cNvPr id="5" name="Content Placeholder 4" descr="This picture Describes about Adrenergic Drugs—Actions"/>
          <p:cNvPicPr>
            <a:picLocks noGrp="1" noChangeAspect="1"/>
          </p:cNvPicPr>
          <p:nvPr>
            <p:ph sz="half" idx="2"/>
          </p:nvPr>
        </p:nvPicPr>
        <p:blipFill>
          <a:blip r:embed="rId2"/>
          <a:stretch>
            <a:fillRect/>
          </a:stretch>
        </p:blipFill>
        <p:spPr>
          <a:xfrm>
            <a:off x="2597885" y="3379366"/>
            <a:ext cx="4230687" cy="2953327"/>
          </a:xfrm>
          <a:prstGeom prst="rect">
            <a:avLst/>
          </a:prstGeom>
        </p:spPr>
      </p:pic>
    </p:spTree>
    <p:extLst>
      <p:ext uri="{BB962C8B-B14F-4D97-AF65-F5344CB8AC3E}">
        <p14:creationId xmlns:p14="http://schemas.microsoft.com/office/powerpoint/2010/main" val="330928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a:rPr>
              <a:t>Adrenergic Drugs—Actions #4</a:t>
            </a:r>
            <a:endParaRPr lang="en-US" dirty="0"/>
          </a:p>
        </p:txBody>
      </p:sp>
      <p:pic>
        <p:nvPicPr>
          <p:cNvPr id="4" name="Content Placeholder 3" descr="This picture Describes about Adrenergic Drugs—Actions"/>
          <p:cNvPicPr>
            <a:picLocks noGrp="1" noChangeAspect="1"/>
          </p:cNvPicPr>
          <p:nvPr>
            <p:ph idx="1"/>
          </p:nvPr>
        </p:nvPicPr>
        <p:blipFill>
          <a:blip r:embed="rId2"/>
          <a:stretch>
            <a:fillRect/>
          </a:stretch>
        </p:blipFill>
        <p:spPr>
          <a:xfrm>
            <a:off x="1822451" y="1468126"/>
            <a:ext cx="5835650" cy="4734582"/>
          </a:xfrm>
          <a:prstGeom prst="rect">
            <a:avLst/>
          </a:prstGeom>
        </p:spPr>
      </p:pic>
    </p:spTree>
    <p:extLst>
      <p:ext uri="{BB962C8B-B14F-4D97-AF65-F5344CB8AC3E}">
        <p14:creationId xmlns:p14="http://schemas.microsoft.com/office/powerpoint/2010/main" val="4183444031"/>
      </p:ext>
    </p:extLst>
  </p:cSld>
  <p:clrMapOvr>
    <a:masterClrMapping/>
  </p:clrMapOvr>
</p:sld>
</file>

<file path=ppt/theme/theme1.xml><?xml version="1.0" encoding="utf-8"?>
<a:theme xmlns:a="http://schemas.openxmlformats.org/drawingml/2006/main" name="2_LWW TEMPLATE">
  <a:themeElements>
    <a:clrScheme name="">
      <a:dk1>
        <a:srgbClr val="000000"/>
      </a:dk1>
      <a:lt1>
        <a:srgbClr val="FFFFFF"/>
      </a:lt1>
      <a:dk2>
        <a:srgbClr val="006B76"/>
      </a:dk2>
      <a:lt2>
        <a:srgbClr val="000000"/>
      </a:lt2>
      <a:accent1>
        <a:srgbClr val="186EC4"/>
      </a:accent1>
      <a:accent2>
        <a:srgbClr val="CC9900"/>
      </a:accent2>
      <a:accent3>
        <a:srgbClr val="FFFFFF"/>
      </a:accent3>
      <a:accent4>
        <a:srgbClr val="000000"/>
      </a:accent4>
      <a:accent5>
        <a:srgbClr val="ABBADE"/>
      </a:accent5>
      <a:accent6>
        <a:srgbClr val="B98A00"/>
      </a:accent6>
      <a:hlink>
        <a:srgbClr val="FF0000"/>
      </a:hlink>
      <a:folHlink>
        <a:srgbClr val="009900"/>
      </a:folHlink>
    </a:clrScheme>
    <a:fontScheme name="LWW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WW 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WW 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WW 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WW 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WW 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WW 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WW 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6" ma:contentTypeDescription="Create a new document." ma:contentTypeScope="" ma:versionID="99d9c7a11ec08b73168d5041df664cf1">
  <xsd:schema xmlns:xsd="http://www.w3.org/2001/XMLSchema" xmlns:xs="http://www.w3.org/2001/XMLSchema" xmlns:p="http://schemas.microsoft.com/office/2006/metadata/properties" xmlns:ns3="00c73501-d892-4798-8321-2611750ec216" targetNamespace="http://schemas.microsoft.com/office/2006/metadata/properties" ma:root="true" ma:fieldsID="6c08c1c353b570aab580966ede93fd86" ns3:_="">
    <xsd:import namespace="00c73501-d892-4798-8321-2611750ec21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2C1218-8DF4-4505-B010-97A102F2196B}">
  <ds:schemaRefs>
    <ds:schemaRef ds:uri="http://schemas.microsoft.com/sharepoint/v3/contenttype/forms"/>
  </ds:schemaRefs>
</ds:datastoreItem>
</file>

<file path=customXml/itemProps2.xml><?xml version="1.0" encoding="utf-8"?>
<ds:datastoreItem xmlns:ds="http://schemas.openxmlformats.org/officeDocument/2006/customXml" ds:itemID="{2A2D0645-763C-4A74-896B-80452723D21C}">
  <ds:schemaRefs>
    <ds:schemaRef ds:uri="http://schemas.microsoft.com/office/2006/documentManagement/types"/>
    <ds:schemaRef ds:uri="http://schemas.microsoft.com/office/infopath/2007/PartnerControls"/>
    <ds:schemaRef ds:uri="http://purl.org/dc/terms/"/>
    <ds:schemaRef ds:uri="http://purl.org/dc/elements/1.1/"/>
    <ds:schemaRef ds:uri="http://www.w3.org/XML/1998/namespace"/>
    <ds:schemaRef ds:uri="http://schemas.microsoft.com/office/2006/metadata/properties"/>
    <ds:schemaRef ds:uri="http://schemas.openxmlformats.org/package/2006/metadata/core-properties"/>
    <ds:schemaRef ds:uri="00c73501-d892-4798-8321-2611750ec216"/>
    <ds:schemaRef ds:uri="http://purl.org/dc/dcmitype/"/>
  </ds:schemaRefs>
</ds:datastoreItem>
</file>

<file path=customXml/itemProps3.xml><?xml version="1.0" encoding="utf-8"?>
<ds:datastoreItem xmlns:ds="http://schemas.openxmlformats.org/officeDocument/2006/customXml" ds:itemID="{9336414E-51D8-4858-9C99-A05E96794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202</TotalTime>
  <Words>2035</Words>
  <Application>Microsoft Office PowerPoint</Application>
  <PresentationFormat>On-screen Show (4:3)</PresentationFormat>
  <Paragraphs>236</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Arial</vt:lpstr>
      <vt:lpstr>Calibri</vt:lpstr>
      <vt:lpstr>Courier New</vt:lpstr>
      <vt:lpstr>Trebuchet MS</vt:lpstr>
      <vt:lpstr>Verdana</vt:lpstr>
      <vt:lpstr>Wingdings</vt:lpstr>
      <vt:lpstr>ヒラギノ角ゴ Pro W3</vt:lpstr>
      <vt:lpstr>2_LWW TEMPLATE</vt:lpstr>
      <vt:lpstr>Introduction to Clinical Pharmacology   Chapter 23 Adrenergic Drugs</vt:lpstr>
      <vt:lpstr>Learning Objectives</vt:lpstr>
      <vt:lpstr>Autonomic Nervous System</vt:lpstr>
      <vt:lpstr>Sympathetic Nervous System</vt:lpstr>
      <vt:lpstr>Adrenergic Drugs—Actions #1</vt:lpstr>
      <vt:lpstr>Pharmacology in Practice Exercise #1</vt:lpstr>
      <vt:lpstr>Adrenergic Drugs—Actions #2</vt:lpstr>
      <vt:lpstr>Adrenergic Drugs—Actions #3</vt:lpstr>
      <vt:lpstr>Adrenergic Drugs—Actions #4</vt:lpstr>
      <vt:lpstr>Pharmacology in Practice Exercise #2</vt:lpstr>
      <vt:lpstr>Adrenergic Drugs—Uses</vt:lpstr>
      <vt:lpstr>Shock</vt:lpstr>
      <vt:lpstr>Adrenergic Drugs—Adverse Reactions</vt:lpstr>
      <vt:lpstr>Adrenergic Drugs—Contraindications</vt:lpstr>
      <vt:lpstr>Selective Serotonin Reuptake Inhibitors—Precautions</vt:lpstr>
      <vt:lpstr>Adrenergic Drugs—Interactions</vt:lpstr>
      <vt:lpstr>Nursing Process—Client Receiving an Adrenergic Drug #1</vt:lpstr>
      <vt:lpstr>Nursing Process—Client Receiving an Adrenergic Drug #2</vt:lpstr>
      <vt:lpstr>Nursing Process—Client Receiving an Adrenergic Drug #3</vt:lpstr>
      <vt:lpstr>Nursing Process—Client Receiving an Adrenergic Drug #4</vt:lpstr>
      <vt:lpstr>Nursing Process—Client Receiving an Adrenergic Drug #5</vt:lpstr>
      <vt:lpstr>Nursing Process—Client Receiving an Adrenergic Drug #6</vt:lpstr>
      <vt:lpstr>Nursing Process—Client Receiving an Adrenergic Drug #7</vt:lpstr>
      <vt:lpstr>Nursing Process—Client Receiving an Adrenergic Drug #8</vt:lpstr>
      <vt:lpstr>Nursing Process—Client Receiving an Adrenergic Drug #9</vt:lpstr>
      <vt:lpstr>Pharmacology in Practice Exercise #4</vt:lpstr>
      <vt:lpstr>Nursing Process—Client Receiving an Adrenergic Drug #10</vt:lpstr>
      <vt:lpstr>Nursing Process—Client Receiving an Adrenergic Drug #11</vt:lpstr>
      <vt:lpstr>Nursing Process—Client Receiving an Adrenergic Drug #12</vt:lpstr>
      <vt:lpstr>Nursing Process—Client Receiving an Adrenergic Drug #13</vt:lpstr>
      <vt:lpstr>Nursing Process—Client Receiving an Adrenergic Drug #14</vt:lpstr>
      <vt:lpstr>Nursing Process—Client Receiving an Adrenergic Drug #15</vt:lpstr>
      <vt:lpstr>Nursing Process—Client Receiving an Adrenergic Drug #16</vt:lpstr>
      <vt:lpstr>Nursing Process—Client Receiving an Adrenergic Drug #17</vt:lpstr>
      <vt:lpstr>Turn and Talk—Case Study #1</vt:lpstr>
      <vt:lpstr>Turn and Talk—Case Study #2</vt:lpstr>
    </vt:vector>
  </TitlesOfParts>
  <Company>LWW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Adrenergic Drugs</dc:title>
  <dc:creator>doug smock</dc:creator>
  <cp:lastModifiedBy>Paula Reeves</cp:lastModifiedBy>
  <cp:revision>22</cp:revision>
  <dcterms:created xsi:type="dcterms:W3CDTF">2014-03-13T13:46:35Z</dcterms:created>
  <dcterms:modified xsi:type="dcterms:W3CDTF">2022-09-06T18:42:07Z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