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116" d="100"/>
          <a:sy n="116" d="100"/>
        </p:scale>
        <p:origin x="1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Pharmacology Exam 2 Study questions</a:t>
            </a:r>
          </a:p>
        </p:txBody>
      </p:sp>
      <p:sp>
        <p:nvSpPr>
          <p:cNvPr id="3" name="Subtitle 2"/>
          <p:cNvSpPr>
            <a:spLocks noGrp="1"/>
          </p:cNvSpPr>
          <p:nvPr>
            <p:ph type="subTitle" idx="1"/>
          </p:nvPr>
        </p:nvSpPr>
        <p:spPr/>
        <p:txBody>
          <a:bodyPr/>
          <a:lstStyle/>
          <a:p>
            <a:r>
              <a:rPr lang="en-US" dirty="0"/>
              <a:t>Paula Reeves BSN, RN</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monitoring a client receiving IV dobutamine. Which assessment finding should the nurse prioritize?</a:t>
            </a:r>
          </a:p>
          <a:p>
            <a:r>
              <a:rPr lang="en-US" dirty="0"/>
              <a:t>A)	Cardiac arrhythmias</a:t>
            </a:r>
          </a:p>
          <a:p>
            <a:r>
              <a:rPr lang="en-US" dirty="0"/>
              <a:t>B)	Urinary retention</a:t>
            </a:r>
          </a:p>
          <a:p>
            <a:r>
              <a:rPr lang="en-US" dirty="0"/>
              <a:t>C)	Elevated temperature</a:t>
            </a:r>
          </a:p>
          <a:p>
            <a:r>
              <a:rPr lang="en-US" dirty="0"/>
              <a:t>D)	Sleeplessness</a:t>
            </a:r>
          </a:p>
          <a:p>
            <a:pPr marL="0" indent="0">
              <a:buNone/>
            </a:pPr>
            <a:endParaRPr lang="en-US" dirty="0"/>
          </a:p>
        </p:txBody>
      </p:sp>
    </p:spTree>
    <p:extLst>
      <p:ext uri="{BB962C8B-B14F-4D97-AF65-F5344CB8AC3E}">
        <p14:creationId xmlns:p14="http://schemas.microsoft.com/office/powerpoint/2010/main" val="2901425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85000" lnSpcReduction="10000"/>
          </a:bodyPr>
          <a:lstStyle/>
          <a:p>
            <a:r>
              <a:rPr lang="en-US" dirty="0"/>
              <a:t>The nurse provides client teaching for a client diagnosed with rheumatoid arthritis (RA) about the prescribed methotrexate. Which client statements determines the need for further teaching?</a:t>
            </a:r>
          </a:p>
          <a:p>
            <a:r>
              <a:rPr lang="en-US" dirty="0"/>
              <a:t>A)	“I will take methotrexate the same time every Monday and set a reminder in my calendar.”</a:t>
            </a:r>
          </a:p>
          <a:p>
            <a:r>
              <a:rPr lang="en-US" dirty="0"/>
              <a:t>B)	“I will wash my hands thoroughly with soap and water to decrease risk for infection.”</a:t>
            </a:r>
          </a:p>
          <a:p>
            <a:r>
              <a:rPr lang="en-US" dirty="0"/>
              <a:t>C)	“I will have labs to monitor for possible bad effects of methotrexate drawn every 6 months.”</a:t>
            </a:r>
          </a:p>
          <a:p>
            <a:r>
              <a:rPr lang="en-US" dirty="0"/>
              <a:t>D)	“It may take several weeks to see improvement of my rheumatoid arthritis symptoms.”</a:t>
            </a:r>
          </a:p>
          <a:p>
            <a:pPr marL="0" indent="0">
              <a:buNone/>
            </a:pPr>
            <a:endParaRPr lang="en-US" dirty="0"/>
          </a:p>
        </p:txBody>
      </p:sp>
    </p:spTree>
    <p:extLst>
      <p:ext uri="{BB962C8B-B14F-4D97-AF65-F5344CB8AC3E}">
        <p14:creationId xmlns:p14="http://schemas.microsoft.com/office/powerpoint/2010/main" val="13678588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47DFF25E-1F55-4F03-8B1C-114D9AEDF3FB}"/>
              </a:ext>
            </a:extLst>
          </p:cNvPr>
          <p:cNvPicPr>
            <a:picLocks noGrp="1" noChangeAspect="1"/>
          </p:cNvPicPr>
          <p:nvPr>
            <p:ph sz="quarter" idx="13"/>
          </p:nvPr>
        </p:nvPicPr>
        <p:blipFill>
          <a:blip r:embed="rId2"/>
          <a:stretch>
            <a:fillRect/>
          </a:stretch>
        </p:blipFill>
        <p:spPr>
          <a:xfrm>
            <a:off x="3269742" y="2548985"/>
            <a:ext cx="5652516" cy="3060192"/>
          </a:xfrm>
          <a:prstGeom prst="rect">
            <a:avLst/>
          </a:prstGeom>
        </p:spPr>
      </p:pic>
    </p:spTree>
    <p:extLst>
      <p:ext uri="{BB962C8B-B14F-4D97-AF65-F5344CB8AC3E}">
        <p14:creationId xmlns:p14="http://schemas.microsoft.com/office/powerpoint/2010/main" val="6657956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The nurse is assessing the client's past medical history in preparation to administer dantrolene. The nurse will question this order if which condition(s) are noted in the medical record? Select all that apply.</a:t>
            </a:r>
          </a:p>
          <a:p>
            <a:r>
              <a:rPr lang="en-US" dirty="0"/>
              <a:t>A)	Hypertension</a:t>
            </a:r>
          </a:p>
          <a:p>
            <a:r>
              <a:rPr lang="en-US" dirty="0"/>
              <a:t>B)	Atrial fibrillation</a:t>
            </a:r>
          </a:p>
          <a:p>
            <a:r>
              <a:rPr lang="en-US" dirty="0"/>
              <a:t>C)	Hepatic disease</a:t>
            </a:r>
          </a:p>
          <a:p>
            <a:r>
              <a:rPr lang="en-US" dirty="0"/>
              <a:t>D)	Diabetes</a:t>
            </a:r>
          </a:p>
          <a:p>
            <a:r>
              <a:rPr lang="en-US" dirty="0"/>
              <a:t>E)	Lactation</a:t>
            </a:r>
          </a:p>
          <a:p>
            <a:pPr marL="0" indent="0">
              <a:buNone/>
            </a:pPr>
            <a:endParaRPr lang="en-US" dirty="0"/>
          </a:p>
        </p:txBody>
      </p:sp>
    </p:spTree>
    <p:extLst>
      <p:ext uri="{BB962C8B-B14F-4D97-AF65-F5344CB8AC3E}">
        <p14:creationId xmlns:p14="http://schemas.microsoft.com/office/powerpoint/2010/main" val="2323681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BC9D6E86-51F4-4E14-A0B1-881E7349F8CF}"/>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40161035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lnSpcReduction="10000"/>
          </a:bodyPr>
          <a:lstStyle/>
          <a:p>
            <a:r>
              <a:rPr lang="en-US" dirty="0"/>
              <a:t>A nurse would monitor a client closely for increased CNS depressant effects when a skeletal muscle relaxant is used concomitantly with which additional drug(s)? Select all that apply.</a:t>
            </a:r>
          </a:p>
          <a:p>
            <a:r>
              <a:rPr lang="en-US" dirty="0"/>
              <a:t>A)	Antihistamine</a:t>
            </a:r>
          </a:p>
          <a:p>
            <a:r>
              <a:rPr lang="en-US" dirty="0"/>
              <a:t>B)	Oral contraceptives</a:t>
            </a:r>
          </a:p>
          <a:p>
            <a:r>
              <a:rPr lang="en-US" dirty="0"/>
              <a:t>C)	Alcohol</a:t>
            </a:r>
          </a:p>
          <a:p>
            <a:r>
              <a:rPr lang="en-US" dirty="0"/>
              <a:t>D)	Opiates</a:t>
            </a:r>
          </a:p>
          <a:p>
            <a:r>
              <a:rPr lang="en-US" dirty="0"/>
              <a:t>E)	Antidiabetic medications</a:t>
            </a:r>
          </a:p>
        </p:txBody>
      </p:sp>
    </p:spTree>
    <p:extLst>
      <p:ext uri="{BB962C8B-B14F-4D97-AF65-F5344CB8AC3E}">
        <p14:creationId xmlns:p14="http://schemas.microsoft.com/office/powerpoint/2010/main" val="21804040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F9CB5B51-9181-4BA1-9511-8202C77A1832}"/>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29849196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The nurse is preparing to administer methotrexate to a client. The nurse should question this order if which disorder(s) is noted in the medical record? Select all that apply.</a:t>
            </a:r>
          </a:p>
          <a:p>
            <a:r>
              <a:rPr lang="en-US" dirty="0"/>
              <a:t>A)	Hypertension</a:t>
            </a:r>
          </a:p>
          <a:p>
            <a:r>
              <a:rPr lang="en-US" dirty="0"/>
              <a:t>B)	Folate deficiency</a:t>
            </a:r>
          </a:p>
          <a:p>
            <a:r>
              <a:rPr lang="en-US" dirty="0"/>
              <a:t>C)	Vitamin B</a:t>
            </a:r>
            <a:r>
              <a:rPr lang="en-US" baseline="-25000" dirty="0"/>
              <a:t>12</a:t>
            </a:r>
            <a:r>
              <a:rPr lang="en-US" dirty="0"/>
              <a:t> deficiency</a:t>
            </a:r>
          </a:p>
          <a:p>
            <a:r>
              <a:rPr lang="en-US" dirty="0"/>
              <a:t>D)	Diabetes</a:t>
            </a:r>
          </a:p>
          <a:p>
            <a:r>
              <a:rPr lang="en-US" dirty="0"/>
              <a:t>E)	Liver disease</a:t>
            </a:r>
          </a:p>
          <a:p>
            <a:pPr marL="0" indent="0">
              <a:buNone/>
            </a:pPr>
            <a:endParaRPr lang="en-US" dirty="0"/>
          </a:p>
        </p:txBody>
      </p:sp>
    </p:spTree>
    <p:extLst>
      <p:ext uri="{BB962C8B-B14F-4D97-AF65-F5344CB8AC3E}">
        <p14:creationId xmlns:p14="http://schemas.microsoft.com/office/powerpoint/2010/main" val="318603068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10191EF4-EF82-4F75-8380-FD8769C3F4BA}"/>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2272049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The nurse is preparing to administer colchicine to a client. The nurse should seek clarification from the health care provider if which disorder(s) is noted in the client's medical record? Select all that apply.</a:t>
            </a:r>
          </a:p>
          <a:p>
            <a:r>
              <a:rPr lang="en-US" dirty="0"/>
              <a:t>A)	Gastrointestinal disorders</a:t>
            </a:r>
          </a:p>
          <a:p>
            <a:r>
              <a:rPr lang="en-US" dirty="0"/>
              <a:t>B)	Pulmonary disorders</a:t>
            </a:r>
          </a:p>
          <a:p>
            <a:r>
              <a:rPr lang="en-US" dirty="0"/>
              <a:t>C)	Cardiac disorders</a:t>
            </a:r>
          </a:p>
          <a:p>
            <a:r>
              <a:rPr lang="en-US" dirty="0"/>
              <a:t>D)	Blood disorders</a:t>
            </a:r>
          </a:p>
          <a:p>
            <a:r>
              <a:rPr lang="en-US" dirty="0"/>
              <a:t>E)	Central nervous system disorders</a:t>
            </a:r>
          </a:p>
        </p:txBody>
      </p:sp>
    </p:spTree>
    <p:extLst>
      <p:ext uri="{BB962C8B-B14F-4D97-AF65-F5344CB8AC3E}">
        <p14:creationId xmlns:p14="http://schemas.microsoft.com/office/powerpoint/2010/main" val="26217399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3F1FC07E-47AC-405E-8E26-CA2CFD0B05B9}"/>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125286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C98CC30D-F456-4036-89CC-44FE9E0E866E}"/>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361863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monitoring the vital signs of a client who has received epinephrine. The nurse would report which assessment findings?</a:t>
            </a:r>
          </a:p>
          <a:p>
            <a:r>
              <a:rPr lang="en-US" dirty="0"/>
              <a:t>A)	Systolic blood pressure below 100 mm Hg</a:t>
            </a:r>
          </a:p>
          <a:p>
            <a:r>
              <a:rPr lang="en-US" dirty="0"/>
              <a:t>B)	Temperatures reading of 97.6°F</a:t>
            </a:r>
          </a:p>
          <a:p>
            <a:r>
              <a:rPr lang="en-US" dirty="0"/>
              <a:t>C)	Pulse rate of 60 beats/min</a:t>
            </a:r>
          </a:p>
          <a:p>
            <a:r>
              <a:rPr lang="en-US" dirty="0"/>
              <a:t>D)	A diastolic blood pressure of 75 mm Hg</a:t>
            </a:r>
          </a:p>
        </p:txBody>
      </p:sp>
    </p:spTree>
    <p:extLst>
      <p:ext uri="{BB962C8B-B14F-4D97-AF65-F5344CB8AC3E}">
        <p14:creationId xmlns:p14="http://schemas.microsoft.com/office/powerpoint/2010/main" val="184262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2E5BA881-F82D-4498-81F7-6B7ABA83B5DB}"/>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426237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preparing to administer dobutamine to a client who is also receiving a beta-adrenergic blocking agent. Which assessment finding will the nurse prioritize after administering both drugs?</a:t>
            </a:r>
          </a:p>
          <a:p>
            <a:r>
              <a:rPr lang="en-US" dirty="0"/>
              <a:t>A)	Bradycardia</a:t>
            </a:r>
          </a:p>
          <a:p>
            <a:r>
              <a:rPr lang="en-US" dirty="0"/>
              <a:t>B)	Hypertension</a:t>
            </a:r>
          </a:p>
          <a:p>
            <a:r>
              <a:rPr lang="en-US" dirty="0"/>
              <a:t>C)	Depression</a:t>
            </a:r>
          </a:p>
          <a:p>
            <a:r>
              <a:rPr lang="en-US" dirty="0"/>
              <a:t>D)	Dehydration</a:t>
            </a:r>
          </a:p>
        </p:txBody>
      </p:sp>
    </p:spTree>
    <p:extLst>
      <p:ext uri="{BB962C8B-B14F-4D97-AF65-F5344CB8AC3E}">
        <p14:creationId xmlns:p14="http://schemas.microsoft.com/office/powerpoint/2010/main" val="299244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C0AA4114-6101-40B1-95ED-11B60C9E01D1}"/>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1855909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nurse is teaching a client how to use an auto-injector as treatment for an allergic reaction. The nurse determines additional teaching is necessary when the client makes which statement?</a:t>
            </a:r>
          </a:p>
          <a:p>
            <a:r>
              <a:rPr lang="en-US" dirty="0"/>
              <a:t>A)	“I should not touch the orange or black tip on the small end.”</a:t>
            </a:r>
          </a:p>
          <a:p>
            <a:r>
              <a:rPr lang="en-US" dirty="0"/>
              <a:t>B)	“I should administer the dose and then call 9-1-1 if I'm alone.”</a:t>
            </a:r>
          </a:p>
          <a:p>
            <a:r>
              <a:rPr lang="en-US" dirty="0"/>
              <a:t>C)	“I should inject the black tip into my outer thigh.”</a:t>
            </a:r>
          </a:p>
          <a:p>
            <a:r>
              <a:rPr lang="en-US" dirty="0"/>
              <a:t>D)	“I need to massage the site for a couple seconds after removing the device.”</a:t>
            </a:r>
          </a:p>
          <a:p>
            <a:pPr marL="0" indent="0">
              <a:buNone/>
            </a:pPr>
            <a:endParaRPr lang="en-US" dirty="0"/>
          </a:p>
        </p:txBody>
      </p:sp>
    </p:spTree>
    <p:extLst>
      <p:ext uri="{BB962C8B-B14F-4D97-AF65-F5344CB8AC3E}">
        <p14:creationId xmlns:p14="http://schemas.microsoft.com/office/powerpoint/2010/main" val="130705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B9A4F2FE-232C-40EA-88A3-3F62506EB43A}"/>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156212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pPr marL="0" indent="0">
              <a:buNone/>
            </a:pPr>
            <a:r>
              <a:rPr lang="en-US" dirty="0"/>
              <a:t>A client presents to the emergency department with reports of itching and throat tightness. On assessment, the nurse notes urticaria and flushing. Which nursing diagnosis will the nurse determine is most appropriate for this client?</a:t>
            </a:r>
          </a:p>
          <a:p>
            <a:r>
              <a:rPr lang="en-US" dirty="0"/>
              <a:t>A)	Risk for Allergy Response</a:t>
            </a:r>
          </a:p>
          <a:p>
            <a:r>
              <a:rPr lang="en-US" dirty="0"/>
              <a:t>B)	Ineffective Tissue Perfusion</a:t>
            </a:r>
          </a:p>
          <a:p>
            <a:r>
              <a:rPr lang="en-US" dirty="0"/>
              <a:t>C)	Decreased Cardiac Output</a:t>
            </a:r>
          </a:p>
          <a:p>
            <a:r>
              <a:rPr lang="en-US" dirty="0"/>
              <a:t>D)	Risk for Injury</a:t>
            </a:r>
          </a:p>
          <a:p>
            <a:pPr marL="0" indent="0">
              <a:buNone/>
            </a:pPr>
            <a:endParaRPr lang="en-US" dirty="0"/>
          </a:p>
        </p:txBody>
      </p:sp>
    </p:spTree>
    <p:extLst>
      <p:ext uri="{BB962C8B-B14F-4D97-AF65-F5344CB8AC3E}">
        <p14:creationId xmlns:p14="http://schemas.microsoft.com/office/powerpoint/2010/main" val="28468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A65CF300-8A67-4248-ADD1-54EB2BB2E0EE}"/>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98914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lstStyle/>
          <a:p>
            <a:r>
              <a:rPr lang="en-US" dirty="0"/>
              <a:t>An older client with acute sinusitis is administered epinephrine emergently. The nurse should prioritize reporting a change in which assessment finding to the health care provider?</a:t>
            </a:r>
          </a:p>
          <a:p>
            <a:r>
              <a:rPr lang="en-US" dirty="0"/>
              <a:t>A)	Blood glucose level</a:t>
            </a:r>
          </a:p>
          <a:p>
            <a:r>
              <a:rPr lang="en-US" dirty="0"/>
              <a:t>B)	Appetite</a:t>
            </a:r>
          </a:p>
          <a:p>
            <a:r>
              <a:rPr lang="en-US" dirty="0"/>
              <a:t>C)	Temperature</a:t>
            </a:r>
          </a:p>
          <a:p>
            <a:r>
              <a:rPr lang="en-US" dirty="0"/>
              <a:t>D)	Pulse rate</a:t>
            </a:r>
          </a:p>
          <a:p>
            <a:endParaRPr lang="en-US" dirty="0"/>
          </a:p>
        </p:txBody>
      </p:sp>
    </p:spTree>
    <p:extLst>
      <p:ext uri="{BB962C8B-B14F-4D97-AF65-F5344CB8AC3E}">
        <p14:creationId xmlns:p14="http://schemas.microsoft.com/office/powerpoint/2010/main" val="343963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After teaching a group of nursing students about adrenergic drugs and their effects, the instructor determines that the teaching was successful when the students correctly choose which as an effect of these drugs?</a:t>
            </a:r>
          </a:p>
          <a:p>
            <a:r>
              <a:rPr lang="en-US" dirty="0"/>
              <a:t>A)	Decreased myocardial contractility</a:t>
            </a:r>
          </a:p>
          <a:p>
            <a:r>
              <a:rPr lang="en-US" dirty="0"/>
              <a:t>B)	Vasodilation</a:t>
            </a:r>
          </a:p>
          <a:p>
            <a:r>
              <a:rPr lang="en-US" dirty="0"/>
              <a:t>C)	Increased cardiac output</a:t>
            </a:r>
          </a:p>
          <a:p>
            <a:r>
              <a:rPr lang="en-US" dirty="0"/>
              <a:t>D)	Improved airway clearance</a:t>
            </a:r>
          </a:p>
          <a:p>
            <a:pPr marL="0" indent="0">
              <a:buNone/>
            </a:pPr>
            <a:endParaRPr lang="en-US" dirty="0"/>
          </a:p>
        </p:txBody>
      </p:sp>
    </p:spTree>
    <p:extLst>
      <p:ext uri="{BB962C8B-B14F-4D97-AF65-F5344CB8AC3E}">
        <p14:creationId xmlns:p14="http://schemas.microsoft.com/office/powerpoint/2010/main" val="194202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A2E92360-7B18-4171-8CA0-0A064AEBFC83}"/>
              </a:ext>
            </a:extLst>
          </p:cNvPr>
          <p:cNvPicPr>
            <a:picLocks noGrp="1" noChangeAspect="1"/>
          </p:cNvPicPr>
          <p:nvPr>
            <p:ph sz="quarter" idx="13"/>
          </p:nvPr>
        </p:nvPicPr>
        <p:blipFill>
          <a:blip r:embed="rId2"/>
          <a:stretch>
            <a:fillRect/>
          </a:stretch>
        </p:blipFill>
        <p:spPr>
          <a:xfrm>
            <a:off x="3269742" y="2973419"/>
            <a:ext cx="5652516" cy="2211324"/>
          </a:xfrm>
          <a:prstGeom prst="rect">
            <a:avLst/>
          </a:prstGeom>
        </p:spPr>
      </p:pic>
    </p:spTree>
    <p:extLst>
      <p:ext uri="{BB962C8B-B14F-4D97-AF65-F5344CB8AC3E}">
        <p14:creationId xmlns:p14="http://schemas.microsoft.com/office/powerpoint/2010/main" val="246638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nursing instructor has led a discussion on the effects of adrenergic drugs on the body. The instructor determines the session is successful when the students correctly choose which as the effect of beta-1 receptor stimulation?</a:t>
            </a:r>
          </a:p>
          <a:p>
            <a:r>
              <a:rPr lang="en-US" dirty="0"/>
              <a:t>A)	Vasoconstriction of peripheral blood vessels</a:t>
            </a:r>
          </a:p>
          <a:p>
            <a:r>
              <a:rPr lang="en-US" dirty="0"/>
              <a:t>B)	Decreased gastrointestinal tract secretions</a:t>
            </a:r>
          </a:p>
          <a:p>
            <a:r>
              <a:rPr lang="en-US" dirty="0"/>
              <a:t>C)	Increased force of myocardial contractions</a:t>
            </a:r>
          </a:p>
          <a:p>
            <a:r>
              <a:rPr lang="en-US" dirty="0"/>
              <a:t>D)	Bronchodilation</a:t>
            </a:r>
          </a:p>
          <a:p>
            <a:pPr marL="0" indent="0">
              <a:buNone/>
            </a:pPr>
            <a:endParaRPr lang="en-US" dirty="0"/>
          </a:p>
        </p:txBody>
      </p:sp>
    </p:spTree>
    <p:extLst>
      <p:ext uri="{BB962C8B-B14F-4D97-AF65-F5344CB8AC3E}">
        <p14:creationId xmlns:p14="http://schemas.microsoft.com/office/powerpoint/2010/main" val="233419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530A3062-3E86-442C-86C9-8D639123D45D}"/>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4212381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preparing to administer an adrenergic agent for shock. Which nursing assessment should be completed quickly and accurately?</a:t>
            </a:r>
          </a:p>
          <a:p>
            <a:r>
              <a:rPr lang="en-US" dirty="0"/>
              <a:t>A)	Vital signs</a:t>
            </a:r>
          </a:p>
          <a:p>
            <a:r>
              <a:rPr lang="en-US" dirty="0"/>
              <a:t>B)	Urinary output</a:t>
            </a:r>
          </a:p>
          <a:p>
            <a:r>
              <a:rPr lang="en-US" dirty="0"/>
              <a:t>C)	Pain evaluation</a:t>
            </a:r>
          </a:p>
          <a:p>
            <a:r>
              <a:rPr lang="en-US" dirty="0"/>
              <a:t>D)	Physical assessment</a:t>
            </a:r>
          </a:p>
          <a:p>
            <a:pPr marL="0" indent="0">
              <a:buNone/>
            </a:pPr>
            <a:endParaRPr lang="en-US" dirty="0"/>
          </a:p>
        </p:txBody>
      </p:sp>
    </p:spTree>
    <p:extLst>
      <p:ext uri="{BB962C8B-B14F-4D97-AF65-F5344CB8AC3E}">
        <p14:creationId xmlns:p14="http://schemas.microsoft.com/office/powerpoint/2010/main" val="4285669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9329B2AD-02C4-4C12-AB56-ABF3D67F1874}"/>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208688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caring for a client who has been receiving an adrenergic medication. Which statement by the client alerts the nurse about an adverse effect of the medication and a reason to call the prescriber?</a:t>
            </a:r>
          </a:p>
          <a:p>
            <a:r>
              <a:rPr lang="en-US" dirty="0"/>
              <a:t>A)	“I have a nervous feeling.”</a:t>
            </a:r>
          </a:p>
          <a:p>
            <a:r>
              <a:rPr lang="en-US" dirty="0"/>
              <a:t>B)	“I feel a “fluttering” feeling of my heart.”</a:t>
            </a:r>
          </a:p>
          <a:p>
            <a:r>
              <a:rPr lang="en-US" dirty="0"/>
              <a:t>C)	“I am concerned about this hospitalization.”</a:t>
            </a:r>
          </a:p>
          <a:p>
            <a:r>
              <a:rPr lang="en-US" dirty="0"/>
              <a:t>D)	“I wonder what my trigger of this allergic reaction.”</a:t>
            </a:r>
          </a:p>
          <a:p>
            <a:pPr marL="0" indent="0">
              <a:buNone/>
            </a:pPr>
            <a:endParaRPr lang="en-US" dirty="0"/>
          </a:p>
        </p:txBody>
      </p:sp>
    </p:spTree>
    <p:extLst>
      <p:ext uri="{BB962C8B-B14F-4D97-AF65-F5344CB8AC3E}">
        <p14:creationId xmlns:p14="http://schemas.microsoft.com/office/powerpoint/2010/main" val="143407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153F7607-5051-43C2-8716-3022B964BA16}"/>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161831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lnSpcReduction="20000"/>
          </a:bodyPr>
          <a:lstStyle/>
          <a:p>
            <a:r>
              <a:rPr lang="en-US" dirty="0"/>
              <a:t>A nursing instructor has finished teaching a group of nursing students the basic functions of the autonomic nervous system (ANS). The instructor determines the teaching is successful when the students correctly choose which functions as controlled by the ANS? Select all that apply.</a:t>
            </a:r>
          </a:p>
          <a:p>
            <a:r>
              <a:rPr lang="en-US" dirty="0"/>
              <a:t>A)	Heart rate</a:t>
            </a:r>
          </a:p>
          <a:p>
            <a:r>
              <a:rPr lang="en-US" dirty="0"/>
              <a:t>B)	Muscle movement</a:t>
            </a:r>
          </a:p>
          <a:p>
            <a:r>
              <a:rPr lang="en-US" dirty="0"/>
              <a:t>C)	Blood pressure</a:t>
            </a:r>
          </a:p>
          <a:p>
            <a:r>
              <a:rPr lang="en-US" dirty="0"/>
              <a:t>D)	Glandular secretions</a:t>
            </a:r>
          </a:p>
          <a:p>
            <a:r>
              <a:rPr lang="en-US" dirty="0"/>
              <a:t>E)	GI activity</a:t>
            </a:r>
          </a:p>
          <a:p>
            <a:pPr marL="0" indent="0">
              <a:buNone/>
            </a:pPr>
            <a:endParaRPr lang="en-US" dirty="0"/>
          </a:p>
        </p:txBody>
      </p:sp>
    </p:spTree>
    <p:extLst>
      <p:ext uri="{BB962C8B-B14F-4D97-AF65-F5344CB8AC3E}">
        <p14:creationId xmlns:p14="http://schemas.microsoft.com/office/powerpoint/2010/main" val="3214802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9A618752-1F79-4A47-A2DF-8615CCC3A893}"/>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227300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4" name="Content Placeholder 3">
            <a:extLst>
              <a:ext uri="{FF2B5EF4-FFF2-40B4-BE49-F238E27FC236}">
                <a16:creationId xmlns:a16="http://schemas.microsoft.com/office/drawing/2014/main" id="{1638EC41-8DC1-4FA0-A428-53516161B066}"/>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139281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lnSpcReduction="10000"/>
          </a:bodyPr>
          <a:lstStyle/>
          <a:p>
            <a:r>
              <a:rPr lang="en-US" dirty="0"/>
              <a:t>The nursing instructor is preparing to teach a class discussing the various classes of drugs which are used to block or inhibit the sympathetic nervous system. Which classes of drugs will the instructor point out to the students? Select all that apply.</a:t>
            </a:r>
          </a:p>
          <a:p>
            <a:r>
              <a:rPr lang="en-US" dirty="0"/>
              <a:t>A)	Antiadrenergic drugs</a:t>
            </a:r>
          </a:p>
          <a:p>
            <a:r>
              <a:rPr lang="en-US" dirty="0"/>
              <a:t>B)	Adrenergic blocking drugs</a:t>
            </a:r>
          </a:p>
          <a:p>
            <a:r>
              <a:rPr lang="en-US" dirty="0"/>
              <a:t>C)	Adrenergic stimulating drugs</a:t>
            </a:r>
          </a:p>
          <a:p>
            <a:r>
              <a:rPr lang="en-US" dirty="0"/>
              <a:t>D)	Adrenergic drugs</a:t>
            </a:r>
          </a:p>
          <a:p>
            <a:r>
              <a:rPr lang="en-US" dirty="0"/>
              <a:t>E)	</a:t>
            </a:r>
            <a:r>
              <a:rPr lang="en-US" dirty="0" err="1"/>
              <a:t>Sympatholytics</a:t>
            </a:r>
            <a:endParaRPr lang="en-US" dirty="0"/>
          </a:p>
          <a:p>
            <a:pPr marL="0" indent="0">
              <a:buNone/>
            </a:pPr>
            <a:endParaRPr lang="en-US" dirty="0"/>
          </a:p>
        </p:txBody>
      </p:sp>
    </p:spTree>
    <p:extLst>
      <p:ext uri="{BB962C8B-B14F-4D97-AF65-F5344CB8AC3E}">
        <p14:creationId xmlns:p14="http://schemas.microsoft.com/office/powerpoint/2010/main" val="2742844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B106AF0B-720D-40D9-924A-E5B17B3EFE17}"/>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2469256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nurse working in the emergency department is prepared to provide care to clients with a variety of disorders. Which potential conditions should the nurse be prepared to administer a prescribed adrenergic drug? Select all that apply.</a:t>
            </a:r>
          </a:p>
          <a:p>
            <a:r>
              <a:rPr lang="en-US" dirty="0"/>
              <a:t>A)	Hypovolemic shock</a:t>
            </a:r>
          </a:p>
          <a:p>
            <a:r>
              <a:rPr lang="en-US" dirty="0"/>
              <a:t>B)	Respiratory distress</a:t>
            </a:r>
          </a:p>
          <a:p>
            <a:r>
              <a:rPr lang="en-US" dirty="0"/>
              <a:t>C)	Severe hypertension</a:t>
            </a:r>
          </a:p>
          <a:p>
            <a:r>
              <a:rPr lang="en-US" dirty="0"/>
              <a:t>D)	Allergic reactions</a:t>
            </a:r>
          </a:p>
          <a:p>
            <a:r>
              <a:rPr lang="en-US" dirty="0"/>
              <a:t>E)	Cardiac arrest</a:t>
            </a:r>
          </a:p>
          <a:p>
            <a:pPr marL="0" indent="0">
              <a:buNone/>
            </a:pPr>
            <a:endParaRPr lang="en-US" dirty="0"/>
          </a:p>
        </p:txBody>
      </p:sp>
    </p:spTree>
    <p:extLst>
      <p:ext uri="{BB962C8B-B14F-4D97-AF65-F5344CB8AC3E}">
        <p14:creationId xmlns:p14="http://schemas.microsoft.com/office/powerpoint/2010/main" val="943027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6A6B20E7-3CD4-43C1-A42D-A7C7956A3756}"/>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162375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client with a seizure disorder is prescribed phenytoin. The nurse prepares to carefully monitor the client for which potential adverse reaction if dopamine is also added to the regimen? Select all that apply.</a:t>
            </a:r>
          </a:p>
          <a:p>
            <a:r>
              <a:rPr lang="en-US" dirty="0"/>
              <a:t>A)	Hypotension</a:t>
            </a:r>
          </a:p>
          <a:p>
            <a:r>
              <a:rPr lang="en-US" dirty="0"/>
              <a:t>B)	Hypoglycemia</a:t>
            </a:r>
          </a:p>
          <a:p>
            <a:r>
              <a:rPr lang="en-US" dirty="0"/>
              <a:t>C)	Bradycardia</a:t>
            </a:r>
          </a:p>
          <a:p>
            <a:r>
              <a:rPr lang="en-US" dirty="0"/>
              <a:t>D)	Tachypnea</a:t>
            </a:r>
          </a:p>
          <a:p>
            <a:r>
              <a:rPr lang="en-US" dirty="0"/>
              <a:t>E)	Seizures</a:t>
            </a:r>
          </a:p>
          <a:p>
            <a:pPr marL="0" indent="0">
              <a:buNone/>
            </a:pPr>
            <a:endParaRPr lang="en-US" dirty="0"/>
          </a:p>
        </p:txBody>
      </p:sp>
    </p:spTree>
    <p:extLst>
      <p:ext uri="{BB962C8B-B14F-4D97-AF65-F5344CB8AC3E}">
        <p14:creationId xmlns:p14="http://schemas.microsoft.com/office/powerpoint/2010/main" val="3274858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87B4277E-19BA-4557-9E82-CAE7B43E3E5E}"/>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1807050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lnSpcReduction="10000"/>
          </a:bodyPr>
          <a:lstStyle/>
          <a:p>
            <a:r>
              <a:rPr lang="en-US" dirty="0"/>
              <a:t>A client with orthostatic hypotension is prescribed midodrine. The nurse will instruct the client to report which adverse reactions to the health care provider? Select all that apply.</a:t>
            </a:r>
          </a:p>
          <a:p>
            <a:r>
              <a:rPr lang="en-US" dirty="0"/>
              <a:t>A)	Fine tremors</a:t>
            </a:r>
          </a:p>
          <a:p>
            <a:r>
              <a:rPr lang="en-US" dirty="0"/>
              <a:t>B)	Headache</a:t>
            </a:r>
          </a:p>
          <a:p>
            <a:r>
              <a:rPr lang="en-US" dirty="0"/>
              <a:t>C)	Dizziness</a:t>
            </a:r>
          </a:p>
          <a:p>
            <a:r>
              <a:rPr lang="en-US" dirty="0"/>
              <a:t>D)	Difficulty urinating</a:t>
            </a:r>
          </a:p>
          <a:p>
            <a:r>
              <a:rPr lang="en-US" dirty="0"/>
              <a:t>E)	Vomiting</a:t>
            </a:r>
          </a:p>
          <a:p>
            <a:endParaRPr lang="en-US" dirty="0"/>
          </a:p>
        </p:txBody>
      </p:sp>
    </p:spTree>
    <p:extLst>
      <p:ext uri="{BB962C8B-B14F-4D97-AF65-F5344CB8AC3E}">
        <p14:creationId xmlns:p14="http://schemas.microsoft.com/office/powerpoint/2010/main" val="2106434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3CE995CC-5794-4103-9906-64C8D9B78EA6}"/>
              </a:ext>
            </a:extLst>
          </p:cNvPr>
          <p:cNvPicPr>
            <a:picLocks noGrp="1" noChangeAspect="1"/>
          </p:cNvPicPr>
          <p:nvPr>
            <p:ph sz="quarter" idx="13"/>
          </p:nvPr>
        </p:nvPicPr>
        <p:blipFill>
          <a:blip r:embed="rId2"/>
          <a:stretch>
            <a:fillRect/>
          </a:stretch>
        </p:blipFill>
        <p:spPr>
          <a:xfrm>
            <a:off x="3269742" y="3228689"/>
            <a:ext cx="5652516" cy="1700784"/>
          </a:xfrm>
          <a:prstGeom prst="rect">
            <a:avLst/>
          </a:prstGeom>
        </p:spPr>
      </p:pic>
    </p:spTree>
    <p:extLst>
      <p:ext uri="{BB962C8B-B14F-4D97-AF65-F5344CB8AC3E}">
        <p14:creationId xmlns:p14="http://schemas.microsoft.com/office/powerpoint/2010/main" val="1098178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with hypertension is prescribed clonidine. The nurse should question this order if which disorder is noted in the client's history?</a:t>
            </a:r>
          </a:p>
          <a:p>
            <a:r>
              <a:rPr lang="en-US" dirty="0"/>
              <a:t>A)	Active hepatic disease</a:t>
            </a:r>
          </a:p>
          <a:p>
            <a:r>
              <a:rPr lang="en-US" dirty="0"/>
              <a:t>B)	Active peptic ulcer</a:t>
            </a:r>
          </a:p>
          <a:p>
            <a:r>
              <a:rPr lang="en-US" dirty="0"/>
              <a:t>C)	Ulcerative colitis</a:t>
            </a:r>
          </a:p>
          <a:p>
            <a:r>
              <a:rPr lang="en-US" dirty="0"/>
              <a:t>D)	Mental depression</a:t>
            </a:r>
          </a:p>
          <a:p>
            <a:pPr marL="0" indent="0">
              <a:buNone/>
            </a:pPr>
            <a:endParaRPr lang="en-US" dirty="0"/>
          </a:p>
        </p:txBody>
      </p:sp>
    </p:spTree>
    <p:extLst>
      <p:ext uri="{BB962C8B-B14F-4D97-AF65-F5344CB8AC3E}">
        <p14:creationId xmlns:p14="http://schemas.microsoft.com/office/powerpoint/2010/main" val="315837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9D18996B-A936-44F4-AE81-94BFDE4CA56A}"/>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30675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lstStyle/>
          <a:p>
            <a:r>
              <a:rPr lang="en-US" dirty="0"/>
              <a:t>The nurse is preparing to teach a client with intractable orthostatic hypotension about the midodrine which has been prescribed. Which instruction will the nurse prioritize in the teaching?</a:t>
            </a:r>
          </a:p>
          <a:p>
            <a:r>
              <a:rPr lang="en-US" dirty="0"/>
              <a:t>A)	Take midodrine during the day while awake.</a:t>
            </a:r>
          </a:p>
          <a:p>
            <a:r>
              <a:rPr lang="en-US" dirty="0"/>
              <a:t>B)	Remain in a supine position for 30 minutes.</a:t>
            </a:r>
          </a:p>
          <a:p>
            <a:r>
              <a:rPr lang="en-US" dirty="0"/>
              <a:t>C)	Take the medication at bedtime.</a:t>
            </a:r>
          </a:p>
          <a:p>
            <a:r>
              <a:rPr lang="en-US" dirty="0"/>
              <a:t>D)	Instruct on the use of assistive devices.</a:t>
            </a:r>
          </a:p>
          <a:p>
            <a:pPr marL="0" indent="0">
              <a:buNone/>
            </a:pPr>
            <a:endParaRPr lang="en-US" dirty="0"/>
          </a:p>
        </p:txBody>
      </p:sp>
    </p:spTree>
    <p:extLst>
      <p:ext uri="{BB962C8B-B14F-4D97-AF65-F5344CB8AC3E}">
        <p14:creationId xmlns:p14="http://schemas.microsoft.com/office/powerpoint/2010/main" val="1104038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with a cardiac problem is treated with beta-adrenergic blocking drugs. Which reaction should the nurse point out as a generalized reaction that impacts the body when a beta-adrenergic blocking drug is given to the client?</a:t>
            </a:r>
          </a:p>
          <a:p>
            <a:r>
              <a:rPr lang="en-US" dirty="0"/>
              <a:t>A)	Vomiting</a:t>
            </a:r>
          </a:p>
          <a:p>
            <a:r>
              <a:rPr lang="en-US" dirty="0"/>
              <a:t>B)	Hyperglycemia</a:t>
            </a:r>
          </a:p>
          <a:p>
            <a:r>
              <a:rPr lang="en-US" dirty="0"/>
              <a:t>C)	Nausea</a:t>
            </a:r>
          </a:p>
          <a:p>
            <a:r>
              <a:rPr lang="en-US" dirty="0"/>
              <a:t>D)	Vertigo</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898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2801828E-3157-48D4-94BB-D935545498D7}"/>
              </a:ext>
            </a:extLst>
          </p:cNvPr>
          <p:cNvPicPr>
            <a:picLocks noGrp="1" noChangeAspect="1"/>
          </p:cNvPicPr>
          <p:nvPr>
            <p:ph sz="quarter" idx="13"/>
          </p:nvPr>
        </p:nvPicPr>
        <p:blipFill>
          <a:blip r:embed="rId2"/>
          <a:stretch>
            <a:fillRect/>
          </a:stretch>
        </p:blipFill>
        <p:spPr>
          <a:xfrm>
            <a:off x="3269742" y="2973419"/>
            <a:ext cx="5652516" cy="2211324"/>
          </a:xfrm>
          <a:prstGeom prst="rect">
            <a:avLst/>
          </a:prstGeom>
        </p:spPr>
      </p:pic>
    </p:spTree>
    <p:extLst>
      <p:ext uri="{BB962C8B-B14F-4D97-AF65-F5344CB8AC3E}">
        <p14:creationId xmlns:p14="http://schemas.microsoft.com/office/powerpoint/2010/main" val="281968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pPr marL="0" indent="0">
              <a:buNone/>
            </a:pPr>
            <a:r>
              <a:rPr lang="en-US" dirty="0"/>
              <a:t>A nurse is caring for a client who has been prescribed propranolol for angina. After administering the drug, which action would the nurse do?</a:t>
            </a:r>
          </a:p>
          <a:p>
            <a:r>
              <a:rPr lang="en-US" dirty="0"/>
              <a:t>A)	Ask about relief of symptoms and record responses on the chart.</a:t>
            </a:r>
          </a:p>
          <a:p>
            <a:r>
              <a:rPr lang="en-US" dirty="0"/>
              <a:t>B)	Determine signs of infection in the client.</a:t>
            </a:r>
          </a:p>
          <a:p>
            <a:r>
              <a:rPr lang="en-US" dirty="0"/>
              <a:t>C)	Monitor for sudden decrease in urine output.</a:t>
            </a:r>
          </a:p>
          <a:p>
            <a:r>
              <a:rPr lang="en-US" dirty="0"/>
              <a:t>D)	Monitor for sudden increase in intraocular pressure.</a:t>
            </a:r>
          </a:p>
          <a:p>
            <a:pPr marL="0" indent="0">
              <a:buNone/>
            </a:pPr>
            <a:endParaRPr lang="en-US" dirty="0"/>
          </a:p>
        </p:txBody>
      </p:sp>
    </p:spTree>
    <p:extLst>
      <p:ext uri="{BB962C8B-B14F-4D97-AF65-F5344CB8AC3E}">
        <p14:creationId xmlns:p14="http://schemas.microsoft.com/office/powerpoint/2010/main" val="179981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372E10C2-5AF1-4350-A56D-E890FDAB9DB4}"/>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2650555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preparing to administer a transdermal adrenergic blocker. Which medication would the nurse be preparing to administer?</a:t>
            </a:r>
          </a:p>
          <a:p>
            <a:r>
              <a:rPr lang="en-US" dirty="0"/>
              <a:t>A)	Methyldopa</a:t>
            </a:r>
          </a:p>
          <a:p>
            <a:r>
              <a:rPr lang="en-US" dirty="0"/>
              <a:t>B)	Clonidine</a:t>
            </a:r>
          </a:p>
          <a:p>
            <a:r>
              <a:rPr lang="en-US" dirty="0"/>
              <a:t>C)	</a:t>
            </a:r>
            <a:r>
              <a:rPr lang="en-US" dirty="0" err="1"/>
              <a:t>Guanabenz</a:t>
            </a:r>
            <a:endParaRPr lang="en-US" dirty="0"/>
          </a:p>
          <a:p>
            <a:r>
              <a:rPr lang="en-US" dirty="0"/>
              <a:t>D)	Guanfacine</a:t>
            </a:r>
          </a:p>
          <a:p>
            <a:pPr marL="0" indent="0">
              <a:buNone/>
            </a:pPr>
            <a:endParaRPr lang="en-US" dirty="0"/>
          </a:p>
        </p:txBody>
      </p:sp>
    </p:spTree>
    <p:extLst>
      <p:ext uri="{BB962C8B-B14F-4D97-AF65-F5344CB8AC3E}">
        <p14:creationId xmlns:p14="http://schemas.microsoft.com/office/powerpoint/2010/main" val="92565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BBB78454-44FD-4490-943E-0055C911589F}"/>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4101121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pPr marL="0" indent="0">
              <a:buNone/>
            </a:pPr>
            <a:r>
              <a:rPr lang="en-US" dirty="0"/>
              <a:t>A client is asking how alpha adrenergic blocking medications work. Which is the nurse's best response?</a:t>
            </a:r>
          </a:p>
          <a:p>
            <a:r>
              <a:rPr lang="en-US" dirty="0"/>
              <a:t>A)	“They relax the smooth muscle of blood vessels by vasodilatation.”</a:t>
            </a:r>
          </a:p>
          <a:p>
            <a:r>
              <a:rPr lang="en-US" dirty="0"/>
              <a:t>B)	“They cause vasoconstriction of the smooth muscle of blood vessels.”</a:t>
            </a:r>
          </a:p>
          <a:p>
            <a:r>
              <a:rPr lang="en-US" dirty="0"/>
              <a:t>C)	“They cause an increase in the heart rate.”</a:t>
            </a:r>
          </a:p>
          <a:p>
            <a:r>
              <a:rPr lang="en-US" dirty="0"/>
              <a:t>D)	“They decrease cardiac workload and oxygen consumption.”</a:t>
            </a:r>
          </a:p>
          <a:p>
            <a:pPr marL="0" indent="0">
              <a:buNone/>
            </a:pPr>
            <a:endParaRPr lang="en-US" dirty="0"/>
          </a:p>
        </p:txBody>
      </p:sp>
    </p:spTree>
    <p:extLst>
      <p:ext uri="{BB962C8B-B14F-4D97-AF65-F5344CB8AC3E}">
        <p14:creationId xmlns:p14="http://schemas.microsoft.com/office/powerpoint/2010/main" val="2069983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B97C0794-5D30-4BD0-8FB4-F83ADF66A91D}"/>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4279088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pPr marL="0" indent="0">
              <a:buNone/>
            </a:pPr>
            <a:r>
              <a:rPr lang="en-US" dirty="0"/>
              <a:t>Prior to administration of adrenergic blocking drug for hypertension, which should the nurse assess first?</a:t>
            </a:r>
          </a:p>
          <a:p>
            <a:r>
              <a:rPr lang="en-US" dirty="0"/>
              <a:t>A)	Temperature</a:t>
            </a:r>
          </a:p>
          <a:p>
            <a:r>
              <a:rPr lang="en-US" dirty="0"/>
              <a:t>B)	Blood pressure</a:t>
            </a:r>
          </a:p>
          <a:p>
            <a:r>
              <a:rPr lang="en-US" dirty="0"/>
              <a:t>C)	Laboratory values</a:t>
            </a:r>
          </a:p>
          <a:p>
            <a:r>
              <a:rPr lang="en-US" dirty="0"/>
              <a:t>D)	Pain assessment</a:t>
            </a:r>
          </a:p>
          <a:p>
            <a:pPr marL="0" indent="0">
              <a:buNone/>
            </a:pPr>
            <a:endParaRPr lang="en-US" dirty="0"/>
          </a:p>
        </p:txBody>
      </p:sp>
    </p:spTree>
    <p:extLst>
      <p:ext uri="{BB962C8B-B14F-4D97-AF65-F5344CB8AC3E}">
        <p14:creationId xmlns:p14="http://schemas.microsoft.com/office/powerpoint/2010/main" val="550981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23647940-3D6C-4A46-93B2-D6CC188A5B04}"/>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318635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A3B0E91D-AB58-4EB7-8EDD-3E709BA5302F}"/>
              </a:ext>
            </a:extLst>
          </p:cNvPr>
          <p:cNvPicPr>
            <a:picLocks noGrp="1" noChangeAspect="1"/>
          </p:cNvPicPr>
          <p:nvPr>
            <p:ph sz="quarter" idx="13"/>
          </p:nvPr>
        </p:nvPicPr>
        <p:blipFill>
          <a:blip r:embed="rId2"/>
          <a:stretch>
            <a:fillRect/>
          </a:stretch>
        </p:blipFill>
        <p:spPr>
          <a:xfrm>
            <a:off x="3269742" y="2973419"/>
            <a:ext cx="5652516" cy="2211324"/>
          </a:xfrm>
          <a:prstGeom prst="rect">
            <a:avLst/>
          </a:prstGeom>
        </p:spPr>
      </p:pic>
    </p:spTree>
    <p:extLst>
      <p:ext uri="{BB962C8B-B14F-4D97-AF65-F5344CB8AC3E}">
        <p14:creationId xmlns:p14="http://schemas.microsoft.com/office/powerpoint/2010/main" val="3643287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After teaching a group of nursing students about sympatholytic drugs, the instructor determines that the teaching was successful when the students correctly choose which groups as an example? Select all that apply.</a:t>
            </a:r>
          </a:p>
          <a:p>
            <a:r>
              <a:rPr lang="en-US" dirty="0"/>
              <a:t>A)	Angiotensin-converting enzyme inhibitors</a:t>
            </a:r>
          </a:p>
          <a:p>
            <a:r>
              <a:rPr lang="en-US" dirty="0"/>
              <a:t>B)	Alpha-adrenergic blockers</a:t>
            </a:r>
          </a:p>
          <a:p>
            <a:r>
              <a:rPr lang="en-US" dirty="0"/>
              <a:t>C)	Beta-adrenergic blockers</a:t>
            </a:r>
          </a:p>
          <a:p>
            <a:r>
              <a:rPr lang="en-US" dirty="0"/>
              <a:t>D)	Angiotensin receptor blockers</a:t>
            </a:r>
          </a:p>
          <a:p>
            <a:r>
              <a:rPr lang="en-US" dirty="0"/>
              <a:t>E)	Loop diuretics</a:t>
            </a:r>
          </a:p>
          <a:p>
            <a:pPr marL="0" indent="0">
              <a:buNone/>
            </a:pPr>
            <a:endParaRPr lang="en-US" dirty="0"/>
          </a:p>
        </p:txBody>
      </p:sp>
    </p:spTree>
    <p:extLst>
      <p:ext uri="{BB962C8B-B14F-4D97-AF65-F5344CB8AC3E}">
        <p14:creationId xmlns:p14="http://schemas.microsoft.com/office/powerpoint/2010/main" val="1982402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81FA0DAE-12CA-43E0-A8B4-9937390F4720}"/>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3735130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The nurse is preparing a teaching plan for a client who is prescribed labetalol. Which potential reactions should the nurse point out? Select all that apply.</a:t>
            </a:r>
          </a:p>
          <a:p>
            <a:r>
              <a:rPr lang="en-US" dirty="0"/>
              <a:t>A)	Hypoglycemia</a:t>
            </a:r>
          </a:p>
          <a:p>
            <a:r>
              <a:rPr lang="en-US" dirty="0"/>
              <a:t>B)	Insomnia</a:t>
            </a:r>
          </a:p>
          <a:p>
            <a:r>
              <a:rPr lang="en-US" dirty="0"/>
              <a:t>C)	Drowsiness</a:t>
            </a:r>
          </a:p>
          <a:p>
            <a:r>
              <a:rPr lang="en-US" dirty="0"/>
              <a:t>D)	Tachycardia</a:t>
            </a:r>
          </a:p>
          <a:p>
            <a:r>
              <a:rPr lang="en-US" dirty="0"/>
              <a:t>E)	Fatigue</a:t>
            </a:r>
          </a:p>
          <a:p>
            <a:pPr marL="0" indent="0">
              <a:buNone/>
            </a:pPr>
            <a:endParaRPr lang="en-US" dirty="0"/>
          </a:p>
        </p:txBody>
      </p:sp>
    </p:spTree>
    <p:extLst>
      <p:ext uri="{BB962C8B-B14F-4D97-AF65-F5344CB8AC3E}">
        <p14:creationId xmlns:p14="http://schemas.microsoft.com/office/powerpoint/2010/main" val="605073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26070EF2-0498-4828-8BBC-BD49544446CF}"/>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2821438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has been prescribed pyridostigmine for myasthenia gravis. The nurse would be alert for the development of which adverse reaction following the administration?</a:t>
            </a:r>
          </a:p>
          <a:p>
            <a:r>
              <a:rPr lang="en-US" dirty="0"/>
              <a:t>A)	Seizure disorder</a:t>
            </a:r>
          </a:p>
          <a:p>
            <a:r>
              <a:rPr lang="en-US" dirty="0"/>
              <a:t>B)	Reduction of visual acuity</a:t>
            </a:r>
          </a:p>
          <a:p>
            <a:r>
              <a:rPr lang="en-US" dirty="0"/>
              <a:t>C)	Abdominal discomfort</a:t>
            </a:r>
          </a:p>
          <a:p>
            <a:r>
              <a:rPr lang="en-US" dirty="0"/>
              <a:t>D)	Cardiac arrhythmias</a:t>
            </a:r>
          </a:p>
          <a:p>
            <a:pPr marL="0" indent="0">
              <a:buNone/>
            </a:pPr>
            <a:endParaRPr lang="en-US" dirty="0"/>
          </a:p>
        </p:txBody>
      </p:sp>
    </p:spTree>
    <p:extLst>
      <p:ext uri="{BB962C8B-B14F-4D97-AF65-F5344CB8AC3E}">
        <p14:creationId xmlns:p14="http://schemas.microsoft.com/office/powerpoint/2010/main" val="1111812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5E119509-4855-4E55-82A5-AC44F1552564}"/>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1043002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with urinary retention is prescribed bethanechol. The nurse will administer this cautiously if which disorder is noted in the client's medical record?</a:t>
            </a:r>
          </a:p>
          <a:p>
            <a:r>
              <a:rPr lang="en-US" dirty="0"/>
              <a:t>A)	Raynaud disease</a:t>
            </a:r>
          </a:p>
          <a:p>
            <a:r>
              <a:rPr lang="en-US" dirty="0"/>
              <a:t>B)	Bradycardia</a:t>
            </a:r>
          </a:p>
          <a:p>
            <a:r>
              <a:rPr lang="en-US" dirty="0"/>
              <a:t>C)	Coronary artery disease</a:t>
            </a:r>
          </a:p>
          <a:p>
            <a:r>
              <a:rPr lang="en-US" dirty="0"/>
              <a:t>D)	Hyperthyroidism</a:t>
            </a:r>
          </a:p>
          <a:p>
            <a:pPr marL="0" indent="0">
              <a:buNone/>
            </a:pPr>
            <a:endParaRPr lang="en-US" dirty="0"/>
          </a:p>
        </p:txBody>
      </p:sp>
    </p:spTree>
    <p:extLst>
      <p:ext uri="{BB962C8B-B14F-4D97-AF65-F5344CB8AC3E}">
        <p14:creationId xmlns:p14="http://schemas.microsoft.com/office/powerpoint/2010/main" val="1530356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2B012993-1F03-4B6B-9A6D-3EE98EF6AA8D}"/>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3564157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was emergently administered bethanechol. Which finding on ongoing assessment should the nurse </a:t>
            </a:r>
            <a:r>
              <a:rPr lang="en-US" b="1" dirty="0"/>
              <a:t>prioritize</a:t>
            </a:r>
            <a:r>
              <a:rPr lang="en-US" dirty="0"/>
              <a:t> and notify the health care provider immediately?</a:t>
            </a:r>
          </a:p>
          <a:p>
            <a:r>
              <a:rPr lang="en-US" dirty="0"/>
              <a:t>A)	Failure to void</a:t>
            </a:r>
          </a:p>
          <a:p>
            <a:r>
              <a:rPr lang="en-US" dirty="0"/>
              <a:t>B)	Frequent emesis</a:t>
            </a:r>
          </a:p>
          <a:p>
            <a:r>
              <a:rPr lang="en-US" dirty="0"/>
              <a:t>C)	Increased abdominal pain</a:t>
            </a:r>
          </a:p>
          <a:p>
            <a:r>
              <a:rPr lang="en-US" dirty="0"/>
              <a:t>D)	Hematuria</a:t>
            </a:r>
          </a:p>
          <a:p>
            <a:pPr marL="0" indent="0">
              <a:buNone/>
            </a:pPr>
            <a:endParaRPr lang="en-US" dirty="0"/>
          </a:p>
        </p:txBody>
      </p:sp>
    </p:spTree>
    <p:extLst>
      <p:ext uri="{BB962C8B-B14F-4D97-AF65-F5344CB8AC3E}">
        <p14:creationId xmlns:p14="http://schemas.microsoft.com/office/powerpoint/2010/main" val="2344328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2F01736E-4332-4864-ADBC-F57BC34E59F9}"/>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427312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presents to the emergency department following a traffic accident. The nurse prepares to administer an adrenergic agent after assessing for signs of shock which includes which finding?</a:t>
            </a:r>
          </a:p>
          <a:p>
            <a:r>
              <a:rPr lang="en-US" dirty="0"/>
              <a:t>A)	Increased temperature</a:t>
            </a:r>
          </a:p>
          <a:p>
            <a:r>
              <a:rPr lang="en-US" dirty="0"/>
              <a:t>B)	Reddish/pinkish skin</a:t>
            </a:r>
          </a:p>
          <a:p>
            <a:r>
              <a:rPr lang="en-US" dirty="0"/>
              <a:t>C)	Dry, dehydrated skin</a:t>
            </a:r>
          </a:p>
          <a:p>
            <a:r>
              <a:rPr lang="en-US" dirty="0"/>
              <a:t>D)	Changes in consciousness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4404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with myasthenia gravis who is prescribed pyridostigmine comes to the emergency department reporting abdominal cramping, excessive diarrhea, and severe muscle weakness. The nurse would suspect which situation is occurring?</a:t>
            </a:r>
          </a:p>
          <a:p>
            <a:r>
              <a:rPr lang="en-US" dirty="0"/>
              <a:t>A)	Underdosage of the drug</a:t>
            </a:r>
          </a:p>
          <a:p>
            <a:r>
              <a:rPr lang="en-US" dirty="0"/>
              <a:t>B)	Tolerance to the drug</a:t>
            </a:r>
          </a:p>
          <a:p>
            <a:r>
              <a:rPr lang="en-US" dirty="0"/>
              <a:t>C)	Cholinergic crisis</a:t>
            </a:r>
          </a:p>
          <a:p>
            <a:r>
              <a:rPr lang="en-US" dirty="0"/>
              <a:t>D)	Underlying infection</a:t>
            </a:r>
          </a:p>
          <a:p>
            <a:pPr marL="0" indent="0">
              <a:buNone/>
            </a:pPr>
            <a:endParaRPr lang="en-US" dirty="0"/>
          </a:p>
        </p:txBody>
      </p:sp>
    </p:spTree>
    <p:extLst>
      <p:ext uri="{BB962C8B-B14F-4D97-AF65-F5344CB8AC3E}">
        <p14:creationId xmlns:p14="http://schemas.microsoft.com/office/powerpoint/2010/main" val="2351172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9A598632-F493-444E-A696-B8EE254B96FB}"/>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1664224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nursing instructor is conducting a teaching session about the parasympathetic nervous system. The instructor determines the session is successful when the students correctly choose which receptors are involved with stimulating smooth muscles?</a:t>
            </a:r>
          </a:p>
          <a:p>
            <a:r>
              <a:rPr lang="en-US" dirty="0"/>
              <a:t>A)	Nicotinic</a:t>
            </a:r>
          </a:p>
          <a:p>
            <a:r>
              <a:rPr lang="en-US" dirty="0"/>
              <a:t>B)	Muscarinic</a:t>
            </a:r>
          </a:p>
          <a:p>
            <a:r>
              <a:rPr lang="en-US" dirty="0"/>
              <a:t>C)	Alpha</a:t>
            </a:r>
          </a:p>
          <a:p>
            <a:r>
              <a:rPr lang="en-US" dirty="0"/>
              <a:t>D)	Beta</a:t>
            </a:r>
          </a:p>
        </p:txBody>
      </p:sp>
    </p:spTree>
    <p:extLst>
      <p:ext uri="{BB962C8B-B14F-4D97-AF65-F5344CB8AC3E}">
        <p14:creationId xmlns:p14="http://schemas.microsoft.com/office/powerpoint/2010/main" val="37641159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413D410C-750A-49C1-AE79-5482EA4FFDAC}"/>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2272872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The nurse is preparing to administer a cholinergic drug. The nurse concludes that the client may have which condition(s)? Select all that apply.</a:t>
            </a:r>
          </a:p>
          <a:p>
            <a:r>
              <a:rPr lang="en-US" dirty="0"/>
              <a:t>A)	Urinary retention</a:t>
            </a:r>
          </a:p>
          <a:p>
            <a:r>
              <a:rPr lang="en-US" dirty="0"/>
              <a:t>B)	Overactive bladder</a:t>
            </a:r>
          </a:p>
          <a:p>
            <a:r>
              <a:rPr lang="en-US" dirty="0"/>
              <a:t>C)	Myasthenia gravis</a:t>
            </a:r>
          </a:p>
          <a:p>
            <a:r>
              <a:rPr lang="en-US" dirty="0"/>
              <a:t>D)	Parkinson disease</a:t>
            </a:r>
          </a:p>
          <a:p>
            <a:r>
              <a:rPr lang="en-US" dirty="0"/>
              <a:t>E)	Graves disease</a:t>
            </a:r>
          </a:p>
          <a:p>
            <a:pPr marL="0" indent="0">
              <a:buNone/>
            </a:pPr>
            <a:endParaRPr lang="en-US" dirty="0"/>
          </a:p>
        </p:txBody>
      </p:sp>
    </p:spTree>
    <p:extLst>
      <p:ext uri="{BB962C8B-B14F-4D97-AF65-F5344CB8AC3E}">
        <p14:creationId xmlns:p14="http://schemas.microsoft.com/office/powerpoint/2010/main" val="4241978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12" name="Content Placeholder 11">
            <a:extLst>
              <a:ext uri="{FF2B5EF4-FFF2-40B4-BE49-F238E27FC236}">
                <a16:creationId xmlns:a16="http://schemas.microsoft.com/office/drawing/2014/main" id="{F1E653F7-9E32-4458-B20C-5599251506D1}"/>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37127857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client who recently started bethanechol is reporting it does not appear to be effective. The nurse should question the client concerning which additional drug(s) they may be taking and not reporting? Select all that apply.</a:t>
            </a:r>
          </a:p>
          <a:p>
            <a:r>
              <a:rPr lang="en-US" dirty="0"/>
              <a:t>A)	Prednisone</a:t>
            </a:r>
          </a:p>
          <a:p>
            <a:r>
              <a:rPr lang="en-US" dirty="0"/>
              <a:t>B)	Oxycodone</a:t>
            </a:r>
          </a:p>
          <a:p>
            <a:r>
              <a:rPr lang="en-US" dirty="0"/>
              <a:t>C)	Diclofenac</a:t>
            </a:r>
          </a:p>
          <a:p>
            <a:r>
              <a:rPr lang="en-US" dirty="0"/>
              <a:t>D)	Dexamethasone</a:t>
            </a:r>
          </a:p>
          <a:p>
            <a:r>
              <a:rPr lang="en-US" dirty="0"/>
              <a:t>E)	Ibuprofen</a:t>
            </a:r>
          </a:p>
          <a:p>
            <a:pPr marL="0" indent="0">
              <a:buNone/>
            </a:pPr>
            <a:endParaRPr lang="en-US" dirty="0"/>
          </a:p>
        </p:txBody>
      </p:sp>
    </p:spTree>
    <p:extLst>
      <p:ext uri="{BB962C8B-B14F-4D97-AF65-F5344CB8AC3E}">
        <p14:creationId xmlns:p14="http://schemas.microsoft.com/office/powerpoint/2010/main" val="3823979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F15EA4E9-0A95-4A32-AF80-2346C71EFE34}"/>
              </a:ext>
            </a:extLst>
          </p:cNvPr>
          <p:cNvPicPr>
            <a:picLocks noGrp="1" noChangeAspect="1"/>
          </p:cNvPicPr>
          <p:nvPr>
            <p:ph sz="quarter" idx="13"/>
          </p:nvPr>
        </p:nvPicPr>
        <p:blipFill>
          <a:blip r:embed="rId2"/>
          <a:stretch>
            <a:fillRect/>
          </a:stretch>
        </p:blipFill>
        <p:spPr>
          <a:xfrm>
            <a:off x="3269742" y="2973419"/>
            <a:ext cx="5652516" cy="2211324"/>
          </a:xfrm>
          <a:prstGeom prst="rect">
            <a:avLst/>
          </a:prstGeom>
        </p:spPr>
      </p:pic>
    </p:spTree>
    <p:extLst>
      <p:ext uri="{BB962C8B-B14F-4D97-AF65-F5344CB8AC3E}">
        <p14:creationId xmlns:p14="http://schemas.microsoft.com/office/powerpoint/2010/main" val="1449890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nurse enters a client's room who was recently administered a cholinergic drug and immediately contacts the health care provider. Which assessment finding(s) is the nurse witnessing? Select all that apply.</a:t>
            </a:r>
          </a:p>
          <a:p>
            <a:r>
              <a:rPr lang="en-US" dirty="0"/>
              <a:t>A)	Hypoglycemia</a:t>
            </a:r>
          </a:p>
          <a:p>
            <a:r>
              <a:rPr lang="en-US" dirty="0"/>
              <a:t>B)	Excessive salivation</a:t>
            </a:r>
          </a:p>
          <a:p>
            <a:r>
              <a:rPr lang="en-US" dirty="0"/>
              <a:t>C)	Severe abdominal cramping</a:t>
            </a:r>
          </a:p>
          <a:p>
            <a:r>
              <a:rPr lang="en-US" dirty="0"/>
              <a:t>D)	Muscle rigidity</a:t>
            </a:r>
          </a:p>
          <a:p>
            <a:r>
              <a:rPr lang="en-US" dirty="0"/>
              <a:t>E)	Muscle spasms</a:t>
            </a:r>
          </a:p>
          <a:p>
            <a:pPr marL="0" indent="0">
              <a:buNone/>
            </a:pPr>
            <a:endParaRPr lang="en-US" dirty="0"/>
          </a:p>
        </p:txBody>
      </p:sp>
    </p:spTree>
    <p:extLst>
      <p:ext uri="{BB962C8B-B14F-4D97-AF65-F5344CB8AC3E}">
        <p14:creationId xmlns:p14="http://schemas.microsoft.com/office/powerpoint/2010/main" val="2603978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7188E16F-CD16-4CF5-A9C6-FCF4171ECB9A}"/>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200653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8C36E240-352C-482B-A4C4-880BFF443E8F}"/>
              </a:ext>
            </a:extLst>
          </p:cNvPr>
          <p:cNvPicPr>
            <a:picLocks noGrp="1" noChangeAspect="1"/>
          </p:cNvPicPr>
          <p:nvPr>
            <p:ph sz="quarter" idx="13"/>
          </p:nvPr>
        </p:nvPicPr>
        <p:blipFill>
          <a:blip r:embed="rId2"/>
          <a:stretch>
            <a:fillRect/>
          </a:stretch>
        </p:blipFill>
        <p:spPr>
          <a:xfrm>
            <a:off x="3269742" y="2830925"/>
            <a:ext cx="5652516" cy="2496312"/>
          </a:xfrm>
          <a:prstGeom prst="rect">
            <a:avLst/>
          </a:prstGeom>
        </p:spPr>
      </p:pic>
    </p:spTree>
    <p:extLst>
      <p:ext uri="{BB962C8B-B14F-4D97-AF65-F5344CB8AC3E}">
        <p14:creationId xmlns:p14="http://schemas.microsoft.com/office/powerpoint/2010/main" val="3652296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After teaching a group of nursing students about the parasympathetic nervous system, the instructor determines that the teaching was successful when the students correctly choose which as an action(s)? Select all that apply.</a:t>
            </a:r>
          </a:p>
          <a:p>
            <a:r>
              <a:rPr lang="en-US" dirty="0"/>
              <a:t>A)	Decreased salivary gland production</a:t>
            </a:r>
          </a:p>
          <a:p>
            <a:r>
              <a:rPr lang="en-US" dirty="0"/>
              <a:t>B)	Vasodilation</a:t>
            </a:r>
          </a:p>
          <a:p>
            <a:r>
              <a:rPr lang="en-US" dirty="0"/>
              <a:t>C)	Increased peristalsis</a:t>
            </a:r>
          </a:p>
          <a:p>
            <a:r>
              <a:rPr lang="en-US" dirty="0"/>
              <a:t>D)	Bronchodilation</a:t>
            </a:r>
          </a:p>
          <a:p>
            <a:r>
              <a:rPr lang="en-US" dirty="0"/>
              <a:t>E)	Pupillary constriction</a:t>
            </a:r>
          </a:p>
          <a:p>
            <a:pPr marL="0" indent="0">
              <a:buNone/>
            </a:pPr>
            <a:endParaRPr lang="en-US" dirty="0"/>
          </a:p>
        </p:txBody>
      </p:sp>
    </p:spTree>
    <p:extLst>
      <p:ext uri="{BB962C8B-B14F-4D97-AF65-F5344CB8AC3E}">
        <p14:creationId xmlns:p14="http://schemas.microsoft.com/office/powerpoint/2010/main" val="24855105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F4F8C8DC-1AFE-4F60-9A68-713833D7777D}"/>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963849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lnSpcReduction="10000"/>
          </a:bodyPr>
          <a:lstStyle/>
          <a:p>
            <a:r>
              <a:rPr lang="en-US" dirty="0"/>
              <a:t>A nurse is assessing a client prior to giving a cholinergic drug for treatment of urinary retention. Which nursing assessment(s) should be completed prior to administration of a cholinergic? Select all that apply.</a:t>
            </a:r>
          </a:p>
          <a:p>
            <a:r>
              <a:rPr lang="en-US" dirty="0"/>
              <a:t>A)	Document pain assessment.</a:t>
            </a:r>
          </a:p>
          <a:p>
            <a:r>
              <a:rPr lang="en-US" dirty="0"/>
              <a:t>B)	Administer antiemetic medication.</a:t>
            </a:r>
          </a:p>
          <a:p>
            <a:r>
              <a:rPr lang="en-US" dirty="0"/>
              <a:t>C)	Assess blood pressure and pulse rate.</a:t>
            </a:r>
          </a:p>
          <a:p>
            <a:r>
              <a:rPr lang="en-US" dirty="0"/>
              <a:t>D)	Palpate the abdomen in the pelvic area.</a:t>
            </a:r>
          </a:p>
          <a:p>
            <a:r>
              <a:rPr lang="en-US" dirty="0"/>
              <a:t>E)	Scan the bladder to determine if urine retention is present.</a:t>
            </a:r>
          </a:p>
          <a:p>
            <a:pPr marL="0" indent="0">
              <a:buNone/>
            </a:pPr>
            <a:endParaRPr lang="en-US" dirty="0"/>
          </a:p>
        </p:txBody>
      </p:sp>
    </p:spTree>
    <p:extLst>
      <p:ext uri="{BB962C8B-B14F-4D97-AF65-F5344CB8AC3E}">
        <p14:creationId xmlns:p14="http://schemas.microsoft.com/office/powerpoint/2010/main" val="30518018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0644148C-2C0B-414A-A641-DE2D7B4CA232}"/>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16888577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nurse is concerned that a client may be having a cholinergic crisis. What sign and symptom(s) would the nurse assess for a cholinergic crisis? Select all that apply.</a:t>
            </a:r>
          </a:p>
          <a:p>
            <a:r>
              <a:rPr lang="en-US" dirty="0"/>
              <a:t>A)	Spasms</a:t>
            </a:r>
          </a:p>
          <a:p>
            <a:r>
              <a:rPr lang="en-US" dirty="0"/>
              <a:t>B)	Jaw clenching</a:t>
            </a:r>
          </a:p>
          <a:p>
            <a:r>
              <a:rPr lang="en-US" dirty="0"/>
              <a:t>C)	Muscle strength</a:t>
            </a:r>
          </a:p>
          <a:p>
            <a:r>
              <a:rPr lang="en-US" dirty="0"/>
              <a:t>D)	Excessive salivation</a:t>
            </a:r>
          </a:p>
          <a:p>
            <a:r>
              <a:rPr lang="en-US" dirty="0"/>
              <a:t>E)	Abdominal cramping</a:t>
            </a:r>
          </a:p>
          <a:p>
            <a:pPr marL="0" indent="0">
              <a:buNone/>
            </a:pPr>
            <a:endParaRPr lang="en-US" dirty="0"/>
          </a:p>
        </p:txBody>
      </p:sp>
    </p:spTree>
    <p:extLst>
      <p:ext uri="{BB962C8B-B14F-4D97-AF65-F5344CB8AC3E}">
        <p14:creationId xmlns:p14="http://schemas.microsoft.com/office/powerpoint/2010/main" val="384348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FF471872-B92E-4DB5-9BF3-0F1327A96F5D}"/>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27487004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fontScale="92500"/>
          </a:bodyPr>
          <a:lstStyle/>
          <a:p>
            <a:r>
              <a:rPr lang="en-US" dirty="0"/>
              <a:t>A nurse is conducting a teaching session with a client who is prescribed scopolamine during the summer. The nurse determines the session is successful when the client correctly chooses which sign to report immediately to the health care provider which may indicate the client is experiencing heat prostration?</a:t>
            </a:r>
          </a:p>
          <a:p>
            <a:r>
              <a:rPr lang="en-US" dirty="0"/>
              <a:t>A)	Dry mouth</a:t>
            </a:r>
          </a:p>
          <a:p>
            <a:r>
              <a:rPr lang="en-US" dirty="0"/>
              <a:t>B)	Fever</a:t>
            </a:r>
          </a:p>
          <a:p>
            <a:r>
              <a:rPr lang="en-US" dirty="0"/>
              <a:t>C)	Skin rash</a:t>
            </a:r>
          </a:p>
          <a:p>
            <a:r>
              <a:rPr lang="en-US" dirty="0"/>
              <a:t>D)	Urinary retention</a:t>
            </a:r>
          </a:p>
        </p:txBody>
      </p:sp>
    </p:spTree>
    <p:extLst>
      <p:ext uri="{BB962C8B-B14F-4D97-AF65-F5344CB8AC3E}">
        <p14:creationId xmlns:p14="http://schemas.microsoft.com/office/powerpoint/2010/main" val="26108833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D9A1279A-E4EE-4C5A-B404-860144F1B1BE}"/>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3623400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is experiencing photophobia secondary to the administration of a cholinergic blocking drug. Which action would be </a:t>
            </a:r>
            <a:r>
              <a:rPr lang="en-US" b="1" dirty="0"/>
              <a:t>most</a:t>
            </a:r>
            <a:r>
              <a:rPr lang="en-US" dirty="0"/>
              <a:t> appropriate?</a:t>
            </a:r>
          </a:p>
          <a:p>
            <a:r>
              <a:rPr lang="en-US" dirty="0"/>
              <a:t>A)	Keeping the client's room brightly lit</a:t>
            </a:r>
          </a:p>
          <a:p>
            <a:r>
              <a:rPr lang="en-US" dirty="0"/>
              <a:t>B)	Limiting the use of overhead lights</a:t>
            </a:r>
          </a:p>
          <a:p>
            <a:r>
              <a:rPr lang="en-US" dirty="0"/>
              <a:t>C)	Encouraging the client to use sunscreen</a:t>
            </a:r>
          </a:p>
          <a:p>
            <a:r>
              <a:rPr lang="en-US" dirty="0"/>
              <a:t>D)	Suggesting the client avoid watching television</a:t>
            </a:r>
          </a:p>
        </p:txBody>
      </p:sp>
    </p:spTree>
    <p:extLst>
      <p:ext uri="{BB962C8B-B14F-4D97-AF65-F5344CB8AC3E}">
        <p14:creationId xmlns:p14="http://schemas.microsoft.com/office/powerpoint/2010/main" val="39620536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E71E1272-DB6A-4D47-9AA4-59B3D2AE551D}"/>
              </a:ext>
            </a:extLst>
          </p:cNvPr>
          <p:cNvPicPr>
            <a:picLocks noGrp="1" noChangeAspect="1"/>
          </p:cNvPicPr>
          <p:nvPr>
            <p:ph sz="quarter" idx="13"/>
          </p:nvPr>
        </p:nvPicPr>
        <p:blipFill>
          <a:blip r:embed="rId2"/>
          <a:stretch>
            <a:fillRect/>
          </a:stretch>
        </p:blipFill>
        <p:spPr>
          <a:xfrm>
            <a:off x="3269742" y="2548985"/>
            <a:ext cx="5652516" cy="3060192"/>
          </a:xfrm>
          <a:prstGeom prst="rect">
            <a:avLst/>
          </a:prstGeom>
        </p:spPr>
      </p:pic>
    </p:spTree>
    <p:extLst>
      <p:ext uri="{BB962C8B-B14F-4D97-AF65-F5344CB8AC3E}">
        <p14:creationId xmlns:p14="http://schemas.microsoft.com/office/powerpoint/2010/main" val="139526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pPr marL="0" indent="0">
              <a:buNone/>
            </a:pPr>
            <a:r>
              <a:rPr lang="en-US" dirty="0"/>
              <a:t>A client is prescribed dopamine. Which point would the nurse include in the client's plan of care?</a:t>
            </a:r>
          </a:p>
          <a:p>
            <a:r>
              <a:rPr lang="en-US" dirty="0"/>
              <a:t>A)	Administering dopamine only via IV route</a:t>
            </a:r>
          </a:p>
          <a:p>
            <a:r>
              <a:rPr lang="en-US" dirty="0"/>
              <a:t>B)	Maintaining a fixed rate of administration</a:t>
            </a:r>
          </a:p>
          <a:p>
            <a:r>
              <a:rPr lang="en-US" dirty="0"/>
              <a:t>C)	Monitoring blood pressure every half hour</a:t>
            </a:r>
          </a:p>
          <a:p>
            <a:r>
              <a:rPr lang="en-US" dirty="0"/>
              <a:t>D)	Diluting dopamine with sodium bicarbonate</a:t>
            </a:r>
          </a:p>
          <a:p>
            <a:pPr marL="0" indent="0">
              <a:buNone/>
            </a:pPr>
            <a:endParaRPr lang="en-US" dirty="0"/>
          </a:p>
        </p:txBody>
      </p:sp>
    </p:spTree>
    <p:extLst>
      <p:ext uri="{BB962C8B-B14F-4D97-AF65-F5344CB8AC3E}">
        <p14:creationId xmlns:p14="http://schemas.microsoft.com/office/powerpoint/2010/main" val="22898871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 nurse suspects that a client who has received scopolamine is experiencing an idiosyncratic reaction to the drug based on which assessment finding(s)? Select all that apply.</a:t>
            </a:r>
          </a:p>
          <a:p>
            <a:r>
              <a:rPr lang="en-US" dirty="0"/>
              <a:t>A)	Drowsiness</a:t>
            </a:r>
          </a:p>
          <a:p>
            <a:r>
              <a:rPr lang="en-US" dirty="0"/>
              <a:t>B)	Restlessness</a:t>
            </a:r>
          </a:p>
          <a:p>
            <a:r>
              <a:rPr lang="en-US" dirty="0"/>
              <a:t>C)	Hypotension</a:t>
            </a:r>
          </a:p>
          <a:p>
            <a:r>
              <a:rPr lang="en-US" dirty="0"/>
              <a:t>D)	Excitement</a:t>
            </a:r>
          </a:p>
          <a:p>
            <a:r>
              <a:rPr lang="en-US" dirty="0"/>
              <a:t>E)	Dry mouth</a:t>
            </a:r>
          </a:p>
          <a:p>
            <a:pPr marL="0" indent="0">
              <a:buNone/>
            </a:pPr>
            <a:endParaRPr lang="en-US" dirty="0"/>
          </a:p>
        </p:txBody>
      </p:sp>
    </p:spTree>
    <p:extLst>
      <p:ext uri="{BB962C8B-B14F-4D97-AF65-F5344CB8AC3E}">
        <p14:creationId xmlns:p14="http://schemas.microsoft.com/office/powerpoint/2010/main" val="35774855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E8AAE233-F493-43C9-9F0F-5C1C558A2A49}"/>
              </a:ext>
            </a:extLst>
          </p:cNvPr>
          <p:cNvPicPr>
            <a:picLocks noGrp="1" noChangeAspect="1"/>
          </p:cNvPicPr>
          <p:nvPr>
            <p:ph sz="quarter" idx="13"/>
          </p:nvPr>
        </p:nvPicPr>
        <p:blipFill>
          <a:blip r:embed="rId2"/>
          <a:stretch>
            <a:fillRect/>
          </a:stretch>
        </p:blipFill>
        <p:spPr>
          <a:xfrm>
            <a:off x="3269742" y="3058763"/>
            <a:ext cx="5652516" cy="2040636"/>
          </a:xfrm>
          <a:prstGeom prst="rect">
            <a:avLst/>
          </a:prstGeom>
        </p:spPr>
      </p:pic>
    </p:spTree>
    <p:extLst>
      <p:ext uri="{BB962C8B-B14F-4D97-AF65-F5344CB8AC3E}">
        <p14:creationId xmlns:p14="http://schemas.microsoft.com/office/powerpoint/2010/main" val="32618090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teaching a client with gout the importance of getting adequate fluids. The nurse determines the session is successful when the client correctly plans to drink at least how much fluid each day?</a:t>
            </a:r>
          </a:p>
          <a:p>
            <a:r>
              <a:rPr lang="en-US" dirty="0"/>
              <a:t>A)	1000 mL</a:t>
            </a:r>
          </a:p>
          <a:p>
            <a:r>
              <a:rPr lang="en-US" dirty="0"/>
              <a:t>B)	1500 mL</a:t>
            </a:r>
          </a:p>
          <a:p>
            <a:r>
              <a:rPr lang="en-US" dirty="0"/>
              <a:t>C)	2000 mL</a:t>
            </a:r>
          </a:p>
          <a:p>
            <a:r>
              <a:rPr lang="en-US" dirty="0"/>
              <a:t>D)	3000 mL</a:t>
            </a:r>
          </a:p>
          <a:p>
            <a:pPr marL="0" indent="0">
              <a:buNone/>
            </a:pPr>
            <a:endParaRPr lang="en-US" dirty="0"/>
          </a:p>
        </p:txBody>
      </p:sp>
    </p:spTree>
    <p:extLst>
      <p:ext uri="{BB962C8B-B14F-4D97-AF65-F5344CB8AC3E}">
        <p14:creationId xmlns:p14="http://schemas.microsoft.com/office/powerpoint/2010/main" val="1803671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9C7D0DE0-5603-486B-890F-DAC6DDA912DB}"/>
              </a:ext>
            </a:extLst>
          </p:cNvPr>
          <p:cNvPicPr>
            <a:picLocks noGrp="1" noChangeAspect="1"/>
          </p:cNvPicPr>
          <p:nvPr>
            <p:ph sz="quarter" idx="13"/>
          </p:nvPr>
        </p:nvPicPr>
        <p:blipFill>
          <a:blip r:embed="rId2"/>
          <a:stretch>
            <a:fillRect/>
          </a:stretch>
        </p:blipFill>
        <p:spPr>
          <a:xfrm>
            <a:off x="3269742" y="3143345"/>
            <a:ext cx="5652516" cy="1871472"/>
          </a:xfrm>
          <a:prstGeom prst="rect">
            <a:avLst/>
          </a:prstGeom>
        </p:spPr>
      </p:pic>
    </p:spTree>
    <p:extLst>
      <p:ext uri="{BB962C8B-B14F-4D97-AF65-F5344CB8AC3E}">
        <p14:creationId xmlns:p14="http://schemas.microsoft.com/office/powerpoint/2010/main" val="1903248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is receiving alendronate for osteoporosis. The client has informed the nurse that they have also been taking aspirin. Which interaction should the nurse monitor for in this client?</a:t>
            </a:r>
          </a:p>
          <a:p>
            <a:r>
              <a:rPr lang="en-US" dirty="0"/>
              <a:t>A)	Increased risk of GI bleeding</a:t>
            </a:r>
          </a:p>
          <a:p>
            <a:r>
              <a:rPr lang="en-US" dirty="0"/>
              <a:t>B)	Decreased effects of bisphosphonate</a:t>
            </a:r>
          </a:p>
          <a:p>
            <a:r>
              <a:rPr lang="en-US" dirty="0"/>
              <a:t>C)	Increased level of sedation</a:t>
            </a:r>
          </a:p>
          <a:p>
            <a:r>
              <a:rPr lang="en-US" dirty="0"/>
              <a:t>D)	Increased risk of rash</a:t>
            </a:r>
          </a:p>
          <a:p>
            <a:pPr marL="0" indent="0">
              <a:buNone/>
            </a:pPr>
            <a:endParaRPr lang="en-US" dirty="0"/>
          </a:p>
        </p:txBody>
      </p:sp>
    </p:spTree>
    <p:extLst>
      <p:ext uri="{BB962C8B-B14F-4D97-AF65-F5344CB8AC3E}">
        <p14:creationId xmlns:p14="http://schemas.microsoft.com/office/powerpoint/2010/main" val="26001748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6A6A6263-F4EF-4E15-837B-36538EFEFCDC}"/>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41592494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nurse is caring for a client who is receiving cyclobenzaprine. The nurse would expect to assess which finding as indicating the therapeutic effect of the drug?</a:t>
            </a:r>
          </a:p>
          <a:p>
            <a:r>
              <a:rPr lang="en-US" dirty="0"/>
              <a:t>A)	Reduction of muscle spasm</a:t>
            </a:r>
          </a:p>
          <a:p>
            <a:r>
              <a:rPr lang="en-US" dirty="0"/>
              <a:t>B)	Prevention of seizure</a:t>
            </a:r>
          </a:p>
          <a:p>
            <a:r>
              <a:rPr lang="en-US" dirty="0"/>
              <a:t>C)	Relief from anxiety</a:t>
            </a:r>
          </a:p>
          <a:p>
            <a:r>
              <a:rPr lang="en-US" dirty="0"/>
              <a:t>D)	Relief from nervous disorder</a:t>
            </a:r>
          </a:p>
        </p:txBody>
      </p:sp>
    </p:spTree>
    <p:extLst>
      <p:ext uri="{BB962C8B-B14F-4D97-AF65-F5344CB8AC3E}">
        <p14:creationId xmlns:p14="http://schemas.microsoft.com/office/powerpoint/2010/main" val="33041378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C1BD4794-05FE-4451-A14C-100D5415036E}"/>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8734986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The nurse is preparing to administer colchicine to a client who is in the initial phase of gout. Which disorder will the nurse be prepared to monitor the client for?</a:t>
            </a:r>
          </a:p>
          <a:p>
            <a:r>
              <a:rPr lang="en-US" dirty="0"/>
              <a:t>A)	Stomatitis</a:t>
            </a:r>
          </a:p>
          <a:p>
            <a:r>
              <a:rPr lang="en-US" dirty="0"/>
              <a:t>B)	Stevens–Johnson syndrome</a:t>
            </a:r>
          </a:p>
          <a:p>
            <a:r>
              <a:rPr lang="en-US" dirty="0"/>
              <a:t>C)	Bone marrow depression</a:t>
            </a:r>
          </a:p>
          <a:p>
            <a:r>
              <a:rPr lang="en-US" dirty="0"/>
              <a:t>D)	Exfoliative dermatitis</a:t>
            </a:r>
          </a:p>
        </p:txBody>
      </p:sp>
    </p:spTree>
    <p:extLst>
      <p:ext uri="{BB962C8B-B14F-4D97-AF65-F5344CB8AC3E}">
        <p14:creationId xmlns:p14="http://schemas.microsoft.com/office/powerpoint/2010/main" val="1109937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E6FC714A-3464-4805-8675-1C652EF8AAB2}"/>
              </a:ext>
            </a:extLst>
          </p:cNvPr>
          <p:cNvPicPr>
            <a:picLocks noGrp="1" noChangeAspect="1"/>
          </p:cNvPicPr>
          <p:nvPr>
            <p:ph sz="quarter" idx="13"/>
          </p:nvPr>
        </p:nvPicPr>
        <p:blipFill>
          <a:blip r:embed="rId2"/>
          <a:stretch>
            <a:fillRect/>
          </a:stretch>
        </p:blipFill>
        <p:spPr>
          <a:xfrm>
            <a:off x="3269742" y="2803493"/>
            <a:ext cx="5652516" cy="2551176"/>
          </a:xfrm>
          <a:prstGeom prst="rect">
            <a:avLst/>
          </a:prstGeom>
        </p:spPr>
      </p:pic>
    </p:spTree>
    <p:extLst>
      <p:ext uri="{BB962C8B-B14F-4D97-AF65-F5344CB8AC3E}">
        <p14:creationId xmlns:p14="http://schemas.microsoft.com/office/powerpoint/2010/main" val="39270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30318893-53F1-4ED1-A1C7-8BD361F470D5}"/>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6563432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The nurse is teaching a client about the medication they are receiving as treatment for gout. The nurse determines the session is successful when the client correctly chooses which instruction as </a:t>
            </a:r>
            <a:r>
              <a:rPr lang="en-US" b="1" dirty="0"/>
              <a:t>most</a:t>
            </a:r>
            <a:r>
              <a:rPr lang="en-US" dirty="0"/>
              <a:t> important?</a:t>
            </a:r>
          </a:p>
          <a:p>
            <a:r>
              <a:rPr lang="en-US" dirty="0"/>
              <a:t>A)	Taking drug on an empty stomach</a:t>
            </a:r>
          </a:p>
          <a:p>
            <a:r>
              <a:rPr lang="en-US" dirty="0"/>
              <a:t>B)	Using protection against sunlight</a:t>
            </a:r>
          </a:p>
          <a:p>
            <a:r>
              <a:rPr lang="en-US" dirty="0"/>
              <a:t>C)	Reporting any skin rash</a:t>
            </a:r>
          </a:p>
          <a:p>
            <a:r>
              <a:rPr lang="en-US" dirty="0"/>
              <a:t>D)	Wearing a brace to get out of bed</a:t>
            </a:r>
          </a:p>
          <a:p>
            <a:endParaRPr lang="en-US" dirty="0"/>
          </a:p>
        </p:txBody>
      </p:sp>
    </p:spTree>
    <p:extLst>
      <p:ext uri="{BB962C8B-B14F-4D97-AF65-F5344CB8AC3E}">
        <p14:creationId xmlns:p14="http://schemas.microsoft.com/office/powerpoint/2010/main" val="2793482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DAA9382D-8FCF-45B4-AAA0-DB0BC4C9734F}"/>
              </a:ext>
            </a:extLst>
          </p:cNvPr>
          <p:cNvPicPr>
            <a:picLocks noGrp="1" noChangeAspect="1"/>
          </p:cNvPicPr>
          <p:nvPr>
            <p:ph sz="quarter" idx="13"/>
          </p:nvPr>
        </p:nvPicPr>
        <p:blipFill>
          <a:blip r:embed="rId2"/>
          <a:stretch>
            <a:fillRect/>
          </a:stretch>
        </p:blipFill>
        <p:spPr>
          <a:xfrm>
            <a:off x="3269742" y="2634329"/>
            <a:ext cx="5652516" cy="2889504"/>
          </a:xfrm>
          <a:prstGeom prst="rect">
            <a:avLst/>
          </a:prstGeom>
        </p:spPr>
      </p:pic>
    </p:spTree>
    <p:extLst>
      <p:ext uri="{BB962C8B-B14F-4D97-AF65-F5344CB8AC3E}">
        <p14:creationId xmlns:p14="http://schemas.microsoft.com/office/powerpoint/2010/main" val="600909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The nurse is administering a bisphosphonate to a client with Paget disease. Which finding on assessment should the nurse </a:t>
            </a:r>
            <a:r>
              <a:rPr lang="en-US" b="1" dirty="0"/>
              <a:t>prioritize</a:t>
            </a:r>
            <a:r>
              <a:rPr lang="en-US" dirty="0"/>
              <a:t>?</a:t>
            </a:r>
          </a:p>
          <a:p>
            <a:r>
              <a:rPr lang="en-US" dirty="0"/>
              <a:t>A)	Altered renal function</a:t>
            </a:r>
          </a:p>
          <a:p>
            <a:r>
              <a:rPr lang="en-US" dirty="0"/>
              <a:t>B)	Increased skin rashes</a:t>
            </a:r>
          </a:p>
          <a:p>
            <a:r>
              <a:rPr lang="en-US" dirty="0"/>
              <a:t>C)	Serum calcium levels</a:t>
            </a:r>
          </a:p>
          <a:p>
            <a:r>
              <a:rPr lang="en-US" dirty="0"/>
              <a:t>D)	Hematology function</a:t>
            </a:r>
          </a:p>
          <a:p>
            <a:pPr marL="0" indent="0">
              <a:buNone/>
            </a:pPr>
            <a:endParaRPr lang="en-US" dirty="0"/>
          </a:p>
        </p:txBody>
      </p:sp>
    </p:spTree>
    <p:extLst>
      <p:ext uri="{BB962C8B-B14F-4D97-AF65-F5344CB8AC3E}">
        <p14:creationId xmlns:p14="http://schemas.microsoft.com/office/powerpoint/2010/main" val="2516486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DF7480DC-EECF-477F-B52D-E9C9B06962C1}"/>
              </a:ext>
            </a:extLst>
          </p:cNvPr>
          <p:cNvPicPr>
            <a:picLocks noGrp="1" noChangeAspect="1"/>
          </p:cNvPicPr>
          <p:nvPr>
            <p:ph sz="quarter" idx="13"/>
          </p:nvPr>
        </p:nvPicPr>
        <p:blipFill>
          <a:blip r:embed="rId2"/>
          <a:stretch>
            <a:fillRect/>
          </a:stretch>
        </p:blipFill>
        <p:spPr>
          <a:xfrm>
            <a:off x="3269742" y="2718911"/>
            <a:ext cx="5652516" cy="2720340"/>
          </a:xfrm>
          <a:prstGeom prst="rect">
            <a:avLst/>
          </a:prstGeom>
        </p:spPr>
      </p:pic>
    </p:spTree>
    <p:extLst>
      <p:ext uri="{BB962C8B-B14F-4D97-AF65-F5344CB8AC3E}">
        <p14:creationId xmlns:p14="http://schemas.microsoft.com/office/powerpoint/2010/main" val="16708135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The nursing instructor is teaching a group of students about drugs used for muscle spasms and cramping. The instructor determines the session is successful when the students correctly choose which instruction as relevant to skeletal muscle relaxants?</a:t>
            </a:r>
          </a:p>
          <a:p>
            <a:r>
              <a:rPr lang="en-US" dirty="0"/>
              <a:t>A)	Take the drug with food.</a:t>
            </a:r>
          </a:p>
          <a:p>
            <a:r>
              <a:rPr lang="en-US" dirty="0"/>
              <a:t>B)	Stay upright for 30 minutes after taking the drugs.</a:t>
            </a:r>
          </a:p>
          <a:p>
            <a:r>
              <a:rPr lang="en-US" dirty="0"/>
              <a:t>C)	Avoid alcohol or other CNS depressants.</a:t>
            </a:r>
          </a:p>
          <a:p>
            <a:r>
              <a:rPr lang="en-US" dirty="0"/>
              <a:t>D)	Take the drug with 6–8 ounces of water.</a:t>
            </a:r>
          </a:p>
        </p:txBody>
      </p:sp>
    </p:spTree>
    <p:extLst>
      <p:ext uri="{BB962C8B-B14F-4D97-AF65-F5344CB8AC3E}">
        <p14:creationId xmlns:p14="http://schemas.microsoft.com/office/powerpoint/2010/main" val="38669865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3A3494C6-98B4-4CA4-BE92-B3922D64AA01}"/>
              </a:ext>
            </a:extLst>
          </p:cNvPr>
          <p:cNvPicPr>
            <a:picLocks noGrp="1" noChangeAspect="1"/>
          </p:cNvPicPr>
          <p:nvPr>
            <p:ph sz="quarter" idx="13"/>
          </p:nvPr>
        </p:nvPicPr>
        <p:blipFill>
          <a:blip r:embed="rId2"/>
          <a:stretch>
            <a:fillRect/>
          </a:stretch>
        </p:blipFill>
        <p:spPr>
          <a:xfrm>
            <a:off x="3269742" y="2888837"/>
            <a:ext cx="5652516" cy="2380488"/>
          </a:xfrm>
          <a:prstGeom prst="rect">
            <a:avLst/>
          </a:prstGeom>
        </p:spPr>
      </p:pic>
    </p:spTree>
    <p:extLst>
      <p:ext uri="{BB962C8B-B14F-4D97-AF65-F5344CB8AC3E}">
        <p14:creationId xmlns:p14="http://schemas.microsoft.com/office/powerpoint/2010/main" val="39205779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a:bodyPr>
          <a:lstStyle/>
          <a:p>
            <a:r>
              <a:rPr lang="en-US" dirty="0"/>
              <a:t>A client with a musculoskeletal disorder is unable to ambulate due to significant pain and immobility issues. Which care should the nurse </a:t>
            </a:r>
            <a:r>
              <a:rPr lang="en-US" b="1" dirty="0"/>
              <a:t>prioritize</a:t>
            </a:r>
            <a:r>
              <a:rPr lang="en-US" dirty="0"/>
              <a:t> for this client?</a:t>
            </a:r>
          </a:p>
          <a:p>
            <a:r>
              <a:rPr lang="en-US" dirty="0"/>
              <a:t>A)	Changing the client's position every 2 hours</a:t>
            </a:r>
          </a:p>
          <a:p>
            <a:r>
              <a:rPr lang="en-US" dirty="0"/>
              <a:t>B)	Changing the bed linens every 2 hours</a:t>
            </a:r>
          </a:p>
          <a:p>
            <a:r>
              <a:rPr lang="en-US" dirty="0"/>
              <a:t>C)	Encouraging the client to walk with assistance</a:t>
            </a:r>
          </a:p>
          <a:p>
            <a:r>
              <a:rPr lang="en-US" dirty="0"/>
              <a:t>D)	Encouraging the client to exercise with assistance</a:t>
            </a:r>
          </a:p>
        </p:txBody>
      </p:sp>
    </p:spTree>
    <p:extLst>
      <p:ext uri="{BB962C8B-B14F-4D97-AF65-F5344CB8AC3E}">
        <p14:creationId xmlns:p14="http://schemas.microsoft.com/office/powerpoint/2010/main" val="27317322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6" name="Content Placeholder 5">
            <a:extLst>
              <a:ext uri="{FF2B5EF4-FFF2-40B4-BE49-F238E27FC236}">
                <a16:creationId xmlns:a16="http://schemas.microsoft.com/office/drawing/2014/main" id="{3E91ED4D-5646-4094-AD7F-C2E67DD1BB96}"/>
              </a:ext>
            </a:extLst>
          </p:cNvPr>
          <p:cNvPicPr>
            <a:picLocks noGrp="1" noChangeAspect="1"/>
          </p:cNvPicPr>
          <p:nvPr>
            <p:ph sz="quarter" idx="13"/>
          </p:nvPr>
        </p:nvPicPr>
        <p:blipFill>
          <a:blip r:embed="rId2"/>
          <a:stretch>
            <a:fillRect/>
          </a:stretch>
        </p:blipFill>
        <p:spPr>
          <a:xfrm>
            <a:off x="3269742" y="2973419"/>
            <a:ext cx="5652516" cy="2211324"/>
          </a:xfrm>
          <a:prstGeom prst="rect">
            <a:avLst/>
          </a:prstGeom>
        </p:spPr>
      </p:pic>
    </p:spTree>
    <p:extLst>
      <p:ext uri="{BB962C8B-B14F-4D97-AF65-F5344CB8AC3E}">
        <p14:creationId xmlns:p14="http://schemas.microsoft.com/office/powerpoint/2010/main" val="42817081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9BAB-CAB0-453B-9C60-83DF2FED1A6E}"/>
              </a:ext>
            </a:extLst>
          </p:cNvPr>
          <p:cNvSpPr>
            <a:spLocks noGrp="1"/>
          </p:cNvSpPr>
          <p:nvPr>
            <p:ph type="title"/>
          </p:nvPr>
        </p:nvSpPr>
        <p:spPr/>
        <p:txBody>
          <a:bodyPr/>
          <a:lstStyle/>
          <a:p>
            <a:r>
              <a:rPr lang="en-US" dirty="0"/>
              <a:t>Exam 2 study questions</a:t>
            </a:r>
          </a:p>
        </p:txBody>
      </p:sp>
      <p:sp>
        <p:nvSpPr>
          <p:cNvPr id="3" name="Content Placeholder 2">
            <a:extLst>
              <a:ext uri="{FF2B5EF4-FFF2-40B4-BE49-F238E27FC236}">
                <a16:creationId xmlns:a16="http://schemas.microsoft.com/office/drawing/2014/main" id="{628397DE-6546-48AF-9E43-1CC4F74A7ED2}"/>
              </a:ext>
            </a:extLst>
          </p:cNvPr>
          <p:cNvSpPr>
            <a:spLocks noGrp="1"/>
          </p:cNvSpPr>
          <p:nvPr>
            <p:ph sz="quarter" idx="13"/>
          </p:nvPr>
        </p:nvSpPr>
        <p:spPr/>
        <p:txBody>
          <a:bodyPr>
            <a:normAutofit lnSpcReduction="10000"/>
          </a:bodyPr>
          <a:lstStyle/>
          <a:p>
            <a:r>
              <a:rPr lang="en-US" dirty="0"/>
              <a:t>After teaching a group of nursing students about the various drugs used to treat musculoskeletal conditions, the instructor determines that the teaching was successful when the students correctly choose which drug as being used to treat osteoporosis?</a:t>
            </a:r>
          </a:p>
          <a:p>
            <a:r>
              <a:rPr lang="en-US" dirty="0"/>
              <a:t>A)	DMARDs</a:t>
            </a:r>
          </a:p>
          <a:p>
            <a:r>
              <a:rPr lang="en-US" dirty="0"/>
              <a:t>B)	Bone resorption inhibitors</a:t>
            </a:r>
          </a:p>
          <a:p>
            <a:r>
              <a:rPr lang="en-US" dirty="0"/>
              <a:t>C)	Skeletal muscle relaxants</a:t>
            </a:r>
          </a:p>
          <a:p>
            <a:r>
              <a:rPr lang="en-US" dirty="0"/>
              <a:t>D)	Uric acid inhibitors</a:t>
            </a:r>
          </a:p>
          <a:p>
            <a:pPr marL="0" indent="0">
              <a:buNone/>
            </a:pPr>
            <a:endParaRPr lang="en-US" dirty="0"/>
          </a:p>
        </p:txBody>
      </p:sp>
    </p:spTree>
    <p:extLst>
      <p:ext uri="{BB962C8B-B14F-4D97-AF65-F5344CB8AC3E}">
        <p14:creationId xmlns:p14="http://schemas.microsoft.com/office/powerpoint/2010/main" val="2300759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1B9B-211E-4359-92BB-391292D6C0D0}"/>
              </a:ext>
            </a:extLst>
          </p:cNvPr>
          <p:cNvSpPr>
            <a:spLocks noGrp="1"/>
          </p:cNvSpPr>
          <p:nvPr>
            <p:ph type="title"/>
          </p:nvPr>
        </p:nvSpPr>
        <p:spPr/>
        <p:txBody>
          <a:bodyPr/>
          <a:lstStyle/>
          <a:p>
            <a:r>
              <a:rPr lang="en-US" dirty="0"/>
              <a:t>Answer</a:t>
            </a:r>
          </a:p>
        </p:txBody>
      </p:sp>
      <p:pic>
        <p:nvPicPr>
          <p:cNvPr id="5" name="Content Placeholder 4">
            <a:extLst>
              <a:ext uri="{FF2B5EF4-FFF2-40B4-BE49-F238E27FC236}">
                <a16:creationId xmlns:a16="http://schemas.microsoft.com/office/drawing/2014/main" id="{9229A9EA-6C2E-4FDC-827F-2205BC89D28E}"/>
              </a:ext>
            </a:extLst>
          </p:cNvPr>
          <p:cNvPicPr>
            <a:picLocks noGrp="1" noChangeAspect="1"/>
          </p:cNvPicPr>
          <p:nvPr>
            <p:ph sz="quarter" idx="13"/>
          </p:nvPr>
        </p:nvPicPr>
        <p:blipFill>
          <a:blip r:embed="rId2"/>
          <a:stretch>
            <a:fillRect/>
          </a:stretch>
        </p:blipFill>
        <p:spPr>
          <a:xfrm>
            <a:off x="3269742" y="2916269"/>
            <a:ext cx="5652516" cy="2325624"/>
          </a:xfrm>
          <a:prstGeom prst="rect">
            <a:avLst/>
          </a:prstGeom>
        </p:spPr>
      </p:pic>
    </p:spTree>
    <p:extLst>
      <p:ext uri="{BB962C8B-B14F-4D97-AF65-F5344CB8AC3E}">
        <p14:creationId xmlns:p14="http://schemas.microsoft.com/office/powerpoint/2010/main" val="20808799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6" ma:contentTypeDescription="Create a new document." ma:contentTypeScope="" ma:versionID="99d9c7a11ec08b73168d5041df664cf1">
  <xsd:schema xmlns:xsd="http://www.w3.org/2001/XMLSchema" xmlns:xs="http://www.w3.org/2001/XMLSchema" xmlns:p="http://schemas.microsoft.com/office/2006/metadata/properties" xmlns:ns3="00c73501-d892-4798-8321-2611750ec216" targetNamespace="http://schemas.microsoft.com/office/2006/metadata/properties" ma:root="true" ma:fieldsID="6c08c1c353b570aab580966ede93fd86" ns3:_="">
    <xsd:import namespace="00c73501-d892-4798-8321-2611750ec21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120946-A2A2-4FBB-AE1A-AEC052F79F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6EFA91-5C31-4887-853D-F1A051C86306}">
  <ds:schemaRefs>
    <ds:schemaRef ds:uri="http://schemas.microsoft.com/sharepoint/v3/contenttype/forms"/>
  </ds:schemaRefs>
</ds:datastoreItem>
</file>

<file path=customXml/itemProps3.xml><?xml version="1.0" encoding="utf-8"?>
<ds:datastoreItem xmlns:ds="http://schemas.openxmlformats.org/officeDocument/2006/customXml" ds:itemID="{FCF3BC8B-3E4B-4E6E-9121-ADFEB685A17F}">
  <ds:schemaRefs>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purl.org/dc/dcmitype/"/>
    <ds:schemaRef ds:uri="http://purl.org/dc/elements/1.1/"/>
    <ds:schemaRef ds:uri="http://schemas.openxmlformats.org/package/2006/metadata/core-properties"/>
    <ds:schemaRef ds:uri="00c73501-d892-4798-8321-2611750ec216"/>
    <ds:schemaRef ds:uri="http://purl.org/dc/terms/"/>
  </ds:schemaRefs>
</ds:datastoreItem>
</file>

<file path=docProps/app.xml><?xml version="1.0" encoding="utf-8"?>
<Properties xmlns="http://schemas.openxmlformats.org/officeDocument/2006/extended-properties" xmlns:vt="http://schemas.openxmlformats.org/officeDocument/2006/docPropsVTypes">
  <Template>tf00001031_wac</Template>
  <TotalTime>72</TotalTime>
  <Words>3544</Words>
  <Application>Microsoft Office PowerPoint</Application>
  <PresentationFormat>Widescreen</PresentationFormat>
  <Paragraphs>398</Paragraphs>
  <Slides>109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109</vt:i4>
      </vt:variant>
    </vt:vector>
  </HeadingPairs>
  <TitlesOfParts>
    <vt:vector size="112" baseType="lpstr">
      <vt:lpstr>Arial</vt:lpstr>
      <vt:lpstr>Tw Cen MT</vt:lpstr>
      <vt:lpstr>Droplet</vt:lpstr>
      <vt:lpstr>Pharmacology Exam 2 Study questions</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lpstr>Exam 2 study questions</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 Exam 2 Study questions</dc:title>
  <dc:creator>Paula Reeves</dc:creator>
  <cp:lastModifiedBy>Paula Reeves</cp:lastModifiedBy>
  <cp:revision>8</cp:revision>
  <dcterms:created xsi:type="dcterms:W3CDTF">2022-09-20T16:34:52Z</dcterms:created>
  <dcterms:modified xsi:type="dcterms:W3CDTF">2022-09-20T17:46:55Z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